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6.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51" r:id="rId2"/>
    <p:sldMasterId id="2147483855" r:id="rId3"/>
    <p:sldMasterId id="2147483890" r:id="rId4"/>
    <p:sldMasterId id="2147483926" r:id="rId5"/>
    <p:sldMasterId id="2147483930" r:id="rId6"/>
    <p:sldMasterId id="2147483965" r:id="rId7"/>
  </p:sldMasterIdLst>
  <p:notesMasterIdLst>
    <p:notesMasterId r:id="rId77"/>
  </p:notesMasterIdLst>
  <p:handoutMasterIdLst>
    <p:handoutMasterId r:id="rId78"/>
  </p:handoutMasterIdLst>
  <p:sldIdLst>
    <p:sldId id="465" r:id="rId8"/>
    <p:sldId id="756" r:id="rId9"/>
    <p:sldId id="755" r:id="rId10"/>
    <p:sldId id="749" r:id="rId11"/>
    <p:sldId id="522" r:id="rId12"/>
    <p:sldId id="654" r:id="rId13"/>
    <p:sldId id="697" r:id="rId14"/>
    <p:sldId id="698" r:id="rId15"/>
    <p:sldId id="660" r:id="rId16"/>
    <p:sldId id="707" r:id="rId17"/>
    <p:sldId id="699" r:id="rId18"/>
    <p:sldId id="701" r:id="rId19"/>
    <p:sldId id="700" r:id="rId20"/>
    <p:sldId id="661" r:id="rId21"/>
    <p:sldId id="703" r:id="rId22"/>
    <p:sldId id="708" r:id="rId23"/>
    <p:sldId id="662" r:id="rId24"/>
    <p:sldId id="717" r:id="rId25"/>
    <p:sldId id="716" r:id="rId26"/>
    <p:sldId id="715" r:id="rId27"/>
    <p:sldId id="710" r:id="rId28"/>
    <p:sldId id="712" r:id="rId29"/>
    <p:sldId id="711" r:id="rId30"/>
    <p:sldId id="713" r:id="rId31"/>
    <p:sldId id="714" r:id="rId32"/>
    <p:sldId id="667" r:id="rId33"/>
    <p:sldId id="663" r:id="rId34"/>
    <p:sldId id="718" r:id="rId35"/>
    <p:sldId id="719" r:id="rId36"/>
    <p:sldId id="720" r:id="rId37"/>
    <p:sldId id="721" r:id="rId38"/>
    <p:sldId id="723" r:id="rId39"/>
    <p:sldId id="728" r:id="rId40"/>
    <p:sldId id="726" r:id="rId41"/>
    <p:sldId id="668" r:id="rId42"/>
    <p:sldId id="665" r:id="rId43"/>
    <p:sldId id="729" r:id="rId44"/>
    <p:sldId id="732" r:id="rId45"/>
    <p:sldId id="757" r:id="rId46"/>
    <p:sldId id="743" r:id="rId47"/>
    <p:sldId id="758" r:id="rId48"/>
    <p:sldId id="760" r:id="rId49"/>
    <p:sldId id="759" r:id="rId50"/>
    <p:sldId id="744" r:id="rId51"/>
    <p:sldId id="671" r:id="rId52"/>
    <p:sldId id="750" r:id="rId53"/>
    <p:sldId id="675" r:id="rId54"/>
    <p:sldId id="738" r:id="rId55"/>
    <p:sldId id="737" r:id="rId56"/>
    <p:sldId id="676" r:id="rId57"/>
    <p:sldId id="739" r:id="rId58"/>
    <p:sldId id="740" r:id="rId59"/>
    <p:sldId id="741" r:id="rId60"/>
    <p:sldId id="742" r:id="rId61"/>
    <p:sldId id="745" r:id="rId62"/>
    <p:sldId id="751" r:id="rId63"/>
    <p:sldId id="746" r:id="rId64"/>
    <p:sldId id="747" r:id="rId65"/>
    <p:sldId id="748" r:id="rId66"/>
    <p:sldId id="761" r:id="rId67"/>
    <p:sldId id="754" r:id="rId68"/>
    <p:sldId id="677" r:id="rId69"/>
    <p:sldId id="696" r:id="rId70"/>
    <p:sldId id="637" r:id="rId71"/>
    <p:sldId id="641" r:id="rId72"/>
    <p:sldId id="638" r:id="rId73"/>
    <p:sldId id="639" r:id="rId74"/>
    <p:sldId id="640" r:id="rId75"/>
    <p:sldId id="405" r:id="rId76"/>
  </p:sldIdLst>
  <p:sldSz cx="9144000" cy="5143500" type="screen16x9"/>
  <p:notesSz cx="6858000" cy="9144000"/>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92" userDrawn="1">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 Nagaraj" initials="VN" lastIdx="13" clrIdx="0"/>
  <p:cmAuthor id="2" name="intellipaat" initials="i"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BDF1"/>
    <a:srgbClr val="3999C6"/>
    <a:srgbClr val="3F3F3F"/>
    <a:srgbClr val="696565"/>
    <a:srgbClr val="4C9CD6"/>
    <a:srgbClr val="2483C5"/>
    <a:srgbClr val="0079D6"/>
    <a:srgbClr val="B1DB15"/>
    <a:srgbClr val="00A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12" autoAdjust="0"/>
    <p:restoredTop sz="94255" autoAdjust="0"/>
  </p:normalViewPr>
  <p:slideViewPr>
    <p:cSldViewPr snapToGrid="0" snapToObjects="1" showGuides="1">
      <p:cViewPr varScale="1">
        <p:scale>
          <a:sx n="93" d="100"/>
          <a:sy n="93" d="100"/>
        </p:scale>
        <p:origin x="1080" y="78"/>
      </p:cViewPr>
      <p:guideLst>
        <p:guide orient="horz" pos="2292"/>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22"/>
    </p:cViewPr>
  </p:sorterViewPr>
  <p:notesViewPr>
    <p:cSldViewPr snapToGrid="0" snapToObjects="1" showGuides="1">
      <p:cViewPr varScale="1">
        <p:scale>
          <a:sx n="97" d="100"/>
          <a:sy n="97" d="100"/>
        </p:scale>
        <p:origin x="314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commentAuthors" Target="commentAuthors.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1FDAA2-155F-4D4D-80FA-13EF88C96703}" type="datetimeFigureOut">
              <a:rPr lang="es-ES_tradnl" smtClean="0"/>
              <a:t>24/09/2019</a:t>
            </a:fld>
            <a:endParaRPr lang="es-ES_tradnl"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7FB22-0228-B54E-9266-921B6601F8FC}" type="slidenum">
              <a:rPr lang="es-ES_tradnl" smtClean="0"/>
              <a:t>‹#›</a:t>
            </a:fld>
            <a:endParaRPr lang="es-ES_tradnl" dirty="0"/>
          </a:p>
        </p:txBody>
      </p:sp>
    </p:spTree>
    <p:extLst>
      <p:ext uri="{BB962C8B-B14F-4D97-AF65-F5344CB8AC3E}">
        <p14:creationId xmlns:p14="http://schemas.microsoft.com/office/powerpoint/2010/main" val="4342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BBC1D-01E7-2A4B-B48C-2CB88C1DD72F}" type="datetimeFigureOut">
              <a:rPr lang="es-ES_tradnl" smtClean="0"/>
              <a:t>24/09/2019</a:t>
            </a:fld>
            <a:endParaRPr lang="es-ES_tradnl"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432D9-C447-114D-8AE4-4B69B11377B0}" type="slidenum">
              <a:rPr lang="es-ES_tradnl" smtClean="0"/>
              <a:t>‹#›</a:t>
            </a:fld>
            <a:endParaRPr lang="es-ES_tradnl" dirty="0"/>
          </a:p>
        </p:txBody>
      </p:sp>
    </p:spTree>
    <p:extLst>
      <p:ext uri="{BB962C8B-B14F-4D97-AF65-F5344CB8AC3E}">
        <p14:creationId xmlns:p14="http://schemas.microsoft.com/office/powerpoint/2010/main" val="118663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Identity and Access management is the heart of any Azure based infrastructure. Understanding and implementing IAM in an appropriate way can help </a:t>
            </a:r>
            <a:r>
              <a:rPr lang="en-US" dirty="0" err="1" smtClean="0"/>
              <a:t>orgniastions</a:t>
            </a:r>
            <a:r>
              <a:rPr lang="en-US" dirty="0" smtClean="0"/>
              <a:t> keep their data and applications safe from data breaches, account hijacking, ransomware, unauthorized sign ins and other security threats.</a:t>
            </a:r>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4</a:t>
            </a:fld>
            <a:endParaRPr lang="es-ES_tradnl" dirty="0"/>
          </a:p>
        </p:txBody>
      </p:sp>
    </p:spTree>
    <p:extLst>
      <p:ext uri="{BB962C8B-B14F-4D97-AF65-F5344CB8AC3E}">
        <p14:creationId xmlns:p14="http://schemas.microsoft.com/office/powerpoint/2010/main" val="20501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53</a:t>
            </a:fld>
            <a:endParaRPr lang="es-ES_tradnl" dirty="0"/>
          </a:p>
        </p:txBody>
      </p:sp>
    </p:spTree>
    <p:extLst>
      <p:ext uri="{BB962C8B-B14F-4D97-AF65-F5344CB8AC3E}">
        <p14:creationId xmlns:p14="http://schemas.microsoft.com/office/powerpoint/2010/main" val="4158886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54</a:t>
            </a:fld>
            <a:endParaRPr lang="es-ES_tradnl" dirty="0"/>
          </a:p>
        </p:txBody>
      </p:sp>
    </p:spTree>
    <p:extLst>
      <p:ext uri="{BB962C8B-B14F-4D97-AF65-F5344CB8AC3E}">
        <p14:creationId xmlns:p14="http://schemas.microsoft.com/office/powerpoint/2010/main" val="3678225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59</a:t>
            </a:fld>
            <a:endParaRPr lang="es-ES_tradnl" dirty="0">
              <a:solidFill>
                <a:prstClr val="black"/>
              </a:solidFill>
            </a:endParaRPr>
          </a:p>
        </p:txBody>
      </p:sp>
    </p:spTree>
    <p:extLst>
      <p:ext uri="{BB962C8B-B14F-4D97-AF65-F5344CB8AC3E}">
        <p14:creationId xmlns:p14="http://schemas.microsoft.com/office/powerpoint/2010/main" val="34388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a:p>
            <a:endParaRPr lang="en-US"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69</a:t>
            </a:fld>
            <a:endParaRPr lang="es-ES_tradnl" dirty="0"/>
          </a:p>
        </p:txBody>
      </p:sp>
    </p:spTree>
    <p:extLst>
      <p:ext uri="{BB962C8B-B14F-4D97-AF65-F5344CB8AC3E}">
        <p14:creationId xmlns:p14="http://schemas.microsoft.com/office/powerpoint/2010/main" val="116919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36</a:t>
            </a:fld>
            <a:endParaRPr lang="es-ES_tradnl" dirty="0"/>
          </a:p>
        </p:txBody>
      </p:sp>
    </p:spTree>
    <p:extLst>
      <p:ext uri="{BB962C8B-B14F-4D97-AF65-F5344CB8AC3E}">
        <p14:creationId xmlns:p14="http://schemas.microsoft.com/office/powerpoint/2010/main" val="172305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38</a:t>
            </a:fld>
            <a:endParaRPr lang="es-ES_tradnl" dirty="0">
              <a:solidFill>
                <a:prstClr val="black"/>
              </a:solidFill>
            </a:endParaRPr>
          </a:p>
        </p:txBody>
      </p:sp>
    </p:spTree>
    <p:extLst>
      <p:ext uri="{BB962C8B-B14F-4D97-AF65-F5344CB8AC3E}">
        <p14:creationId xmlns:p14="http://schemas.microsoft.com/office/powerpoint/2010/main" val="275024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39</a:t>
            </a:fld>
            <a:endParaRPr lang="es-ES_tradnl" dirty="0">
              <a:solidFill>
                <a:prstClr val="black"/>
              </a:solidFill>
            </a:endParaRPr>
          </a:p>
        </p:txBody>
      </p:sp>
    </p:spTree>
    <p:extLst>
      <p:ext uri="{BB962C8B-B14F-4D97-AF65-F5344CB8AC3E}">
        <p14:creationId xmlns:p14="http://schemas.microsoft.com/office/powerpoint/2010/main" val="409533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41</a:t>
            </a:fld>
            <a:endParaRPr lang="es-ES_tradnl" dirty="0">
              <a:solidFill>
                <a:prstClr val="black"/>
              </a:solidFill>
            </a:endParaRPr>
          </a:p>
        </p:txBody>
      </p:sp>
    </p:spTree>
    <p:extLst>
      <p:ext uri="{BB962C8B-B14F-4D97-AF65-F5344CB8AC3E}">
        <p14:creationId xmlns:p14="http://schemas.microsoft.com/office/powerpoint/2010/main" val="223525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pPr/>
              <a:t>43</a:t>
            </a:fld>
            <a:endParaRPr lang="es-ES_tradnl" dirty="0">
              <a:solidFill>
                <a:prstClr val="black"/>
              </a:solidFill>
            </a:endParaRPr>
          </a:p>
        </p:txBody>
      </p:sp>
    </p:spTree>
    <p:extLst>
      <p:ext uri="{BB962C8B-B14F-4D97-AF65-F5344CB8AC3E}">
        <p14:creationId xmlns:p14="http://schemas.microsoft.com/office/powerpoint/2010/main" val="234212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50</a:t>
            </a:fld>
            <a:endParaRPr lang="es-ES_tradnl" dirty="0"/>
          </a:p>
        </p:txBody>
      </p:sp>
    </p:spTree>
    <p:extLst>
      <p:ext uri="{BB962C8B-B14F-4D97-AF65-F5344CB8AC3E}">
        <p14:creationId xmlns:p14="http://schemas.microsoft.com/office/powerpoint/2010/main" val="288325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51</a:t>
            </a:fld>
            <a:endParaRPr lang="es-ES_tradnl" dirty="0"/>
          </a:p>
        </p:txBody>
      </p:sp>
    </p:spTree>
    <p:extLst>
      <p:ext uri="{BB962C8B-B14F-4D97-AF65-F5344CB8AC3E}">
        <p14:creationId xmlns:p14="http://schemas.microsoft.com/office/powerpoint/2010/main" val="387027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52</a:t>
            </a:fld>
            <a:endParaRPr lang="es-ES_tradnl" dirty="0"/>
          </a:p>
        </p:txBody>
      </p:sp>
    </p:spTree>
    <p:extLst>
      <p:ext uri="{BB962C8B-B14F-4D97-AF65-F5344CB8AC3E}">
        <p14:creationId xmlns:p14="http://schemas.microsoft.com/office/powerpoint/2010/main" val="260461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3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74176216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1139195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179265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06422526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51528503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4509220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50000"/>
                </a:prst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50000"/>
                </a:prst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241100254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87192278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09148565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9307866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078270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09412738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29770138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75551404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7001553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5102638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56734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dirty="0"/>
              <a:t>TITLE EXAMPLE</a:t>
            </a:r>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01196600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0">
            <a:extLst>
              <a:ext uri="{FF2B5EF4-FFF2-40B4-BE49-F238E27FC236}">
                <a16:creationId xmlns:a16="http://schemas.microsoft.com/office/drawing/2014/main" xmlns="" id="{B5E8341A-AB12-4025-9ED6-6096BC3CCB24}"/>
              </a:ext>
            </a:extLst>
          </p:cNvPr>
          <p:cNvSpPr>
            <a:spLocks noGrp="1"/>
          </p:cNvSpPr>
          <p:nvPr>
            <p:ph type="body" sz="quarter" idx="10"/>
          </p:nvPr>
        </p:nvSpPr>
        <p:spPr>
          <a:xfrm>
            <a:off x="457200" y="211175"/>
            <a:ext cx="4163457" cy="576956"/>
          </a:xfrm>
          <a:prstGeom prst="rect">
            <a:avLst/>
          </a:prstGeom>
        </p:spPr>
        <p:txBody>
          <a:bodyPr/>
          <a:lstStyle>
            <a:lvl1pPr marL="0" indent="0">
              <a:buNone/>
              <a:defRPr lang="en-US" sz="4000" b="0" i="0" kern="1200" dirty="0">
                <a:solidFill>
                  <a:schemeClr val="tx1">
                    <a:lumMod val="50000"/>
                    <a:lumOff val="50000"/>
                  </a:schemeClr>
                </a:solidFill>
                <a:latin typeface="Raleway Light" charset="0"/>
                <a:ea typeface="Raleway Light" charset="0"/>
                <a:cs typeface="Raleway Light" charset="0"/>
              </a:defRPr>
            </a:lvl1pPr>
          </a:lstStyle>
          <a:p>
            <a:pPr algn="l"/>
            <a:r>
              <a:rPr lang="en-US" dirty="0"/>
              <a:t>Agenda</a:t>
            </a:r>
          </a:p>
        </p:txBody>
      </p:sp>
    </p:spTree>
    <p:extLst>
      <p:ext uri="{BB962C8B-B14F-4D97-AF65-F5344CB8AC3E}">
        <p14:creationId xmlns:p14="http://schemas.microsoft.com/office/powerpoint/2010/main" val="22365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69488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478844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210357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27610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32189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382288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93419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8926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6700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020371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300905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097719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solidFill>
                  <a:srgbClr val="FFFFFF"/>
                </a:solidFill>
                <a:effectLst>
                  <a:outerShdw blurRad="38100" dist="12700" dir="5400000" rotWithShape="0">
                    <a:srgbClr val="000000">
                      <a:alpha val="50000"/>
                    </a:srgbClr>
                  </a:outerShdw>
                </a:effectLst>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4711093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598090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555178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051032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5394397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523350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1617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6184461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9370355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568333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0363754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152020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50000"/>
                </a:prst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50000"/>
                </a:prst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25545600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24621007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12459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900408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48864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12968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7201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990553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21097961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214248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9215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9988319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85124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2554283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4166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746907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05361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229019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659707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8401106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083031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1190316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9857479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3865871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6059105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solidFill>
                  <a:srgbClr val="FFFFFF"/>
                </a:solidFill>
                <a:effectLst>
                  <a:outerShdw blurRad="38100" dist="12700" dir="5400000" rotWithShape="0">
                    <a:srgbClr val="000000">
                      <a:alpha val="50000"/>
                    </a:srgbClr>
                  </a:outerShdw>
                </a:effectLst>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8399480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2972543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8795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215867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0615374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0755998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6875440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616969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22864033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8027835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237376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22621267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50000"/>
                </a:prst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50000"/>
                </a:prst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solidFill>
                <a:prstClr val="white">
                  <a:lumMod val="65000"/>
                </a:prst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28285204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44062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8950679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196976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263573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367662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9025887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86196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5679442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prstClr val="black"/>
              </a:solidFill>
            </a:endParaRPr>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16563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2508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4" y="2423697"/>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189" indent="0">
              <a:buNone/>
              <a:defRPr sz="4000" b="0" i="0">
                <a:latin typeface="Raleway Light" charset="0"/>
                <a:ea typeface="Raleway Light" charset="0"/>
                <a:cs typeface="Raleway Light" charset="0"/>
              </a:defRPr>
            </a:lvl2pPr>
            <a:lvl3pPr marL="914378" indent="0">
              <a:buNone/>
              <a:defRPr sz="4000" b="0" i="0">
                <a:latin typeface="Raleway Light" charset="0"/>
                <a:ea typeface="Raleway Light" charset="0"/>
                <a:cs typeface="Raleway Light" charset="0"/>
              </a:defRPr>
            </a:lvl3pPr>
            <a:lvl4pPr marL="1371566" indent="0">
              <a:buNone/>
              <a:defRPr sz="4000" b="0" i="0">
                <a:latin typeface="Raleway Light" charset="0"/>
                <a:ea typeface="Raleway Light" charset="0"/>
                <a:cs typeface="Raleway Light" charset="0"/>
              </a:defRPr>
            </a:lvl4pPr>
            <a:lvl5pPr marL="1828754" indent="0">
              <a:buNone/>
              <a:defRPr sz="4000" b="0" i="0">
                <a:latin typeface="Raleway Light" charset="0"/>
                <a:ea typeface="Raleway Light" charset="0"/>
                <a:cs typeface="Raleway Light" charset="0"/>
              </a:defRPr>
            </a:lvl5pPr>
          </a:lstStyle>
          <a:p>
            <a:pPr lvl="0"/>
            <a:r>
              <a:rPr lang="es-ES_tradnl" dirty="0"/>
              <a:t>TITLE EXAMPLE</a:t>
            </a:r>
          </a:p>
        </p:txBody>
      </p:sp>
      <p:sp>
        <p:nvSpPr>
          <p:cNvPr id="4" name="Marcador de texto 2"/>
          <p:cNvSpPr>
            <a:spLocks noGrp="1"/>
          </p:cNvSpPr>
          <p:nvPr>
            <p:ph type="body" sz="quarter" idx="11" hasCustomPrompt="1"/>
          </p:nvPr>
        </p:nvSpPr>
        <p:spPr>
          <a:xfrm>
            <a:off x="476374"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189" indent="0">
              <a:buNone/>
              <a:defRPr sz="4000" b="0" i="0">
                <a:latin typeface="Raleway Light" charset="0"/>
                <a:ea typeface="Raleway Light" charset="0"/>
                <a:cs typeface="Raleway Light" charset="0"/>
              </a:defRPr>
            </a:lvl2pPr>
            <a:lvl3pPr marL="914378" indent="0">
              <a:buNone/>
              <a:defRPr sz="4000" b="0" i="0">
                <a:latin typeface="Raleway Light" charset="0"/>
                <a:ea typeface="Raleway Light" charset="0"/>
                <a:cs typeface="Raleway Light" charset="0"/>
              </a:defRPr>
            </a:lvl3pPr>
            <a:lvl4pPr marL="1371566" indent="0">
              <a:buNone/>
              <a:defRPr sz="4000" b="0" i="0">
                <a:latin typeface="Raleway Light" charset="0"/>
                <a:ea typeface="Raleway Light" charset="0"/>
                <a:cs typeface="Raleway Light" charset="0"/>
              </a:defRPr>
            </a:lvl4pPr>
            <a:lvl5pPr marL="1828754"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11738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0">
            <a:extLst>
              <a:ext uri="{FF2B5EF4-FFF2-40B4-BE49-F238E27FC236}">
                <a16:creationId xmlns:a16="http://schemas.microsoft.com/office/drawing/2014/main" xmlns="" id="{B5E8341A-AB12-4025-9ED6-6096BC3CCB24}"/>
              </a:ext>
            </a:extLst>
          </p:cNvPr>
          <p:cNvSpPr>
            <a:spLocks noGrp="1"/>
          </p:cNvSpPr>
          <p:nvPr>
            <p:ph type="body" sz="quarter" idx="10"/>
          </p:nvPr>
        </p:nvSpPr>
        <p:spPr>
          <a:xfrm>
            <a:off x="457201" y="211176"/>
            <a:ext cx="4163457" cy="576956"/>
          </a:xfrm>
          <a:prstGeom prst="rect">
            <a:avLst/>
          </a:prstGeom>
        </p:spPr>
        <p:txBody>
          <a:bodyPr/>
          <a:lstStyle>
            <a:lvl1pPr marL="0" indent="0">
              <a:buNone/>
              <a:defRPr lang="en-US" sz="4000" b="0" i="0" kern="1200" dirty="0">
                <a:solidFill>
                  <a:schemeClr val="tx1">
                    <a:lumMod val="50000"/>
                    <a:lumOff val="50000"/>
                  </a:schemeClr>
                </a:solidFill>
                <a:latin typeface="Raleway Light" charset="0"/>
                <a:ea typeface="Raleway Light" charset="0"/>
                <a:cs typeface="Raleway Light" charset="0"/>
              </a:defRPr>
            </a:lvl1pPr>
          </a:lstStyle>
          <a:p>
            <a:pPr algn="l"/>
            <a:r>
              <a:rPr lang="en-US" dirty="0"/>
              <a:t>Agenda</a:t>
            </a:r>
          </a:p>
        </p:txBody>
      </p:sp>
    </p:spTree>
    <p:extLst>
      <p:ext uri="{BB962C8B-B14F-4D97-AF65-F5344CB8AC3E}">
        <p14:creationId xmlns:p14="http://schemas.microsoft.com/office/powerpoint/2010/main" val="224999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889415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40506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25589726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4150023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9206551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67999435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51464994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50300643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20314017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709756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4156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9448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49188697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1909856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25222502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96170756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solidFill>
                  <a:srgbClr val="FFFFFF"/>
                </a:solidFill>
                <a:effectLst>
                  <a:outerShdw blurRad="38100" dist="12700" dir="5400000" rotWithShape="0">
                    <a:srgbClr val="000000">
                      <a:alpha val="50000"/>
                    </a:srgbClr>
                  </a:outerShdw>
                </a:effectLst>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6194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024191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4792588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06961507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4662052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266710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image" Target="../media/image1.png"/><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image" Target="../media/image1.png"/><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slideLayout" Target="../slideLayouts/slideLayout78.xml"/><Relationship Id="rId1" Type="http://schemas.openxmlformats.org/officeDocument/2006/relationships/slideLayout" Target="../slideLayouts/slideLayout77.xml"/><Relationship Id="rId5" Type="http://schemas.openxmlformats.org/officeDocument/2006/relationships/image" Target="../media/image1.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34" Type="http://schemas.openxmlformats.org/officeDocument/2006/relationships/slideLayout" Target="../slideLayouts/slideLayout113.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33" Type="http://schemas.openxmlformats.org/officeDocument/2006/relationships/slideLayout" Target="../slideLayouts/slideLayout112.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32" Type="http://schemas.openxmlformats.org/officeDocument/2006/relationships/slideLayout" Target="../slideLayouts/slideLayout111.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36" Type="http://schemas.openxmlformats.org/officeDocument/2006/relationships/image" Target="../media/image1.png"/><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slideLayout" Target="../slideLayouts/slideLayout110.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slideLayout" Target="../slideLayouts/slideLayout109.xml"/><Relationship Id="rId35"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5" Type="http://schemas.openxmlformats.org/officeDocument/2006/relationships/image" Target="../media/image1.pn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123BF02-B4C6-4694-88DF-50AD00B2DB53}"/>
              </a:ext>
            </a:extLst>
          </p:cNvPr>
          <p:cNvSpPr/>
          <p:nvPr userDrawn="1"/>
        </p:nvSpPr>
        <p:spPr>
          <a:xfrm>
            <a:off x="6586890" y="4837994"/>
            <a:ext cx="258917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Intellipaat. All rights reserved. </a:t>
            </a:r>
            <a:endParaRPr lang="en-US" sz="1100" dirty="0"/>
          </a:p>
        </p:txBody>
      </p:sp>
      <p:pic>
        <p:nvPicPr>
          <p:cNvPr id="3" name="Picture 2">
            <a:extLst>
              <a:ext uri="{FF2B5EF4-FFF2-40B4-BE49-F238E27FC236}">
                <a16:creationId xmlns:a16="http://schemas.microsoft.com/office/drawing/2014/main" xmlns="" id="{E5E1F21B-DC04-4F80-A64E-C574E14780A2}"/>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7295535" y="88066"/>
            <a:ext cx="1704681" cy="594236"/>
          </a:xfrm>
          <a:prstGeom prst="rect">
            <a:avLst/>
          </a:prstGeom>
        </p:spPr>
      </p:pic>
    </p:spTree>
    <p:extLst>
      <p:ext uri="{BB962C8B-B14F-4D97-AF65-F5344CB8AC3E}">
        <p14:creationId xmlns:p14="http://schemas.microsoft.com/office/powerpoint/2010/main" val="1845885983"/>
      </p:ext>
    </p:extLst>
  </p:cSld>
  <p:clrMap bg1="lt1" tx1="dk1" bg2="lt2" tx2="dk2" accent1="accent1" accent2="accent2" accent3="accent3" accent4="accent4" accent5="accent5" accent6="accent6" hlink="hlink" folHlink="folHlink"/>
  <p:sldLayoutIdLst>
    <p:sldLayoutId id="2147483702" r:id="rId1"/>
    <p:sldLayoutId id="2147483711" r:id="rId2"/>
    <p:sldLayoutId id="214748382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5465" userDrawn="1">
          <p15:clr>
            <a:srgbClr val="F26B43"/>
          </p15:clr>
        </p15:guide>
        <p15:guide id="4" pos="29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FCC58E8-732F-4322-B9A1-874D76A200C1}"/>
              </a:ext>
            </a:extLst>
          </p:cNvPr>
          <p:cNvPicPr>
            <a:picLocks noChangeAspect="1"/>
          </p:cNvPicPr>
          <p:nvPr userDrawn="1"/>
        </p:nvPicPr>
        <p:blipFill>
          <a:blip r:embed="rId7">
            <a:clrChange>
              <a:clrFrom>
                <a:srgbClr val="FFFFFF"/>
              </a:clrFrom>
              <a:clrTo>
                <a:srgbClr val="FFFFFF">
                  <a:alpha val="0"/>
                </a:srgbClr>
              </a:clrTo>
            </a:clrChange>
          </a:blip>
          <a:stretch>
            <a:fillRect/>
          </a:stretch>
        </p:blipFill>
        <p:spPr>
          <a:xfrm>
            <a:off x="147483" y="117562"/>
            <a:ext cx="1665352" cy="580527"/>
          </a:xfrm>
          <a:prstGeom prst="rect">
            <a:avLst/>
          </a:prstGeom>
        </p:spPr>
      </p:pic>
      <p:sp>
        <p:nvSpPr>
          <p:cNvPr id="6" name="Rectangle 5">
            <a:extLst>
              <a:ext uri="{FF2B5EF4-FFF2-40B4-BE49-F238E27FC236}">
                <a16:creationId xmlns:a16="http://schemas.microsoft.com/office/drawing/2014/main" xmlns="" id="{43DC9EC2-A8D8-46B8-B0B1-129A69C37370}"/>
              </a:ext>
            </a:extLst>
          </p:cNvPr>
          <p:cNvSpPr/>
          <p:nvPr userDrawn="1"/>
        </p:nvSpPr>
        <p:spPr>
          <a:xfrm>
            <a:off x="6586890" y="4837994"/>
            <a:ext cx="258917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Intellipaat. All rights reserved. </a:t>
            </a:r>
            <a:endParaRPr lang="en-US" sz="1100" dirty="0"/>
          </a:p>
        </p:txBody>
      </p:sp>
    </p:spTree>
    <p:extLst>
      <p:ext uri="{BB962C8B-B14F-4D97-AF65-F5344CB8AC3E}">
        <p14:creationId xmlns:p14="http://schemas.microsoft.com/office/powerpoint/2010/main" val="39217734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62" r:id="rId3"/>
    <p:sldLayoutId id="2147483764" r:id="rId4"/>
    <p:sldLayoutId id="2147483854"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484822" y="120416"/>
            <a:ext cx="1360574" cy="474284"/>
          </a:xfrm>
          <a:prstGeom prst="rect">
            <a:avLst/>
          </a:prstGeom>
        </p:spPr>
      </p:pic>
      <p:sp>
        <p:nvSpPr>
          <p:cNvPr id="6" name="Rectangle 5">
            <a:extLst>
              <a:ext uri="{FF2B5EF4-FFF2-40B4-BE49-F238E27FC236}">
                <a16:creationId xmlns:a16="http://schemas.microsoft.com/office/drawing/2014/main" xmlns="" id="{43DC9EC2-A8D8-46B8-B0B1-129A69C37370}"/>
              </a:ext>
            </a:extLst>
          </p:cNvPr>
          <p:cNvSpPr/>
          <p:nvPr userDrawn="1"/>
        </p:nvSpPr>
        <p:spPr>
          <a:xfrm>
            <a:off x="6586890" y="4837994"/>
            <a:ext cx="2557110" cy="253916"/>
          </a:xfrm>
          <a:prstGeom prst="rect">
            <a:avLst/>
          </a:prstGeom>
        </p:spPr>
        <p:txBody>
          <a:bodyPr wrap="none">
            <a:spAutoFit/>
          </a:bodyPr>
          <a:lstStyle/>
          <a:p>
            <a:r>
              <a:rPr lang="en-US" sz="1050" dirty="0">
                <a:solidFill>
                  <a:prstClr val="black">
                    <a:lumMod val="50000"/>
                    <a:lumOff val="50000"/>
                  </a:prstClr>
                </a:solidFill>
                <a:latin typeface="Lato" charset="0"/>
                <a:ea typeface="Lato" charset="0"/>
                <a:cs typeface="Lato" charset="0"/>
              </a:rPr>
              <a:t>Copyright </a:t>
            </a:r>
            <a:r>
              <a:rPr lang="en-US" sz="1050" dirty="0" err="1">
                <a:solidFill>
                  <a:prstClr val="black">
                    <a:lumMod val="50000"/>
                    <a:lumOff val="50000"/>
                  </a:prstClr>
                </a:solidFill>
                <a:latin typeface="Lato" charset="0"/>
                <a:ea typeface="Lato" charset="0"/>
                <a:cs typeface="Lato" charset="0"/>
              </a:rPr>
              <a:t>IntelliPaat</a:t>
            </a:r>
            <a:r>
              <a:rPr lang="en-US" sz="1050" dirty="0">
                <a:solidFill>
                  <a:prstClr val="black">
                    <a:lumMod val="50000"/>
                    <a:lumOff val="50000"/>
                  </a:prstClr>
                </a:solidFill>
                <a:latin typeface="Lato" charset="0"/>
                <a:ea typeface="Lato" charset="0"/>
                <a:cs typeface="Lato" charset="0"/>
              </a:rPr>
              <a:t>, All rights reserved </a:t>
            </a:r>
            <a:endParaRPr lang="en-US" sz="1100" dirty="0">
              <a:solidFill>
                <a:prstClr val="black"/>
              </a:solidFill>
            </a:endParaRPr>
          </a:p>
        </p:txBody>
      </p:sp>
      <p:cxnSp>
        <p:nvCxnSpPr>
          <p:cNvPr id="4" name="Straight Connector 3">
            <a:extLst>
              <a:ext uri="{FF2B5EF4-FFF2-40B4-BE49-F238E27FC236}">
                <a16:creationId xmlns:a16="http://schemas.microsoft.com/office/drawing/2014/main" xmlns="" id="{F5EC8A57-5E1B-4C34-A2DD-78F62397725D}"/>
              </a:ext>
            </a:extLst>
          </p:cNvPr>
          <p:cNvCxnSpPr>
            <a:cxnSpLocks/>
          </p:cNvCxnSpPr>
          <p:nvPr userDrawn="1"/>
        </p:nvCxnSpPr>
        <p:spPr>
          <a:xfrm flipH="1">
            <a:off x="302327" y="737420"/>
            <a:ext cx="8543069" cy="0"/>
          </a:xfrm>
          <a:prstGeom prst="line">
            <a:avLst/>
          </a:prstGeom>
          <a:ln w="28575">
            <a:solidFill>
              <a:schemeClr val="accent1"/>
            </a:solidFill>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293143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 id="2147483874" r:id="rId19"/>
    <p:sldLayoutId id="2147483875" r:id="rId20"/>
    <p:sldLayoutId id="2147483876" r:id="rId21"/>
    <p:sldLayoutId id="2147483877" r:id="rId22"/>
    <p:sldLayoutId id="2147483878" r:id="rId23"/>
    <p:sldLayoutId id="2147483879" r:id="rId24"/>
    <p:sldLayoutId id="2147483880" r:id="rId25"/>
    <p:sldLayoutId id="2147483881" r:id="rId26"/>
    <p:sldLayoutId id="2147483882" r:id="rId27"/>
    <p:sldLayoutId id="2147483883" r:id="rId28"/>
    <p:sldLayoutId id="2147483884" r:id="rId29"/>
    <p:sldLayoutId id="2147483885" r:id="rId30"/>
    <p:sldLayoutId id="2147483886" r:id="rId31"/>
    <p:sldLayoutId id="2147483887" r:id="rId32"/>
    <p:sldLayoutId id="2147483888" r:id="rId33"/>
    <p:sldLayoutId id="2147483889"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484822" y="120416"/>
            <a:ext cx="1360574" cy="474284"/>
          </a:xfrm>
          <a:prstGeom prst="rect">
            <a:avLst/>
          </a:prstGeom>
        </p:spPr>
      </p:pic>
      <p:cxnSp>
        <p:nvCxnSpPr>
          <p:cNvPr id="4" name="Straight Connector 3">
            <a:extLst>
              <a:ext uri="{FF2B5EF4-FFF2-40B4-BE49-F238E27FC236}">
                <a16:creationId xmlns:a16="http://schemas.microsoft.com/office/drawing/2014/main" xmlns="" id="{F5EC8A57-5E1B-4C34-A2DD-78F62397725D}"/>
              </a:ext>
            </a:extLst>
          </p:cNvPr>
          <p:cNvCxnSpPr>
            <a:cxnSpLocks/>
          </p:cNvCxnSpPr>
          <p:nvPr userDrawn="1"/>
        </p:nvCxnSpPr>
        <p:spPr>
          <a:xfrm flipH="1">
            <a:off x="302327" y="737420"/>
            <a:ext cx="8543069" cy="0"/>
          </a:xfrm>
          <a:prstGeom prst="line">
            <a:avLst/>
          </a:prstGeom>
          <a:ln w="28575">
            <a:solidFill>
              <a:schemeClr val="accent1"/>
            </a:solidFill>
          </a:ln>
          <a:effectLst/>
        </p:spPr>
        <p:style>
          <a:lnRef idx="3">
            <a:schemeClr val="accent2"/>
          </a:lnRef>
          <a:fillRef idx="0">
            <a:schemeClr val="accent2"/>
          </a:fillRef>
          <a:effectRef idx="2">
            <a:schemeClr val="accent2"/>
          </a:effectRef>
          <a:fontRef idx="minor">
            <a:schemeClr val="tx1"/>
          </a:fontRef>
        </p:style>
      </p:cxnSp>
      <p:sp>
        <p:nvSpPr>
          <p:cNvPr id="5" name="Rectangle 4">
            <a:extLst>
              <a:ext uri="{FF2B5EF4-FFF2-40B4-BE49-F238E27FC236}">
                <a16:creationId xmlns:a16="http://schemas.microsoft.com/office/drawing/2014/main" xmlns="" id="{668F123C-A27C-43C5-AB09-C326A553063D}"/>
              </a:ext>
            </a:extLst>
          </p:cNvPr>
          <p:cNvSpPr/>
          <p:nvPr userDrawn="1"/>
        </p:nvSpPr>
        <p:spPr>
          <a:xfrm>
            <a:off x="6285525" y="4841069"/>
            <a:ext cx="2858475" cy="253916"/>
          </a:xfrm>
          <a:prstGeom prst="rect">
            <a:avLst/>
          </a:prstGeom>
        </p:spPr>
        <p:txBody>
          <a:bodyPr wrap="none">
            <a:spAutoFit/>
          </a:bodyPr>
          <a:lstStyle/>
          <a:p>
            <a:r>
              <a:rPr lang="en-IN" sz="1050" dirty="0">
                <a:solidFill>
                  <a:prstClr val="white">
                    <a:lumMod val="65000"/>
                  </a:prstClr>
                </a:solidFill>
              </a:rPr>
              <a:t> © </a:t>
            </a:r>
            <a:r>
              <a:rPr lang="en-US" sz="1050" dirty="0">
                <a:solidFill>
                  <a:prstClr val="white">
                    <a:lumMod val="65000"/>
                  </a:prstClr>
                </a:solidFill>
                <a:ea typeface="Lato" charset="0"/>
                <a:cs typeface="Lato" charset="0"/>
              </a:rPr>
              <a:t>Copyright 2019 IntelliPaat, All rights reserved </a:t>
            </a:r>
            <a:endParaRPr lang="en-US" sz="1050" dirty="0">
              <a:solidFill>
                <a:prstClr val="white">
                  <a:lumMod val="65000"/>
                </a:prstClr>
              </a:solidFill>
            </a:endParaRPr>
          </a:p>
        </p:txBody>
      </p:sp>
    </p:spTree>
    <p:extLst>
      <p:ext uri="{BB962C8B-B14F-4D97-AF65-F5344CB8AC3E}">
        <p14:creationId xmlns:p14="http://schemas.microsoft.com/office/powerpoint/2010/main" val="2002568708"/>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913" r:id="rId23"/>
    <p:sldLayoutId id="2147483914" r:id="rId24"/>
    <p:sldLayoutId id="2147483915" r:id="rId25"/>
    <p:sldLayoutId id="2147483916" r:id="rId26"/>
    <p:sldLayoutId id="2147483917" r:id="rId27"/>
    <p:sldLayoutId id="2147483918" r:id="rId28"/>
    <p:sldLayoutId id="2147483919" r:id="rId29"/>
    <p:sldLayoutId id="2147483920" r:id="rId30"/>
    <p:sldLayoutId id="2147483921" r:id="rId31"/>
    <p:sldLayoutId id="2147483922" r:id="rId32"/>
    <p:sldLayoutId id="2147483923" r:id="rId33"/>
    <p:sldLayoutId id="2147483924"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123BF02-B4C6-4694-88DF-50AD00B2DB53}"/>
              </a:ext>
            </a:extLst>
          </p:cNvPr>
          <p:cNvSpPr/>
          <p:nvPr userDrawn="1"/>
        </p:nvSpPr>
        <p:spPr>
          <a:xfrm>
            <a:off x="6586891" y="4837995"/>
            <a:ext cx="2584362" cy="253916"/>
          </a:xfrm>
          <a:prstGeom prst="rect">
            <a:avLst/>
          </a:prstGeom>
        </p:spPr>
        <p:txBody>
          <a:bodyPr wrap="none">
            <a:spAutoFit/>
          </a:bodyPr>
          <a:lstStyle/>
          <a:p>
            <a:pPr defTabSz="685783"/>
            <a:r>
              <a:rPr lang="en-US" sz="1050" dirty="0">
                <a:solidFill>
                  <a:prstClr val="black">
                    <a:lumMod val="50000"/>
                    <a:lumOff val="50000"/>
                  </a:prstClr>
                </a:solidFill>
                <a:latin typeface="Lato" charset="0"/>
                <a:ea typeface="Lato" charset="0"/>
                <a:cs typeface="Lato" charset="0"/>
              </a:rPr>
              <a:t>Copyright </a:t>
            </a:r>
            <a:r>
              <a:rPr lang="en-US" sz="1050" dirty="0" err="1">
                <a:solidFill>
                  <a:prstClr val="black">
                    <a:lumMod val="50000"/>
                    <a:lumOff val="50000"/>
                  </a:prstClr>
                </a:solidFill>
                <a:latin typeface="Lato" charset="0"/>
                <a:ea typeface="Lato" charset="0"/>
                <a:cs typeface="Lato" charset="0"/>
              </a:rPr>
              <a:t>IntelliPaat</a:t>
            </a:r>
            <a:r>
              <a:rPr lang="en-US" sz="1050" dirty="0">
                <a:solidFill>
                  <a:prstClr val="black">
                    <a:lumMod val="50000"/>
                    <a:lumOff val="50000"/>
                  </a:prstClr>
                </a:solidFill>
                <a:latin typeface="Lato" charset="0"/>
                <a:ea typeface="Lato" charset="0"/>
                <a:cs typeface="Lato" charset="0"/>
              </a:rPr>
              <a:t>, All rights reserved </a:t>
            </a:r>
            <a:endParaRPr lang="en-US" sz="1100" dirty="0">
              <a:solidFill>
                <a:prstClr val="black"/>
              </a:solidFill>
            </a:endParaRPr>
          </a:p>
        </p:txBody>
      </p:sp>
      <p:pic>
        <p:nvPicPr>
          <p:cNvPr id="3" name="Picture 2">
            <a:extLst>
              <a:ext uri="{FF2B5EF4-FFF2-40B4-BE49-F238E27FC236}">
                <a16:creationId xmlns:a16="http://schemas.microsoft.com/office/drawing/2014/main" xmlns="" id="{E5E1F21B-DC04-4F80-A64E-C574E14780A2}"/>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7295536" y="88066"/>
            <a:ext cx="1704681" cy="594236"/>
          </a:xfrm>
          <a:prstGeom prst="rect">
            <a:avLst/>
          </a:prstGeom>
        </p:spPr>
      </p:pic>
    </p:spTree>
    <p:extLst>
      <p:ext uri="{BB962C8B-B14F-4D97-AF65-F5344CB8AC3E}">
        <p14:creationId xmlns:p14="http://schemas.microsoft.com/office/powerpoint/2010/main" val="985870284"/>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Lst>
  <p:hf sldNum="0" hdr="0" ftr="0" dt="0"/>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484822" y="120416"/>
            <a:ext cx="1360574" cy="474284"/>
          </a:xfrm>
          <a:prstGeom prst="rect">
            <a:avLst/>
          </a:prstGeom>
        </p:spPr>
      </p:pic>
      <p:sp>
        <p:nvSpPr>
          <p:cNvPr id="6" name="Rectangle 5">
            <a:extLst>
              <a:ext uri="{FF2B5EF4-FFF2-40B4-BE49-F238E27FC236}">
                <a16:creationId xmlns:a16="http://schemas.microsoft.com/office/drawing/2014/main" xmlns="" id="{43DC9EC2-A8D8-46B8-B0B1-129A69C37370}"/>
              </a:ext>
            </a:extLst>
          </p:cNvPr>
          <p:cNvSpPr/>
          <p:nvPr userDrawn="1"/>
        </p:nvSpPr>
        <p:spPr>
          <a:xfrm>
            <a:off x="6586890" y="4837994"/>
            <a:ext cx="2557110" cy="253916"/>
          </a:xfrm>
          <a:prstGeom prst="rect">
            <a:avLst/>
          </a:prstGeom>
        </p:spPr>
        <p:txBody>
          <a:bodyPr wrap="none">
            <a:spAutoFit/>
          </a:bodyPr>
          <a:lstStyle/>
          <a:p>
            <a:r>
              <a:rPr lang="en-US" sz="1050" dirty="0">
                <a:solidFill>
                  <a:prstClr val="black">
                    <a:lumMod val="50000"/>
                    <a:lumOff val="50000"/>
                  </a:prstClr>
                </a:solidFill>
                <a:latin typeface="Lato" charset="0"/>
                <a:ea typeface="Lato" charset="0"/>
                <a:cs typeface="Lato" charset="0"/>
              </a:rPr>
              <a:t>Copyright </a:t>
            </a:r>
            <a:r>
              <a:rPr lang="en-US" sz="1050" dirty="0" err="1">
                <a:solidFill>
                  <a:prstClr val="black">
                    <a:lumMod val="50000"/>
                    <a:lumOff val="50000"/>
                  </a:prstClr>
                </a:solidFill>
                <a:latin typeface="Lato" charset="0"/>
                <a:ea typeface="Lato" charset="0"/>
                <a:cs typeface="Lato" charset="0"/>
              </a:rPr>
              <a:t>IntelliPaat</a:t>
            </a:r>
            <a:r>
              <a:rPr lang="en-US" sz="1050" dirty="0">
                <a:solidFill>
                  <a:prstClr val="black">
                    <a:lumMod val="50000"/>
                    <a:lumOff val="50000"/>
                  </a:prstClr>
                </a:solidFill>
                <a:latin typeface="Lato" charset="0"/>
                <a:ea typeface="Lato" charset="0"/>
                <a:cs typeface="Lato" charset="0"/>
              </a:rPr>
              <a:t>, All rights reserved </a:t>
            </a:r>
            <a:endParaRPr lang="en-US" sz="1100" dirty="0">
              <a:solidFill>
                <a:prstClr val="black"/>
              </a:solidFill>
            </a:endParaRPr>
          </a:p>
        </p:txBody>
      </p:sp>
      <p:cxnSp>
        <p:nvCxnSpPr>
          <p:cNvPr id="4" name="Straight Connector 3">
            <a:extLst>
              <a:ext uri="{FF2B5EF4-FFF2-40B4-BE49-F238E27FC236}">
                <a16:creationId xmlns:a16="http://schemas.microsoft.com/office/drawing/2014/main" xmlns="" id="{F5EC8A57-5E1B-4C34-A2DD-78F62397725D}"/>
              </a:ext>
            </a:extLst>
          </p:cNvPr>
          <p:cNvCxnSpPr>
            <a:cxnSpLocks/>
          </p:cNvCxnSpPr>
          <p:nvPr userDrawn="1"/>
        </p:nvCxnSpPr>
        <p:spPr>
          <a:xfrm flipH="1">
            <a:off x="302327" y="737420"/>
            <a:ext cx="8543069" cy="0"/>
          </a:xfrm>
          <a:prstGeom prst="line">
            <a:avLst/>
          </a:prstGeom>
          <a:ln w="28575">
            <a:solidFill>
              <a:schemeClr val="accent1"/>
            </a:solidFill>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4919350"/>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 id="2147483948" r:id="rId18"/>
    <p:sldLayoutId id="2147483949" r:id="rId19"/>
    <p:sldLayoutId id="2147483950" r:id="rId20"/>
    <p:sldLayoutId id="2147483951" r:id="rId21"/>
    <p:sldLayoutId id="2147483952" r:id="rId22"/>
    <p:sldLayoutId id="2147483953" r:id="rId23"/>
    <p:sldLayoutId id="2147483954" r:id="rId24"/>
    <p:sldLayoutId id="2147483955" r:id="rId25"/>
    <p:sldLayoutId id="2147483956" r:id="rId26"/>
    <p:sldLayoutId id="2147483957" r:id="rId27"/>
    <p:sldLayoutId id="2147483958" r:id="rId28"/>
    <p:sldLayoutId id="2147483959" r:id="rId29"/>
    <p:sldLayoutId id="2147483960" r:id="rId30"/>
    <p:sldLayoutId id="2147483961" r:id="rId31"/>
    <p:sldLayoutId id="2147483962" r:id="rId32"/>
    <p:sldLayoutId id="2147483963" r:id="rId33"/>
    <p:sldLayoutId id="2147483964"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123BF02-B4C6-4694-88DF-50AD00B2DB53}"/>
              </a:ext>
            </a:extLst>
          </p:cNvPr>
          <p:cNvSpPr/>
          <p:nvPr userDrawn="1"/>
        </p:nvSpPr>
        <p:spPr>
          <a:xfrm>
            <a:off x="6586890" y="4837994"/>
            <a:ext cx="2557110" cy="253916"/>
          </a:xfrm>
          <a:prstGeom prst="rect">
            <a:avLst/>
          </a:prstGeom>
        </p:spPr>
        <p:txBody>
          <a:bodyPr wrap="none">
            <a:spAutoFit/>
          </a:bodyPr>
          <a:lstStyle/>
          <a:p>
            <a:r>
              <a:rPr lang="en-US" sz="1050" dirty="0">
                <a:solidFill>
                  <a:prstClr val="black">
                    <a:lumMod val="50000"/>
                    <a:lumOff val="50000"/>
                  </a:prstClr>
                </a:solidFill>
                <a:latin typeface="Lato" charset="0"/>
                <a:ea typeface="Lato" charset="0"/>
                <a:cs typeface="Lato" charset="0"/>
              </a:rPr>
              <a:t>Copyright </a:t>
            </a:r>
            <a:r>
              <a:rPr lang="en-US" sz="1050" dirty="0" err="1">
                <a:solidFill>
                  <a:prstClr val="black">
                    <a:lumMod val="50000"/>
                    <a:lumOff val="50000"/>
                  </a:prstClr>
                </a:solidFill>
                <a:latin typeface="Lato" charset="0"/>
                <a:ea typeface="Lato" charset="0"/>
                <a:cs typeface="Lato" charset="0"/>
              </a:rPr>
              <a:t>IntelliPaat</a:t>
            </a:r>
            <a:r>
              <a:rPr lang="en-US" sz="1050" dirty="0">
                <a:solidFill>
                  <a:prstClr val="black">
                    <a:lumMod val="50000"/>
                    <a:lumOff val="50000"/>
                  </a:prstClr>
                </a:solidFill>
                <a:latin typeface="Lato" charset="0"/>
                <a:ea typeface="Lato" charset="0"/>
                <a:cs typeface="Lato" charset="0"/>
              </a:rPr>
              <a:t>, All rights reserved </a:t>
            </a:r>
            <a:endParaRPr lang="en-US" sz="1100" dirty="0">
              <a:solidFill>
                <a:prstClr val="black"/>
              </a:solidFill>
            </a:endParaRPr>
          </a:p>
        </p:txBody>
      </p:sp>
      <p:pic>
        <p:nvPicPr>
          <p:cNvPr id="3" name="Picture 2">
            <a:extLst>
              <a:ext uri="{FF2B5EF4-FFF2-40B4-BE49-F238E27FC236}">
                <a16:creationId xmlns:a16="http://schemas.microsoft.com/office/drawing/2014/main" xmlns="" id="{E5E1F21B-DC04-4F80-A64E-C574E14780A2}"/>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7295535" y="88066"/>
            <a:ext cx="1704681" cy="594236"/>
          </a:xfrm>
          <a:prstGeom prst="rect">
            <a:avLst/>
          </a:prstGeom>
        </p:spPr>
      </p:pic>
    </p:spTree>
    <p:extLst>
      <p:ext uri="{BB962C8B-B14F-4D97-AF65-F5344CB8AC3E}">
        <p14:creationId xmlns:p14="http://schemas.microsoft.com/office/powerpoint/2010/main" val="4007086388"/>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8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1.xml"/><Relationship Id="rId5" Type="http://schemas.openxmlformats.org/officeDocument/2006/relationships/image" Target="../media/image5.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8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8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1.xml"/><Relationship Id="rId5" Type="http://schemas.openxmlformats.org/officeDocument/2006/relationships/image" Target="../media/image5.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1.xml"/><Relationship Id="rId6" Type="http://schemas.openxmlformats.org/officeDocument/2006/relationships/image" Target="../media/image5.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8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8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81.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1.xml"/><Relationship Id="rId6" Type="http://schemas.openxmlformats.org/officeDocument/2006/relationships/image" Target="../media/image5.png"/><Relationship Id="rId5" Type="http://schemas.openxmlformats.org/officeDocument/2006/relationships/image" Target="../media/image44.png"/><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81.xml"/><Relationship Id="rId6" Type="http://schemas.openxmlformats.org/officeDocument/2006/relationships/image" Target="../media/image5.png"/><Relationship Id="rId5" Type="http://schemas.openxmlformats.org/officeDocument/2006/relationships/image" Target="../media/image41.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81.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1.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81.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10.xml"/><Relationship Id="rId1" Type="http://schemas.openxmlformats.org/officeDocument/2006/relationships/slideLayout" Target="../slideLayouts/slideLayout81.xml"/><Relationship Id="rId5" Type="http://schemas.openxmlformats.org/officeDocument/2006/relationships/image" Target="../media/image5.png"/><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81.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1.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80.xml"/><Relationship Id="rId6" Type="http://schemas.openxmlformats.org/officeDocument/2006/relationships/image" Target="../media/image6.svg"/><Relationship Id="rId11" Type="http://schemas.openxmlformats.org/officeDocument/2006/relationships/image" Target="../media/image5.png"/><Relationship Id="rId5" Type="http://schemas.openxmlformats.org/officeDocument/2006/relationships/image" Target="../media/image5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5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1.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81.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90.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90.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90.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90.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90.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1.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46F147F-C497-4FDA-958F-9D181C39771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48716" y="511897"/>
            <a:ext cx="2351113" cy="819578"/>
          </a:xfrm>
          <a:prstGeom prst="rect">
            <a:avLst/>
          </a:prstGeom>
        </p:spPr>
      </p:pic>
      <p:sp>
        <p:nvSpPr>
          <p:cNvPr id="7" name="Rectangle 6">
            <a:extLst>
              <a:ext uri="{FF2B5EF4-FFF2-40B4-BE49-F238E27FC236}">
                <a16:creationId xmlns:a16="http://schemas.microsoft.com/office/drawing/2014/main" xmlns="" id="{B4B7CB82-825F-4113-B671-CC8772E3D064}"/>
              </a:ext>
            </a:extLst>
          </p:cNvPr>
          <p:cNvSpPr/>
          <p:nvPr/>
        </p:nvSpPr>
        <p:spPr>
          <a:xfrm>
            <a:off x="6791987" y="27680"/>
            <a:ext cx="2238998" cy="968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467"/>
            <a:ext cx="9144000" cy="5143500"/>
          </a:xfrm>
          <a:prstGeom prst="rect">
            <a:avLst/>
          </a:prstGeom>
        </p:spPr>
      </p:pic>
      <p:sp>
        <p:nvSpPr>
          <p:cNvPr id="8"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348716" y="2325820"/>
            <a:ext cx="4344065" cy="576956"/>
          </a:xfrm>
        </p:spPr>
        <p:txBody>
          <a:bodyPr anchor="ctr"/>
          <a:lstStyle/>
          <a:p>
            <a:pPr marL="635" lvl="0">
              <a:lnSpc>
                <a:spcPct val="100000"/>
              </a:lnSpc>
            </a:pPr>
            <a:r>
              <a:rPr lang="en-US" sz="2800" b="1" dirty="0">
                <a:solidFill>
                  <a:prstClr val="black">
                    <a:lumMod val="50000"/>
                    <a:lumOff val="50000"/>
                  </a:prstClr>
                </a:solidFill>
                <a:latin typeface="Raleway"/>
                <a:cs typeface="Calibri"/>
              </a:rPr>
              <a:t>Microsoft Azure Administrator Associate Training(AZ-103)</a:t>
            </a:r>
          </a:p>
          <a:p>
            <a:pPr lvl="0"/>
            <a:endParaRPr lang="en-US" sz="2800" dirty="0">
              <a:solidFill>
                <a:prstClr val="black">
                  <a:lumMod val="50000"/>
                  <a:lumOff val="50000"/>
                </a:prstClr>
              </a:solidFill>
              <a:latin typeface="Raleway"/>
            </a:endParaRPr>
          </a:p>
        </p:txBody>
      </p:sp>
      <p:sp>
        <p:nvSpPr>
          <p:cNvPr id="6"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348716" y="2906636"/>
            <a:ext cx="4344065" cy="576956"/>
          </a:xfrm>
        </p:spPr>
        <p:txBody>
          <a:bodyPr anchor="ctr"/>
          <a:lstStyle/>
          <a:p>
            <a:pPr marL="635" lvl="0">
              <a:lnSpc>
                <a:spcPct val="100000"/>
              </a:lnSpc>
            </a:pPr>
            <a:r>
              <a:rPr lang="en-US" sz="2800" b="1" dirty="0" smtClean="0">
                <a:solidFill>
                  <a:prstClr val="black">
                    <a:lumMod val="50000"/>
                    <a:lumOff val="50000"/>
                  </a:prstClr>
                </a:solidFill>
                <a:latin typeface="Raleway"/>
                <a:cs typeface="Calibri"/>
              </a:rPr>
              <a:t>Module 6</a:t>
            </a:r>
            <a:endParaRPr lang="en-US" sz="2800" dirty="0">
              <a:solidFill>
                <a:prstClr val="black">
                  <a:lumMod val="50000"/>
                  <a:lumOff val="50000"/>
                </a:prstClr>
              </a:solidFill>
              <a:latin typeface="Raleway"/>
            </a:endParaRPr>
          </a:p>
        </p:txBody>
      </p:sp>
      <p:pic>
        <p:nvPicPr>
          <p:cNvPr id="9" name="Picture 8">
            <a:extLst>
              <a:ext uri="{FF2B5EF4-FFF2-40B4-BE49-F238E27FC236}">
                <a16:creationId xmlns="" xmlns:a16="http://schemas.microsoft.com/office/drawing/2014/main" id="{489CA974-BFDD-4137-A608-C539BA067DF5}"/>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2631657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a:solidFill>
                  <a:srgbClr val="604878"/>
                </a:solidFill>
              </a:rPr>
              <a:t>Built-in Roles in Azure</a:t>
            </a:r>
          </a:p>
        </p:txBody>
      </p:sp>
      <p:grpSp>
        <p:nvGrpSpPr>
          <p:cNvPr id="125" name="Group 124"/>
          <p:cNvGrpSpPr/>
          <p:nvPr/>
        </p:nvGrpSpPr>
        <p:grpSpPr>
          <a:xfrm>
            <a:off x="5678515" y="2086334"/>
            <a:ext cx="1266423" cy="2698486"/>
            <a:chOff x="497608" y="1388615"/>
            <a:chExt cx="3020291" cy="4669285"/>
          </a:xfrm>
        </p:grpSpPr>
        <p:sp>
          <p:nvSpPr>
            <p:cNvPr id="126" name="Rectangle 125"/>
            <p:cNvSpPr/>
            <p:nvPr/>
          </p:nvSpPr>
          <p:spPr>
            <a:xfrm>
              <a:off x="497608" y="1388615"/>
              <a:ext cx="3020291" cy="157018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4000"/>
                <a:t>04</a:t>
              </a:r>
            </a:p>
          </p:txBody>
        </p:sp>
        <p:sp>
          <p:nvSpPr>
            <p:cNvPr id="127" name="Rectangle 126"/>
            <p:cNvSpPr/>
            <p:nvPr/>
          </p:nvSpPr>
          <p:spPr>
            <a:xfrm>
              <a:off x="497608" y="2958796"/>
              <a:ext cx="3020291" cy="294670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sp>
          <p:nvSpPr>
            <p:cNvPr id="128" name="Rectangle 127"/>
            <p:cNvSpPr/>
            <p:nvPr/>
          </p:nvSpPr>
          <p:spPr>
            <a:xfrm>
              <a:off x="497608" y="5905500"/>
              <a:ext cx="3020291" cy="1524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grpSp>
      <p:grpSp>
        <p:nvGrpSpPr>
          <p:cNvPr id="129" name="Group 128"/>
          <p:cNvGrpSpPr/>
          <p:nvPr/>
        </p:nvGrpSpPr>
        <p:grpSpPr>
          <a:xfrm>
            <a:off x="4412092" y="2086334"/>
            <a:ext cx="1266423" cy="2698486"/>
            <a:chOff x="497608" y="1388615"/>
            <a:chExt cx="3020291" cy="4669285"/>
          </a:xfrm>
          <a:effectLst/>
        </p:grpSpPr>
        <p:sp>
          <p:nvSpPr>
            <p:cNvPr id="130" name="Rectangle 129"/>
            <p:cNvSpPr/>
            <p:nvPr/>
          </p:nvSpPr>
          <p:spPr>
            <a:xfrm>
              <a:off x="497608" y="1388615"/>
              <a:ext cx="3020291" cy="1570181"/>
            </a:xfrm>
            <a:prstGeom prst="rect">
              <a:avLst/>
            </a:prstGeom>
            <a:solidFill>
              <a:schemeClr val="accent4"/>
            </a:solidFill>
            <a:ln>
              <a:solidFill>
                <a:srgbClr val="1B587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4000" dirty="0"/>
                <a:t>03</a:t>
              </a:r>
            </a:p>
          </p:txBody>
        </p:sp>
        <p:sp>
          <p:nvSpPr>
            <p:cNvPr id="131" name="Rectangle 130"/>
            <p:cNvSpPr/>
            <p:nvPr/>
          </p:nvSpPr>
          <p:spPr>
            <a:xfrm>
              <a:off x="497608" y="2958796"/>
              <a:ext cx="3020291" cy="2946704"/>
            </a:xfrm>
            <a:prstGeom prst="rect">
              <a:avLst/>
            </a:prstGeom>
            <a:solidFill>
              <a:schemeClr val="bg1"/>
            </a:solidFill>
            <a:ln>
              <a:solidFill>
                <a:srgbClr val="1B587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sp>
          <p:nvSpPr>
            <p:cNvPr id="132" name="Rectangle 131"/>
            <p:cNvSpPr/>
            <p:nvPr/>
          </p:nvSpPr>
          <p:spPr>
            <a:xfrm>
              <a:off x="497608" y="5905500"/>
              <a:ext cx="3020291" cy="152400"/>
            </a:xfrm>
            <a:prstGeom prst="rect">
              <a:avLst/>
            </a:prstGeom>
            <a:solidFill>
              <a:schemeClr val="accent4"/>
            </a:solidFill>
            <a:ln>
              <a:solidFill>
                <a:srgbClr val="1B587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grpSp>
      <p:grpSp>
        <p:nvGrpSpPr>
          <p:cNvPr id="133" name="Group 132"/>
          <p:cNvGrpSpPr/>
          <p:nvPr/>
        </p:nvGrpSpPr>
        <p:grpSpPr>
          <a:xfrm>
            <a:off x="3145670" y="2086334"/>
            <a:ext cx="1266423" cy="2698486"/>
            <a:chOff x="497608" y="1388615"/>
            <a:chExt cx="3020291" cy="4669285"/>
          </a:xfrm>
          <a:effectLst/>
        </p:grpSpPr>
        <p:sp>
          <p:nvSpPr>
            <p:cNvPr id="134" name="Rectangle 133"/>
            <p:cNvSpPr/>
            <p:nvPr/>
          </p:nvSpPr>
          <p:spPr>
            <a:xfrm>
              <a:off x="497608" y="1388615"/>
              <a:ext cx="3020291" cy="1570181"/>
            </a:xfrm>
            <a:prstGeom prst="rect">
              <a:avLst/>
            </a:prstGeom>
            <a:solidFill>
              <a:schemeClr val="accent3"/>
            </a:solidFill>
            <a:ln>
              <a:solidFill>
                <a:srgbClr val="6B9F2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4000"/>
                <a:t>02</a:t>
              </a:r>
            </a:p>
          </p:txBody>
        </p:sp>
        <p:sp>
          <p:nvSpPr>
            <p:cNvPr id="135" name="Rectangle 134"/>
            <p:cNvSpPr/>
            <p:nvPr/>
          </p:nvSpPr>
          <p:spPr>
            <a:xfrm>
              <a:off x="497608" y="2958796"/>
              <a:ext cx="3020291" cy="2946704"/>
            </a:xfrm>
            <a:prstGeom prst="rect">
              <a:avLst/>
            </a:prstGeom>
            <a:solidFill>
              <a:schemeClr val="bg1"/>
            </a:solidFill>
            <a:ln>
              <a:solidFill>
                <a:srgbClr val="6B9F2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sp>
          <p:nvSpPr>
            <p:cNvPr id="136" name="Rectangle 135"/>
            <p:cNvSpPr/>
            <p:nvPr/>
          </p:nvSpPr>
          <p:spPr>
            <a:xfrm>
              <a:off x="497608" y="5905500"/>
              <a:ext cx="3020291" cy="152400"/>
            </a:xfrm>
            <a:prstGeom prst="rect">
              <a:avLst/>
            </a:prstGeom>
            <a:solidFill>
              <a:schemeClr val="accent3"/>
            </a:solidFill>
            <a:ln>
              <a:solidFill>
                <a:srgbClr val="6B9F2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grpSp>
      <p:grpSp>
        <p:nvGrpSpPr>
          <p:cNvPr id="137" name="Group 136"/>
          <p:cNvGrpSpPr/>
          <p:nvPr/>
        </p:nvGrpSpPr>
        <p:grpSpPr>
          <a:xfrm>
            <a:off x="1879247" y="2086334"/>
            <a:ext cx="1266423" cy="2698486"/>
            <a:chOff x="497608" y="1388615"/>
            <a:chExt cx="3020291" cy="4669285"/>
          </a:xfrm>
          <a:effectLst/>
        </p:grpSpPr>
        <p:sp>
          <p:nvSpPr>
            <p:cNvPr id="138" name="Rectangle 137"/>
            <p:cNvSpPr/>
            <p:nvPr/>
          </p:nvSpPr>
          <p:spPr>
            <a:xfrm>
              <a:off x="497608" y="1388615"/>
              <a:ext cx="3020291" cy="1570181"/>
            </a:xfrm>
            <a:prstGeom prst="rect">
              <a:avLst/>
            </a:prstGeom>
            <a:solidFill>
              <a:schemeClr val="accent5"/>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4000" dirty="0"/>
                <a:t>01</a:t>
              </a:r>
            </a:p>
          </p:txBody>
        </p:sp>
        <p:sp>
          <p:nvSpPr>
            <p:cNvPr id="139" name="Rectangle 138"/>
            <p:cNvSpPr/>
            <p:nvPr/>
          </p:nvSpPr>
          <p:spPr>
            <a:xfrm>
              <a:off x="497608" y="2958796"/>
              <a:ext cx="3020291" cy="2946704"/>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sp>
          <p:nvSpPr>
            <p:cNvPr id="140" name="Rectangle 139"/>
            <p:cNvSpPr/>
            <p:nvPr/>
          </p:nvSpPr>
          <p:spPr>
            <a:xfrm>
              <a:off x="497608" y="5905500"/>
              <a:ext cx="3020291" cy="152400"/>
            </a:xfrm>
            <a:prstGeom prst="rect">
              <a:avLst/>
            </a:prstGeom>
            <a:solidFill>
              <a:schemeClr val="accent5"/>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grpSp>
      <p:grpSp>
        <p:nvGrpSpPr>
          <p:cNvPr id="141" name="Group 140"/>
          <p:cNvGrpSpPr/>
          <p:nvPr/>
        </p:nvGrpSpPr>
        <p:grpSpPr>
          <a:xfrm>
            <a:off x="1964899" y="3162583"/>
            <a:ext cx="1095119" cy="1417994"/>
            <a:chOff x="8274023" y="1181902"/>
            <a:chExt cx="2937088" cy="1748239"/>
          </a:xfrm>
        </p:grpSpPr>
        <p:sp>
          <p:nvSpPr>
            <p:cNvPr id="142" name="TextBox 141"/>
            <p:cNvSpPr txBox="1"/>
            <p:nvPr/>
          </p:nvSpPr>
          <p:spPr>
            <a:xfrm>
              <a:off x="8274023" y="1181902"/>
              <a:ext cx="2937088" cy="417402"/>
            </a:xfrm>
            <a:prstGeom prst="rect">
              <a:avLst/>
            </a:prstGeom>
            <a:noFill/>
          </p:spPr>
          <p:txBody>
            <a:bodyPr wrap="square" lIns="0" rIns="0" rtlCol="0" anchor="ctr">
              <a:spAutoFit/>
            </a:bodyPr>
            <a:lstStyle/>
            <a:p>
              <a:pPr algn="ctr"/>
              <a:r>
                <a:rPr lang="en-US" sz="1600" b="1" dirty="0">
                  <a:solidFill>
                    <a:schemeClr val="accent5"/>
                  </a:solidFill>
                </a:rPr>
                <a:t>Owner</a:t>
              </a:r>
            </a:p>
          </p:txBody>
        </p:sp>
        <p:sp>
          <p:nvSpPr>
            <p:cNvPr id="143" name="TextBox 142"/>
            <p:cNvSpPr txBox="1"/>
            <p:nvPr/>
          </p:nvSpPr>
          <p:spPr>
            <a:xfrm>
              <a:off x="8281817" y="1820231"/>
              <a:ext cx="2929294" cy="1109910"/>
            </a:xfrm>
            <a:prstGeom prst="rect">
              <a:avLst/>
            </a:prstGeom>
            <a:noFill/>
          </p:spPr>
          <p:txBody>
            <a:bodyPr wrap="square" lIns="0" rIns="0" rtlCol="0" anchor="t">
              <a:spAutoFit/>
            </a:bodyPr>
            <a:lstStyle/>
            <a:p>
              <a:pPr algn="ctr"/>
              <a:r>
                <a:rPr lang="en-US" sz="1050" dirty="0"/>
                <a:t>Has full access to all resources including the right to delegate access to others.</a:t>
              </a:r>
              <a:endParaRPr lang="en-US" sz="1050" dirty="0">
                <a:solidFill>
                  <a:schemeClr val="tx1">
                    <a:lumMod val="50000"/>
                    <a:lumOff val="50000"/>
                  </a:schemeClr>
                </a:solidFill>
              </a:endParaRPr>
            </a:p>
          </p:txBody>
        </p:sp>
      </p:grpSp>
      <p:grpSp>
        <p:nvGrpSpPr>
          <p:cNvPr id="144" name="Group 143"/>
          <p:cNvGrpSpPr/>
          <p:nvPr/>
        </p:nvGrpSpPr>
        <p:grpSpPr>
          <a:xfrm>
            <a:off x="3100665" y="3162584"/>
            <a:ext cx="1356433" cy="1417993"/>
            <a:chOff x="7923603" y="1181901"/>
            <a:chExt cx="3637927" cy="1748239"/>
          </a:xfrm>
        </p:grpSpPr>
        <p:sp>
          <p:nvSpPr>
            <p:cNvPr id="145" name="TextBox 144"/>
            <p:cNvSpPr txBox="1"/>
            <p:nvPr/>
          </p:nvSpPr>
          <p:spPr>
            <a:xfrm>
              <a:off x="7923603" y="1181901"/>
              <a:ext cx="3637927" cy="417402"/>
            </a:xfrm>
            <a:prstGeom prst="rect">
              <a:avLst/>
            </a:prstGeom>
            <a:noFill/>
          </p:spPr>
          <p:txBody>
            <a:bodyPr wrap="square" lIns="0" rIns="0" rtlCol="0" anchor="ctr">
              <a:spAutoFit/>
            </a:bodyPr>
            <a:lstStyle/>
            <a:p>
              <a:pPr algn="ctr"/>
              <a:r>
                <a:rPr lang="en-US" sz="1600" b="1" dirty="0">
                  <a:solidFill>
                    <a:schemeClr val="accent3"/>
                  </a:solidFill>
                </a:rPr>
                <a:t>Contributor </a:t>
              </a:r>
            </a:p>
          </p:txBody>
        </p:sp>
        <p:sp>
          <p:nvSpPr>
            <p:cNvPr id="146" name="TextBox 145"/>
            <p:cNvSpPr txBox="1"/>
            <p:nvPr/>
          </p:nvSpPr>
          <p:spPr>
            <a:xfrm>
              <a:off x="8366234" y="1820229"/>
              <a:ext cx="2929294" cy="1109911"/>
            </a:xfrm>
            <a:prstGeom prst="rect">
              <a:avLst/>
            </a:prstGeom>
            <a:noFill/>
          </p:spPr>
          <p:txBody>
            <a:bodyPr wrap="square" lIns="0" rIns="0" rtlCol="0" anchor="t">
              <a:spAutoFit/>
            </a:bodyPr>
            <a:lstStyle/>
            <a:p>
              <a:pPr algn="ctr"/>
              <a:r>
                <a:rPr lang="en-US" sz="1050" dirty="0"/>
                <a:t> Can create and manage all types of Azure resources but can’t grant access to others.</a:t>
              </a:r>
              <a:endParaRPr lang="en-US" sz="1050" dirty="0">
                <a:solidFill>
                  <a:schemeClr val="tx1">
                    <a:lumMod val="50000"/>
                    <a:lumOff val="50000"/>
                  </a:schemeClr>
                </a:solidFill>
              </a:endParaRPr>
            </a:p>
          </p:txBody>
        </p:sp>
      </p:grpSp>
      <p:grpSp>
        <p:nvGrpSpPr>
          <p:cNvPr id="147" name="Group 146"/>
          <p:cNvGrpSpPr/>
          <p:nvPr/>
        </p:nvGrpSpPr>
        <p:grpSpPr>
          <a:xfrm>
            <a:off x="4497745" y="3162585"/>
            <a:ext cx="1158071" cy="1073607"/>
            <a:chOff x="8274023" y="1181902"/>
            <a:chExt cx="3105924" cy="1323645"/>
          </a:xfrm>
        </p:grpSpPr>
        <p:sp>
          <p:nvSpPr>
            <p:cNvPr id="148" name="TextBox 147"/>
            <p:cNvSpPr txBox="1"/>
            <p:nvPr/>
          </p:nvSpPr>
          <p:spPr>
            <a:xfrm>
              <a:off x="8274023" y="1181902"/>
              <a:ext cx="2937088" cy="417401"/>
            </a:xfrm>
            <a:prstGeom prst="rect">
              <a:avLst/>
            </a:prstGeom>
            <a:noFill/>
          </p:spPr>
          <p:txBody>
            <a:bodyPr wrap="square" lIns="0" rIns="0" rtlCol="0" anchor="ctr">
              <a:spAutoFit/>
            </a:bodyPr>
            <a:lstStyle/>
            <a:p>
              <a:pPr algn="ctr"/>
              <a:r>
                <a:rPr lang="en-US" sz="1600" b="1" dirty="0">
                  <a:solidFill>
                    <a:schemeClr val="accent4"/>
                  </a:solidFill>
                </a:rPr>
                <a:t>Reader</a:t>
              </a:r>
            </a:p>
          </p:txBody>
        </p:sp>
        <p:sp>
          <p:nvSpPr>
            <p:cNvPr id="149" name="TextBox 148"/>
            <p:cNvSpPr txBox="1"/>
            <p:nvPr/>
          </p:nvSpPr>
          <p:spPr>
            <a:xfrm>
              <a:off x="8450653" y="1993282"/>
              <a:ext cx="2929294" cy="512265"/>
            </a:xfrm>
            <a:prstGeom prst="rect">
              <a:avLst/>
            </a:prstGeom>
            <a:noFill/>
          </p:spPr>
          <p:txBody>
            <a:bodyPr wrap="square" lIns="0" rIns="0" rtlCol="0" anchor="t">
              <a:spAutoFit/>
            </a:bodyPr>
            <a:lstStyle/>
            <a:p>
              <a:pPr algn="ctr"/>
              <a:r>
                <a:rPr lang="en-US" sz="1050" dirty="0"/>
                <a:t>Can view existing Azure resources.</a:t>
              </a:r>
              <a:endParaRPr lang="en-US" sz="1050" dirty="0">
                <a:solidFill>
                  <a:schemeClr val="tx1">
                    <a:lumMod val="50000"/>
                    <a:lumOff val="50000"/>
                  </a:schemeClr>
                </a:solidFill>
              </a:endParaRPr>
            </a:p>
          </p:txBody>
        </p:sp>
      </p:grpSp>
      <p:grpSp>
        <p:nvGrpSpPr>
          <p:cNvPr id="150" name="Group 149"/>
          <p:cNvGrpSpPr/>
          <p:nvPr/>
        </p:nvGrpSpPr>
        <p:grpSpPr>
          <a:xfrm>
            <a:off x="5742921" y="3028172"/>
            <a:ext cx="1180771" cy="1288813"/>
            <a:chOff x="8217042" y="1016184"/>
            <a:chExt cx="3166805" cy="1588974"/>
          </a:xfrm>
        </p:grpSpPr>
        <p:sp>
          <p:nvSpPr>
            <p:cNvPr id="151" name="TextBox 150"/>
            <p:cNvSpPr txBox="1"/>
            <p:nvPr/>
          </p:nvSpPr>
          <p:spPr>
            <a:xfrm>
              <a:off x="8217042" y="1016184"/>
              <a:ext cx="3166805" cy="720968"/>
            </a:xfrm>
            <a:prstGeom prst="rect">
              <a:avLst/>
            </a:prstGeom>
            <a:noFill/>
          </p:spPr>
          <p:txBody>
            <a:bodyPr wrap="square" lIns="0" rIns="0" rtlCol="0" anchor="ctr">
              <a:spAutoFit/>
            </a:bodyPr>
            <a:lstStyle/>
            <a:p>
              <a:pPr algn="ctr"/>
              <a:r>
                <a:rPr lang="en-US" sz="1600" b="1" dirty="0">
                  <a:solidFill>
                    <a:schemeClr val="accent1"/>
                  </a:solidFill>
                </a:rPr>
                <a:t>User Access Administrator</a:t>
              </a:r>
            </a:p>
          </p:txBody>
        </p:sp>
        <p:sp>
          <p:nvSpPr>
            <p:cNvPr id="152" name="TextBox 151"/>
            <p:cNvSpPr txBox="1"/>
            <p:nvPr/>
          </p:nvSpPr>
          <p:spPr>
            <a:xfrm>
              <a:off x="8454553" y="1893677"/>
              <a:ext cx="2929294" cy="711481"/>
            </a:xfrm>
            <a:prstGeom prst="rect">
              <a:avLst/>
            </a:prstGeom>
            <a:noFill/>
          </p:spPr>
          <p:txBody>
            <a:bodyPr wrap="square" lIns="0" rIns="0" rtlCol="0" anchor="t">
              <a:spAutoFit/>
            </a:bodyPr>
            <a:lstStyle/>
            <a:p>
              <a:pPr algn="ctr"/>
              <a:r>
                <a:rPr lang="en-US" sz="1050" dirty="0"/>
                <a:t>Lets you manage user access to Azure resources.</a:t>
              </a:r>
              <a:endParaRPr lang="en-US" sz="1050" dirty="0">
                <a:solidFill>
                  <a:schemeClr val="tx1">
                    <a:lumMod val="50000"/>
                    <a:lumOff val="50000"/>
                  </a:schemeClr>
                </a:solidFill>
              </a:endParaRPr>
            </a:p>
          </p:txBody>
        </p:sp>
      </p:grpSp>
      <p:grpSp>
        <p:nvGrpSpPr>
          <p:cNvPr id="153" name="Group 152"/>
          <p:cNvGrpSpPr/>
          <p:nvPr/>
        </p:nvGrpSpPr>
        <p:grpSpPr>
          <a:xfrm>
            <a:off x="3145670" y="2086334"/>
            <a:ext cx="85652" cy="2698486"/>
            <a:chOff x="3467100" y="1310676"/>
            <a:chExt cx="177800" cy="4669285"/>
          </a:xfrm>
        </p:grpSpPr>
        <p:sp>
          <p:nvSpPr>
            <p:cNvPr id="154" name="Rectangle 153"/>
            <p:cNvSpPr/>
            <p:nvPr/>
          </p:nvSpPr>
          <p:spPr>
            <a:xfrm flipH="1">
              <a:off x="3467100" y="2880857"/>
              <a:ext cx="177800" cy="2946704"/>
            </a:xfrm>
            <a:prstGeom prst="rect">
              <a:avLst/>
            </a:prstGeom>
            <a:gradFill flip="none" rotWithShape="1">
              <a:gsLst>
                <a:gs pos="100000">
                  <a:schemeClr val="bg1">
                    <a:alpha val="0"/>
                  </a:schemeClr>
                </a:gs>
                <a:gs pos="0">
                  <a:schemeClr val="tx1">
                    <a:lumMod val="50000"/>
                    <a:lumOff val="50000"/>
                    <a:alpha val="7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5" name="Rectangle 154"/>
            <p:cNvSpPr/>
            <p:nvPr/>
          </p:nvSpPr>
          <p:spPr>
            <a:xfrm flipH="1">
              <a:off x="3467100" y="1310676"/>
              <a:ext cx="177800" cy="1570181"/>
            </a:xfrm>
            <a:prstGeom prst="rect">
              <a:avLst/>
            </a:prstGeom>
            <a:gradFill flip="none" rotWithShape="1">
              <a:gsLst>
                <a:gs pos="100000">
                  <a:schemeClr val="accent3">
                    <a:alpha val="46000"/>
                  </a:schemeClr>
                </a:gs>
                <a:gs pos="0">
                  <a:schemeClr val="tx2">
                    <a:alpha val="5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6" name="Rectangle 155"/>
            <p:cNvSpPr/>
            <p:nvPr/>
          </p:nvSpPr>
          <p:spPr>
            <a:xfrm flipH="1">
              <a:off x="3467100" y="5827561"/>
              <a:ext cx="177800" cy="152400"/>
            </a:xfrm>
            <a:prstGeom prst="rect">
              <a:avLst/>
            </a:prstGeom>
            <a:gradFill flip="none" rotWithShape="1">
              <a:gsLst>
                <a:gs pos="100000">
                  <a:schemeClr val="accent3">
                    <a:alpha val="46000"/>
                  </a:schemeClr>
                </a:gs>
                <a:gs pos="0">
                  <a:schemeClr val="tx2">
                    <a:alpha val="5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grpSp>
        <p:nvGrpSpPr>
          <p:cNvPr id="157" name="Group 156"/>
          <p:cNvGrpSpPr/>
          <p:nvPr/>
        </p:nvGrpSpPr>
        <p:grpSpPr>
          <a:xfrm>
            <a:off x="4413545" y="2086334"/>
            <a:ext cx="85652" cy="2698486"/>
            <a:chOff x="6410024" y="1310676"/>
            <a:chExt cx="177800" cy="4669285"/>
          </a:xfrm>
        </p:grpSpPr>
        <p:sp>
          <p:nvSpPr>
            <p:cNvPr id="158" name="Rectangle 157"/>
            <p:cNvSpPr/>
            <p:nvPr/>
          </p:nvSpPr>
          <p:spPr>
            <a:xfrm flipH="1">
              <a:off x="6410024" y="2880857"/>
              <a:ext cx="177800" cy="2946704"/>
            </a:xfrm>
            <a:prstGeom prst="rect">
              <a:avLst/>
            </a:prstGeom>
            <a:gradFill flip="none" rotWithShape="1">
              <a:gsLst>
                <a:gs pos="100000">
                  <a:schemeClr val="bg1">
                    <a:alpha val="0"/>
                  </a:schemeClr>
                </a:gs>
                <a:gs pos="0">
                  <a:schemeClr val="tx1">
                    <a:lumMod val="50000"/>
                    <a:lumOff val="50000"/>
                    <a:alpha val="7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9" name="Rectangle 158"/>
            <p:cNvSpPr/>
            <p:nvPr/>
          </p:nvSpPr>
          <p:spPr>
            <a:xfrm flipH="1">
              <a:off x="6410024" y="1310676"/>
              <a:ext cx="177800" cy="1570181"/>
            </a:xfrm>
            <a:prstGeom prst="rect">
              <a:avLst/>
            </a:prstGeom>
            <a:gradFill flip="none" rotWithShape="1">
              <a:gsLst>
                <a:gs pos="100000">
                  <a:schemeClr val="accent4"/>
                </a:gs>
                <a:gs pos="0">
                  <a:schemeClr val="accent4">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0" name="Rectangle 159"/>
            <p:cNvSpPr/>
            <p:nvPr/>
          </p:nvSpPr>
          <p:spPr>
            <a:xfrm flipH="1">
              <a:off x="6410024" y="5827561"/>
              <a:ext cx="177800" cy="152400"/>
            </a:xfrm>
            <a:prstGeom prst="rect">
              <a:avLst/>
            </a:prstGeom>
            <a:gradFill flip="none" rotWithShape="1">
              <a:gsLst>
                <a:gs pos="100000">
                  <a:schemeClr val="accent4"/>
                </a:gs>
                <a:gs pos="0">
                  <a:schemeClr val="accent4">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grpSp>
        <p:nvGrpSpPr>
          <p:cNvPr id="161" name="Group 160"/>
          <p:cNvGrpSpPr/>
          <p:nvPr/>
        </p:nvGrpSpPr>
        <p:grpSpPr>
          <a:xfrm>
            <a:off x="5677062" y="2086334"/>
            <a:ext cx="85652" cy="2698486"/>
            <a:chOff x="6410024" y="1310676"/>
            <a:chExt cx="177800" cy="4669285"/>
          </a:xfrm>
        </p:grpSpPr>
        <p:sp>
          <p:nvSpPr>
            <p:cNvPr id="162" name="Rectangle 161"/>
            <p:cNvSpPr/>
            <p:nvPr/>
          </p:nvSpPr>
          <p:spPr>
            <a:xfrm flipH="1">
              <a:off x="6410024" y="2880857"/>
              <a:ext cx="177800" cy="2946704"/>
            </a:xfrm>
            <a:prstGeom prst="rect">
              <a:avLst/>
            </a:prstGeom>
            <a:gradFill flip="none" rotWithShape="1">
              <a:gsLst>
                <a:gs pos="100000">
                  <a:schemeClr val="bg1">
                    <a:alpha val="0"/>
                  </a:schemeClr>
                </a:gs>
                <a:gs pos="0">
                  <a:schemeClr val="tx1">
                    <a:lumMod val="50000"/>
                    <a:lumOff val="50000"/>
                    <a:alpha val="7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3" name="Rectangle 162"/>
            <p:cNvSpPr/>
            <p:nvPr/>
          </p:nvSpPr>
          <p:spPr>
            <a:xfrm flipH="1">
              <a:off x="6410024" y="1310676"/>
              <a:ext cx="177800" cy="1570181"/>
            </a:xfrm>
            <a:prstGeom prst="rect">
              <a:avLst/>
            </a:prstGeom>
            <a:gradFill flip="none" rotWithShape="1">
              <a:gsLst>
                <a:gs pos="100000">
                  <a:schemeClr val="accent1"/>
                </a:gs>
                <a:gs pos="0">
                  <a:schemeClr val="accent1">
                    <a:lumMod val="50000"/>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4" name="Rectangle 163"/>
            <p:cNvSpPr/>
            <p:nvPr/>
          </p:nvSpPr>
          <p:spPr>
            <a:xfrm flipH="1">
              <a:off x="6410024" y="5827561"/>
              <a:ext cx="177800" cy="152400"/>
            </a:xfrm>
            <a:prstGeom prst="rect">
              <a:avLst/>
            </a:prstGeom>
            <a:gradFill flip="none" rotWithShape="1">
              <a:gsLst>
                <a:gs pos="100000">
                  <a:schemeClr val="accent1"/>
                </a:gs>
                <a:gs pos="0">
                  <a:schemeClr val="accent1">
                    <a:lumMod val="50000"/>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44" name="Rounded Rectangle 43"/>
          <p:cNvSpPr/>
          <p:nvPr/>
        </p:nvSpPr>
        <p:spPr>
          <a:xfrm>
            <a:off x="1049638" y="1041121"/>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Apart from these built in roles, Azure also offers some resource specific built-in roles that can be used to perform actions on particular resources and not on other resources.</a:t>
            </a:r>
            <a:endParaRPr lang="en-US" dirty="0">
              <a:solidFill>
                <a:schemeClr val="tx1"/>
              </a:solidFill>
            </a:endParaRPr>
          </a:p>
        </p:txBody>
      </p:sp>
      <p:pic>
        <p:nvPicPr>
          <p:cNvPr id="45" name="Picture 44">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980078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b="1" dirty="0" smtClean="0">
                <a:solidFill>
                  <a:schemeClr val="accent2"/>
                </a:solidFill>
              </a:rPr>
              <a:t>What are Role Definitions?</a:t>
            </a:r>
            <a:endParaRPr lang="en-IN" sz="2400" b="1" dirty="0">
              <a:solidFill>
                <a:schemeClr val="accent2"/>
              </a:solidFill>
            </a:endParaRPr>
          </a:p>
        </p:txBody>
      </p:sp>
      <p:sp>
        <p:nvSpPr>
          <p:cNvPr id="36" name="Rounded Rectangle 35"/>
          <p:cNvSpPr/>
          <p:nvPr/>
        </p:nvSpPr>
        <p:spPr>
          <a:xfrm>
            <a:off x="1109130" y="939668"/>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role definition is a collection of permissions. A role definition lists the operations that can be performed, such as read, write, and delete. It can also list the operations that can't be performed or operations related to underlying data.</a:t>
            </a:r>
          </a:p>
        </p:txBody>
      </p:sp>
      <p:grpSp>
        <p:nvGrpSpPr>
          <p:cNvPr id="4" name="Group 3"/>
          <p:cNvGrpSpPr/>
          <p:nvPr/>
        </p:nvGrpSpPr>
        <p:grpSpPr>
          <a:xfrm>
            <a:off x="1764448" y="1878996"/>
            <a:ext cx="5820587" cy="2908761"/>
            <a:chOff x="1764448" y="1878996"/>
            <a:chExt cx="5820587" cy="2908761"/>
          </a:xfrm>
        </p:grpSpPr>
        <p:pic>
          <p:nvPicPr>
            <p:cNvPr id="3" name="Picture 2"/>
            <p:cNvPicPr>
              <a:picLocks noChangeAspect="1"/>
            </p:cNvPicPr>
            <p:nvPr/>
          </p:nvPicPr>
          <p:blipFill rotWithShape="1">
            <a:blip r:embed="rId2"/>
            <a:srcRect b="3981"/>
            <a:stretch/>
          </p:blipFill>
          <p:spPr>
            <a:xfrm>
              <a:off x="1764448" y="1878996"/>
              <a:ext cx="5820587" cy="2908761"/>
            </a:xfrm>
            <a:prstGeom prst="rect">
              <a:avLst/>
            </a:prstGeom>
          </p:spPr>
        </p:pic>
        <p:sp>
          <p:nvSpPr>
            <p:cNvPr id="2" name="Rounded Rectangle 1"/>
            <p:cNvSpPr/>
            <p:nvPr/>
          </p:nvSpPr>
          <p:spPr>
            <a:xfrm>
              <a:off x="3821987" y="1878996"/>
              <a:ext cx="308224" cy="329948"/>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 name="Picture 6">
            <a:extLst>
              <a:ext uri="{FF2B5EF4-FFF2-40B4-BE49-F238E27FC236}">
                <a16:creationId xmlns="" xmlns:a16="http://schemas.microsoft.com/office/drawing/2014/main" id="{489CA974-BFDD-4137-A608-C539BA067DF5}"/>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115447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464240" y="2283272"/>
            <a:ext cx="5420948" cy="576956"/>
          </a:xfrm>
        </p:spPr>
        <p:txBody>
          <a:bodyPr anchor="ctr"/>
          <a:lstStyle/>
          <a:p>
            <a:pPr algn="ctr"/>
            <a:r>
              <a:rPr lang="en-US" dirty="0" smtClean="0"/>
              <a:t>Hands-On: </a:t>
            </a:r>
            <a:r>
              <a:rPr lang="en-IN" dirty="0"/>
              <a:t>Create a </a:t>
            </a:r>
            <a:r>
              <a:rPr lang="en-IN" dirty="0" smtClean="0"/>
              <a:t>Custom </a:t>
            </a:r>
            <a:r>
              <a:rPr lang="en-IN" dirty="0"/>
              <a:t>role</a:t>
            </a:r>
            <a:r>
              <a:rPr lang="en-US" dirty="0" smtClean="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113" y="1533415"/>
            <a:ext cx="2648168" cy="2648168"/>
          </a:xfrm>
          <a:prstGeom prst="rect">
            <a:avLst/>
          </a:prstGeom>
        </p:spPr>
      </p:pic>
      <p:pic>
        <p:nvPicPr>
          <p:cNvPr id="5" name="Picture 4">
            <a:extLst>
              <a:ext uri="{FF2B5EF4-FFF2-40B4-BE49-F238E27FC236}">
                <a16:creationId xmlns="" xmlns:a16="http://schemas.microsoft.com/office/drawing/2014/main" id="{489CA974-BFDD-4137-A608-C539BA067DF5}"/>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374255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Role Assignment</a:t>
            </a:r>
            <a:endParaRPr lang="en-US" sz="2400" b="1" dirty="0">
              <a:solidFill>
                <a:srgbClr val="604878"/>
              </a:solidFill>
            </a:endParaRPr>
          </a:p>
        </p:txBody>
      </p:sp>
      <p:sp>
        <p:nvSpPr>
          <p:cNvPr id="13" name="Rounded Rectangle 12"/>
          <p:cNvSpPr/>
          <p:nvPr/>
        </p:nvSpPr>
        <p:spPr>
          <a:xfrm>
            <a:off x="1146945" y="1063170"/>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Roles assignment essentially comprises of three elements, namely, security principal, role &amp; role definition and finally a scope.</a:t>
            </a:r>
            <a:endParaRPr lang="en-US" dirty="0">
              <a:solidFill>
                <a:schemeClr val="tx1"/>
              </a:solidFill>
            </a:endParaRPr>
          </a:p>
        </p:txBody>
      </p:sp>
      <p:sp>
        <p:nvSpPr>
          <p:cNvPr id="50" name="Freeform 21"/>
          <p:cNvSpPr>
            <a:spLocks/>
          </p:cNvSpPr>
          <p:nvPr/>
        </p:nvSpPr>
        <p:spPr bwMode="auto">
          <a:xfrm flipH="1" flipV="1">
            <a:off x="6700979" y="2057908"/>
            <a:ext cx="1844972" cy="2286558"/>
          </a:xfrm>
          <a:custGeom>
            <a:avLst/>
            <a:gdLst>
              <a:gd name="T0" fmla="*/ 4837 w 4837"/>
              <a:gd name="T1" fmla="*/ 5083 h 5995"/>
              <a:gd name="T2" fmla="*/ 912 w 4837"/>
              <a:gd name="T3" fmla="*/ 4461 h 5995"/>
              <a:gd name="T4" fmla="*/ 1534 w 4837"/>
              <a:gd name="T5" fmla="*/ 536 h 5995"/>
              <a:gd name="T6" fmla="*/ 3185 w 4837"/>
              <a:gd name="T7" fmla="*/ 0 h 5995"/>
              <a:gd name="T8" fmla="*/ 3185 w 4837"/>
              <a:gd name="T9" fmla="*/ 496 h 5995"/>
              <a:gd name="T10" fmla="*/ 872 w 4837"/>
              <a:gd name="T11" fmla="*/ 2809 h 5995"/>
              <a:gd name="T12" fmla="*/ 3185 w 4837"/>
              <a:gd name="T13" fmla="*/ 5123 h 5995"/>
              <a:gd name="T14" fmla="*/ 4546 w 4837"/>
              <a:gd name="T15" fmla="*/ 4682 h 5995"/>
              <a:gd name="T16" fmla="*/ 4837 w 4837"/>
              <a:gd name="T17" fmla="*/ 5083 h 5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37" h="5995">
                <a:moveTo>
                  <a:pt x="4837" y="5083"/>
                </a:moveTo>
                <a:cubicBezTo>
                  <a:pt x="3582" y="5995"/>
                  <a:pt x="1824" y="5716"/>
                  <a:pt x="912" y="4461"/>
                </a:cubicBezTo>
                <a:cubicBezTo>
                  <a:pt x="0" y="3206"/>
                  <a:pt x="278" y="1448"/>
                  <a:pt x="1534" y="536"/>
                </a:cubicBezTo>
                <a:cubicBezTo>
                  <a:pt x="2014" y="188"/>
                  <a:pt x="2592" y="0"/>
                  <a:pt x="3185" y="0"/>
                </a:cubicBezTo>
                <a:lnTo>
                  <a:pt x="3185" y="496"/>
                </a:lnTo>
                <a:cubicBezTo>
                  <a:pt x="1908" y="496"/>
                  <a:pt x="872" y="1532"/>
                  <a:pt x="872" y="2809"/>
                </a:cubicBezTo>
                <a:cubicBezTo>
                  <a:pt x="872" y="4087"/>
                  <a:pt x="1908" y="5123"/>
                  <a:pt x="3185" y="5123"/>
                </a:cubicBezTo>
                <a:cubicBezTo>
                  <a:pt x="3674" y="5123"/>
                  <a:pt x="4150" y="4969"/>
                  <a:pt x="4546" y="4682"/>
                </a:cubicBezTo>
                <a:lnTo>
                  <a:pt x="4837" y="5083"/>
                </a:lnTo>
                <a:close/>
              </a:path>
            </a:pathLst>
          </a:custGeom>
          <a:solidFill>
            <a:srgbClr val="F36F13"/>
          </a:solidFill>
          <a:ln w="0">
            <a:noFill/>
            <a:prstDash val="solid"/>
            <a:round/>
            <a:headEnd/>
            <a:tailEnd/>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51" name="Freeform 19"/>
          <p:cNvSpPr>
            <a:spLocks/>
          </p:cNvSpPr>
          <p:nvPr/>
        </p:nvSpPr>
        <p:spPr bwMode="auto">
          <a:xfrm flipH="1" flipV="1">
            <a:off x="6544198" y="2265862"/>
            <a:ext cx="1793645" cy="1889301"/>
          </a:xfrm>
          <a:custGeom>
            <a:avLst/>
            <a:gdLst>
              <a:gd name="T0" fmla="*/ 4703 w 4703"/>
              <a:gd name="T1" fmla="*/ 3364 h 4955"/>
              <a:gd name="T2" fmla="*/ 1591 w 4703"/>
              <a:gd name="T3" fmla="*/ 4375 h 4955"/>
              <a:gd name="T4" fmla="*/ 580 w 4703"/>
              <a:gd name="T5" fmla="*/ 1263 h 4955"/>
              <a:gd name="T6" fmla="*/ 2641 w 4703"/>
              <a:gd name="T7" fmla="*/ 0 h 4955"/>
              <a:gd name="T8" fmla="*/ 2641 w 4703"/>
              <a:gd name="T9" fmla="*/ 495 h 4955"/>
              <a:gd name="T10" fmla="*/ 823 w 4703"/>
              <a:gd name="T11" fmla="*/ 2313 h 4955"/>
              <a:gd name="T12" fmla="*/ 2641 w 4703"/>
              <a:gd name="T13" fmla="*/ 4132 h 4955"/>
              <a:gd name="T14" fmla="*/ 4261 w 4703"/>
              <a:gd name="T15" fmla="*/ 3139 h 4955"/>
              <a:gd name="T16" fmla="*/ 4703 w 4703"/>
              <a:gd name="T17" fmla="*/ 3364 h 4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03" h="4955">
                <a:moveTo>
                  <a:pt x="4703" y="3364"/>
                </a:moveTo>
                <a:cubicBezTo>
                  <a:pt x="4123" y="4503"/>
                  <a:pt x="2730" y="4955"/>
                  <a:pt x="1591" y="4375"/>
                </a:cubicBezTo>
                <a:cubicBezTo>
                  <a:pt x="452" y="3795"/>
                  <a:pt x="0" y="2402"/>
                  <a:pt x="580" y="1263"/>
                </a:cubicBezTo>
                <a:cubicBezTo>
                  <a:pt x="975" y="488"/>
                  <a:pt x="1771" y="0"/>
                  <a:pt x="2641" y="0"/>
                </a:cubicBezTo>
                <a:lnTo>
                  <a:pt x="2641" y="495"/>
                </a:lnTo>
                <a:cubicBezTo>
                  <a:pt x="1637" y="495"/>
                  <a:pt x="823" y="1309"/>
                  <a:pt x="823" y="2313"/>
                </a:cubicBezTo>
                <a:cubicBezTo>
                  <a:pt x="823" y="3318"/>
                  <a:pt x="1637" y="4132"/>
                  <a:pt x="2641" y="4132"/>
                </a:cubicBezTo>
                <a:cubicBezTo>
                  <a:pt x="3325" y="4132"/>
                  <a:pt x="3951" y="3748"/>
                  <a:pt x="4261" y="3139"/>
                </a:cubicBezTo>
                <a:lnTo>
                  <a:pt x="4703" y="3364"/>
                </a:lnTo>
                <a:close/>
              </a:path>
            </a:pathLst>
          </a:custGeom>
          <a:solidFill>
            <a:srgbClr val="00B09B"/>
          </a:solidFill>
          <a:ln w="0">
            <a:noFill/>
            <a:prstDash val="solid"/>
            <a:round/>
            <a:headEnd/>
            <a:tailEnd/>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52" name="Freeform 17"/>
          <p:cNvSpPr>
            <a:spLocks/>
          </p:cNvSpPr>
          <p:nvPr/>
        </p:nvSpPr>
        <p:spPr bwMode="auto">
          <a:xfrm flipH="1" flipV="1">
            <a:off x="6636586" y="2579191"/>
            <a:ext cx="1387695" cy="1387602"/>
          </a:xfrm>
          <a:custGeom>
            <a:avLst/>
            <a:gdLst>
              <a:gd name="T0" fmla="*/ 3637 w 3637"/>
              <a:gd name="T1" fmla="*/ 1818 h 3637"/>
              <a:gd name="T2" fmla="*/ 1818 w 3637"/>
              <a:gd name="T3" fmla="*/ 3637 h 3637"/>
              <a:gd name="T4" fmla="*/ 0 w 3637"/>
              <a:gd name="T5" fmla="*/ 1818 h 3637"/>
              <a:gd name="T6" fmla="*/ 1818 w 3637"/>
              <a:gd name="T7" fmla="*/ 0 h 3637"/>
              <a:gd name="T8" fmla="*/ 1818 w 3637"/>
              <a:gd name="T9" fmla="*/ 496 h 3637"/>
              <a:gd name="T10" fmla="*/ 496 w 3637"/>
              <a:gd name="T11" fmla="*/ 1818 h 3637"/>
              <a:gd name="T12" fmla="*/ 1818 w 3637"/>
              <a:gd name="T13" fmla="*/ 3141 h 3637"/>
              <a:gd name="T14" fmla="*/ 3141 w 3637"/>
              <a:gd name="T15" fmla="*/ 1818 h 3637"/>
              <a:gd name="T16" fmla="*/ 3637 w 3637"/>
              <a:gd name="T17" fmla="*/ 1818 h 3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7" h="3637">
                <a:moveTo>
                  <a:pt x="3637" y="1818"/>
                </a:moveTo>
                <a:cubicBezTo>
                  <a:pt x="3637" y="2823"/>
                  <a:pt x="2823" y="3637"/>
                  <a:pt x="1818" y="3637"/>
                </a:cubicBezTo>
                <a:cubicBezTo>
                  <a:pt x="814" y="3637"/>
                  <a:pt x="0" y="2823"/>
                  <a:pt x="0" y="1818"/>
                </a:cubicBezTo>
                <a:cubicBezTo>
                  <a:pt x="0" y="814"/>
                  <a:pt x="814" y="0"/>
                  <a:pt x="1818" y="0"/>
                </a:cubicBezTo>
                <a:lnTo>
                  <a:pt x="1818" y="496"/>
                </a:lnTo>
                <a:cubicBezTo>
                  <a:pt x="1088" y="496"/>
                  <a:pt x="496" y="1088"/>
                  <a:pt x="496" y="1818"/>
                </a:cubicBezTo>
                <a:cubicBezTo>
                  <a:pt x="496" y="2549"/>
                  <a:pt x="1088" y="3141"/>
                  <a:pt x="1818" y="3141"/>
                </a:cubicBezTo>
                <a:cubicBezTo>
                  <a:pt x="2549" y="3141"/>
                  <a:pt x="3141" y="2549"/>
                  <a:pt x="3141" y="1818"/>
                </a:cubicBezTo>
                <a:lnTo>
                  <a:pt x="3637" y="1818"/>
                </a:lnTo>
                <a:close/>
              </a:path>
            </a:pathLst>
          </a:custGeom>
          <a:solidFill>
            <a:srgbClr val="063951"/>
          </a:solidFill>
          <a:ln w="0">
            <a:noFill/>
            <a:prstDash val="solid"/>
            <a:round/>
            <a:headEnd/>
            <a:tailEnd/>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53" name="Freeform: Shape 28"/>
          <p:cNvSpPr/>
          <p:nvPr/>
        </p:nvSpPr>
        <p:spPr>
          <a:xfrm>
            <a:off x="7330625" y="3758932"/>
            <a:ext cx="134215" cy="207491"/>
          </a:xfrm>
          <a:custGeom>
            <a:avLst/>
            <a:gdLst>
              <a:gd name="connsiteX0" fmla="*/ 228267 w 228267"/>
              <a:gd name="connsiteY0" fmla="*/ 0 h 352891"/>
              <a:gd name="connsiteX1" fmla="*/ 228267 w 228267"/>
              <a:gd name="connsiteY1" fmla="*/ 330366 h 352891"/>
              <a:gd name="connsiteX2" fmla="*/ 120538 w 228267"/>
              <a:gd name="connsiteY2" fmla="*/ 346805 h 352891"/>
              <a:gd name="connsiteX3" fmla="*/ 0 w 228267"/>
              <a:gd name="connsiteY3" fmla="*/ 352891 h 352891"/>
              <a:gd name="connsiteX4" fmla="*/ 0 w 228267"/>
              <a:gd name="connsiteY4" fmla="*/ 31677 h 352891"/>
              <a:gd name="connsiteX5" fmla="*/ 172869 w 228267"/>
              <a:gd name="connsiteY5" fmla="*/ 14246 h 352891"/>
              <a:gd name="connsiteX6" fmla="*/ 228267 w 228267"/>
              <a:gd name="connsiteY6" fmla="*/ 0 h 35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267" h="352891">
                <a:moveTo>
                  <a:pt x="228267" y="0"/>
                </a:moveTo>
                <a:lnTo>
                  <a:pt x="228267" y="330366"/>
                </a:lnTo>
                <a:lnTo>
                  <a:pt x="120538" y="346805"/>
                </a:lnTo>
                <a:lnTo>
                  <a:pt x="0" y="352891"/>
                </a:lnTo>
                <a:lnTo>
                  <a:pt x="0" y="31677"/>
                </a:lnTo>
                <a:cubicBezTo>
                  <a:pt x="59214" y="31677"/>
                  <a:pt x="117029" y="25675"/>
                  <a:pt x="172869" y="14246"/>
                </a:cubicBezTo>
                <a:lnTo>
                  <a:pt x="228267" y="0"/>
                </a:lnTo>
                <a:close/>
              </a:path>
            </a:pathLst>
          </a:custGeom>
          <a:solidFill>
            <a:sysClr val="windowText" lastClr="000000">
              <a:alpha val="30000"/>
            </a:sysClr>
          </a:solidFill>
          <a:ln w="0">
            <a:noFill/>
            <a:prstDash val="solid"/>
            <a:round/>
            <a:headEnd/>
            <a:tailEn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54" name="Freeform: Shape 29"/>
          <p:cNvSpPr/>
          <p:nvPr/>
        </p:nvSpPr>
        <p:spPr>
          <a:xfrm>
            <a:off x="7330610" y="3953551"/>
            <a:ext cx="134230" cy="201612"/>
          </a:xfrm>
          <a:custGeom>
            <a:avLst/>
            <a:gdLst>
              <a:gd name="connsiteX0" fmla="*/ 228292 w 228292"/>
              <a:gd name="connsiteY0" fmla="*/ 0 h 342892"/>
              <a:gd name="connsiteX1" fmla="*/ 228292 w 228292"/>
              <a:gd name="connsiteY1" fmla="*/ 324039 h 342892"/>
              <a:gd name="connsiteX2" fmla="*/ 193028 w 228292"/>
              <a:gd name="connsiteY2" fmla="*/ 329424 h 342892"/>
              <a:gd name="connsiteX3" fmla="*/ 0 w 228292"/>
              <a:gd name="connsiteY3" fmla="*/ 342892 h 342892"/>
              <a:gd name="connsiteX4" fmla="*/ 0 w 228292"/>
              <a:gd name="connsiteY4" fmla="*/ 21893 h 342892"/>
              <a:gd name="connsiteX5" fmla="*/ 25 w 228292"/>
              <a:gd name="connsiteY5" fmla="*/ 21892 h 342892"/>
              <a:gd name="connsiteX6" fmla="*/ 25 w 228292"/>
              <a:gd name="connsiteY6" fmla="*/ 22521 h 342892"/>
              <a:gd name="connsiteX7" fmla="*/ 120641 w 228292"/>
              <a:gd name="connsiteY7" fmla="*/ 16430 h 342892"/>
              <a:gd name="connsiteX8" fmla="*/ 228292 w 228292"/>
              <a:gd name="connsiteY8" fmla="*/ 0 h 34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292" h="342892">
                <a:moveTo>
                  <a:pt x="228292" y="0"/>
                </a:moveTo>
                <a:lnTo>
                  <a:pt x="228292" y="324039"/>
                </a:lnTo>
                <a:lnTo>
                  <a:pt x="193028" y="329424"/>
                </a:lnTo>
                <a:lnTo>
                  <a:pt x="0" y="342892"/>
                </a:lnTo>
                <a:lnTo>
                  <a:pt x="0" y="21893"/>
                </a:lnTo>
                <a:lnTo>
                  <a:pt x="25" y="21892"/>
                </a:lnTo>
                <a:lnTo>
                  <a:pt x="25" y="22521"/>
                </a:lnTo>
                <a:cubicBezTo>
                  <a:pt x="40745" y="22521"/>
                  <a:pt x="80983" y="20458"/>
                  <a:pt x="120641" y="16430"/>
                </a:cubicBezTo>
                <a:lnTo>
                  <a:pt x="228292" y="0"/>
                </a:lnTo>
                <a:close/>
              </a:path>
            </a:pathLst>
          </a:custGeom>
          <a:solidFill>
            <a:sysClr val="windowText" lastClr="000000">
              <a:alpha val="30000"/>
            </a:sysClr>
          </a:solidFill>
          <a:ln w="0">
            <a:noFill/>
            <a:prstDash val="solid"/>
            <a:round/>
            <a:headEnd/>
            <a:tailEn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55" name="Freeform: Shape 30"/>
          <p:cNvSpPr/>
          <p:nvPr/>
        </p:nvSpPr>
        <p:spPr>
          <a:xfrm>
            <a:off x="7331100" y="4144187"/>
            <a:ext cx="133740" cy="200280"/>
          </a:xfrm>
          <a:custGeom>
            <a:avLst/>
            <a:gdLst>
              <a:gd name="connsiteX0" fmla="*/ 227459 w 227459"/>
              <a:gd name="connsiteY0" fmla="*/ 0 h 340627"/>
              <a:gd name="connsiteX1" fmla="*/ 227459 w 227459"/>
              <a:gd name="connsiteY1" fmla="*/ 324988 h 340627"/>
              <a:gd name="connsiteX2" fmla="*/ 164029 w 227459"/>
              <a:gd name="connsiteY2" fmla="*/ 332529 h 340627"/>
              <a:gd name="connsiteX3" fmla="*/ 17026 w 227459"/>
              <a:gd name="connsiteY3" fmla="*/ 339954 h 340627"/>
              <a:gd name="connsiteX4" fmla="*/ 0 w 227459"/>
              <a:gd name="connsiteY4" fmla="*/ 340627 h 340627"/>
              <a:gd name="connsiteX5" fmla="*/ 0 w 227459"/>
              <a:gd name="connsiteY5" fmla="*/ 18880 h 340627"/>
              <a:gd name="connsiteX6" fmla="*/ 153369 w 227459"/>
              <a:gd name="connsiteY6" fmla="*/ 11130 h 340627"/>
              <a:gd name="connsiteX7" fmla="*/ 192195 w 227459"/>
              <a:gd name="connsiteY7" fmla="*/ 5201 h 340627"/>
              <a:gd name="connsiteX8" fmla="*/ 208121 w 227459"/>
              <a:gd name="connsiteY8" fmla="*/ 4090 h 340627"/>
              <a:gd name="connsiteX9" fmla="*/ 227459 w 227459"/>
              <a:gd name="connsiteY9" fmla="*/ 0 h 34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459" h="340627">
                <a:moveTo>
                  <a:pt x="227459" y="0"/>
                </a:moveTo>
                <a:lnTo>
                  <a:pt x="227459" y="324988"/>
                </a:lnTo>
                <a:lnTo>
                  <a:pt x="164029" y="332529"/>
                </a:lnTo>
                <a:lnTo>
                  <a:pt x="17026" y="339954"/>
                </a:lnTo>
                <a:lnTo>
                  <a:pt x="0" y="340627"/>
                </a:lnTo>
                <a:lnTo>
                  <a:pt x="0" y="18880"/>
                </a:lnTo>
                <a:cubicBezTo>
                  <a:pt x="51776" y="18880"/>
                  <a:pt x="102941" y="16255"/>
                  <a:pt x="153369" y="11130"/>
                </a:cubicBezTo>
                <a:lnTo>
                  <a:pt x="192195" y="5201"/>
                </a:lnTo>
                <a:lnTo>
                  <a:pt x="208121" y="4090"/>
                </a:lnTo>
                <a:lnTo>
                  <a:pt x="227459" y="0"/>
                </a:lnTo>
                <a:close/>
              </a:path>
            </a:pathLst>
          </a:custGeom>
          <a:solidFill>
            <a:sysClr val="windowText" lastClr="000000">
              <a:alpha val="30000"/>
            </a:sysClr>
          </a:solidFill>
          <a:ln w="0">
            <a:noFill/>
            <a:prstDash val="solid"/>
            <a:round/>
            <a:headEnd/>
            <a:tailEn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57" name="Oval 56"/>
          <p:cNvSpPr/>
          <p:nvPr/>
        </p:nvSpPr>
        <p:spPr>
          <a:xfrm>
            <a:off x="6998528" y="2940764"/>
            <a:ext cx="664455" cy="664456"/>
          </a:xfrm>
          <a:prstGeom prst="ellipse">
            <a:avLst/>
          </a:prstGeom>
          <a:solidFill>
            <a:srgbClr val="EBCB38"/>
          </a:solidFill>
          <a:ln w="0">
            <a:noFill/>
            <a:prstDash val="solid"/>
            <a:round/>
            <a:headEnd/>
            <a:tailEn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58" name="Freeform 425"/>
          <p:cNvSpPr/>
          <p:nvPr/>
        </p:nvSpPr>
        <p:spPr>
          <a:xfrm>
            <a:off x="7096351" y="3056479"/>
            <a:ext cx="469498" cy="438560"/>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rgbClr val="EBCB38">
              <a:lumMod val="75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TextBox 59"/>
          <p:cNvSpPr txBox="1"/>
          <p:nvPr/>
        </p:nvSpPr>
        <p:spPr>
          <a:xfrm>
            <a:off x="5513520" y="4109998"/>
            <a:ext cx="1726936" cy="323165"/>
          </a:xfrm>
          <a:prstGeom prst="rect">
            <a:avLst/>
          </a:prstGeom>
          <a:noFill/>
        </p:spPr>
        <p:txBody>
          <a:bodyPr wrap="square" lIns="0" rIns="0" rtlCol="0"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rgbClr val="F36F13"/>
                </a:solidFill>
                <a:effectLst/>
                <a:uLnTx/>
                <a:uFillTx/>
              </a:rPr>
              <a:t>Security principal</a:t>
            </a:r>
          </a:p>
        </p:txBody>
      </p:sp>
      <p:sp>
        <p:nvSpPr>
          <p:cNvPr id="61" name="TextBox 60"/>
          <p:cNvSpPr txBox="1"/>
          <p:nvPr/>
        </p:nvSpPr>
        <p:spPr>
          <a:xfrm>
            <a:off x="5514313" y="3891800"/>
            <a:ext cx="1726936" cy="323165"/>
          </a:xfrm>
          <a:prstGeom prst="rect">
            <a:avLst/>
          </a:prstGeom>
          <a:noFill/>
        </p:spPr>
        <p:txBody>
          <a:bodyPr wrap="square" lIns="0" rIns="0" rtlCol="0"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rgbClr val="00B09B"/>
                </a:solidFill>
                <a:effectLst/>
                <a:uLnTx/>
                <a:uFillTx/>
              </a:rPr>
              <a:t>Role</a:t>
            </a:r>
            <a:r>
              <a:rPr kumimoji="0" lang="en-US" sz="1500" b="1" i="0" u="none" strike="noStrike" kern="0" cap="none" spc="0" normalizeH="0" noProof="0" dirty="0" smtClean="0">
                <a:ln>
                  <a:noFill/>
                </a:ln>
                <a:solidFill>
                  <a:srgbClr val="00B09B"/>
                </a:solidFill>
                <a:effectLst/>
                <a:uLnTx/>
                <a:uFillTx/>
              </a:rPr>
              <a:t> Definitions</a:t>
            </a:r>
            <a:endParaRPr kumimoji="0" lang="en-US" sz="1500" b="1" i="0" u="none" strike="noStrike" kern="0" cap="none" spc="0" normalizeH="0" baseline="0" noProof="0" dirty="0" smtClean="0">
              <a:ln>
                <a:noFill/>
              </a:ln>
              <a:solidFill>
                <a:srgbClr val="00B09B"/>
              </a:solidFill>
              <a:effectLst/>
              <a:uLnTx/>
              <a:uFillTx/>
            </a:endParaRPr>
          </a:p>
        </p:txBody>
      </p:sp>
      <p:sp>
        <p:nvSpPr>
          <p:cNvPr id="62" name="TextBox 61"/>
          <p:cNvSpPr txBox="1"/>
          <p:nvPr/>
        </p:nvSpPr>
        <p:spPr>
          <a:xfrm>
            <a:off x="5504474" y="3702305"/>
            <a:ext cx="1726936" cy="323165"/>
          </a:xfrm>
          <a:prstGeom prst="rect">
            <a:avLst/>
          </a:prstGeom>
          <a:noFill/>
        </p:spPr>
        <p:txBody>
          <a:bodyPr wrap="square" lIns="0" rIns="0" rtlCol="0"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rgbClr val="063951"/>
                </a:solidFill>
                <a:effectLst/>
                <a:uLnTx/>
                <a:uFillTx/>
              </a:rPr>
              <a:t>Scope</a:t>
            </a:r>
          </a:p>
        </p:txBody>
      </p:sp>
      <p:cxnSp>
        <p:nvCxnSpPr>
          <p:cNvPr id="76" name="Connector: Elbow 62"/>
          <p:cNvCxnSpPr>
            <a:cxnSpLocks/>
            <a:stCxn id="85" idx="3"/>
            <a:endCxn id="50" idx="0"/>
          </p:cNvCxnSpPr>
          <p:nvPr/>
        </p:nvCxnSpPr>
        <p:spPr>
          <a:xfrm flipV="1">
            <a:off x="4391928" y="2405755"/>
            <a:ext cx="2309051" cy="174227"/>
          </a:xfrm>
          <a:prstGeom prst="bentConnector3">
            <a:avLst>
              <a:gd name="adj1" fmla="val 34872"/>
            </a:avLst>
          </a:prstGeom>
          <a:noFill/>
          <a:ln w="6350" cap="flat" cmpd="sng" algn="ctr">
            <a:solidFill>
              <a:srgbClr val="F36F13"/>
            </a:solidFill>
            <a:prstDash val="solid"/>
            <a:miter lim="800000"/>
            <a:tailEnd type="triangle"/>
          </a:ln>
          <a:effectLst/>
        </p:spPr>
      </p:cxnSp>
      <p:cxnSp>
        <p:nvCxnSpPr>
          <p:cNvPr id="77" name="Connector: Elbow 64"/>
          <p:cNvCxnSpPr>
            <a:cxnSpLocks/>
            <a:stCxn id="87" idx="3"/>
            <a:endCxn id="51" idx="0"/>
          </p:cNvCxnSpPr>
          <p:nvPr/>
        </p:nvCxnSpPr>
        <p:spPr>
          <a:xfrm flipV="1">
            <a:off x="4388363" y="2872497"/>
            <a:ext cx="2155835" cy="682633"/>
          </a:xfrm>
          <a:prstGeom prst="bentConnector3">
            <a:avLst>
              <a:gd name="adj1" fmla="val 45234"/>
            </a:avLst>
          </a:prstGeom>
          <a:noFill/>
          <a:ln w="6350" cap="flat" cmpd="sng" algn="ctr">
            <a:solidFill>
              <a:srgbClr val="00B09B"/>
            </a:solidFill>
            <a:prstDash val="solid"/>
            <a:miter lim="800000"/>
            <a:tailEnd type="triangle"/>
          </a:ln>
          <a:effectLst/>
        </p:spPr>
      </p:cxnSp>
      <p:cxnSp>
        <p:nvCxnSpPr>
          <p:cNvPr id="78" name="Connector: Elbow 66"/>
          <p:cNvCxnSpPr>
            <a:cxnSpLocks/>
          </p:cNvCxnSpPr>
          <p:nvPr/>
        </p:nvCxnSpPr>
        <p:spPr>
          <a:xfrm flipV="1">
            <a:off x="4334893" y="3273183"/>
            <a:ext cx="2272071" cy="1404412"/>
          </a:xfrm>
          <a:prstGeom prst="bentConnector3">
            <a:avLst>
              <a:gd name="adj1" fmla="val 60401"/>
            </a:avLst>
          </a:prstGeom>
          <a:noFill/>
          <a:ln w="6350" cap="flat" cmpd="sng" algn="ctr">
            <a:solidFill>
              <a:srgbClr val="0D95BC"/>
            </a:solidFill>
            <a:prstDash val="solid"/>
            <a:miter lim="800000"/>
            <a:tailEnd type="triangle"/>
          </a:ln>
          <a:effectLst/>
        </p:spPr>
      </p:cxnSp>
      <p:grpSp>
        <p:nvGrpSpPr>
          <p:cNvPr id="114" name="Group 113"/>
          <p:cNvGrpSpPr/>
          <p:nvPr/>
        </p:nvGrpSpPr>
        <p:grpSpPr>
          <a:xfrm>
            <a:off x="938149" y="2135972"/>
            <a:ext cx="3453780" cy="883549"/>
            <a:chOff x="1298419" y="2182053"/>
            <a:chExt cx="3453780" cy="883549"/>
          </a:xfrm>
        </p:grpSpPr>
        <p:sp>
          <p:nvSpPr>
            <p:cNvPr id="85" name="Rounded Rectangle 84"/>
            <p:cNvSpPr/>
            <p:nvPr/>
          </p:nvSpPr>
          <p:spPr>
            <a:xfrm>
              <a:off x="1298419" y="2186524"/>
              <a:ext cx="3453779" cy="8790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9" name="Group 68"/>
            <p:cNvGrpSpPr/>
            <p:nvPr/>
          </p:nvGrpSpPr>
          <p:grpSpPr>
            <a:xfrm>
              <a:off x="1320489" y="2182053"/>
              <a:ext cx="3431710" cy="714812"/>
              <a:chOff x="8281818" y="991321"/>
              <a:chExt cx="2961787" cy="1215718"/>
            </a:xfrm>
          </p:grpSpPr>
          <p:sp>
            <p:nvSpPr>
              <p:cNvPr id="70" name="TextBox 69"/>
              <p:cNvSpPr txBox="1"/>
              <p:nvPr/>
            </p:nvSpPr>
            <p:spPr>
              <a:xfrm>
                <a:off x="8306517" y="991321"/>
                <a:ext cx="2937088" cy="628142"/>
              </a:xfrm>
              <a:prstGeom prst="rect">
                <a:avLst/>
              </a:prstGeom>
              <a:noFill/>
            </p:spPr>
            <p:txBody>
              <a:bodyPr wrap="square" lIns="0" r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36F13"/>
                    </a:solidFill>
                    <a:effectLst/>
                    <a:uLnTx/>
                    <a:uFillTx/>
                  </a:rPr>
                  <a:t>Security</a:t>
                </a:r>
                <a:r>
                  <a:rPr kumimoji="0" lang="en-US" sz="1800" b="1" i="0" u="none" strike="noStrike" kern="0" cap="none" spc="0" normalizeH="0" noProof="0" dirty="0" smtClean="0">
                    <a:ln>
                      <a:noFill/>
                    </a:ln>
                    <a:solidFill>
                      <a:srgbClr val="F36F13"/>
                    </a:solidFill>
                    <a:effectLst/>
                    <a:uLnTx/>
                    <a:uFillTx/>
                  </a:rPr>
                  <a:t> principal</a:t>
                </a:r>
                <a:endParaRPr kumimoji="0" lang="en-US" sz="1800" b="1" i="0" u="none" strike="noStrike" kern="0" cap="none" spc="0" normalizeH="0" baseline="0" noProof="0" dirty="0" smtClean="0">
                  <a:ln>
                    <a:noFill/>
                  </a:ln>
                  <a:solidFill>
                    <a:srgbClr val="F36F13"/>
                  </a:solidFill>
                  <a:effectLst/>
                  <a:uLnTx/>
                  <a:uFillTx/>
                </a:endParaRPr>
              </a:p>
            </p:txBody>
          </p:sp>
          <p:sp>
            <p:nvSpPr>
              <p:cNvPr id="71" name="TextBox 70"/>
              <p:cNvSpPr txBox="1"/>
              <p:nvPr/>
            </p:nvSpPr>
            <p:spPr>
              <a:xfrm>
                <a:off x="8281818" y="1474207"/>
                <a:ext cx="2929293" cy="732832"/>
              </a:xfrm>
              <a:prstGeom prst="rect">
                <a:avLst/>
              </a:prstGeom>
              <a:noFill/>
            </p:spPr>
            <p:txBody>
              <a:bodyPr wrap="square" lIns="0" rIns="0" rtlCol="0" anchor="t">
                <a:spAutoFit/>
              </a:bodyPr>
              <a:lstStyle/>
              <a:p>
                <a:pPr lvl="0" algn="ctr" defTabSz="914400"/>
                <a:r>
                  <a:rPr lang="en-US" sz="1100" kern="0" dirty="0"/>
                  <a:t>A user, group, service principal or a managed identity that is requesting access to Azure resources is called security principal.</a:t>
                </a:r>
                <a:endParaRPr kumimoji="0" lang="en-US" sz="1100" b="0" i="0" u="none" strike="noStrike" kern="0" cap="none" spc="0" normalizeH="0" baseline="0" noProof="0" dirty="0" smtClean="0">
                  <a:ln>
                    <a:noFill/>
                  </a:ln>
                  <a:effectLst/>
                  <a:uLnTx/>
                  <a:uFillTx/>
                </a:endParaRPr>
              </a:p>
            </p:txBody>
          </p:sp>
        </p:grpSp>
      </p:grpSp>
      <p:grpSp>
        <p:nvGrpSpPr>
          <p:cNvPr id="88" name="Group 87"/>
          <p:cNvGrpSpPr/>
          <p:nvPr/>
        </p:nvGrpSpPr>
        <p:grpSpPr>
          <a:xfrm>
            <a:off x="934584" y="3115591"/>
            <a:ext cx="3453779" cy="879078"/>
            <a:chOff x="7063339" y="2186524"/>
            <a:chExt cx="3453779" cy="879078"/>
          </a:xfrm>
        </p:grpSpPr>
        <p:sp>
          <p:nvSpPr>
            <p:cNvPr id="87" name="Rounded Rectangle 86"/>
            <p:cNvSpPr/>
            <p:nvPr/>
          </p:nvSpPr>
          <p:spPr>
            <a:xfrm>
              <a:off x="7063339" y="2186524"/>
              <a:ext cx="3453779" cy="879078"/>
            </a:xfrm>
            <a:prstGeom prst="roundRect">
              <a:avLst/>
            </a:prstGeom>
            <a:solidFill>
              <a:schemeClr val="bg1"/>
            </a:solidFill>
            <a:ln>
              <a:solidFill>
                <a:srgbClr val="00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6" name="Group 65"/>
            <p:cNvGrpSpPr/>
            <p:nvPr/>
          </p:nvGrpSpPr>
          <p:grpSpPr>
            <a:xfrm>
              <a:off x="7143635" y="2226039"/>
              <a:ext cx="3253337" cy="747079"/>
              <a:chOff x="8274023" y="989137"/>
              <a:chExt cx="2937088" cy="1270596"/>
            </a:xfrm>
          </p:grpSpPr>
          <p:sp>
            <p:nvSpPr>
              <p:cNvPr id="67" name="TextBox 66"/>
              <p:cNvSpPr txBox="1"/>
              <p:nvPr/>
            </p:nvSpPr>
            <p:spPr>
              <a:xfrm>
                <a:off x="8274023" y="989137"/>
                <a:ext cx="2937088" cy="628142"/>
              </a:xfrm>
              <a:prstGeom prst="rect">
                <a:avLst/>
              </a:prstGeom>
              <a:noFill/>
            </p:spPr>
            <p:txBody>
              <a:bodyPr wrap="square" lIns="0" r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B09B"/>
                    </a:solidFill>
                    <a:effectLst/>
                    <a:uLnTx/>
                    <a:uFillTx/>
                  </a:rPr>
                  <a:t>Role Definitions</a:t>
                </a:r>
              </a:p>
            </p:txBody>
          </p:sp>
          <p:sp>
            <p:nvSpPr>
              <p:cNvPr id="68" name="TextBox 67"/>
              <p:cNvSpPr txBox="1"/>
              <p:nvPr/>
            </p:nvSpPr>
            <p:spPr>
              <a:xfrm>
                <a:off x="8281818" y="1526901"/>
                <a:ext cx="2929293" cy="732832"/>
              </a:xfrm>
              <a:prstGeom prst="rect">
                <a:avLst/>
              </a:prstGeom>
              <a:noFill/>
            </p:spPr>
            <p:txBody>
              <a:bodyPr wrap="square" lIns="0" rIns="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effectLst/>
                    <a:uLnTx/>
                    <a:uFillTx/>
                  </a:rPr>
                  <a:t>A set of permissions</a:t>
                </a:r>
                <a:r>
                  <a:rPr kumimoji="0" lang="en-US" sz="1100" b="0" i="0" u="none" strike="noStrike" kern="0" cap="none" spc="0" normalizeH="0" noProof="0" dirty="0" smtClean="0">
                    <a:ln>
                      <a:noFill/>
                    </a:ln>
                    <a:effectLst/>
                    <a:uLnTx/>
                    <a:uFillTx/>
                  </a:rPr>
                  <a:t> and </a:t>
                </a:r>
                <a:r>
                  <a:rPr kumimoji="0" lang="en-US" sz="1100" b="0" i="0" u="none" strike="noStrike" kern="0" cap="none" spc="0" normalizeH="0" baseline="0" noProof="0" dirty="0" smtClean="0">
                    <a:ln>
                      <a:noFill/>
                    </a:ln>
                    <a:effectLst/>
                    <a:uLnTx/>
                    <a:uFillTx/>
                  </a:rPr>
                  <a:t>operations that can or</a:t>
                </a:r>
                <a:r>
                  <a:rPr kumimoji="0" lang="en-US" sz="1100" b="0" i="0" u="none" strike="noStrike" kern="0" cap="none" spc="0" normalizeH="0" noProof="0" dirty="0" smtClean="0">
                    <a:ln>
                      <a:noFill/>
                    </a:ln>
                    <a:effectLst/>
                    <a:uLnTx/>
                    <a:uFillTx/>
                  </a:rPr>
                  <a:t> </a:t>
                </a:r>
                <a:r>
                  <a:rPr kumimoji="0" lang="en-US" sz="1100" b="0" i="0" u="none" strike="noStrike" kern="0" cap="none" spc="0" normalizeH="0" baseline="0" noProof="0" dirty="0" smtClean="0">
                    <a:ln>
                      <a:noFill/>
                    </a:ln>
                    <a:effectLst/>
                    <a:uLnTx/>
                    <a:uFillTx/>
                  </a:rPr>
                  <a:t>cannot</a:t>
                </a:r>
                <a:r>
                  <a:rPr kumimoji="0" lang="en-US" sz="1100" b="0" i="0" u="none" strike="noStrike" kern="0" cap="none" spc="0" normalizeH="0" noProof="0" dirty="0" smtClean="0">
                    <a:ln>
                      <a:noFill/>
                    </a:ln>
                    <a:effectLst/>
                    <a:uLnTx/>
                    <a:uFillTx/>
                  </a:rPr>
                  <a:t> be performed.</a:t>
                </a:r>
                <a:endParaRPr kumimoji="0" lang="en-US" sz="1100" b="0" i="0" u="none" strike="noStrike" kern="0" cap="none" spc="0" normalizeH="0" baseline="0" noProof="0" dirty="0" smtClean="0">
                  <a:ln>
                    <a:noFill/>
                  </a:ln>
                  <a:effectLst/>
                  <a:uLnTx/>
                  <a:uFillTx/>
                </a:endParaRPr>
              </a:p>
            </p:txBody>
          </p:sp>
        </p:grpSp>
      </p:grpSp>
      <p:grpSp>
        <p:nvGrpSpPr>
          <p:cNvPr id="102" name="Group 101"/>
          <p:cNvGrpSpPr/>
          <p:nvPr/>
        </p:nvGrpSpPr>
        <p:grpSpPr>
          <a:xfrm>
            <a:off x="910734" y="4090739"/>
            <a:ext cx="3459396" cy="926072"/>
            <a:chOff x="6574689" y="3114678"/>
            <a:chExt cx="3459396" cy="926072"/>
          </a:xfrm>
        </p:grpSpPr>
        <p:sp>
          <p:nvSpPr>
            <p:cNvPr id="98" name="Rounded Rectangle 97"/>
            <p:cNvSpPr/>
            <p:nvPr/>
          </p:nvSpPr>
          <p:spPr>
            <a:xfrm>
              <a:off x="6574690" y="3161672"/>
              <a:ext cx="3453779" cy="879078"/>
            </a:xfrm>
            <a:prstGeom prst="roundRect">
              <a:avLst/>
            </a:prstGeom>
            <a:solidFill>
              <a:schemeClr val="bg1"/>
            </a:solidFill>
            <a:ln>
              <a:solidFill>
                <a:srgbClr val="0639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3" name="Group 62"/>
            <p:cNvGrpSpPr/>
            <p:nvPr/>
          </p:nvGrpSpPr>
          <p:grpSpPr>
            <a:xfrm>
              <a:off x="6574689" y="3114678"/>
              <a:ext cx="3459396" cy="886938"/>
              <a:chOff x="8278791" y="1159996"/>
              <a:chExt cx="2937088" cy="1508462"/>
            </a:xfrm>
          </p:grpSpPr>
          <p:sp>
            <p:nvSpPr>
              <p:cNvPr id="64" name="TextBox 63"/>
              <p:cNvSpPr txBox="1"/>
              <p:nvPr/>
            </p:nvSpPr>
            <p:spPr>
              <a:xfrm>
                <a:off x="8278791" y="1159996"/>
                <a:ext cx="2937088" cy="628142"/>
              </a:xfrm>
              <a:prstGeom prst="rect">
                <a:avLst/>
              </a:prstGeom>
              <a:noFill/>
            </p:spPr>
            <p:txBody>
              <a:bodyPr wrap="square" lIns="0" r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63951"/>
                    </a:solidFill>
                    <a:effectLst/>
                    <a:uLnTx/>
                    <a:uFillTx/>
                  </a:rPr>
                  <a:t>Scope</a:t>
                </a:r>
              </a:p>
            </p:txBody>
          </p:sp>
          <p:sp>
            <p:nvSpPr>
              <p:cNvPr id="65" name="TextBox 64"/>
              <p:cNvSpPr txBox="1"/>
              <p:nvPr/>
            </p:nvSpPr>
            <p:spPr>
              <a:xfrm>
                <a:off x="8302067" y="1647728"/>
                <a:ext cx="2909045" cy="1020730"/>
              </a:xfrm>
              <a:prstGeom prst="rect">
                <a:avLst/>
              </a:prstGeom>
              <a:noFill/>
            </p:spPr>
            <p:txBody>
              <a:bodyPr wrap="square" lIns="0" rIns="0" rtlCol="0" anchor="t">
                <a:spAutoFit/>
              </a:bodyPr>
              <a:lstStyle/>
              <a:p>
                <a:pPr lvl="0" algn="ctr" defTabSz="914400"/>
                <a:r>
                  <a:rPr lang="en-US" sz="1100" kern="0" dirty="0"/>
                  <a:t>Scope is the set of resources that the access is applied to. You can specify a scope at multiple </a:t>
                </a:r>
                <a:r>
                  <a:rPr lang="en-US" sz="1100" kern="0" dirty="0" smtClean="0"/>
                  <a:t>levels, like, </a:t>
                </a:r>
                <a:r>
                  <a:rPr lang="en-US" sz="1100" kern="0" dirty="0"/>
                  <a:t>management group, subscription, resource group, or resource.</a:t>
                </a:r>
                <a:endParaRPr kumimoji="0" lang="en-US" sz="1100" b="0" i="0" u="none" strike="noStrike" kern="0" cap="none" spc="0" normalizeH="0" baseline="0" noProof="0" dirty="0" smtClean="0">
                  <a:ln>
                    <a:noFill/>
                  </a:ln>
                  <a:effectLst/>
                  <a:uLnTx/>
                  <a:uFillTx/>
                </a:endParaRPr>
              </a:p>
            </p:txBody>
          </p:sp>
        </p:grpSp>
      </p:grpSp>
      <p:pic>
        <p:nvPicPr>
          <p:cNvPr id="33" name="Picture 3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082826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Role Assignment</a:t>
            </a:r>
            <a:endParaRPr lang="en-US" sz="2400" b="1" dirty="0">
              <a:solidFill>
                <a:srgbClr val="604878"/>
              </a:solidFill>
            </a:endParaRPr>
          </a:p>
        </p:txBody>
      </p:sp>
      <p:sp>
        <p:nvSpPr>
          <p:cNvPr id="120" name="Rounded Rectangle 119"/>
          <p:cNvSpPr/>
          <p:nvPr/>
        </p:nvSpPr>
        <p:spPr>
          <a:xfrm>
            <a:off x="1146945" y="1063170"/>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role assignment is the process of attaching a </a:t>
            </a:r>
            <a:r>
              <a:rPr lang="en-US" dirty="0" smtClean="0">
                <a:solidFill>
                  <a:schemeClr val="tx1"/>
                </a:solidFill>
              </a:rPr>
              <a:t>role containing a role </a:t>
            </a:r>
            <a:r>
              <a:rPr lang="en-US" dirty="0">
                <a:solidFill>
                  <a:schemeClr val="tx1"/>
                </a:solidFill>
              </a:rPr>
              <a:t>definition to a user, group, service principal, or managed identity at a particular scope for the purpose of granting access. </a:t>
            </a:r>
          </a:p>
        </p:txBody>
      </p:sp>
      <p:sp>
        <p:nvSpPr>
          <p:cNvPr id="121" name="Rectangle 120"/>
          <p:cNvSpPr/>
          <p:nvPr/>
        </p:nvSpPr>
        <p:spPr>
          <a:xfrm>
            <a:off x="784780" y="2047878"/>
            <a:ext cx="7506465" cy="300082"/>
          </a:xfrm>
          <a:prstGeom prst="rect">
            <a:avLst/>
          </a:prstGeom>
        </p:spPr>
        <p:txBody>
          <a:bodyPr wrap="square">
            <a:spAutoFit/>
          </a:bodyPr>
          <a:lstStyle/>
          <a:p>
            <a:pPr algn="ctr"/>
            <a:r>
              <a:rPr lang="en-US" b="1" dirty="0"/>
              <a:t>Access is granted by creating a role assignment, and access is revoked by removing a role assignment.</a:t>
            </a:r>
          </a:p>
        </p:txBody>
      </p:sp>
      <p:grpSp>
        <p:nvGrpSpPr>
          <p:cNvPr id="135" name="Group 134"/>
          <p:cNvGrpSpPr/>
          <p:nvPr/>
        </p:nvGrpSpPr>
        <p:grpSpPr>
          <a:xfrm>
            <a:off x="143838" y="3034454"/>
            <a:ext cx="2475016" cy="992970"/>
            <a:chOff x="0" y="2836819"/>
            <a:chExt cx="2475016" cy="992970"/>
          </a:xfrm>
        </p:grpSpPr>
        <p:pic>
          <p:nvPicPr>
            <p:cNvPr id="122" name="Picture 121"/>
            <p:cNvPicPr>
              <a:picLocks noChangeAspect="1"/>
            </p:cNvPicPr>
            <p:nvPr/>
          </p:nvPicPr>
          <p:blipFill>
            <a:blip r:embed="rId2"/>
            <a:stretch>
              <a:fillRect/>
            </a:stretch>
          </p:blipFill>
          <p:spPr>
            <a:xfrm>
              <a:off x="0" y="2836819"/>
              <a:ext cx="2475016" cy="992970"/>
            </a:xfrm>
            <a:prstGeom prst="rect">
              <a:avLst/>
            </a:prstGeom>
          </p:spPr>
        </p:pic>
        <p:sp>
          <p:nvSpPr>
            <p:cNvPr id="131" name="Rectangle 130"/>
            <p:cNvSpPr/>
            <p:nvPr/>
          </p:nvSpPr>
          <p:spPr>
            <a:xfrm>
              <a:off x="565079" y="2836819"/>
              <a:ext cx="219701" cy="189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4" name="Group 133"/>
          <p:cNvGrpSpPr/>
          <p:nvPr/>
        </p:nvGrpSpPr>
        <p:grpSpPr>
          <a:xfrm>
            <a:off x="6818468" y="2601110"/>
            <a:ext cx="2071680" cy="1875622"/>
            <a:chOff x="6518880" y="2521704"/>
            <a:chExt cx="2071680" cy="1875622"/>
          </a:xfrm>
        </p:grpSpPr>
        <p:pic>
          <p:nvPicPr>
            <p:cNvPr id="130" name="Picture 129"/>
            <p:cNvPicPr>
              <a:picLocks noChangeAspect="1"/>
            </p:cNvPicPr>
            <p:nvPr/>
          </p:nvPicPr>
          <p:blipFill>
            <a:blip r:embed="rId3"/>
            <a:stretch>
              <a:fillRect/>
            </a:stretch>
          </p:blipFill>
          <p:spPr>
            <a:xfrm>
              <a:off x="6518880" y="2521704"/>
              <a:ext cx="2071680" cy="1875622"/>
            </a:xfrm>
            <a:prstGeom prst="rect">
              <a:avLst/>
            </a:prstGeom>
          </p:spPr>
        </p:pic>
        <p:sp>
          <p:nvSpPr>
            <p:cNvPr id="133" name="Rectangle 132"/>
            <p:cNvSpPr/>
            <p:nvPr/>
          </p:nvSpPr>
          <p:spPr>
            <a:xfrm>
              <a:off x="7151670" y="2530621"/>
              <a:ext cx="219701" cy="189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en-IN" dirty="0"/>
            </a:p>
          </p:txBody>
        </p:sp>
      </p:grpSp>
      <p:grpSp>
        <p:nvGrpSpPr>
          <p:cNvPr id="138" name="Group 137"/>
          <p:cNvGrpSpPr/>
          <p:nvPr/>
        </p:nvGrpSpPr>
        <p:grpSpPr>
          <a:xfrm>
            <a:off x="3339101" y="2370742"/>
            <a:ext cx="2650733" cy="2220970"/>
            <a:chOff x="3195263" y="2525691"/>
            <a:chExt cx="2650733" cy="2220970"/>
          </a:xfrm>
        </p:grpSpPr>
        <p:grpSp>
          <p:nvGrpSpPr>
            <p:cNvPr id="128" name="Group 127"/>
            <p:cNvGrpSpPr/>
            <p:nvPr/>
          </p:nvGrpSpPr>
          <p:grpSpPr>
            <a:xfrm>
              <a:off x="3274079" y="2961488"/>
              <a:ext cx="2462845" cy="1566756"/>
              <a:chOff x="3486898" y="2688275"/>
              <a:chExt cx="2462845" cy="1566756"/>
            </a:xfrm>
          </p:grpSpPr>
          <p:sp>
            <p:nvSpPr>
              <p:cNvPr id="123" name="Freeform 425"/>
              <p:cNvSpPr/>
              <p:nvPr/>
            </p:nvSpPr>
            <p:spPr>
              <a:xfrm>
                <a:off x="3615833" y="3056479"/>
                <a:ext cx="469498" cy="438560"/>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rgbClr val="4CA3C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24" name="Picture 123"/>
              <p:cNvPicPr>
                <a:picLocks noChangeAspect="1"/>
              </p:cNvPicPr>
              <p:nvPr/>
            </p:nvPicPr>
            <p:blipFill>
              <a:blip r:embed="rId4"/>
              <a:stretch>
                <a:fillRect/>
              </a:stretch>
            </p:blipFill>
            <p:spPr>
              <a:xfrm>
                <a:off x="4455223" y="2688275"/>
                <a:ext cx="1494520" cy="1290058"/>
              </a:xfrm>
              <a:prstGeom prst="rect">
                <a:avLst/>
              </a:prstGeom>
            </p:spPr>
          </p:pic>
          <p:sp>
            <p:nvSpPr>
              <p:cNvPr id="125" name="TextBox 124"/>
              <p:cNvSpPr txBox="1"/>
              <p:nvPr/>
            </p:nvSpPr>
            <p:spPr>
              <a:xfrm>
                <a:off x="3486898" y="3492567"/>
                <a:ext cx="782587" cy="253916"/>
              </a:xfrm>
              <a:prstGeom prst="rect">
                <a:avLst/>
              </a:prstGeom>
              <a:noFill/>
            </p:spPr>
            <p:txBody>
              <a:bodyPr wrap="none" rtlCol="0">
                <a:spAutoFit/>
              </a:bodyPr>
              <a:lstStyle/>
              <a:p>
                <a:r>
                  <a:rPr lang="en-US" sz="1050" dirty="0" smtClean="0">
                    <a:solidFill>
                      <a:srgbClr val="489FE2"/>
                    </a:solidFill>
                  </a:rPr>
                  <a:t>Role Name</a:t>
                </a:r>
                <a:endParaRPr lang="en-IN" sz="1050" dirty="0">
                  <a:solidFill>
                    <a:srgbClr val="489FE2"/>
                  </a:solidFill>
                </a:endParaRPr>
              </a:p>
            </p:txBody>
          </p:sp>
          <p:sp>
            <p:nvSpPr>
              <p:cNvPr id="126" name="TextBox 125"/>
              <p:cNvSpPr txBox="1"/>
              <p:nvPr/>
            </p:nvSpPr>
            <p:spPr>
              <a:xfrm>
                <a:off x="4086229" y="2965657"/>
                <a:ext cx="389850" cy="584775"/>
              </a:xfrm>
              <a:prstGeom prst="rect">
                <a:avLst/>
              </a:prstGeom>
              <a:noFill/>
            </p:spPr>
            <p:txBody>
              <a:bodyPr wrap="none" rtlCol="0">
                <a:spAutoFit/>
              </a:bodyPr>
              <a:lstStyle/>
              <a:p>
                <a:r>
                  <a:rPr lang="en-US" sz="3200" b="1" dirty="0" smtClean="0">
                    <a:solidFill>
                      <a:srgbClr val="489FE2"/>
                    </a:solidFill>
                  </a:rPr>
                  <a:t>+</a:t>
                </a:r>
                <a:endParaRPr lang="en-IN" sz="3200" b="1" dirty="0">
                  <a:solidFill>
                    <a:srgbClr val="489FE2"/>
                  </a:solidFill>
                </a:endParaRPr>
              </a:p>
            </p:txBody>
          </p:sp>
          <p:sp>
            <p:nvSpPr>
              <p:cNvPr id="127" name="TextBox 126"/>
              <p:cNvSpPr txBox="1"/>
              <p:nvPr/>
            </p:nvSpPr>
            <p:spPr>
              <a:xfrm>
                <a:off x="4703788" y="4001115"/>
                <a:ext cx="997389" cy="253916"/>
              </a:xfrm>
              <a:prstGeom prst="rect">
                <a:avLst/>
              </a:prstGeom>
              <a:noFill/>
            </p:spPr>
            <p:txBody>
              <a:bodyPr wrap="none" rtlCol="0">
                <a:spAutoFit/>
              </a:bodyPr>
              <a:lstStyle/>
              <a:p>
                <a:r>
                  <a:rPr lang="en-US" sz="1050" dirty="0" smtClean="0">
                    <a:solidFill>
                      <a:srgbClr val="489FE2"/>
                    </a:solidFill>
                  </a:rPr>
                  <a:t>Role Definition</a:t>
                </a:r>
                <a:endParaRPr lang="en-IN" sz="1050" dirty="0">
                  <a:solidFill>
                    <a:srgbClr val="489FE2"/>
                  </a:solidFill>
                </a:endParaRPr>
              </a:p>
            </p:txBody>
          </p:sp>
        </p:grpSp>
        <p:sp>
          <p:nvSpPr>
            <p:cNvPr id="136" name="TextBox 135"/>
            <p:cNvSpPr txBox="1"/>
            <p:nvPr/>
          </p:nvSpPr>
          <p:spPr>
            <a:xfrm>
              <a:off x="4331064" y="2525691"/>
              <a:ext cx="413896" cy="246221"/>
            </a:xfrm>
            <a:prstGeom prst="rect">
              <a:avLst/>
            </a:prstGeom>
            <a:noFill/>
          </p:spPr>
          <p:txBody>
            <a:bodyPr wrap="none" rtlCol="0">
              <a:spAutoFit/>
            </a:bodyPr>
            <a:lstStyle/>
            <a:p>
              <a:r>
                <a:rPr lang="en-US" sz="1000" dirty="0" smtClean="0">
                  <a:solidFill>
                    <a:schemeClr val="bg1">
                      <a:lumMod val="50000"/>
                    </a:schemeClr>
                  </a:solidFill>
                </a:rPr>
                <a:t>Role</a:t>
              </a:r>
              <a:endParaRPr lang="en-IN" sz="1000" dirty="0">
                <a:solidFill>
                  <a:schemeClr val="bg1">
                    <a:lumMod val="50000"/>
                  </a:schemeClr>
                </a:solidFill>
              </a:endParaRPr>
            </a:p>
          </p:txBody>
        </p:sp>
        <p:sp>
          <p:nvSpPr>
            <p:cNvPr id="137" name="Rectangle 136"/>
            <p:cNvSpPr/>
            <p:nvPr/>
          </p:nvSpPr>
          <p:spPr>
            <a:xfrm>
              <a:off x="3195263" y="2756059"/>
              <a:ext cx="2650733" cy="1990602"/>
            </a:xfrm>
            <a:prstGeom prst="rect">
              <a:avLst/>
            </a:prstGeom>
            <a:noFill/>
            <a:ln>
              <a:solidFill>
                <a:srgbClr val="D3D3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0" name="Straight Arrow Connector 139"/>
          <p:cNvCxnSpPr>
            <a:stCxn id="122" idx="3"/>
          </p:cNvCxnSpPr>
          <p:nvPr/>
        </p:nvCxnSpPr>
        <p:spPr>
          <a:xfrm flipV="1">
            <a:off x="2618854" y="3527327"/>
            <a:ext cx="648328" cy="3612"/>
          </a:xfrm>
          <a:prstGeom prst="straightConnector1">
            <a:avLst/>
          </a:prstGeom>
          <a:ln>
            <a:solidFill>
              <a:srgbClr val="4CA3CC"/>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6118769" y="3527327"/>
            <a:ext cx="648328" cy="3612"/>
          </a:xfrm>
          <a:prstGeom prst="straightConnector1">
            <a:avLst/>
          </a:prstGeom>
          <a:ln>
            <a:solidFill>
              <a:srgbClr val="4CA3CC"/>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 xmlns:a16="http://schemas.microsoft.com/office/drawing/2014/main" id="{489CA974-BFDD-4137-A608-C539BA067DF5}"/>
              </a:ext>
            </a:extLst>
          </p:cNvPr>
          <p:cNvPicPr>
            <a:picLocks noChangeAspect="1"/>
          </p:cNvPicPr>
          <p:nvPr/>
        </p:nvPicPr>
        <p:blipFill>
          <a:blip r:embed="rId5"/>
          <a:stretch>
            <a:fillRect/>
          </a:stretch>
        </p:blipFill>
        <p:spPr>
          <a:xfrm>
            <a:off x="0" y="0"/>
            <a:ext cx="9144000" cy="5143500"/>
          </a:xfrm>
          <a:prstGeom prst="rect">
            <a:avLst/>
          </a:prstGeom>
        </p:spPr>
      </p:pic>
    </p:spTree>
    <p:extLst>
      <p:ext uri="{BB962C8B-B14F-4D97-AF65-F5344CB8AC3E}">
        <p14:creationId xmlns:p14="http://schemas.microsoft.com/office/powerpoint/2010/main" val="3382409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1861526" y="2571750"/>
            <a:ext cx="5420948" cy="576956"/>
          </a:xfrm>
        </p:spPr>
        <p:txBody>
          <a:bodyPr anchor="ctr"/>
          <a:lstStyle/>
          <a:p>
            <a:pPr algn="ctr"/>
            <a:r>
              <a:rPr lang="en-US" dirty="0" smtClean="0"/>
              <a:t>Hands-On: Configure </a:t>
            </a:r>
            <a:r>
              <a:rPr lang="en-US" dirty="0"/>
              <a:t>access to Azure resources by assigning roles</a:t>
            </a:r>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94945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1861526" y="2469009"/>
            <a:ext cx="5420948" cy="576956"/>
          </a:xfrm>
        </p:spPr>
        <p:txBody>
          <a:bodyPr anchor="ctr"/>
          <a:lstStyle/>
          <a:p>
            <a:pPr algn="ctr"/>
            <a:r>
              <a:rPr lang="en-US" dirty="0" smtClean="0"/>
              <a:t>Identity Management &amp; Azure Active Directory</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700545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Active Directory?</a:t>
            </a:r>
            <a:endParaRPr lang="en-US" sz="2400" b="1" dirty="0">
              <a:solidFill>
                <a:srgbClr val="604878"/>
              </a:solidFill>
            </a:endParaRPr>
          </a:p>
        </p:txBody>
      </p:sp>
      <p:sp>
        <p:nvSpPr>
          <p:cNvPr id="59" name="Rounded Rectangle 58"/>
          <p:cNvSpPr/>
          <p:nvPr/>
        </p:nvSpPr>
        <p:spPr>
          <a:xfrm>
            <a:off x="1146945" y="1063170"/>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Active directory is used to store and </a:t>
            </a:r>
            <a:r>
              <a:rPr lang="en-US" dirty="0" smtClean="0">
                <a:solidFill>
                  <a:schemeClr val="tx1"/>
                </a:solidFill>
              </a:rPr>
              <a:t>organize </a:t>
            </a:r>
            <a:r>
              <a:rPr lang="en-US" dirty="0">
                <a:solidFill>
                  <a:schemeClr val="tx1"/>
                </a:solidFill>
              </a:rPr>
              <a:t>information about various elements of an </a:t>
            </a:r>
            <a:r>
              <a:rPr lang="en-US" dirty="0" smtClean="0">
                <a:solidFill>
                  <a:schemeClr val="tx1"/>
                </a:solidFill>
              </a:rPr>
              <a:t>organization’s </a:t>
            </a:r>
            <a:r>
              <a:rPr lang="en-US" dirty="0">
                <a:solidFill>
                  <a:schemeClr val="tx1"/>
                </a:solidFill>
              </a:rPr>
              <a:t>network such as computers, users, resources like printers, shared </a:t>
            </a:r>
            <a:r>
              <a:rPr lang="en-US" dirty="0" smtClean="0">
                <a:solidFill>
                  <a:schemeClr val="tx1"/>
                </a:solidFill>
              </a:rPr>
              <a:t>files </a:t>
            </a:r>
            <a:r>
              <a:rPr lang="en-US" dirty="0">
                <a:solidFill>
                  <a:schemeClr val="tx1"/>
                </a:solidFill>
              </a:rPr>
              <a:t>or folders.</a:t>
            </a:r>
          </a:p>
        </p:txBody>
      </p:sp>
      <p:grpSp>
        <p:nvGrpSpPr>
          <p:cNvPr id="12" name="Group 11"/>
          <p:cNvGrpSpPr/>
          <p:nvPr/>
        </p:nvGrpSpPr>
        <p:grpSpPr>
          <a:xfrm>
            <a:off x="995354" y="2276158"/>
            <a:ext cx="2525562" cy="2316840"/>
            <a:chOff x="728960" y="2345617"/>
            <a:chExt cx="2486346" cy="2280863"/>
          </a:xfrm>
        </p:grpSpPr>
        <p:sp>
          <p:nvSpPr>
            <p:cNvPr id="7" name="Oval 6"/>
            <p:cNvSpPr/>
            <p:nvPr/>
          </p:nvSpPr>
          <p:spPr>
            <a:xfrm>
              <a:off x="728960" y="2345617"/>
              <a:ext cx="2486346" cy="2280863"/>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970" y="2533205"/>
              <a:ext cx="562326" cy="56232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284" y="3167550"/>
              <a:ext cx="636998" cy="63699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775" y="3867380"/>
              <a:ext cx="554804" cy="55480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4985" y="3095531"/>
              <a:ext cx="698642" cy="698642"/>
            </a:xfrm>
            <a:prstGeom prst="rect">
              <a:avLst/>
            </a:prstGeom>
          </p:spPr>
        </p:pic>
      </p:grpSp>
      <p:sp>
        <p:nvSpPr>
          <p:cNvPr id="9" name="Left Arrow 8"/>
          <p:cNvSpPr/>
          <p:nvPr/>
        </p:nvSpPr>
        <p:spPr>
          <a:xfrm rot="10800000">
            <a:off x="3907769" y="3260273"/>
            <a:ext cx="1636129" cy="160563"/>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p:cNvGrpSpPr/>
          <p:nvPr/>
        </p:nvGrpSpPr>
        <p:grpSpPr>
          <a:xfrm>
            <a:off x="5187436" y="2203926"/>
            <a:ext cx="3119508" cy="2319738"/>
            <a:chOff x="4844546" y="1930488"/>
            <a:chExt cx="3661130" cy="2722500"/>
          </a:xfrm>
        </p:grpSpPr>
        <p:grpSp>
          <p:nvGrpSpPr>
            <p:cNvPr id="29" name="Group 28"/>
            <p:cNvGrpSpPr/>
            <p:nvPr/>
          </p:nvGrpSpPr>
          <p:grpSpPr>
            <a:xfrm>
              <a:off x="4844546" y="3291738"/>
              <a:ext cx="1826142" cy="1361250"/>
              <a:chOff x="4575581" y="3434578"/>
              <a:chExt cx="1826142" cy="1361250"/>
            </a:xfrm>
          </p:grpSpPr>
          <p:sp>
            <p:nvSpPr>
              <p:cNvPr id="11" name="Isosceles Triangle 10"/>
              <p:cNvSpPr/>
              <p:nvPr/>
            </p:nvSpPr>
            <p:spPr>
              <a:xfrm>
                <a:off x="4575581" y="3434578"/>
                <a:ext cx="1826142" cy="1361250"/>
              </a:xfrm>
              <a:prstGeom prst="triangl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043" y="4167230"/>
                <a:ext cx="415364" cy="415364"/>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551" y="4212623"/>
                <a:ext cx="381824" cy="381824"/>
              </a:xfrm>
              <a:prstGeom prst="rect">
                <a:avLst/>
              </a:prstGeom>
            </p:spPr>
          </p:pic>
        </p:grpSp>
        <p:grpSp>
          <p:nvGrpSpPr>
            <p:cNvPr id="30" name="Group 29"/>
            <p:cNvGrpSpPr/>
            <p:nvPr/>
          </p:nvGrpSpPr>
          <p:grpSpPr>
            <a:xfrm>
              <a:off x="6679534" y="3279724"/>
              <a:ext cx="1826142" cy="1361250"/>
              <a:chOff x="7124281" y="3370967"/>
              <a:chExt cx="1826142" cy="1361250"/>
            </a:xfrm>
          </p:grpSpPr>
          <p:sp>
            <p:nvSpPr>
              <p:cNvPr id="15" name="Isosceles Triangle 14"/>
              <p:cNvSpPr/>
              <p:nvPr/>
            </p:nvSpPr>
            <p:spPr>
              <a:xfrm>
                <a:off x="7124281" y="3370967"/>
                <a:ext cx="1826142" cy="1361250"/>
              </a:xfrm>
              <a:prstGeom prst="triangl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7546" y="3662596"/>
                <a:ext cx="491492" cy="491492"/>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494" y="4167230"/>
                <a:ext cx="415364" cy="415364"/>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9002" y="4212623"/>
                <a:ext cx="381824" cy="381824"/>
              </a:xfrm>
              <a:prstGeom prst="rect">
                <a:avLst/>
              </a:prstGeom>
            </p:spPr>
          </p:pic>
        </p:grpSp>
        <p:grpSp>
          <p:nvGrpSpPr>
            <p:cNvPr id="28" name="Group 27"/>
            <p:cNvGrpSpPr/>
            <p:nvPr/>
          </p:nvGrpSpPr>
          <p:grpSpPr>
            <a:xfrm>
              <a:off x="5766463" y="1930488"/>
              <a:ext cx="1826142" cy="1361250"/>
              <a:chOff x="3905530" y="1517294"/>
              <a:chExt cx="1826142" cy="1361250"/>
            </a:xfrm>
          </p:grpSpPr>
          <p:sp>
            <p:nvSpPr>
              <p:cNvPr id="16" name="Isosceles Triangle 15"/>
              <p:cNvSpPr/>
              <p:nvPr/>
            </p:nvSpPr>
            <p:spPr>
              <a:xfrm>
                <a:off x="3905530" y="1517294"/>
                <a:ext cx="1826142" cy="1361250"/>
              </a:xfrm>
              <a:prstGeom prst="triangl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p:cNvGrpSpPr/>
              <p:nvPr/>
            </p:nvGrpSpPr>
            <p:grpSpPr>
              <a:xfrm>
                <a:off x="4341275" y="2185916"/>
                <a:ext cx="936902" cy="415364"/>
                <a:chOff x="6269099" y="2573508"/>
                <a:chExt cx="936902" cy="415364"/>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081" y="2585230"/>
                  <a:ext cx="391920" cy="391920"/>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099" y="2573508"/>
                  <a:ext cx="415364" cy="415364"/>
                </a:xfrm>
                <a:prstGeom prst="rect">
                  <a:avLst/>
                </a:prstGeom>
              </p:spPr>
            </p:pic>
          </p:grpSp>
        </p:grpSp>
      </p:grpSp>
      <p:pic>
        <p:nvPicPr>
          <p:cNvPr id="32" name="Picture 31"/>
          <p:cNvPicPr>
            <a:picLocks noChangeAspect="1"/>
          </p:cNvPicPr>
          <p:nvPr/>
        </p:nvPicPr>
        <p:blipFill>
          <a:blip r:embed="rId6">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rot="11643476" flipV="1">
            <a:off x="6490089" y="3590834"/>
            <a:ext cx="505356" cy="505356"/>
          </a:xfrm>
          <a:prstGeom prst="rect">
            <a:avLst/>
          </a:prstGeom>
        </p:spPr>
      </p:pic>
      <p:pic>
        <p:nvPicPr>
          <p:cNvPr id="33" name="Picture 32">
            <a:extLst>
              <a:ext uri="{FF2B5EF4-FFF2-40B4-BE49-F238E27FC236}">
                <a16:creationId xmlns="" xmlns:a16="http://schemas.microsoft.com/office/drawing/2014/main" id="{489CA974-BFDD-4137-A608-C539BA067DF5}"/>
              </a:ext>
            </a:extLst>
          </p:cNvPr>
          <p:cNvPicPr>
            <a:picLocks noChangeAspect="1"/>
          </p:cNvPicPr>
          <p:nvPr/>
        </p:nvPicPr>
        <p:blipFill>
          <a:blip r:embed="rId7"/>
          <a:stretch>
            <a:fillRect/>
          </a:stretch>
        </p:blipFill>
        <p:spPr>
          <a:xfrm>
            <a:off x="0" y="0"/>
            <a:ext cx="9144000" cy="5143500"/>
          </a:xfrm>
          <a:prstGeom prst="rect">
            <a:avLst/>
          </a:prstGeom>
        </p:spPr>
      </p:pic>
    </p:spTree>
    <p:extLst>
      <p:ext uri="{BB962C8B-B14F-4D97-AF65-F5344CB8AC3E}">
        <p14:creationId xmlns:p14="http://schemas.microsoft.com/office/powerpoint/2010/main" val="176237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Active Directory?</a:t>
            </a:r>
            <a:endParaRPr lang="en-US" sz="2400" b="1" dirty="0">
              <a:solidFill>
                <a:srgbClr val="604878"/>
              </a:solidFill>
            </a:endParaRPr>
          </a:p>
        </p:txBody>
      </p:sp>
      <p:sp>
        <p:nvSpPr>
          <p:cNvPr id="59" name="Rounded Rectangle 58"/>
          <p:cNvSpPr/>
          <p:nvPr/>
        </p:nvSpPr>
        <p:spPr>
          <a:xfrm>
            <a:off x="1146945" y="1063170"/>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Active directory information can be used to authenticate and authorize </a:t>
            </a:r>
            <a:r>
              <a:rPr lang="en-US" dirty="0" smtClean="0">
                <a:solidFill>
                  <a:schemeClr val="tx1"/>
                </a:solidFill>
              </a:rPr>
              <a:t>the users, </a:t>
            </a:r>
            <a:r>
              <a:rPr lang="en-US" dirty="0">
                <a:solidFill>
                  <a:schemeClr val="tx1"/>
                </a:solidFill>
              </a:rPr>
              <a:t>computers, resources that are part o</a:t>
            </a:r>
            <a:r>
              <a:rPr lang="en-US" dirty="0" smtClean="0">
                <a:solidFill>
                  <a:schemeClr val="tx1"/>
                </a:solidFill>
              </a:rPr>
              <a:t>f </a:t>
            </a:r>
            <a:r>
              <a:rPr lang="en-US" dirty="0">
                <a:solidFill>
                  <a:schemeClr val="tx1"/>
                </a:solidFill>
              </a:rPr>
              <a:t>the </a:t>
            </a:r>
            <a:r>
              <a:rPr lang="en-US" dirty="0" smtClean="0">
                <a:solidFill>
                  <a:schemeClr val="tx1"/>
                </a:solidFill>
              </a:rPr>
              <a:t>organization's </a:t>
            </a:r>
            <a:r>
              <a:rPr lang="en-US" dirty="0">
                <a:solidFill>
                  <a:schemeClr val="tx1"/>
                </a:solidFill>
              </a:rPr>
              <a:t>network.</a:t>
            </a: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492" y="2735282"/>
            <a:ext cx="1124050" cy="11240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934" y="2703033"/>
            <a:ext cx="1140060" cy="1463090"/>
          </a:xfrm>
          <a:prstGeom prst="rect">
            <a:avLst/>
          </a:prstGeom>
        </p:spPr>
      </p:pic>
      <p:grpSp>
        <p:nvGrpSpPr>
          <p:cNvPr id="34" name="Group 33"/>
          <p:cNvGrpSpPr/>
          <p:nvPr/>
        </p:nvGrpSpPr>
        <p:grpSpPr>
          <a:xfrm>
            <a:off x="6340319" y="2389623"/>
            <a:ext cx="2278188" cy="2089910"/>
            <a:chOff x="728960" y="2345617"/>
            <a:chExt cx="2486346" cy="2280863"/>
          </a:xfrm>
        </p:grpSpPr>
        <p:sp>
          <p:nvSpPr>
            <p:cNvPr id="35" name="Oval 34"/>
            <p:cNvSpPr/>
            <p:nvPr/>
          </p:nvSpPr>
          <p:spPr>
            <a:xfrm>
              <a:off x="728960" y="2345617"/>
              <a:ext cx="2486346" cy="2280863"/>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970" y="2533205"/>
              <a:ext cx="562326" cy="562326"/>
            </a:xfrm>
            <a:prstGeom prst="rect">
              <a:avLst/>
            </a:prstGeom>
          </p:spPr>
        </p:pic>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284" y="3167550"/>
              <a:ext cx="636998" cy="636998"/>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4775" y="3867380"/>
              <a:ext cx="554804" cy="554804"/>
            </a:xfrm>
            <a:prstGeom prst="rect">
              <a:avLst/>
            </a:prstGeom>
          </p:spPr>
        </p:pic>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985" y="3095531"/>
              <a:ext cx="698642" cy="698642"/>
            </a:xfrm>
            <a:prstGeom prst="rect">
              <a:avLst/>
            </a:prstGeom>
          </p:spPr>
        </p:pic>
      </p:grpSp>
      <p:cxnSp>
        <p:nvCxnSpPr>
          <p:cNvPr id="13" name="Straight Arrow Connector 12"/>
          <p:cNvCxnSpPr/>
          <p:nvPr/>
        </p:nvCxnSpPr>
        <p:spPr>
          <a:xfrm>
            <a:off x="2106202" y="3390472"/>
            <a:ext cx="1212351"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939210" y="3396830"/>
            <a:ext cx="1181529"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939210" y="3595955"/>
            <a:ext cx="1181529"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106202" y="3595955"/>
            <a:ext cx="1212351"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154495" y="3034949"/>
            <a:ext cx="1112869" cy="300082"/>
          </a:xfrm>
          <a:prstGeom prst="rect">
            <a:avLst/>
          </a:prstGeom>
          <a:noFill/>
        </p:spPr>
        <p:txBody>
          <a:bodyPr wrap="none" rtlCol="0">
            <a:spAutoFit/>
          </a:bodyPr>
          <a:lstStyle/>
          <a:p>
            <a:r>
              <a:rPr lang="en-US" b="1" dirty="0" smtClean="0"/>
              <a:t>Authenticate</a:t>
            </a:r>
            <a:endParaRPr lang="en-IN" b="1" dirty="0"/>
          </a:p>
        </p:txBody>
      </p:sp>
      <p:sp>
        <p:nvSpPr>
          <p:cNvPr id="45" name="TextBox 44"/>
          <p:cNvSpPr txBox="1"/>
          <p:nvPr/>
        </p:nvSpPr>
        <p:spPr>
          <a:xfrm>
            <a:off x="4843199" y="2882641"/>
            <a:ext cx="1330651" cy="507831"/>
          </a:xfrm>
          <a:prstGeom prst="rect">
            <a:avLst/>
          </a:prstGeom>
          <a:noFill/>
        </p:spPr>
        <p:txBody>
          <a:bodyPr wrap="square" rtlCol="0">
            <a:spAutoFit/>
          </a:bodyPr>
          <a:lstStyle/>
          <a:p>
            <a:pPr algn="ctr"/>
            <a:r>
              <a:rPr lang="en-US" b="1" dirty="0" smtClean="0"/>
              <a:t>Successfully Authenticated</a:t>
            </a:r>
            <a:endParaRPr lang="en-IN" b="1" dirty="0"/>
          </a:p>
        </p:txBody>
      </p:sp>
      <p:pic>
        <p:nvPicPr>
          <p:cNvPr id="18" name="Picture 17">
            <a:extLst>
              <a:ext uri="{FF2B5EF4-FFF2-40B4-BE49-F238E27FC236}">
                <a16:creationId xmlns="" xmlns:a16="http://schemas.microsoft.com/office/drawing/2014/main" id="{489CA974-BFDD-4137-A608-C539BA067DF5}"/>
              </a:ext>
            </a:extLst>
          </p:cNvPr>
          <p:cNvPicPr>
            <a:picLocks noChangeAspect="1"/>
          </p:cNvPicPr>
          <p:nvPr/>
        </p:nvPicPr>
        <p:blipFill>
          <a:blip r:embed="rId7"/>
          <a:stretch>
            <a:fillRect/>
          </a:stretch>
        </p:blipFill>
        <p:spPr>
          <a:xfrm>
            <a:off x="0" y="0"/>
            <a:ext cx="9144000" cy="5143500"/>
          </a:xfrm>
          <a:prstGeom prst="rect">
            <a:avLst/>
          </a:prstGeom>
        </p:spPr>
      </p:pic>
    </p:spTree>
    <p:extLst>
      <p:ext uri="{BB962C8B-B14F-4D97-AF65-F5344CB8AC3E}">
        <p14:creationId xmlns:p14="http://schemas.microsoft.com/office/powerpoint/2010/main" val="1587028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Azure Active Directory?</a:t>
            </a:r>
            <a:endParaRPr lang="en-US" sz="2400" b="1" dirty="0">
              <a:solidFill>
                <a:srgbClr val="604878"/>
              </a:solidFill>
            </a:endParaRPr>
          </a:p>
        </p:txBody>
      </p:sp>
      <p:sp>
        <p:nvSpPr>
          <p:cNvPr id="6" name="Rounded Rectangle 5"/>
          <p:cNvSpPr/>
          <p:nvPr/>
        </p:nvSpPr>
        <p:spPr>
          <a:xfrm>
            <a:off x="1099335" y="1078786"/>
            <a:ext cx="7109717" cy="965771"/>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Azure Active directory (Azure AD) </a:t>
            </a:r>
            <a:r>
              <a:rPr lang="en-US" dirty="0">
                <a:solidFill>
                  <a:prstClr val="black"/>
                </a:solidFill>
              </a:rPr>
              <a:t>is the identity management solution for Azure. It is a live directory or a database that stores user accounts and their passwords, computers, files shares, security </a:t>
            </a:r>
            <a:r>
              <a:rPr lang="en-US" dirty="0" smtClean="0">
                <a:solidFill>
                  <a:prstClr val="black"/>
                </a:solidFill>
              </a:rPr>
              <a:t>groups, permissions and so much more.</a:t>
            </a:r>
            <a:endParaRPr lang="en-IN" dirty="0">
              <a:solidFill>
                <a:prstClr val="black"/>
              </a:solidFill>
            </a:endParaRPr>
          </a:p>
        </p:txBody>
      </p:sp>
      <p:grpSp>
        <p:nvGrpSpPr>
          <p:cNvPr id="4" name="Group 3"/>
          <p:cNvGrpSpPr/>
          <p:nvPr/>
        </p:nvGrpSpPr>
        <p:grpSpPr>
          <a:xfrm>
            <a:off x="2162639" y="2383263"/>
            <a:ext cx="4286250" cy="2273049"/>
            <a:chOff x="2244832" y="2250931"/>
            <a:chExt cx="4286250" cy="2273049"/>
          </a:xfrm>
        </p:grpSpPr>
        <p:pic>
          <p:nvPicPr>
            <p:cNvPr id="1032" name="Picture 8"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29854" b="30497"/>
            <a:stretch/>
          </p:blipFill>
          <p:spPr bwMode="auto">
            <a:xfrm>
              <a:off x="2244832" y="3251768"/>
              <a:ext cx="4286250" cy="9554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087" y="2250931"/>
              <a:ext cx="1272212" cy="12722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15833" y="4000760"/>
              <a:ext cx="2579873" cy="523220"/>
            </a:xfrm>
            <a:prstGeom prst="rect">
              <a:avLst/>
            </a:prstGeom>
            <a:noFill/>
          </p:spPr>
          <p:txBody>
            <a:bodyPr wrap="none" rtlCol="0">
              <a:spAutoFit/>
            </a:bodyPr>
            <a:lstStyle/>
            <a:p>
              <a:r>
                <a:rPr lang="en-US" sz="2800" b="1" dirty="0" smtClean="0">
                  <a:solidFill>
                    <a:srgbClr val="2273BA"/>
                  </a:solidFill>
                </a:rPr>
                <a:t>Active Directory</a:t>
              </a:r>
              <a:endParaRPr lang="en-IN" sz="2800" b="1" dirty="0">
                <a:solidFill>
                  <a:srgbClr val="2273BA"/>
                </a:solidFill>
              </a:endParaRPr>
            </a:p>
          </p:txBody>
        </p:sp>
      </p:grpSp>
      <p:pic>
        <p:nvPicPr>
          <p:cNvPr id="8" name="Picture 7">
            <a:extLst>
              <a:ext uri="{FF2B5EF4-FFF2-40B4-BE49-F238E27FC236}">
                <a16:creationId xmlns="" xmlns:a16="http://schemas.microsoft.com/office/drawing/2014/main" id="{489CA974-BFDD-4137-A608-C539BA067DF5}"/>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4161915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 Placeholder 60">
            <a:extLst>
              <a:ext uri="{FF2B5EF4-FFF2-40B4-BE49-F238E27FC236}">
                <a16:creationId xmlns:a16="http://schemas.microsoft.com/office/drawing/2014/main" xmlns="" id="{7A733E1E-77CE-430D-A90A-A2BFB319F7F1}"/>
              </a:ext>
            </a:extLst>
          </p:cNvPr>
          <p:cNvSpPr>
            <a:spLocks noGrp="1"/>
          </p:cNvSpPr>
          <p:nvPr>
            <p:ph type="body" sz="quarter" idx="10"/>
          </p:nvPr>
        </p:nvSpPr>
        <p:spPr>
          <a:xfrm>
            <a:off x="3255055" y="552215"/>
            <a:ext cx="2701651" cy="576956"/>
          </a:xfrm>
        </p:spPr>
        <p:txBody>
          <a:bodyPr/>
          <a:lstStyle/>
          <a:p>
            <a:r>
              <a:rPr lang="en-US" dirty="0"/>
              <a:t>Agenda</a:t>
            </a:r>
          </a:p>
        </p:txBody>
      </p:sp>
      <p:grpSp>
        <p:nvGrpSpPr>
          <p:cNvPr id="8" name="Group 7">
            <a:extLst>
              <a:ext uri="{FF2B5EF4-FFF2-40B4-BE49-F238E27FC236}">
                <a16:creationId xmlns:a16="http://schemas.microsoft.com/office/drawing/2014/main" xmlns="" id="{C4B8B867-6462-4D90-B5A4-213DC0445185}"/>
              </a:ext>
            </a:extLst>
          </p:cNvPr>
          <p:cNvGrpSpPr/>
          <p:nvPr/>
        </p:nvGrpSpPr>
        <p:grpSpPr>
          <a:xfrm>
            <a:off x="772467" y="1581113"/>
            <a:ext cx="2768120" cy="583376"/>
            <a:chOff x="478312" y="1428810"/>
            <a:chExt cx="2768120" cy="583376"/>
          </a:xfrm>
        </p:grpSpPr>
        <p:sp>
          <p:nvSpPr>
            <p:cNvPr id="9" name="Rectangle 8">
              <a:extLst>
                <a:ext uri="{FF2B5EF4-FFF2-40B4-BE49-F238E27FC236}">
                  <a16:creationId xmlns:a16="http://schemas.microsoft.com/office/drawing/2014/main" xmlns="" id="{425FCA0F-3CD3-4FCF-A6A3-7AB553C10102}"/>
                </a:ext>
              </a:extLst>
            </p:cNvPr>
            <p:cNvSpPr/>
            <p:nvPr/>
          </p:nvSpPr>
          <p:spPr>
            <a:xfrm>
              <a:off x="478312" y="1463546"/>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01</a:t>
              </a:r>
            </a:p>
          </p:txBody>
        </p:sp>
        <p:sp>
          <p:nvSpPr>
            <p:cNvPr id="10" name="TextBox 61">
              <a:extLst>
                <a:ext uri="{FF2B5EF4-FFF2-40B4-BE49-F238E27FC236}">
                  <a16:creationId xmlns:a16="http://schemas.microsoft.com/office/drawing/2014/main" xmlns="" id="{E0EC0A93-4CD1-4A8A-8EF3-35C9ADD2BC64}"/>
                </a:ext>
              </a:extLst>
            </p:cNvPr>
            <p:cNvSpPr txBox="1"/>
            <p:nvPr/>
          </p:nvSpPr>
          <p:spPr>
            <a:xfrm>
              <a:off x="1045112" y="1428810"/>
              <a:ext cx="2201320"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smtClean="0">
                  <a:solidFill>
                    <a:prstClr val="black">
                      <a:lumMod val="50000"/>
                      <a:lumOff val="50000"/>
                    </a:prstClr>
                  </a:solidFill>
                  <a:latin typeface="Raleway"/>
                </a:rPr>
                <a:t>Identity And Access Management in Azure</a:t>
              </a:r>
              <a:endParaRPr lang="en-US" sz="1400" b="1" dirty="0">
                <a:solidFill>
                  <a:prstClr val="black">
                    <a:lumMod val="50000"/>
                    <a:lumOff val="50000"/>
                  </a:prstClr>
                </a:solidFill>
                <a:latin typeface="Raleway"/>
              </a:endParaRPr>
            </a:p>
          </p:txBody>
        </p:sp>
      </p:grpSp>
      <p:grpSp>
        <p:nvGrpSpPr>
          <p:cNvPr id="11" name="Group 10">
            <a:extLst>
              <a:ext uri="{FF2B5EF4-FFF2-40B4-BE49-F238E27FC236}">
                <a16:creationId xmlns:a16="http://schemas.microsoft.com/office/drawing/2014/main" xmlns="" id="{36588E5F-692E-47B3-B819-BE915E5298BA}"/>
              </a:ext>
            </a:extLst>
          </p:cNvPr>
          <p:cNvGrpSpPr/>
          <p:nvPr/>
        </p:nvGrpSpPr>
        <p:grpSpPr>
          <a:xfrm>
            <a:off x="3475036" y="1586435"/>
            <a:ext cx="2706183" cy="548640"/>
            <a:chOff x="478312" y="2641034"/>
            <a:chExt cx="2706183" cy="548640"/>
          </a:xfrm>
        </p:grpSpPr>
        <p:sp>
          <p:nvSpPr>
            <p:cNvPr id="12" name="Rectangle 11">
              <a:extLst>
                <a:ext uri="{FF2B5EF4-FFF2-40B4-BE49-F238E27FC236}">
                  <a16:creationId xmlns:a16="http://schemas.microsoft.com/office/drawing/2014/main" xmlns="" id="{A9E8F9E4-06DF-4423-AD98-DAAE7D5B4FD1}"/>
                </a:ext>
              </a:extLst>
            </p:cNvPr>
            <p:cNvSpPr/>
            <p:nvPr/>
          </p:nvSpPr>
          <p:spPr>
            <a:xfrm>
              <a:off x="478312" y="2641034"/>
              <a:ext cx="548640" cy="548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02</a:t>
              </a:r>
            </a:p>
          </p:txBody>
        </p:sp>
        <p:sp>
          <p:nvSpPr>
            <p:cNvPr id="13" name="TextBox 63">
              <a:extLst>
                <a:ext uri="{FF2B5EF4-FFF2-40B4-BE49-F238E27FC236}">
                  <a16:creationId xmlns:a16="http://schemas.microsoft.com/office/drawing/2014/main" xmlns="" id="{6FC67BF3-9A15-41AB-8127-DE51184EB928}"/>
                </a:ext>
              </a:extLst>
            </p:cNvPr>
            <p:cNvSpPr txBox="1"/>
            <p:nvPr/>
          </p:nvSpPr>
          <p:spPr>
            <a:xfrm>
              <a:off x="1026952" y="2644364"/>
              <a:ext cx="2157543"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smtClean="0">
                  <a:solidFill>
                    <a:prstClr val="black">
                      <a:lumMod val="50000"/>
                      <a:lumOff val="50000"/>
                    </a:prstClr>
                  </a:solidFill>
                  <a:latin typeface="Raleway"/>
                </a:rPr>
                <a:t>What is Access management?</a:t>
              </a:r>
              <a:endParaRPr lang="en-US" sz="1400" b="1" dirty="0">
                <a:solidFill>
                  <a:prstClr val="black">
                    <a:lumMod val="50000"/>
                    <a:lumOff val="50000"/>
                  </a:prstClr>
                </a:solidFill>
                <a:latin typeface="Raleway"/>
              </a:endParaRPr>
            </a:p>
          </p:txBody>
        </p:sp>
      </p:grpSp>
      <p:grpSp>
        <p:nvGrpSpPr>
          <p:cNvPr id="14" name="Group 13">
            <a:extLst>
              <a:ext uri="{FF2B5EF4-FFF2-40B4-BE49-F238E27FC236}">
                <a16:creationId xmlns:a16="http://schemas.microsoft.com/office/drawing/2014/main" xmlns="" id="{DD41A8EC-C0B0-4266-BB09-12272752C542}"/>
              </a:ext>
            </a:extLst>
          </p:cNvPr>
          <p:cNvGrpSpPr/>
          <p:nvPr/>
        </p:nvGrpSpPr>
        <p:grpSpPr>
          <a:xfrm>
            <a:off x="6024026" y="1568414"/>
            <a:ext cx="2785707" cy="548640"/>
            <a:chOff x="472327" y="3802862"/>
            <a:chExt cx="2785707" cy="548640"/>
          </a:xfrm>
        </p:grpSpPr>
        <p:sp>
          <p:nvSpPr>
            <p:cNvPr id="15" name="Rectangle 14">
              <a:extLst>
                <a:ext uri="{FF2B5EF4-FFF2-40B4-BE49-F238E27FC236}">
                  <a16:creationId xmlns:a16="http://schemas.microsoft.com/office/drawing/2014/main" xmlns="" id="{D3D237CD-127D-42AA-BC71-928B45A0799E}"/>
                </a:ext>
              </a:extLst>
            </p:cNvPr>
            <p:cNvSpPr/>
            <p:nvPr/>
          </p:nvSpPr>
          <p:spPr>
            <a:xfrm>
              <a:off x="472327" y="3802862"/>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03</a:t>
              </a:r>
            </a:p>
          </p:txBody>
        </p:sp>
        <p:sp>
          <p:nvSpPr>
            <p:cNvPr id="16" name="TextBox 65">
              <a:extLst>
                <a:ext uri="{FF2B5EF4-FFF2-40B4-BE49-F238E27FC236}">
                  <a16:creationId xmlns:a16="http://schemas.microsoft.com/office/drawing/2014/main" xmlns="" id="{24DB2E7C-C7C6-4E99-AC93-674A9573B22C}"/>
                </a:ext>
              </a:extLst>
            </p:cNvPr>
            <p:cNvSpPr txBox="1"/>
            <p:nvPr/>
          </p:nvSpPr>
          <p:spPr>
            <a:xfrm>
              <a:off x="1021542" y="3805373"/>
              <a:ext cx="2236492"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smtClean="0">
                  <a:solidFill>
                    <a:prstClr val="black">
                      <a:lumMod val="50000"/>
                      <a:lumOff val="50000"/>
                    </a:prstClr>
                  </a:solidFill>
                  <a:latin typeface="Raleway"/>
                </a:rPr>
                <a:t>Role based Access Control</a:t>
              </a:r>
              <a:endParaRPr lang="en-US" sz="1400" b="1" dirty="0">
                <a:solidFill>
                  <a:prstClr val="black">
                    <a:lumMod val="50000"/>
                    <a:lumOff val="50000"/>
                  </a:prstClr>
                </a:solidFill>
                <a:latin typeface="Raleway"/>
              </a:endParaRPr>
            </a:p>
          </p:txBody>
        </p:sp>
      </p:grpSp>
      <p:grpSp>
        <p:nvGrpSpPr>
          <p:cNvPr id="17" name="Group 16">
            <a:extLst>
              <a:ext uri="{FF2B5EF4-FFF2-40B4-BE49-F238E27FC236}">
                <a16:creationId xmlns:a16="http://schemas.microsoft.com/office/drawing/2014/main" xmlns="" id="{775CA73C-6C7C-47C6-B43F-5A0B66AAF756}"/>
              </a:ext>
            </a:extLst>
          </p:cNvPr>
          <p:cNvGrpSpPr/>
          <p:nvPr/>
        </p:nvGrpSpPr>
        <p:grpSpPr>
          <a:xfrm>
            <a:off x="772467" y="2401900"/>
            <a:ext cx="2548346" cy="548640"/>
            <a:chOff x="3178511" y="1463546"/>
            <a:chExt cx="2548346" cy="548640"/>
          </a:xfrm>
        </p:grpSpPr>
        <p:sp>
          <p:nvSpPr>
            <p:cNvPr id="18" name="Rectangle 17">
              <a:extLst>
                <a:ext uri="{FF2B5EF4-FFF2-40B4-BE49-F238E27FC236}">
                  <a16:creationId xmlns:a16="http://schemas.microsoft.com/office/drawing/2014/main" xmlns="" id="{41B6E695-EDEA-4268-8946-9AC9AF07F21A}"/>
                </a:ext>
              </a:extLst>
            </p:cNvPr>
            <p:cNvSpPr/>
            <p:nvPr/>
          </p:nvSpPr>
          <p:spPr>
            <a:xfrm>
              <a:off x="3178511" y="1463546"/>
              <a:ext cx="548640" cy="54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04</a:t>
              </a:r>
            </a:p>
          </p:txBody>
        </p:sp>
        <p:sp>
          <p:nvSpPr>
            <p:cNvPr id="19" name="TextBox 67">
              <a:extLst>
                <a:ext uri="{FF2B5EF4-FFF2-40B4-BE49-F238E27FC236}">
                  <a16:creationId xmlns:a16="http://schemas.microsoft.com/office/drawing/2014/main" xmlns="" id="{5A4FD135-835F-429E-9BCE-F56FCD14A3B7}"/>
                </a:ext>
              </a:extLst>
            </p:cNvPr>
            <p:cNvSpPr txBox="1"/>
            <p:nvPr/>
          </p:nvSpPr>
          <p:spPr>
            <a:xfrm>
              <a:off x="3738037" y="1463546"/>
              <a:ext cx="1988820"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Hands-on: Create a Custom Role</a:t>
              </a:r>
            </a:p>
          </p:txBody>
        </p:sp>
      </p:grpSp>
      <p:grpSp>
        <p:nvGrpSpPr>
          <p:cNvPr id="20" name="Group 19">
            <a:extLst>
              <a:ext uri="{FF2B5EF4-FFF2-40B4-BE49-F238E27FC236}">
                <a16:creationId xmlns:a16="http://schemas.microsoft.com/office/drawing/2014/main" xmlns="" id="{C4B8B867-6462-4D90-B5A4-213DC0445185}"/>
              </a:ext>
            </a:extLst>
          </p:cNvPr>
          <p:cNvGrpSpPr/>
          <p:nvPr/>
        </p:nvGrpSpPr>
        <p:grpSpPr>
          <a:xfrm>
            <a:off x="3475036" y="2367255"/>
            <a:ext cx="2520448" cy="548640"/>
            <a:chOff x="478312" y="1463546"/>
            <a:chExt cx="2520448" cy="548640"/>
          </a:xfrm>
        </p:grpSpPr>
        <p:sp>
          <p:nvSpPr>
            <p:cNvPr id="21" name="Rectangle 20">
              <a:extLst>
                <a:ext uri="{FF2B5EF4-FFF2-40B4-BE49-F238E27FC236}">
                  <a16:creationId xmlns:a16="http://schemas.microsoft.com/office/drawing/2014/main" xmlns="" id="{425FCA0F-3CD3-4FCF-A6A3-7AB553C10102}"/>
                </a:ext>
              </a:extLst>
            </p:cNvPr>
            <p:cNvSpPr/>
            <p:nvPr/>
          </p:nvSpPr>
          <p:spPr>
            <a:xfrm>
              <a:off x="478312" y="1463546"/>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05</a:t>
              </a:r>
            </a:p>
          </p:txBody>
        </p:sp>
        <p:sp>
          <p:nvSpPr>
            <p:cNvPr id="22" name="TextBox 61">
              <a:extLst>
                <a:ext uri="{FF2B5EF4-FFF2-40B4-BE49-F238E27FC236}">
                  <a16:creationId xmlns:a16="http://schemas.microsoft.com/office/drawing/2014/main" xmlns="" id="{E0EC0A93-4CD1-4A8A-8EF3-35C9ADD2BC64}"/>
                </a:ext>
              </a:extLst>
            </p:cNvPr>
            <p:cNvSpPr txBox="1"/>
            <p:nvPr/>
          </p:nvSpPr>
          <p:spPr>
            <a:xfrm>
              <a:off x="1009940" y="1526874"/>
              <a:ext cx="1988820" cy="30777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Role Assignment</a:t>
              </a:r>
            </a:p>
          </p:txBody>
        </p:sp>
      </p:grpSp>
      <p:grpSp>
        <p:nvGrpSpPr>
          <p:cNvPr id="23" name="Group 22">
            <a:extLst>
              <a:ext uri="{FF2B5EF4-FFF2-40B4-BE49-F238E27FC236}">
                <a16:creationId xmlns:a16="http://schemas.microsoft.com/office/drawing/2014/main" xmlns="" id="{36588E5F-692E-47B3-B819-BE915E5298BA}"/>
              </a:ext>
            </a:extLst>
          </p:cNvPr>
          <p:cNvGrpSpPr/>
          <p:nvPr/>
        </p:nvGrpSpPr>
        <p:grpSpPr>
          <a:xfrm>
            <a:off x="6024026" y="2353787"/>
            <a:ext cx="2698910" cy="558204"/>
            <a:chOff x="478312" y="2641034"/>
            <a:chExt cx="2698910" cy="558204"/>
          </a:xfrm>
        </p:grpSpPr>
        <p:sp>
          <p:nvSpPr>
            <p:cNvPr id="24" name="Rectangle 23">
              <a:extLst>
                <a:ext uri="{FF2B5EF4-FFF2-40B4-BE49-F238E27FC236}">
                  <a16:creationId xmlns:a16="http://schemas.microsoft.com/office/drawing/2014/main" xmlns="" id="{A9E8F9E4-06DF-4423-AD98-DAAE7D5B4FD1}"/>
                </a:ext>
              </a:extLst>
            </p:cNvPr>
            <p:cNvSpPr/>
            <p:nvPr/>
          </p:nvSpPr>
          <p:spPr>
            <a:xfrm>
              <a:off x="478312" y="2641034"/>
              <a:ext cx="548640" cy="548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06</a:t>
              </a:r>
            </a:p>
          </p:txBody>
        </p:sp>
        <p:sp>
          <p:nvSpPr>
            <p:cNvPr id="25" name="TextBox 63">
              <a:extLst>
                <a:ext uri="{FF2B5EF4-FFF2-40B4-BE49-F238E27FC236}">
                  <a16:creationId xmlns:a16="http://schemas.microsoft.com/office/drawing/2014/main" xmlns="" id="{6FC67BF3-9A15-41AB-8127-DE51184EB928}"/>
                </a:ext>
              </a:extLst>
            </p:cNvPr>
            <p:cNvSpPr txBox="1"/>
            <p:nvPr/>
          </p:nvSpPr>
          <p:spPr>
            <a:xfrm>
              <a:off x="1019679" y="2676018"/>
              <a:ext cx="2157543"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Hands-On: Assigning Roles</a:t>
              </a:r>
            </a:p>
          </p:txBody>
        </p:sp>
      </p:grpSp>
      <p:grpSp>
        <p:nvGrpSpPr>
          <p:cNvPr id="26" name="Group 25">
            <a:extLst>
              <a:ext uri="{FF2B5EF4-FFF2-40B4-BE49-F238E27FC236}">
                <a16:creationId xmlns:a16="http://schemas.microsoft.com/office/drawing/2014/main" xmlns="" id="{DD41A8EC-C0B0-4266-BB09-12272752C542}"/>
              </a:ext>
            </a:extLst>
          </p:cNvPr>
          <p:cNvGrpSpPr/>
          <p:nvPr/>
        </p:nvGrpSpPr>
        <p:grpSpPr>
          <a:xfrm>
            <a:off x="766979" y="3187951"/>
            <a:ext cx="2796019" cy="559409"/>
            <a:chOff x="472327" y="3802862"/>
            <a:chExt cx="2796019" cy="559409"/>
          </a:xfrm>
        </p:grpSpPr>
        <p:sp>
          <p:nvSpPr>
            <p:cNvPr id="27" name="Rectangle 26">
              <a:extLst>
                <a:ext uri="{FF2B5EF4-FFF2-40B4-BE49-F238E27FC236}">
                  <a16:creationId xmlns:a16="http://schemas.microsoft.com/office/drawing/2014/main" xmlns="" id="{D3D237CD-127D-42AA-BC71-928B45A0799E}"/>
                </a:ext>
              </a:extLst>
            </p:cNvPr>
            <p:cNvSpPr/>
            <p:nvPr/>
          </p:nvSpPr>
          <p:spPr>
            <a:xfrm>
              <a:off x="472327" y="3802862"/>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07</a:t>
              </a:r>
            </a:p>
          </p:txBody>
        </p:sp>
        <p:sp>
          <p:nvSpPr>
            <p:cNvPr id="28" name="TextBox 65">
              <a:extLst>
                <a:ext uri="{FF2B5EF4-FFF2-40B4-BE49-F238E27FC236}">
                  <a16:creationId xmlns:a16="http://schemas.microsoft.com/office/drawing/2014/main" xmlns="" id="{24DB2E7C-C7C6-4E99-AC93-674A9573B22C}"/>
                </a:ext>
              </a:extLst>
            </p:cNvPr>
            <p:cNvSpPr txBox="1"/>
            <p:nvPr/>
          </p:nvSpPr>
          <p:spPr>
            <a:xfrm>
              <a:off x="1031854" y="3839051"/>
              <a:ext cx="2236492"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What is Azure Active Directory?</a:t>
              </a:r>
            </a:p>
          </p:txBody>
        </p:sp>
      </p:grpSp>
      <p:grpSp>
        <p:nvGrpSpPr>
          <p:cNvPr id="29" name="Group 28">
            <a:extLst>
              <a:ext uri="{FF2B5EF4-FFF2-40B4-BE49-F238E27FC236}">
                <a16:creationId xmlns:a16="http://schemas.microsoft.com/office/drawing/2014/main" xmlns="" id="{775CA73C-6C7C-47C6-B43F-5A0B66AAF756}"/>
              </a:ext>
            </a:extLst>
          </p:cNvPr>
          <p:cNvGrpSpPr/>
          <p:nvPr/>
        </p:nvGrpSpPr>
        <p:grpSpPr>
          <a:xfrm>
            <a:off x="3475036" y="3211430"/>
            <a:ext cx="2548346" cy="548640"/>
            <a:chOff x="3178511" y="1463546"/>
            <a:chExt cx="2548346" cy="548640"/>
          </a:xfrm>
        </p:grpSpPr>
        <p:sp>
          <p:nvSpPr>
            <p:cNvPr id="30" name="Rectangle 29">
              <a:extLst>
                <a:ext uri="{FF2B5EF4-FFF2-40B4-BE49-F238E27FC236}">
                  <a16:creationId xmlns:a16="http://schemas.microsoft.com/office/drawing/2014/main" xmlns="" id="{41B6E695-EDEA-4268-8946-9AC9AF07F21A}"/>
                </a:ext>
              </a:extLst>
            </p:cNvPr>
            <p:cNvSpPr/>
            <p:nvPr/>
          </p:nvSpPr>
          <p:spPr>
            <a:xfrm>
              <a:off x="3178511" y="1463546"/>
              <a:ext cx="548640" cy="54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08</a:t>
              </a:r>
            </a:p>
          </p:txBody>
        </p:sp>
        <p:sp>
          <p:nvSpPr>
            <p:cNvPr id="31" name="TextBox 67">
              <a:extLst>
                <a:ext uri="{FF2B5EF4-FFF2-40B4-BE49-F238E27FC236}">
                  <a16:creationId xmlns:a16="http://schemas.microsoft.com/office/drawing/2014/main" xmlns="" id="{5A4FD135-835F-429E-9BCE-F56FCD14A3B7}"/>
                </a:ext>
              </a:extLst>
            </p:cNvPr>
            <p:cNvSpPr txBox="1"/>
            <p:nvPr/>
          </p:nvSpPr>
          <p:spPr>
            <a:xfrm>
              <a:off x="3738037" y="1463546"/>
              <a:ext cx="1988820"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Windows AD Vs. Azure AD</a:t>
              </a:r>
            </a:p>
          </p:txBody>
        </p:sp>
      </p:grpSp>
      <p:grpSp>
        <p:nvGrpSpPr>
          <p:cNvPr id="32" name="Group 31">
            <a:extLst>
              <a:ext uri="{FF2B5EF4-FFF2-40B4-BE49-F238E27FC236}">
                <a16:creationId xmlns:a16="http://schemas.microsoft.com/office/drawing/2014/main" xmlns="" id="{C4B8B867-6462-4D90-B5A4-213DC0445185}"/>
              </a:ext>
            </a:extLst>
          </p:cNvPr>
          <p:cNvGrpSpPr/>
          <p:nvPr/>
        </p:nvGrpSpPr>
        <p:grpSpPr>
          <a:xfrm>
            <a:off x="6036170" y="3197053"/>
            <a:ext cx="2537460" cy="559409"/>
            <a:chOff x="478312" y="1452777"/>
            <a:chExt cx="2537460" cy="559409"/>
          </a:xfrm>
        </p:grpSpPr>
        <p:sp>
          <p:nvSpPr>
            <p:cNvPr id="33" name="Rectangle 32">
              <a:extLst>
                <a:ext uri="{FF2B5EF4-FFF2-40B4-BE49-F238E27FC236}">
                  <a16:creationId xmlns:a16="http://schemas.microsoft.com/office/drawing/2014/main" xmlns="" id="{425FCA0F-3CD3-4FCF-A6A3-7AB553C10102}"/>
                </a:ext>
              </a:extLst>
            </p:cNvPr>
            <p:cNvSpPr/>
            <p:nvPr/>
          </p:nvSpPr>
          <p:spPr>
            <a:xfrm>
              <a:off x="478312" y="1463546"/>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09</a:t>
              </a:r>
            </a:p>
          </p:txBody>
        </p:sp>
        <p:sp>
          <p:nvSpPr>
            <p:cNvPr id="34" name="TextBox 61">
              <a:extLst>
                <a:ext uri="{FF2B5EF4-FFF2-40B4-BE49-F238E27FC236}">
                  <a16:creationId xmlns:a16="http://schemas.microsoft.com/office/drawing/2014/main" xmlns="" id="{E0EC0A93-4CD1-4A8A-8EF3-35C9ADD2BC64}"/>
                </a:ext>
              </a:extLst>
            </p:cNvPr>
            <p:cNvSpPr txBox="1"/>
            <p:nvPr/>
          </p:nvSpPr>
          <p:spPr>
            <a:xfrm>
              <a:off x="1026952" y="1452777"/>
              <a:ext cx="1988820"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What is Service </a:t>
              </a:r>
              <a:r>
                <a:rPr lang="en-US" sz="1400" b="1" dirty="0" smtClean="0">
                  <a:solidFill>
                    <a:prstClr val="black">
                      <a:lumMod val="50000"/>
                      <a:lumOff val="50000"/>
                    </a:prstClr>
                  </a:solidFill>
                  <a:latin typeface="Raleway"/>
                </a:rPr>
                <a:t>Audience?</a:t>
              </a:r>
              <a:endParaRPr lang="en-US" sz="1400" b="1" dirty="0">
                <a:solidFill>
                  <a:prstClr val="black">
                    <a:lumMod val="50000"/>
                    <a:lumOff val="50000"/>
                  </a:prstClr>
                </a:solidFill>
                <a:latin typeface="Raleway"/>
              </a:endParaRPr>
            </a:p>
          </p:txBody>
        </p:sp>
      </p:grpSp>
      <p:grpSp>
        <p:nvGrpSpPr>
          <p:cNvPr id="35" name="Group 34">
            <a:extLst>
              <a:ext uri="{FF2B5EF4-FFF2-40B4-BE49-F238E27FC236}">
                <a16:creationId xmlns:a16="http://schemas.microsoft.com/office/drawing/2014/main" xmlns="" id="{36588E5F-692E-47B3-B819-BE915E5298BA}"/>
              </a:ext>
            </a:extLst>
          </p:cNvPr>
          <p:cNvGrpSpPr/>
          <p:nvPr/>
        </p:nvGrpSpPr>
        <p:grpSpPr>
          <a:xfrm>
            <a:off x="766979" y="4035611"/>
            <a:ext cx="2681898" cy="548640"/>
            <a:chOff x="478312" y="2641034"/>
            <a:chExt cx="2681898" cy="548640"/>
          </a:xfrm>
        </p:grpSpPr>
        <p:sp>
          <p:nvSpPr>
            <p:cNvPr id="36" name="Rectangle 35">
              <a:extLst>
                <a:ext uri="{FF2B5EF4-FFF2-40B4-BE49-F238E27FC236}">
                  <a16:creationId xmlns:a16="http://schemas.microsoft.com/office/drawing/2014/main" xmlns="" id="{A9E8F9E4-06DF-4423-AD98-DAAE7D5B4FD1}"/>
                </a:ext>
              </a:extLst>
            </p:cNvPr>
            <p:cNvSpPr/>
            <p:nvPr/>
          </p:nvSpPr>
          <p:spPr>
            <a:xfrm>
              <a:off x="478312" y="2641034"/>
              <a:ext cx="548640" cy="548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10</a:t>
              </a:r>
            </a:p>
          </p:txBody>
        </p:sp>
        <p:sp>
          <p:nvSpPr>
            <p:cNvPr id="37" name="TextBox 63">
              <a:extLst>
                <a:ext uri="{FF2B5EF4-FFF2-40B4-BE49-F238E27FC236}">
                  <a16:creationId xmlns:a16="http://schemas.microsoft.com/office/drawing/2014/main" xmlns="" id="{6FC67BF3-9A15-41AB-8127-DE51184EB928}"/>
                </a:ext>
              </a:extLst>
            </p:cNvPr>
            <p:cNvSpPr txBox="1"/>
            <p:nvPr/>
          </p:nvSpPr>
          <p:spPr>
            <a:xfrm>
              <a:off x="1002667" y="2641521"/>
              <a:ext cx="2157543"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Terminologies in Azure Active Directory</a:t>
              </a:r>
            </a:p>
          </p:txBody>
        </p:sp>
      </p:grpSp>
      <p:grpSp>
        <p:nvGrpSpPr>
          <p:cNvPr id="38" name="Group 37">
            <a:extLst>
              <a:ext uri="{FF2B5EF4-FFF2-40B4-BE49-F238E27FC236}">
                <a16:creationId xmlns:a16="http://schemas.microsoft.com/office/drawing/2014/main" xmlns="" id="{DD41A8EC-C0B0-4266-BB09-12272752C542}"/>
              </a:ext>
            </a:extLst>
          </p:cNvPr>
          <p:cNvGrpSpPr/>
          <p:nvPr/>
        </p:nvGrpSpPr>
        <p:grpSpPr>
          <a:xfrm>
            <a:off x="3475036" y="4036098"/>
            <a:ext cx="2785132" cy="576950"/>
            <a:chOff x="472327" y="3774552"/>
            <a:chExt cx="2785132" cy="576950"/>
          </a:xfrm>
        </p:grpSpPr>
        <p:sp>
          <p:nvSpPr>
            <p:cNvPr id="39" name="Rectangle 38">
              <a:extLst>
                <a:ext uri="{FF2B5EF4-FFF2-40B4-BE49-F238E27FC236}">
                  <a16:creationId xmlns:a16="http://schemas.microsoft.com/office/drawing/2014/main" xmlns="" id="{D3D237CD-127D-42AA-BC71-928B45A0799E}"/>
                </a:ext>
              </a:extLst>
            </p:cNvPr>
            <p:cNvSpPr/>
            <p:nvPr/>
          </p:nvSpPr>
          <p:spPr>
            <a:xfrm>
              <a:off x="472327" y="3802862"/>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11</a:t>
              </a:r>
            </a:p>
          </p:txBody>
        </p:sp>
        <p:sp>
          <p:nvSpPr>
            <p:cNvPr id="40" name="TextBox 65">
              <a:extLst>
                <a:ext uri="{FF2B5EF4-FFF2-40B4-BE49-F238E27FC236}">
                  <a16:creationId xmlns:a16="http://schemas.microsoft.com/office/drawing/2014/main" xmlns="" id="{24DB2E7C-C7C6-4E99-AC93-674A9573B22C}"/>
                </a:ext>
              </a:extLst>
            </p:cNvPr>
            <p:cNvSpPr txBox="1"/>
            <p:nvPr/>
          </p:nvSpPr>
          <p:spPr>
            <a:xfrm>
              <a:off x="1020967" y="3774552"/>
              <a:ext cx="2236492"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Hands-On: Add or Delete Users</a:t>
              </a:r>
            </a:p>
          </p:txBody>
        </p:sp>
      </p:grpSp>
      <p:grpSp>
        <p:nvGrpSpPr>
          <p:cNvPr id="41" name="Group 40">
            <a:extLst>
              <a:ext uri="{FF2B5EF4-FFF2-40B4-BE49-F238E27FC236}">
                <a16:creationId xmlns:a16="http://schemas.microsoft.com/office/drawing/2014/main" xmlns="" id="{775CA73C-6C7C-47C6-B43F-5A0B66AAF756}"/>
              </a:ext>
            </a:extLst>
          </p:cNvPr>
          <p:cNvGrpSpPr/>
          <p:nvPr/>
        </p:nvGrpSpPr>
        <p:grpSpPr>
          <a:xfrm>
            <a:off x="6036170" y="3940599"/>
            <a:ext cx="2548346" cy="738664"/>
            <a:chOff x="3178511" y="1368534"/>
            <a:chExt cx="2548346" cy="738664"/>
          </a:xfrm>
        </p:grpSpPr>
        <p:sp>
          <p:nvSpPr>
            <p:cNvPr id="42" name="Rectangle 41">
              <a:extLst>
                <a:ext uri="{FF2B5EF4-FFF2-40B4-BE49-F238E27FC236}">
                  <a16:creationId xmlns:a16="http://schemas.microsoft.com/office/drawing/2014/main" xmlns="" id="{41B6E695-EDEA-4268-8946-9AC9AF07F21A}"/>
                </a:ext>
              </a:extLst>
            </p:cNvPr>
            <p:cNvSpPr/>
            <p:nvPr/>
          </p:nvSpPr>
          <p:spPr>
            <a:xfrm>
              <a:off x="3178511" y="1463546"/>
              <a:ext cx="548640" cy="54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a:solidFill>
                    <a:prstClr val="white"/>
                  </a:solidFill>
                  <a:latin typeface="Raleway"/>
                </a:rPr>
                <a:t>12</a:t>
              </a:r>
            </a:p>
          </p:txBody>
        </p:sp>
        <p:sp>
          <p:nvSpPr>
            <p:cNvPr id="43" name="TextBox 67">
              <a:extLst>
                <a:ext uri="{FF2B5EF4-FFF2-40B4-BE49-F238E27FC236}">
                  <a16:creationId xmlns:a16="http://schemas.microsoft.com/office/drawing/2014/main" xmlns="" id="{5A4FD135-835F-429E-9BCE-F56FCD14A3B7}"/>
                </a:ext>
              </a:extLst>
            </p:cNvPr>
            <p:cNvSpPr txBox="1"/>
            <p:nvPr/>
          </p:nvSpPr>
          <p:spPr>
            <a:xfrm>
              <a:off x="3738037" y="1368534"/>
              <a:ext cx="1988820" cy="73866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Hands-On: Create groups and add members</a:t>
              </a:r>
            </a:p>
          </p:txBody>
        </p:sp>
      </p:grpSp>
      <p:pic>
        <p:nvPicPr>
          <p:cNvPr id="44" name="Picture 43">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08543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11"/>
                                        </p:tgtEl>
                                      </p:cBhvr>
                                    </p:animEffect>
                                    <p:animScale>
                                      <p:cBhvr>
                                        <p:cTn id="12" dur="250" autoRev="1" fill="hold"/>
                                        <p:tgtEl>
                                          <p:spTgt spid="11"/>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4"/>
                                        </p:tgtEl>
                                      </p:cBhvr>
                                    </p:animEffect>
                                    <p:animScale>
                                      <p:cBhvr>
                                        <p:cTn id="17" dur="250" autoRev="1" fill="hold"/>
                                        <p:tgtEl>
                                          <p:spTgt spid="1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17"/>
                                        </p:tgtEl>
                                      </p:cBhvr>
                                    </p:animEffect>
                                    <p:animScale>
                                      <p:cBhvr>
                                        <p:cTn id="22" dur="250" autoRev="1" fill="hold"/>
                                        <p:tgtEl>
                                          <p:spTgt spid="17"/>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20"/>
                                        </p:tgtEl>
                                      </p:cBhvr>
                                    </p:animEffect>
                                    <p:animScale>
                                      <p:cBhvr>
                                        <p:cTn id="27" dur="250" autoRev="1" fill="hold"/>
                                        <p:tgtEl>
                                          <p:spTgt spid="20"/>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23"/>
                                        </p:tgtEl>
                                      </p:cBhvr>
                                    </p:animEffect>
                                    <p:animScale>
                                      <p:cBhvr>
                                        <p:cTn id="32" dur="250" autoRev="1" fill="hold"/>
                                        <p:tgtEl>
                                          <p:spTgt spid="23"/>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6"/>
                                        </p:tgtEl>
                                      </p:cBhvr>
                                    </p:animEffect>
                                    <p:animScale>
                                      <p:cBhvr>
                                        <p:cTn id="37" dur="250" autoRev="1" fill="hold"/>
                                        <p:tgtEl>
                                          <p:spTgt spid="26"/>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29"/>
                                        </p:tgtEl>
                                      </p:cBhvr>
                                    </p:animEffect>
                                    <p:animScale>
                                      <p:cBhvr>
                                        <p:cTn id="42" dur="250" autoRev="1" fill="hold"/>
                                        <p:tgtEl>
                                          <p:spTgt spid="29"/>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32"/>
                                        </p:tgtEl>
                                      </p:cBhvr>
                                    </p:animEffect>
                                    <p:animScale>
                                      <p:cBhvr>
                                        <p:cTn id="47" dur="250" autoRev="1" fill="hold"/>
                                        <p:tgtEl>
                                          <p:spTgt spid="32"/>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nodeType="clickEffect">
                                  <p:stCondLst>
                                    <p:cond delay="0"/>
                                  </p:stCondLst>
                                  <p:childTnLst>
                                    <p:animEffect transition="out" filter="fade">
                                      <p:cBhvr>
                                        <p:cTn id="51" dur="500" tmFilter="0, 0; .2, .5; .8, .5; 1, 0"/>
                                        <p:tgtEl>
                                          <p:spTgt spid="35"/>
                                        </p:tgtEl>
                                      </p:cBhvr>
                                    </p:animEffect>
                                    <p:animScale>
                                      <p:cBhvr>
                                        <p:cTn id="52" dur="250" autoRev="1" fill="hold"/>
                                        <p:tgtEl>
                                          <p:spTgt spid="35"/>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38"/>
                                        </p:tgtEl>
                                      </p:cBhvr>
                                    </p:animEffect>
                                    <p:animScale>
                                      <p:cBhvr>
                                        <p:cTn id="57" dur="250" autoRev="1" fill="hold"/>
                                        <p:tgtEl>
                                          <p:spTgt spid="38"/>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nodeType="clickEffect">
                                  <p:stCondLst>
                                    <p:cond delay="0"/>
                                  </p:stCondLst>
                                  <p:childTnLst>
                                    <p:animEffect transition="out" filter="fade">
                                      <p:cBhvr>
                                        <p:cTn id="61" dur="500" tmFilter="0, 0; .2, .5; .8, .5; 1, 0"/>
                                        <p:tgtEl>
                                          <p:spTgt spid="41"/>
                                        </p:tgtEl>
                                      </p:cBhvr>
                                    </p:animEffect>
                                    <p:animScale>
                                      <p:cBhvr>
                                        <p:cTn id="62" dur="250" autoRev="1" fill="hold"/>
                                        <p:tgtEl>
                                          <p:spTgt spid="4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Azure Active Directory?</a:t>
            </a:r>
            <a:endParaRPr lang="en-US" sz="2400" b="1" dirty="0">
              <a:solidFill>
                <a:srgbClr val="604878"/>
              </a:solidFill>
            </a:endParaRPr>
          </a:p>
        </p:txBody>
      </p:sp>
      <p:sp>
        <p:nvSpPr>
          <p:cNvPr id="59" name="Rounded Rectangle 58"/>
          <p:cNvSpPr/>
          <p:nvPr/>
        </p:nvSpPr>
        <p:spPr>
          <a:xfrm>
            <a:off x="1146945" y="1063170"/>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active directory is Microsoft's multi tenant, identity solution for Azure. Azure AD is a one stop solution for core directory </a:t>
            </a:r>
            <a:r>
              <a:rPr lang="en-US" dirty="0" smtClean="0">
                <a:solidFill>
                  <a:schemeClr val="tx1"/>
                </a:solidFill>
              </a:rPr>
              <a:t>services for cloud, </a:t>
            </a:r>
            <a:r>
              <a:rPr lang="en-US" dirty="0">
                <a:solidFill>
                  <a:schemeClr val="tx1"/>
                </a:solidFill>
              </a:rPr>
              <a:t>application access management and identity </a:t>
            </a:r>
            <a:r>
              <a:rPr lang="en-US" dirty="0" smtClean="0">
                <a:solidFill>
                  <a:schemeClr val="tx1"/>
                </a:solidFill>
              </a:rPr>
              <a:t>authentication.</a:t>
            </a:r>
            <a:endParaRPr lang="en-US" dirty="0">
              <a:solidFill>
                <a:schemeClr val="tx1"/>
              </a:solidFill>
            </a:endParaRPr>
          </a:p>
        </p:txBody>
      </p:sp>
      <p:grpSp>
        <p:nvGrpSpPr>
          <p:cNvPr id="6" name="Group 5"/>
          <p:cNvGrpSpPr/>
          <p:nvPr/>
        </p:nvGrpSpPr>
        <p:grpSpPr>
          <a:xfrm>
            <a:off x="2162639" y="2197919"/>
            <a:ext cx="4286250" cy="2273049"/>
            <a:chOff x="2244832" y="2250931"/>
            <a:chExt cx="4286250" cy="2273049"/>
          </a:xfrm>
        </p:grpSpPr>
        <p:pic>
          <p:nvPicPr>
            <p:cNvPr id="7" name="Picture 8"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29854" b="30497"/>
            <a:stretch/>
          </p:blipFill>
          <p:spPr bwMode="auto">
            <a:xfrm>
              <a:off x="2244832" y="3251768"/>
              <a:ext cx="4286250" cy="9554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087" y="2250931"/>
              <a:ext cx="1272212" cy="12722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615833" y="4000760"/>
              <a:ext cx="2579873" cy="523220"/>
            </a:xfrm>
            <a:prstGeom prst="rect">
              <a:avLst/>
            </a:prstGeom>
            <a:noFill/>
          </p:spPr>
          <p:txBody>
            <a:bodyPr wrap="none" rtlCol="0">
              <a:spAutoFit/>
            </a:bodyPr>
            <a:lstStyle/>
            <a:p>
              <a:r>
                <a:rPr lang="en-US" sz="2800" b="1" dirty="0" smtClean="0">
                  <a:solidFill>
                    <a:srgbClr val="2273BA"/>
                  </a:solidFill>
                </a:rPr>
                <a:t>Active Directory</a:t>
              </a:r>
              <a:endParaRPr lang="en-IN" sz="2800" b="1" dirty="0">
                <a:solidFill>
                  <a:srgbClr val="2273BA"/>
                </a:solidFill>
              </a:endParaRPr>
            </a:p>
          </p:txBody>
        </p:sp>
      </p:grpSp>
      <p:pic>
        <p:nvPicPr>
          <p:cNvPr id="10" name="Picture 9">
            <a:extLst>
              <a:ext uri="{FF2B5EF4-FFF2-40B4-BE49-F238E27FC236}">
                <a16:creationId xmlns="" xmlns:a16="http://schemas.microsoft.com/office/drawing/2014/main" id="{489CA974-BFDD-4137-A608-C539BA067DF5}"/>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1299631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681555" y="2455524"/>
            <a:ext cx="2404153" cy="2188395"/>
          </a:xfrm>
          <a:prstGeom prst="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a:off x="1146945" y="1063170"/>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 any service that you might want to use, you are given a set of username and password, using which you can access that particular service for which the  username and password is created.</a:t>
            </a:r>
            <a:endParaRPr lang="en-US"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87" y="2799503"/>
            <a:ext cx="1393842" cy="1393842"/>
          </a:xfrm>
          <a:prstGeom prst="rect">
            <a:avLst/>
          </a:prstGeom>
        </p:spPr>
      </p:pic>
      <p:grpSp>
        <p:nvGrpSpPr>
          <p:cNvPr id="9" name="Group 8"/>
          <p:cNvGrpSpPr/>
          <p:nvPr/>
        </p:nvGrpSpPr>
        <p:grpSpPr>
          <a:xfrm>
            <a:off x="2825394" y="2547581"/>
            <a:ext cx="2060845" cy="503844"/>
            <a:chOff x="3209798" y="2681145"/>
            <a:chExt cx="2060845" cy="503844"/>
          </a:xfrm>
        </p:grpSpPr>
        <p:sp>
          <p:nvSpPr>
            <p:cNvPr id="7" name="Rectangle 6"/>
            <p:cNvSpPr/>
            <p:nvPr/>
          </p:nvSpPr>
          <p:spPr>
            <a:xfrm>
              <a:off x="3461720" y="2799503"/>
              <a:ext cx="1808923"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209798" y="2681145"/>
              <a:ext cx="503844" cy="503844"/>
            </a:xfrm>
            <a:prstGeom prst="rect">
              <a:avLst/>
            </a:prstGeom>
          </p:spPr>
        </p:pic>
        <p:sp>
          <p:nvSpPr>
            <p:cNvPr id="8" name="TextBox 7"/>
            <p:cNvSpPr txBox="1"/>
            <p:nvPr/>
          </p:nvSpPr>
          <p:spPr>
            <a:xfrm>
              <a:off x="3753985" y="2842205"/>
              <a:ext cx="1406026" cy="300082"/>
            </a:xfrm>
            <a:prstGeom prst="rect">
              <a:avLst/>
            </a:prstGeom>
            <a:noFill/>
          </p:spPr>
          <p:txBody>
            <a:bodyPr wrap="none" rtlCol="0">
              <a:spAutoFit/>
            </a:bodyPr>
            <a:lstStyle/>
            <a:p>
              <a:r>
                <a:rPr lang="en-US" b="1" dirty="0" smtClean="0"/>
                <a:t>Database Service</a:t>
              </a:r>
              <a:endParaRPr lang="en-IN" b="1" dirty="0"/>
            </a:p>
          </p:txBody>
        </p:sp>
      </p:grpSp>
      <p:grpSp>
        <p:nvGrpSpPr>
          <p:cNvPr id="13" name="Group 12"/>
          <p:cNvGrpSpPr/>
          <p:nvPr/>
        </p:nvGrpSpPr>
        <p:grpSpPr>
          <a:xfrm>
            <a:off x="6412851" y="2591554"/>
            <a:ext cx="2321960" cy="534256"/>
            <a:chOff x="6327824" y="3229296"/>
            <a:chExt cx="2321960" cy="534256"/>
          </a:xfrm>
        </p:grpSpPr>
        <p:sp>
          <p:nvSpPr>
            <p:cNvPr id="11" name="Rectangle 10"/>
            <p:cNvSpPr/>
            <p:nvPr/>
          </p:nvSpPr>
          <p:spPr>
            <a:xfrm>
              <a:off x="6594952" y="3303758"/>
              <a:ext cx="2054832"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824" y="3229296"/>
              <a:ext cx="534256" cy="534256"/>
            </a:xfrm>
            <a:prstGeom prst="rect">
              <a:avLst/>
            </a:prstGeom>
          </p:spPr>
        </p:pic>
        <p:sp>
          <p:nvSpPr>
            <p:cNvPr id="12" name="TextBox 11"/>
            <p:cNvSpPr txBox="1"/>
            <p:nvPr/>
          </p:nvSpPr>
          <p:spPr>
            <a:xfrm>
              <a:off x="6844033" y="3346049"/>
              <a:ext cx="1805751" cy="300082"/>
            </a:xfrm>
            <a:prstGeom prst="rect">
              <a:avLst/>
            </a:prstGeom>
            <a:noFill/>
          </p:spPr>
          <p:txBody>
            <a:bodyPr wrap="none" rtlCol="0">
              <a:spAutoFit/>
            </a:bodyPr>
            <a:lstStyle/>
            <a:p>
              <a:r>
                <a:rPr lang="en-US" b="1" dirty="0" smtClean="0"/>
                <a:t>Username &amp; password</a:t>
              </a:r>
              <a:endParaRPr lang="en-IN" b="1" dirty="0"/>
            </a:p>
          </p:txBody>
        </p:sp>
      </p:grpSp>
      <p:cxnSp>
        <p:nvCxnSpPr>
          <p:cNvPr id="26" name="Straight Arrow Connector 25"/>
          <p:cNvCxnSpPr/>
          <p:nvPr/>
        </p:nvCxnSpPr>
        <p:spPr>
          <a:xfrm>
            <a:off x="5085708" y="2858348"/>
            <a:ext cx="1154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654138" y="3496424"/>
            <a:ext cx="780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Before Azure Active Directory?</a:t>
            </a:r>
            <a:endParaRPr lang="en-US" sz="2400" b="1" dirty="0">
              <a:solidFill>
                <a:srgbClr val="604878"/>
              </a:solidFill>
            </a:endParaRPr>
          </a:p>
        </p:txBody>
      </p:sp>
      <p:pic>
        <p:nvPicPr>
          <p:cNvPr id="17" name="Picture 16">
            <a:extLst>
              <a:ext uri="{FF2B5EF4-FFF2-40B4-BE49-F238E27FC236}">
                <a16:creationId xmlns="" xmlns:a16="http://schemas.microsoft.com/office/drawing/2014/main" id="{489CA974-BFDD-4137-A608-C539BA067DF5}"/>
              </a:ext>
            </a:extLst>
          </p:cNvPr>
          <p:cNvPicPr>
            <a:picLocks noChangeAspect="1"/>
          </p:cNvPicPr>
          <p:nvPr/>
        </p:nvPicPr>
        <p:blipFill>
          <a:blip r:embed="rId5"/>
          <a:stretch>
            <a:fillRect/>
          </a:stretch>
        </p:blipFill>
        <p:spPr>
          <a:xfrm>
            <a:off x="0" y="0"/>
            <a:ext cx="9144000" cy="5143500"/>
          </a:xfrm>
          <a:prstGeom prst="rect">
            <a:avLst/>
          </a:prstGeom>
        </p:spPr>
      </p:pic>
    </p:spTree>
    <p:extLst>
      <p:ext uri="{BB962C8B-B14F-4D97-AF65-F5344CB8AC3E}">
        <p14:creationId xmlns:p14="http://schemas.microsoft.com/office/powerpoint/2010/main" val="3997272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2681555" y="2455524"/>
            <a:ext cx="2404153" cy="2188395"/>
          </a:xfrm>
          <a:prstGeom prst="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87" y="2799503"/>
            <a:ext cx="1393842" cy="1393842"/>
          </a:xfrm>
          <a:prstGeom prst="rect">
            <a:avLst/>
          </a:prstGeom>
        </p:spPr>
      </p:pic>
      <p:grpSp>
        <p:nvGrpSpPr>
          <p:cNvPr id="9" name="Group 8"/>
          <p:cNvGrpSpPr/>
          <p:nvPr/>
        </p:nvGrpSpPr>
        <p:grpSpPr>
          <a:xfrm>
            <a:off x="2825394" y="2547581"/>
            <a:ext cx="2060845" cy="503844"/>
            <a:chOff x="3209798" y="2681145"/>
            <a:chExt cx="2060845" cy="503844"/>
          </a:xfrm>
        </p:grpSpPr>
        <p:sp>
          <p:nvSpPr>
            <p:cNvPr id="7" name="Rectangle 6"/>
            <p:cNvSpPr/>
            <p:nvPr/>
          </p:nvSpPr>
          <p:spPr>
            <a:xfrm>
              <a:off x="3461720" y="2799503"/>
              <a:ext cx="1808923"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209798" y="2681145"/>
              <a:ext cx="503844" cy="503844"/>
            </a:xfrm>
            <a:prstGeom prst="rect">
              <a:avLst/>
            </a:prstGeom>
          </p:spPr>
        </p:pic>
        <p:sp>
          <p:nvSpPr>
            <p:cNvPr id="8" name="TextBox 7"/>
            <p:cNvSpPr txBox="1"/>
            <p:nvPr/>
          </p:nvSpPr>
          <p:spPr>
            <a:xfrm>
              <a:off x="3753985" y="2842205"/>
              <a:ext cx="1406026" cy="300082"/>
            </a:xfrm>
            <a:prstGeom prst="rect">
              <a:avLst/>
            </a:prstGeom>
            <a:noFill/>
          </p:spPr>
          <p:txBody>
            <a:bodyPr wrap="none" rtlCol="0">
              <a:spAutoFit/>
            </a:bodyPr>
            <a:lstStyle/>
            <a:p>
              <a:r>
                <a:rPr lang="en-US" b="1" dirty="0" smtClean="0"/>
                <a:t>Database Service</a:t>
              </a:r>
              <a:endParaRPr lang="en-IN" b="1" dirty="0"/>
            </a:p>
          </p:txBody>
        </p:sp>
      </p:grpSp>
      <p:grpSp>
        <p:nvGrpSpPr>
          <p:cNvPr id="13" name="Group 12"/>
          <p:cNvGrpSpPr/>
          <p:nvPr/>
        </p:nvGrpSpPr>
        <p:grpSpPr>
          <a:xfrm>
            <a:off x="6412851" y="2591554"/>
            <a:ext cx="2321960" cy="534256"/>
            <a:chOff x="6327824" y="3229296"/>
            <a:chExt cx="2321960" cy="534256"/>
          </a:xfrm>
        </p:grpSpPr>
        <p:sp>
          <p:nvSpPr>
            <p:cNvPr id="11" name="Rectangle 10"/>
            <p:cNvSpPr/>
            <p:nvPr/>
          </p:nvSpPr>
          <p:spPr>
            <a:xfrm>
              <a:off x="6594952" y="3303758"/>
              <a:ext cx="2054832"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824" y="3229296"/>
              <a:ext cx="534256" cy="534256"/>
            </a:xfrm>
            <a:prstGeom prst="rect">
              <a:avLst/>
            </a:prstGeom>
          </p:spPr>
        </p:pic>
        <p:sp>
          <p:nvSpPr>
            <p:cNvPr id="12" name="TextBox 11"/>
            <p:cNvSpPr txBox="1"/>
            <p:nvPr/>
          </p:nvSpPr>
          <p:spPr>
            <a:xfrm>
              <a:off x="6844033" y="3346049"/>
              <a:ext cx="1805751" cy="300082"/>
            </a:xfrm>
            <a:prstGeom prst="rect">
              <a:avLst/>
            </a:prstGeom>
            <a:noFill/>
          </p:spPr>
          <p:txBody>
            <a:bodyPr wrap="none" rtlCol="0">
              <a:spAutoFit/>
            </a:bodyPr>
            <a:lstStyle/>
            <a:p>
              <a:r>
                <a:rPr lang="en-US" b="1" dirty="0" smtClean="0"/>
                <a:t>Username &amp; password</a:t>
              </a:r>
              <a:endParaRPr lang="en-IN" b="1" dirty="0"/>
            </a:p>
          </p:txBody>
        </p:sp>
      </p:grpSp>
      <p:cxnSp>
        <p:nvCxnSpPr>
          <p:cNvPr id="16" name="Straight Arrow Connector 15"/>
          <p:cNvCxnSpPr/>
          <p:nvPr/>
        </p:nvCxnSpPr>
        <p:spPr>
          <a:xfrm>
            <a:off x="5085708" y="3496424"/>
            <a:ext cx="1154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820906" y="3250820"/>
            <a:ext cx="2092091" cy="579602"/>
            <a:chOff x="2882492" y="3343667"/>
            <a:chExt cx="2092091" cy="579602"/>
          </a:xfrm>
        </p:grpSpPr>
        <p:sp>
          <p:nvSpPr>
            <p:cNvPr id="15" name="Rectangle 14"/>
            <p:cNvSpPr/>
            <p:nvPr/>
          </p:nvSpPr>
          <p:spPr>
            <a:xfrm>
              <a:off x="3181546" y="3365403"/>
              <a:ext cx="1766279"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2492" y="3343667"/>
              <a:ext cx="625542" cy="57960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446448" y="3417595"/>
              <a:ext cx="1528135" cy="300082"/>
            </a:xfrm>
            <a:prstGeom prst="rect">
              <a:avLst/>
            </a:prstGeom>
            <a:noFill/>
          </p:spPr>
          <p:txBody>
            <a:bodyPr wrap="square" rtlCol="0">
              <a:spAutoFit/>
            </a:bodyPr>
            <a:lstStyle/>
            <a:p>
              <a:r>
                <a:rPr lang="en-US" b="1" dirty="0" smtClean="0"/>
                <a:t>Cloud function</a:t>
              </a:r>
              <a:endParaRPr lang="en-IN" b="1" dirty="0"/>
            </a:p>
          </p:txBody>
        </p:sp>
      </p:grpSp>
      <p:grpSp>
        <p:nvGrpSpPr>
          <p:cNvPr id="22" name="Group 21"/>
          <p:cNvGrpSpPr/>
          <p:nvPr/>
        </p:nvGrpSpPr>
        <p:grpSpPr>
          <a:xfrm>
            <a:off x="6412851" y="3250820"/>
            <a:ext cx="2321960" cy="534256"/>
            <a:chOff x="6327824" y="3229296"/>
            <a:chExt cx="2321960" cy="534256"/>
          </a:xfrm>
        </p:grpSpPr>
        <p:sp>
          <p:nvSpPr>
            <p:cNvPr id="23" name="Rectangle 22"/>
            <p:cNvSpPr/>
            <p:nvPr/>
          </p:nvSpPr>
          <p:spPr>
            <a:xfrm>
              <a:off x="6594952" y="3303758"/>
              <a:ext cx="2054832"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824" y="3229296"/>
              <a:ext cx="534256" cy="534256"/>
            </a:xfrm>
            <a:prstGeom prst="rect">
              <a:avLst/>
            </a:prstGeom>
          </p:spPr>
        </p:pic>
        <p:sp>
          <p:nvSpPr>
            <p:cNvPr id="25" name="TextBox 24"/>
            <p:cNvSpPr txBox="1"/>
            <p:nvPr/>
          </p:nvSpPr>
          <p:spPr>
            <a:xfrm>
              <a:off x="6844033" y="3346049"/>
              <a:ext cx="1805751" cy="300082"/>
            </a:xfrm>
            <a:prstGeom prst="rect">
              <a:avLst/>
            </a:prstGeom>
            <a:noFill/>
          </p:spPr>
          <p:txBody>
            <a:bodyPr wrap="none" rtlCol="0">
              <a:spAutoFit/>
            </a:bodyPr>
            <a:lstStyle/>
            <a:p>
              <a:r>
                <a:rPr lang="en-US" b="1" dirty="0" smtClean="0"/>
                <a:t>Username &amp; password</a:t>
              </a:r>
              <a:endParaRPr lang="en-IN" b="1" dirty="0"/>
            </a:p>
          </p:txBody>
        </p:sp>
      </p:grpSp>
      <p:cxnSp>
        <p:nvCxnSpPr>
          <p:cNvPr id="26" name="Straight Arrow Connector 25"/>
          <p:cNvCxnSpPr/>
          <p:nvPr/>
        </p:nvCxnSpPr>
        <p:spPr>
          <a:xfrm>
            <a:off x="5085708" y="2858348"/>
            <a:ext cx="1154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654138" y="3496424"/>
            <a:ext cx="780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1146945" y="1063170"/>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 any service that you might want to use, you are given a set of username and password, using which you can access that particular service for which the  username and password is created.</a:t>
            </a:r>
            <a:endParaRPr lang="en-US" dirty="0">
              <a:solidFill>
                <a:schemeClr val="tx1"/>
              </a:solidFill>
            </a:endParaRPr>
          </a:p>
        </p:txBody>
      </p:sp>
      <p:sp>
        <p:nvSpPr>
          <p:cNvPr id="30"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Before Azure Active Directory?</a:t>
            </a:r>
            <a:endParaRPr lang="en-US" sz="2400" b="1" dirty="0">
              <a:solidFill>
                <a:srgbClr val="604878"/>
              </a:solidFill>
            </a:endParaRPr>
          </a:p>
        </p:txBody>
      </p:sp>
      <p:pic>
        <p:nvPicPr>
          <p:cNvPr id="31" name="Picture 30">
            <a:extLst>
              <a:ext uri="{FF2B5EF4-FFF2-40B4-BE49-F238E27FC236}">
                <a16:creationId xmlns="" xmlns:a16="http://schemas.microsoft.com/office/drawing/2014/main" id="{489CA974-BFDD-4137-A608-C539BA067DF5}"/>
              </a:ext>
            </a:extLst>
          </p:cNvPr>
          <p:cNvPicPr>
            <a:picLocks noChangeAspect="1"/>
          </p:cNvPicPr>
          <p:nvPr/>
        </p:nvPicPr>
        <p:blipFill>
          <a:blip r:embed="rId6"/>
          <a:stretch>
            <a:fillRect/>
          </a:stretch>
        </p:blipFill>
        <p:spPr>
          <a:xfrm>
            <a:off x="0" y="0"/>
            <a:ext cx="9144000" cy="5143500"/>
          </a:xfrm>
          <a:prstGeom prst="rect">
            <a:avLst/>
          </a:prstGeom>
        </p:spPr>
      </p:pic>
    </p:spTree>
    <p:extLst>
      <p:ext uri="{BB962C8B-B14F-4D97-AF65-F5344CB8AC3E}">
        <p14:creationId xmlns:p14="http://schemas.microsoft.com/office/powerpoint/2010/main" val="491578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681555" y="2455524"/>
            <a:ext cx="2404153" cy="2188395"/>
          </a:xfrm>
          <a:prstGeom prst="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077316" y="3993101"/>
            <a:ext cx="1835681" cy="391613"/>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87" y="2799503"/>
            <a:ext cx="1393842" cy="1393842"/>
          </a:xfrm>
          <a:prstGeom prst="rect">
            <a:avLst/>
          </a:prstGeom>
        </p:spPr>
      </p:pic>
      <p:grpSp>
        <p:nvGrpSpPr>
          <p:cNvPr id="9" name="Group 8"/>
          <p:cNvGrpSpPr/>
          <p:nvPr/>
        </p:nvGrpSpPr>
        <p:grpSpPr>
          <a:xfrm>
            <a:off x="2825394" y="2547581"/>
            <a:ext cx="2060845" cy="503844"/>
            <a:chOff x="3209798" y="2681145"/>
            <a:chExt cx="2060845" cy="503844"/>
          </a:xfrm>
        </p:grpSpPr>
        <p:sp>
          <p:nvSpPr>
            <p:cNvPr id="7" name="Rectangle 6"/>
            <p:cNvSpPr/>
            <p:nvPr/>
          </p:nvSpPr>
          <p:spPr>
            <a:xfrm>
              <a:off x="3461720" y="2799503"/>
              <a:ext cx="1808923"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209798" y="2681145"/>
              <a:ext cx="503844" cy="503844"/>
            </a:xfrm>
            <a:prstGeom prst="rect">
              <a:avLst/>
            </a:prstGeom>
          </p:spPr>
        </p:pic>
        <p:sp>
          <p:nvSpPr>
            <p:cNvPr id="8" name="TextBox 7"/>
            <p:cNvSpPr txBox="1"/>
            <p:nvPr/>
          </p:nvSpPr>
          <p:spPr>
            <a:xfrm>
              <a:off x="3753985" y="2842205"/>
              <a:ext cx="1406026" cy="300082"/>
            </a:xfrm>
            <a:prstGeom prst="rect">
              <a:avLst/>
            </a:prstGeom>
            <a:noFill/>
          </p:spPr>
          <p:txBody>
            <a:bodyPr wrap="none" rtlCol="0">
              <a:spAutoFit/>
            </a:bodyPr>
            <a:lstStyle/>
            <a:p>
              <a:r>
                <a:rPr lang="en-US" b="1" dirty="0" smtClean="0"/>
                <a:t>Database Service</a:t>
              </a:r>
              <a:endParaRPr lang="en-IN" b="1" dirty="0"/>
            </a:p>
          </p:txBody>
        </p:sp>
      </p:grpSp>
      <p:grpSp>
        <p:nvGrpSpPr>
          <p:cNvPr id="13" name="Group 12"/>
          <p:cNvGrpSpPr/>
          <p:nvPr/>
        </p:nvGrpSpPr>
        <p:grpSpPr>
          <a:xfrm>
            <a:off x="6412851" y="2591554"/>
            <a:ext cx="2321960" cy="534256"/>
            <a:chOff x="6327824" y="3229296"/>
            <a:chExt cx="2321960" cy="534256"/>
          </a:xfrm>
        </p:grpSpPr>
        <p:sp>
          <p:nvSpPr>
            <p:cNvPr id="11" name="Rectangle 10"/>
            <p:cNvSpPr/>
            <p:nvPr/>
          </p:nvSpPr>
          <p:spPr>
            <a:xfrm>
              <a:off x="6594952" y="3303758"/>
              <a:ext cx="2054832"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824" y="3229296"/>
              <a:ext cx="534256" cy="534256"/>
            </a:xfrm>
            <a:prstGeom prst="rect">
              <a:avLst/>
            </a:prstGeom>
          </p:spPr>
        </p:pic>
        <p:sp>
          <p:nvSpPr>
            <p:cNvPr id="12" name="TextBox 11"/>
            <p:cNvSpPr txBox="1"/>
            <p:nvPr/>
          </p:nvSpPr>
          <p:spPr>
            <a:xfrm>
              <a:off x="6844033" y="3346049"/>
              <a:ext cx="1805751" cy="300082"/>
            </a:xfrm>
            <a:prstGeom prst="rect">
              <a:avLst/>
            </a:prstGeom>
            <a:noFill/>
          </p:spPr>
          <p:txBody>
            <a:bodyPr wrap="none" rtlCol="0">
              <a:spAutoFit/>
            </a:bodyPr>
            <a:lstStyle/>
            <a:p>
              <a:r>
                <a:rPr lang="en-US" b="1" dirty="0" smtClean="0"/>
                <a:t>Username &amp; password</a:t>
              </a:r>
              <a:endParaRPr lang="en-IN" b="1" dirty="0"/>
            </a:p>
          </p:txBody>
        </p:sp>
      </p:grpSp>
      <p:cxnSp>
        <p:nvCxnSpPr>
          <p:cNvPr id="16" name="Straight Arrow Connector 15"/>
          <p:cNvCxnSpPr/>
          <p:nvPr/>
        </p:nvCxnSpPr>
        <p:spPr>
          <a:xfrm>
            <a:off x="5085708" y="3496424"/>
            <a:ext cx="1154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820906" y="3250820"/>
            <a:ext cx="2092091" cy="579602"/>
            <a:chOff x="2882492" y="3343667"/>
            <a:chExt cx="2092091" cy="579602"/>
          </a:xfrm>
        </p:grpSpPr>
        <p:sp>
          <p:nvSpPr>
            <p:cNvPr id="15" name="Rectangle 14"/>
            <p:cNvSpPr/>
            <p:nvPr/>
          </p:nvSpPr>
          <p:spPr>
            <a:xfrm>
              <a:off x="3181546" y="3365403"/>
              <a:ext cx="1766279"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2492" y="3343667"/>
              <a:ext cx="625542" cy="57960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446448" y="3417595"/>
              <a:ext cx="1528135" cy="300082"/>
            </a:xfrm>
            <a:prstGeom prst="rect">
              <a:avLst/>
            </a:prstGeom>
            <a:noFill/>
          </p:spPr>
          <p:txBody>
            <a:bodyPr wrap="square" rtlCol="0">
              <a:spAutoFit/>
            </a:bodyPr>
            <a:lstStyle/>
            <a:p>
              <a:r>
                <a:rPr lang="en-US" b="1" dirty="0" smtClean="0"/>
                <a:t>Cloud function</a:t>
              </a:r>
              <a:endParaRPr lang="en-IN" b="1" dirty="0"/>
            </a:p>
          </p:txBody>
        </p:sp>
      </p:grpSp>
      <p:grpSp>
        <p:nvGrpSpPr>
          <p:cNvPr id="22" name="Group 21"/>
          <p:cNvGrpSpPr/>
          <p:nvPr/>
        </p:nvGrpSpPr>
        <p:grpSpPr>
          <a:xfrm>
            <a:off x="6412851" y="3250820"/>
            <a:ext cx="2321960" cy="534256"/>
            <a:chOff x="6327824" y="3229296"/>
            <a:chExt cx="2321960" cy="534256"/>
          </a:xfrm>
        </p:grpSpPr>
        <p:sp>
          <p:nvSpPr>
            <p:cNvPr id="23" name="Rectangle 22"/>
            <p:cNvSpPr/>
            <p:nvPr/>
          </p:nvSpPr>
          <p:spPr>
            <a:xfrm>
              <a:off x="6594952" y="3303758"/>
              <a:ext cx="2054832"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824" y="3229296"/>
              <a:ext cx="534256" cy="534256"/>
            </a:xfrm>
            <a:prstGeom prst="rect">
              <a:avLst/>
            </a:prstGeom>
          </p:spPr>
        </p:pic>
        <p:sp>
          <p:nvSpPr>
            <p:cNvPr id="25" name="TextBox 24"/>
            <p:cNvSpPr txBox="1"/>
            <p:nvPr/>
          </p:nvSpPr>
          <p:spPr>
            <a:xfrm>
              <a:off x="6844033" y="3346049"/>
              <a:ext cx="1805751" cy="300082"/>
            </a:xfrm>
            <a:prstGeom prst="rect">
              <a:avLst/>
            </a:prstGeom>
            <a:noFill/>
          </p:spPr>
          <p:txBody>
            <a:bodyPr wrap="none" rtlCol="0">
              <a:spAutoFit/>
            </a:bodyPr>
            <a:lstStyle/>
            <a:p>
              <a:r>
                <a:rPr lang="en-US" b="1" dirty="0" smtClean="0"/>
                <a:t>Username &amp; password</a:t>
              </a:r>
              <a:endParaRPr lang="en-IN" b="1" dirty="0"/>
            </a:p>
          </p:txBody>
        </p:sp>
      </p:grpSp>
      <p:cxnSp>
        <p:nvCxnSpPr>
          <p:cNvPr id="26" name="Straight Arrow Connector 25"/>
          <p:cNvCxnSpPr/>
          <p:nvPr/>
        </p:nvCxnSpPr>
        <p:spPr>
          <a:xfrm>
            <a:off x="5085708" y="2858348"/>
            <a:ext cx="1154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654138" y="3496424"/>
            <a:ext cx="780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6868" y="3942160"/>
            <a:ext cx="502370" cy="5023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38161" y="4026313"/>
            <a:ext cx="887231" cy="300082"/>
          </a:xfrm>
          <a:prstGeom prst="rect">
            <a:avLst/>
          </a:prstGeom>
          <a:noFill/>
        </p:spPr>
        <p:txBody>
          <a:bodyPr wrap="none" rtlCol="0">
            <a:spAutoFit/>
          </a:bodyPr>
          <a:lstStyle/>
          <a:p>
            <a:r>
              <a:rPr lang="en-US" b="1" dirty="0" smtClean="0"/>
              <a:t>Azure VM</a:t>
            </a:r>
            <a:endParaRPr lang="en-IN" b="1" dirty="0"/>
          </a:p>
        </p:txBody>
      </p:sp>
      <p:grpSp>
        <p:nvGrpSpPr>
          <p:cNvPr id="28" name="Group 27"/>
          <p:cNvGrpSpPr/>
          <p:nvPr/>
        </p:nvGrpSpPr>
        <p:grpSpPr>
          <a:xfrm>
            <a:off x="6412851" y="3875192"/>
            <a:ext cx="2321960" cy="534256"/>
            <a:chOff x="6327824" y="3229296"/>
            <a:chExt cx="2321960" cy="534256"/>
          </a:xfrm>
        </p:grpSpPr>
        <p:sp>
          <p:nvSpPr>
            <p:cNvPr id="30" name="Rectangle 29"/>
            <p:cNvSpPr/>
            <p:nvPr/>
          </p:nvSpPr>
          <p:spPr>
            <a:xfrm>
              <a:off x="6594952" y="3303758"/>
              <a:ext cx="2054832"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824" y="3229296"/>
              <a:ext cx="534256" cy="534256"/>
            </a:xfrm>
            <a:prstGeom prst="rect">
              <a:avLst/>
            </a:prstGeom>
          </p:spPr>
        </p:pic>
        <p:sp>
          <p:nvSpPr>
            <p:cNvPr id="32" name="TextBox 31"/>
            <p:cNvSpPr txBox="1"/>
            <p:nvPr/>
          </p:nvSpPr>
          <p:spPr>
            <a:xfrm>
              <a:off x="6844033" y="3346049"/>
              <a:ext cx="1805751" cy="300082"/>
            </a:xfrm>
            <a:prstGeom prst="rect">
              <a:avLst/>
            </a:prstGeom>
            <a:noFill/>
          </p:spPr>
          <p:txBody>
            <a:bodyPr wrap="none" rtlCol="0">
              <a:spAutoFit/>
            </a:bodyPr>
            <a:lstStyle/>
            <a:p>
              <a:r>
                <a:rPr lang="en-US" b="1" dirty="0" smtClean="0"/>
                <a:t>Username &amp; password</a:t>
              </a:r>
              <a:endParaRPr lang="en-IN" b="1" dirty="0"/>
            </a:p>
          </p:txBody>
        </p:sp>
      </p:grpSp>
      <p:cxnSp>
        <p:nvCxnSpPr>
          <p:cNvPr id="33" name="Straight Arrow Connector 32"/>
          <p:cNvCxnSpPr/>
          <p:nvPr/>
        </p:nvCxnSpPr>
        <p:spPr>
          <a:xfrm>
            <a:off x="5085708" y="4114374"/>
            <a:ext cx="11544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146945" y="1063170"/>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 any service that you might want to use, you are given a set of username and password, using which you can access that particular service for which the  username and password is created.</a:t>
            </a:r>
            <a:endParaRPr lang="en-US" dirty="0">
              <a:solidFill>
                <a:schemeClr val="tx1"/>
              </a:solidFill>
            </a:endParaRPr>
          </a:p>
        </p:txBody>
      </p:sp>
      <p:sp>
        <p:nvSpPr>
          <p:cNvPr id="36"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Before Azure Active Directory?</a:t>
            </a:r>
            <a:endParaRPr lang="en-US" sz="2400" b="1" dirty="0">
              <a:solidFill>
                <a:srgbClr val="604878"/>
              </a:solidFill>
            </a:endParaRPr>
          </a:p>
        </p:txBody>
      </p:sp>
      <p:pic>
        <p:nvPicPr>
          <p:cNvPr id="37" name="Picture 36">
            <a:extLst>
              <a:ext uri="{FF2B5EF4-FFF2-40B4-BE49-F238E27FC236}">
                <a16:creationId xmlns="" xmlns:a16="http://schemas.microsoft.com/office/drawing/2014/main" id="{489CA974-BFDD-4137-A608-C539BA067DF5}"/>
              </a:ext>
            </a:extLst>
          </p:cNvPr>
          <p:cNvPicPr>
            <a:picLocks noChangeAspect="1"/>
          </p:cNvPicPr>
          <p:nvPr/>
        </p:nvPicPr>
        <p:blipFill>
          <a:blip r:embed="rId7"/>
          <a:stretch>
            <a:fillRect/>
          </a:stretch>
        </p:blipFill>
        <p:spPr>
          <a:xfrm>
            <a:off x="0" y="0"/>
            <a:ext cx="9144000" cy="5143500"/>
          </a:xfrm>
          <a:prstGeom prst="rect">
            <a:avLst/>
          </a:prstGeom>
        </p:spPr>
      </p:pic>
    </p:spTree>
    <p:extLst>
      <p:ext uri="{BB962C8B-B14F-4D97-AF65-F5344CB8AC3E}">
        <p14:creationId xmlns:p14="http://schemas.microsoft.com/office/powerpoint/2010/main" val="3767602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947002" y="2408658"/>
            <a:ext cx="1760857" cy="1602831"/>
          </a:xfrm>
          <a:prstGeom prst="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2236867" y="3534815"/>
            <a:ext cx="1344495" cy="28682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16" y="2778969"/>
            <a:ext cx="1020882" cy="1020882"/>
          </a:xfrm>
          <a:prstGeom prst="rect">
            <a:avLst/>
          </a:prstGeom>
        </p:spPr>
      </p:pic>
      <p:grpSp>
        <p:nvGrpSpPr>
          <p:cNvPr id="9" name="Group 8"/>
          <p:cNvGrpSpPr/>
          <p:nvPr/>
        </p:nvGrpSpPr>
        <p:grpSpPr>
          <a:xfrm>
            <a:off x="2052353" y="2476083"/>
            <a:ext cx="1581912" cy="379574"/>
            <a:chOff x="3209798" y="2681145"/>
            <a:chExt cx="2159833" cy="518244"/>
          </a:xfrm>
        </p:grpSpPr>
        <p:sp>
          <p:nvSpPr>
            <p:cNvPr id="7" name="Rectangle 6"/>
            <p:cNvSpPr/>
            <p:nvPr/>
          </p:nvSpPr>
          <p:spPr>
            <a:xfrm>
              <a:off x="3461720" y="2799503"/>
              <a:ext cx="1808923"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209798" y="2681145"/>
              <a:ext cx="503844" cy="503844"/>
            </a:xfrm>
            <a:prstGeom prst="rect">
              <a:avLst/>
            </a:prstGeom>
          </p:spPr>
        </p:pic>
        <p:sp>
          <p:nvSpPr>
            <p:cNvPr id="8" name="TextBox 7"/>
            <p:cNvSpPr txBox="1"/>
            <p:nvPr/>
          </p:nvSpPr>
          <p:spPr>
            <a:xfrm>
              <a:off x="3753985" y="2842205"/>
              <a:ext cx="1615646" cy="357184"/>
            </a:xfrm>
            <a:prstGeom prst="rect">
              <a:avLst/>
            </a:prstGeom>
            <a:noFill/>
          </p:spPr>
          <p:txBody>
            <a:bodyPr wrap="none" rtlCol="0">
              <a:spAutoFit/>
            </a:bodyPr>
            <a:lstStyle/>
            <a:p>
              <a:r>
                <a:rPr lang="en-US" sz="1100" b="1" dirty="0" smtClean="0"/>
                <a:t>Database Service</a:t>
              </a:r>
              <a:endParaRPr lang="en-IN" sz="1100" b="1" dirty="0"/>
            </a:p>
          </p:txBody>
        </p:sp>
      </p:grpSp>
      <p:grpSp>
        <p:nvGrpSpPr>
          <p:cNvPr id="13" name="Group 12"/>
          <p:cNvGrpSpPr/>
          <p:nvPr/>
        </p:nvGrpSpPr>
        <p:grpSpPr>
          <a:xfrm>
            <a:off x="4679891" y="2508289"/>
            <a:ext cx="1886829" cy="391301"/>
            <a:chOff x="6327824" y="3229296"/>
            <a:chExt cx="2576146" cy="534256"/>
          </a:xfrm>
        </p:grpSpPr>
        <p:sp>
          <p:nvSpPr>
            <p:cNvPr id="11" name="Rectangle 10"/>
            <p:cNvSpPr/>
            <p:nvPr/>
          </p:nvSpPr>
          <p:spPr>
            <a:xfrm>
              <a:off x="6594952" y="3303759"/>
              <a:ext cx="2309018" cy="385487"/>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824" y="3229296"/>
              <a:ext cx="534256" cy="534256"/>
            </a:xfrm>
            <a:prstGeom prst="rect">
              <a:avLst/>
            </a:prstGeom>
          </p:spPr>
        </p:pic>
        <p:sp>
          <p:nvSpPr>
            <p:cNvPr id="12" name="TextBox 11"/>
            <p:cNvSpPr txBox="1"/>
            <p:nvPr/>
          </p:nvSpPr>
          <p:spPr>
            <a:xfrm>
              <a:off x="6844032" y="3346048"/>
              <a:ext cx="2059938" cy="357185"/>
            </a:xfrm>
            <a:prstGeom prst="rect">
              <a:avLst/>
            </a:prstGeom>
            <a:noFill/>
          </p:spPr>
          <p:txBody>
            <a:bodyPr wrap="none" rtlCol="0">
              <a:spAutoFit/>
            </a:bodyPr>
            <a:lstStyle/>
            <a:p>
              <a:r>
                <a:rPr lang="en-US" sz="1100" b="1" dirty="0" smtClean="0"/>
                <a:t>Username &amp; password</a:t>
              </a:r>
              <a:endParaRPr lang="en-IN" sz="1100" b="1" dirty="0"/>
            </a:p>
          </p:txBody>
        </p:sp>
      </p:grpSp>
      <p:grpSp>
        <p:nvGrpSpPr>
          <p:cNvPr id="18" name="Group 17"/>
          <p:cNvGrpSpPr/>
          <p:nvPr/>
        </p:nvGrpSpPr>
        <p:grpSpPr>
          <a:xfrm>
            <a:off x="2049066" y="2991151"/>
            <a:ext cx="1532296" cy="424514"/>
            <a:chOff x="2882492" y="3343667"/>
            <a:chExt cx="2092091" cy="579602"/>
          </a:xfrm>
        </p:grpSpPr>
        <p:sp>
          <p:nvSpPr>
            <p:cNvPr id="15" name="Rectangle 14"/>
            <p:cNvSpPr/>
            <p:nvPr/>
          </p:nvSpPr>
          <p:spPr>
            <a:xfrm>
              <a:off x="3181546" y="3365403"/>
              <a:ext cx="1766279"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2492" y="3343667"/>
              <a:ext cx="625542" cy="57960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446447" y="3417596"/>
              <a:ext cx="1528136" cy="357184"/>
            </a:xfrm>
            <a:prstGeom prst="rect">
              <a:avLst/>
            </a:prstGeom>
            <a:noFill/>
          </p:spPr>
          <p:txBody>
            <a:bodyPr wrap="square" rtlCol="0">
              <a:spAutoFit/>
            </a:bodyPr>
            <a:lstStyle/>
            <a:p>
              <a:r>
                <a:rPr lang="en-US" sz="1100" b="1" dirty="0" smtClean="0"/>
                <a:t>Cloud function</a:t>
              </a:r>
              <a:endParaRPr lang="en-IN" sz="1100" b="1" dirty="0"/>
            </a:p>
          </p:txBody>
        </p:sp>
      </p:grpSp>
      <p:cxnSp>
        <p:nvCxnSpPr>
          <p:cNvPr id="29" name="Straight Arrow Connector 28"/>
          <p:cNvCxnSpPr/>
          <p:nvPr/>
        </p:nvCxnSpPr>
        <p:spPr>
          <a:xfrm>
            <a:off x="1194498" y="3171037"/>
            <a:ext cx="571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3433" y="3497504"/>
            <a:ext cx="367947" cy="3679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74400" y="3559140"/>
            <a:ext cx="760144" cy="261610"/>
          </a:xfrm>
          <a:prstGeom prst="rect">
            <a:avLst/>
          </a:prstGeom>
          <a:noFill/>
        </p:spPr>
        <p:txBody>
          <a:bodyPr wrap="none" rtlCol="0">
            <a:spAutoFit/>
          </a:bodyPr>
          <a:lstStyle/>
          <a:p>
            <a:r>
              <a:rPr lang="en-US" sz="1100" b="1" dirty="0" smtClean="0"/>
              <a:t>Azure VM</a:t>
            </a:r>
            <a:endParaRPr lang="en-IN" sz="1100" b="1" dirty="0"/>
          </a:p>
        </p:txBody>
      </p:sp>
      <p:sp>
        <p:nvSpPr>
          <p:cNvPr id="35" name="Rounded Rectangle 34"/>
          <p:cNvSpPr/>
          <p:nvPr/>
        </p:nvSpPr>
        <p:spPr>
          <a:xfrm>
            <a:off x="1146945" y="1063170"/>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 any service that you might want to use, you are given a set of username and password, using which you can access that particular service for which the  username and password is created.</a:t>
            </a:r>
            <a:endParaRPr lang="en-US" dirty="0">
              <a:solidFill>
                <a:schemeClr val="tx1"/>
              </a:solidFill>
            </a:endParaRPr>
          </a:p>
        </p:txBody>
      </p:sp>
      <p:grpSp>
        <p:nvGrpSpPr>
          <p:cNvPr id="36" name="Group 35"/>
          <p:cNvGrpSpPr/>
          <p:nvPr/>
        </p:nvGrpSpPr>
        <p:grpSpPr>
          <a:xfrm>
            <a:off x="4679891" y="2991151"/>
            <a:ext cx="1886829" cy="391301"/>
            <a:chOff x="6327824" y="3229296"/>
            <a:chExt cx="2576146" cy="534256"/>
          </a:xfrm>
        </p:grpSpPr>
        <p:sp>
          <p:nvSpPr>
            <p:cNvPr id="37" name="Rectangle 36"/>
            <p:cNvSpPr/>
            <p:nvPr/>
          </p:nvSpPr>
          <p:spPr>
            <a:xfrm>
              <a:off x="6594952" y="3303759"/>
              <a:ext cx="2309018" cy="385487"/>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824" y="3229296"/>
              <a:ext cx="534256" cy="534256"/>
            </a:xfrm>
            <a:prstGeom prst="rect">
              <a:avLst/>
            </a:prstGeom>
          </p:spPr>
        </p:pic>
        <p:sp>
          <p:nvSpPr>
            <p:cNvPr id="39" name="TextBox 38"/>
            <p:cNvSpPr txBox="1"/>
            <p:nvPr/>
          </p:nvSpPr>
          <p:spPr>
            <a:xfrm>
              <a:off x="6844032" y="3346048"/>
              <a:ext cx="2059938" cy="357185"/>
            </a:xfrm>
            <a:prstGeom prst="rect">
              <a:avLst/>
            </a:prstGeom>
            <a:noFill/>
          </p:spPr>
          <p:txBody>
            <a:bodyPr wrap="none" rtlCol="0">
              <a:spAutoFit/>
            </a:bodyPr>
            <a:lstStyle/>
            <a:p>
              <a:r>
                <a:rPr lang="en-US" sz="1100" b="1" dirty="0" smtClean="0"/>
                <a:t>Username &amp; password</a:t>
              </a:r>
              <a:endParaRPr lang="en-IN" sz="1100" b="1" dirty="0"/>
            </a:p>
          </p:txBody>
        </p:sp>
      </p:grpSp>
      <p:grpSp>
        <p:nvGrpSpPr>
          <p:cNvPr id="40" name="Group 39"/>
          <p:cNvGrpSpPr/>
          <p:nvPr/>
        </p:nvGrpSpPr>
        <p:grpSpPr>
          <a:xfrm>
            <a:off x="4679891" y="3474150"/>
            <a:ext cx="1886829" cy="391301"/>
            <a:chOff x="6327824" y="3229296"/>
            <a:chExt cx="2576146" cy="534256"/>
          </a:xfrm>
        </p:grpSpPr>
        <p:sp>
          <p:nvSpPr>
            <p:cNvPr id="41" name="Rectangle 40"/>
            <p:cNvSpPr/>
            <p:nvPr/>
          </p:nvSpPr>
          <p:spPr>
            <a:xfrm>
              <a:off x="6594952" y="3303759"/>
              <a:ext cx="2309018" cy="385487"/>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824" y="3229296"/>
              <a:ext cx="534256" cy="534256"/>
            </a:xfrm>
            <a:prstGeom prst="rect">
              <a:avLst/>
            </a:prstGeom>
          </p:spPr>
        </p:pic>
        <p:sp>
          <p:nvSpPr>
            <p:cNvPr id="43" name="TextBox 42"/>
            <p:cNvSpPr txBox="1"/>
            <p:nvPr/>
          </p:nvSpPr>
          <p:spPr>
            <a:xfrm>
              <a:off x="6844032" y="3346048"/>
              <a:ext cx="2059938" cy="357185"/>
            </a:xfrm>
            <a:prstGeom prst="rect">
              <a:avLst/>
            </a:prstGeom>
            <a:noFill/>
          </p:spPr>
          <p:txBody>
            <a:bodyPr wrap="none" rtlCol="0">
              <a:spAutoFit/>
            </a:bodyPr>
            <a:lstStyle/>
            <a:p>
              <a:r>
                <a:rPr lang="en-US" sz="1100" b="1" dirty="0" smtClean="0"/>
                <a:t>Username &amp; password</a:t>
              </a:r>
              <a:endParaRPr lang="en-IN" sz="1100" b="1" dirty="0"/>
            </a:p>
          </p:txBody>
        </p:sp>
      </p:grpSp>
      <p:cxnSp>
        <p:nvCxnSpPr>
          <p:cNvPr id="46" name="Straight Arrow Connector 45"/>
          <p:cNvCxnSpPr/>
          <p:nvPr/>
        </p:nvCxnSpPr>
        <p:spPr>
          <a:xfrm>
            <a:off x="3883320" y="3171037"/>
            <a:ext cx="571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883320" y="2726635"/>
            <a:ext cx="571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883320" y="3666755"/>
            <a:ext cx="571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264118" y="2356097"/>
            <a:ext cx="1465544" cy="1465544"/>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9421" y="2392045"/>
            <a:ext cx="311894" cy="311894"/>
          </a:xfrm>
          <a:prstGeom prst="rect">
            <a:avLst/>
          </a:prstGeom>
        </p:spPr>
      </p:pic>
      <p:sp>
        <p:nvSpPr>
          <p:cNvPr id="19" name="TextBox 18"/>
          <p:cNvSpPr txBox="1"/>
          <p:nvPr/>
        </p:nvSpPr>
        <p:spPr>
          <a:xfrm>
            <a:off x="229647" y="3818031"/>
            <a:ext cx="891847" cy="300082"/>
          </a:xfrm>
          <a:prstGeom prst="rect">
            <a:avLst/>
          </a:prstGeom>
          <a:noFill/>
        </p:spPr>
        <p:txBody>
          <a:bodyPr wrap="none" rtlCol="0">
            <a:spAutoFit/>
          </a:bodyPr>
          <a:lstStyle/>
          <a:p>
            <a:r>
              <a:rPr lang="en-US" b="1" dirty="0" smtClean="0"/>
              <a:t>Employee</a:t>
            </a:r>
            <a:endParaRPr lang="en-IN" b="1" dirty="0"/>
          </a:p>
        </p:txBody>
      </p:sp>
      <p:sp>
        <p:nvSpPr>
          <p:cNvPr id="44" name="TextBox 43"/>
          <p:cNvSpPr txBox="1"/>
          <p:nvPr/>
        </p:nvSpPr>
        <p:spPr>
          <a:xfrm>
            <a:off x="7763502" y="3821641"/>
            <a:ext cx="659155" cy="300082"/>
          </a:xfrm>
          <a:prstGeom prst="rect">
            <a:avLst/>
          </a:prstGeom>
          <a:noFill/>
        </p:spPr>
        <p:txBody>
          <a:bodyPr wrap="none" rtlCol="0">
            <a:spAutoFit/>
          </a:bodyPr>
          <a:lstStyle/>
          <a:p>
            <a:r>
              <a:rPr lang="en-US" b="1" dirty="0" smtClean="0"/>
              <a:t>Admin</a:t>
            </a:r>
            <a:endParaRPr lang="en-IN" b="1" dirty="0"/>
          </a:p>
        </p:txBody>
      </p:sp>
      <p:sp>
        <p:nvSpPr>
          <p:cNvPr id="4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Before Azure Active Directory?</a:t>
            </a:r>
            <a:endParaRPr lang="en-US" sz="2400" b="1" dirty="0">
              <a:solidFill>
                <a:srgbClr val="604878"/>
              </a:solidFill>
            </a:endParaRPr>
          </a:p>
        </p:txBody>
      </p:sp>
      <p:cxnSp>
        <p:nvCxnSpPr>
          <p:cNvPr id="21" name="Elbow Connector 20"/>
          <p:cNvCxnSpPr/>
          <p:nvPr/>
        </p:nvCxnSpPr>
        <p:spPr>
          <a:xfrm flipV="1">
            <a:off x="4592548" y="2267019"/>
            <a:ext cx="2269532" cy="904018"/>
          </a:xfrm>
          <a:prstGeom prst="bentConnector3">
            <a:avLst>
              <a:gd name="adj1" fmla="val -250"/>
            </a:avLst>
          </a:prstGeom>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a:off x="4592548" y="3070334"/>
            <a:ext cx="2269532" cy="1023048"/>
          </a:xfrm>
          <a:prstGeom prst="bentConnector3">
            <a:avLst>
              <a:gd name="adj1" fmla="val -25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6200000" flipH="1">
            <a:off x="6532594" y="2596505"/>
            <a:ext cx="1061012" cy="402038"/>
          </a:xfrm>
          <a:prstGeom prst="bentConnector3">
            <a:avLst>
              <a:gd name="adj1" fmla="val 99385"/>
            </a:avLst>
          </a:prstGeom>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flipH="1" flipV="1">
            <a:off x="6675758" y="3505021"/>
            <a:ext cx="774684" cy="402038"/>
          </a:xfrm>
          <a:prstGeom prst="bentConnector3">
            <a:avLst>
              <a:gd name="adj1" fmla="val 100397"/>
            </a:avLst>
          </a:prstGeom>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 xmlns:a16="http://schemas.microsoft.com/office/drawing/2014/main" id="{489CA974-BFDD-4137-A608-C539BA067DF5}"/>
              </a:ext>
            </a:extLst>
          </p:cNvPr>
          <p:cNvPicPr>
            <a:picLocks noChangeAspect="1"/>
          </p:cNvPicPr>
          <p:nvPr/>
        </p:nvPicPr>
        <p:blipFill>
          <a:blip r:embed="rId9"/>
          <a:stretch>
            <a:fillRect/>
          </a:stretch>
        </p:blipFill>
        <p:spPr>
          <a:xfrm>
            <a:off x="0" y="0"/>
            <a:ext cx="9144000" cy="5143500"/>
          </a:xfrm>
          <a:prstGeom prst="rect">
            <a:avLst/>
          </a:prstGeom>
        </p:spPr>
      </p:pic>
    </p:spTree>
    <p:extLst>
      <p:ext uri="{BB962C8B-B14F-4D97-AF65-F5344CB8AC3E}">
        <p14:creationId xmlns:p14="http://schemas.microsoft.com/office/powerpoint/2010/main" val="305787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down)">
                                      <p:cBhvr>
                                        <p:cTn id="14" dur="500"/>
                                        <p:tgtEl>
                                          <p:spTgt spid="51"/>
                                        </p:tgtEl>
                                      </p:cBhvr>
                                    </p:animEffect>
                                  </p:childTnLst>
                                </p:cTn>
                              </p:par>
                              <p:par>
                                <p:cTn id="15" presetID="22" presetClass="entr" presetSubtype="1"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repeatCount="indefinite" fill="hold" nodeType="clickEffect">
                                  <p:stCondLst>
                                    <p:cond delay="0"/>
                                  </p:stCondLst>
                                  <p:endCondLst>
                                    <p:cond evt="onNext" delay="0">
                                      <p:tgtEl>
                                        <p:sldTgt/>
                                      </p:tgtEl>
                                    </p:cond>
                                  </p:endCondLst>
                                  <p:childTnLst>
                                    <p:animEffect transition="out" filter="fade">
                                      <p:cBhvr>
                                        <p:cTn id="26" dur="1000" tmFilter="0, 0; .2, .5; .8, .5; 1, 0"/>
                                        <p:tgtEl>
                                          <p:spTgt spid="16"/>
                                        </p:tgtEl>
                                      </p:cBhvr>
                                    </p:animEffect>
                                    <p:animScale>
                                      <p:cBhvr>
                                        <p:cTn id="27" dur="50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1146945" y="1063170"/>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 any service that you might want to use, you are given a single set of username and password, using which you can access any service that you want, as long as the admin has given you the permission.</a:t>
            </a:r>
            <a:endParaRPr lang="en-US" dirty="0">
              <a:solidFill>
                <a:schemeClr val="tx1"/>
              </a:solidFill>
            </a:endParaRPr>
          </a:p>
        </p:txBody>
      </p:sp>
      <p:sp>
        <p:nvSpPr>
          <p:cNvPr id="4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After Azure Active Directory?</a:t>
            </a:r>
            <a:endParaRPr lang="en-US" sz="2400" b="1" dirty="0">
              <a:solidFill>
                <a:srgbClr val="604878"/>
              </a:solidFill>
            </a:endParaRPr>
          </a:p>
        </p:txBody>
      </p:sp>
      <p:grpSp>
        <p:nvGrpSpPr>
          <p:cNvPr id="11" name="Group 10"/>
          <p:cNvGrpSpPr/>
          <p:nvPr/>
        </p:nvGrpSpPr>
        <p:grpSpPr>
          <a:xfrm>
            <a:off x="226544" y="2712071"/>
            <a:ext cx="8538041" cy="1808806"/>
            <a:chOff x="163716" y="2512494"/>
            <a:chExt cx="8538041" cy="1808806"/>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16" y="2778969"/>
              <a:ext cx="1020882" cy="1020882"/>
            </a:xfrm>
            <a:prstGeom prst="rect">
              <a:avLst/>
            </a:prstGeom>
          </p:spPr>
        </p:pic>
        <p:grpSp>
          <p:nvGrpSpPr>
            <p:cNvPr id="20" name="Group 19"/>
            <p:cNvGrpSpPr/>
            <p:nvPr/>
          </p:nvGrpSpPr>
          <p:grpSpPr>
            <a:xfrm>
              <a:off x="229647" y="2512494"/>
              <a:ext cx="8472110" cy="1808806"/>
              <a:chOff x="229647" y="2312917"/>
              <a:chExt cx="8472110" cy="1808806"/>
            </a:xfrm>
          </p:grpSpPr>
          <p:cxnSp>
            <p:nvCxnSpPr>
              <p:cNvPr id="29" name="Straight Arrow Connector 28"/>
              <p:cNvCxnSpPr/>
              <p:nvPr/>
            </p:nvCxnSpPr>
            <p:spPr>
              <a:xfrm>
                <a:off x="1040386" y="3171037"/>
                <a:ext cx="571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709879" y="2409890"/>
                <a:ext cx="1760857" cy="1602831"/>
                <a:chOff x="1947002" y="2408658"/>
                <a:chExt cx="1760857" cy="1602831"/>
              </a:xfrm>
            </p:grpSpPr>
            <p:sp>
              <p:nvSpPr>
                <p:cNvPr id="34" name="Rectangle 33"/>
                <p:cNvSpPr/>
                <p:nvPr/>
              </p:nvSpPr>
              <p:spPr>
                <a:xfrm>
                  <a:off x="1947002" y="2408658"/>
                  <a:ext cx="1760857" cy="1602831"/>
                </a:xfrm>
                <a:prstGeom prst="rect">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2236867" y="3534815"/>
                  <a:ext cx="1344495" cy="28682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p:cNvGrpSpPr/>
                <p:nvPr/>
              </p:nvGrpSpPr>
              <p:grpSpPr>
                <a:xfrm>
                  <a:off x="2052353" y="2476083"/>
                  <a:ext cx="1581912" cy="379574"/>
                  <a:chOff x="3209798" y="2681145"/>
                  <a:chExt cx="2159833" cy="518244"/>
                </a:xfrm>
              </p:grpSpPr>
              <p:sp>
                <p:nvSpPr>
                  <p:cNvPr id="7" name="Rectangle 6"/>
                  <p:cNvSpPr/>
                  <p:nvPr/>
                </p:nvSpPr>
                <p:spPr>
                  <a:xfrm>
                    <a:off x="3461720" y="2799503"/>
                    <a:ext cx="1808923"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209798" y="2681145"/>
                    <a:ext cx="503844" cy="503844"/>
                  </a:xfrm>
                  <a:prstGeom prst="rect">
                    <a:avLst/>
                  </a:prstGeom>
                </p:spPr>
              </p:pic>
              <p:sp>
                <p:nvSpPr>
                  <p:cNvPr id="8" name="TextBox 7"/>
                  <p:cNvSpPr txBox="1"/>
                  <p:nvPr/>
                </p:nvSpPr>
                <p:spPr>
                  <a:xfrm>
                    <a:off x="3753985" y="2842205"/>
                    <a:ext cx="1615646" cy="357184"/>
                  </a:xfrm>
                  <a:prstGeom prst="rect">
                    <a:avLst/>
                  </a:prstGeom>
                  <a:noFill/>
                </p:spPr>
                <p:txBody>
                  <a:bodyPr wrap="none" rtlCol="0">
                    <a:spAutoFit/>
                  </a:bodyPr>
                  <a:lstStyle/>
                  <a:p>
                    <a:r>
                      <a:rPr lang="en-US" sz="1100" b="1" dirty="0" smtClean="0"/>
                      <a:t>Database Service</a:t>
                    </a:r>
                    <a:endParaRPr lang="en-IN" sz="1100" b="1" dirty="0"/>
                  </a:p>
                </p:txBody>
              </p:sp>
            </p:grpSp>
            <p:grpSp>
              <p:nvGrpSpPr>
                <p:cNvPr id="18" name="Group 17"/>
                <p:cNvGrpSpPr/>
                <p:nvPr/>
              </p:nvGrpSpPr>
              <p:grpSpPr>
                <a:xfrm>
                  <a:off x="2049066" y="2991151"/>
                  <a:ext cx="1532296" cy="424514"/>
                  <a:chOff x="2882492" y="3343667"/>
                  <a:chExt cx="2092091" cy="579602"/>
                </a:xfrm>
              </p:grpSpPr>
              <p:sp>
                <p:nvSpPr>
                  <p:cNvPr id="15" name="Rectangle 14"/>
                  <p:cNvSpPr/>
                  <p:nvPr/>
                </p:nvSpPr>
                <p:spPr>
                  <a:xfrm>
                    <a:off x="3181546" y="3365403"/>
                    <a:ext cx="1766279" cy="385486"/>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492" y="3343667"/>
                    <a:ext cx="625542" cy="57960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446447" y="3417596"/>
                    <a:ext cx="1528136" cy="357184"/>
                  </a:xfrm>
                  <a:prstGeom prst="rect">
                    <a:avLst/>
                  </a:prstGeom>
                  <a:noFill/>
                </p:spPr>
                <p:txBody>
                  <a:bodyPr wrap="square" rtlCol="0">
                    <a:spAutoFit/>
                  </a:bodyPr>
                  <a:lstStyle/>
                  <a:p>
                    <a:r>
                      <a:rPr lang="en-US" sz="1100" b="1" dirty="0" smtClean="0"/>
                      <a:t>Cloud function</a:t>
                    </a:r>
                    <a:endParaRPr lang="en-IN" sz="1100" b="1" dirty="0"/>
                  </a:p>
                </p:txBody>
              </p:sp>
            </p:grpSp>
            <p:pic>
              <p:nvPicPr>
                <p:cNvPr id="2052"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3433" y="3497504"/>
                  <a:ext cx="367947" cy="3679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74400" y="3559140"/>
                  <a:ext cx="760144" cy="261610"/>
                </a:xfrm>
                <a:prstGeom prst="rect">
                  <a:avLst/>
                </a:prstGeom>
                <a:noFill/>
              </p:spPr>
              <p:txBody>
                <a:bodyPr wrap="none" rtlCol="0">
                  <a:spAutoFit/>
                </a:bodyPr>
                <a:lstStyle/>
                <a:p>
                  <a:r>
                    <a:rPr lang="en-US" sz="1100" b="1" dirty="0" smtClean="0"/>
                    <a:t>Azure VM</a:t>
                  </a:r>
                  <a:endParaRPr lang="en-IN" sz="1100" b="1" dirty="0"/>
                </a:p>
              </p:txBody>
            </p:sp>
          </p:grpSp>
          <p:grpSp>
            <p:nvGrpSpPr>
              <p:cNvPr id="36" name="Group 35"/>
              <p:cNvGrpSpPr/>
              <p:nvPr/>
            </p:nvGrpSpPr>
            <p:grpSpPr>
              <a:xfrm>
                <a:off x="4495565" y="2978154"/>
                <a:ext cx="1886829" cy="391301"/>
                <a:chOff x="6327824" y="3229296"/>
                <a:chExt cx="2576146" cy="534256"/>
              </a:xfrm>
            </p:grpSpPr>
            <p:sp>
              <p:nvSpPr>
                <p:cNvPr id="37" name="Rectangle 36"/>
                <p:cNvSpPr/>
                <p:nvPr/>
              </p:nvSpPr>
              <p:spPr>
                <a:xfrm>
                  <a:off x="6594952" y="3303759"/>
                  <a:ext cx="2309018" cy="385487"/>
                </a:xfrm>
                <a:prstGeom prst="rect">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7824" y="3229296"/>
                  <a:ext cx="534256" cy="534256"/>
                </a:xfrm>
                <a:prstGeom prst="rect">
                  <a:avLst/>
                </a:prstGeom>
              </p:spPr>
            </p:pic>
            <p:sp>
              <p:nvSpPr>
                <p:cNvPr id="39" name="TextBox 38"/>
                <p:cNvSpPr txBox="1"/>
                <p:nvPr/>
              </p:nvSpPr>
              <p:spPr>
                <a:xfrm>
                  <a:off x="6844032" y="3346048"/>
                  <a:ext cx="2059938" cy="357185"/>
                </a:xfrm>
                <a:prstGeom prst="rect">
                  <a:avLst/>
                </a:prstGeom>
                <a:noFill/>
              </p:spPr>
              <p:txBody>
                <a:bodyPr wrap="none" rtlCol="0">
                  <a:spAutoFit/>
                </a:bodyPr>
                <a:lstStyle/>
                <a:p>
                  <a:r>
                    <a:rPr lang="en-US" sz="1100" b="1" dirty="0" smtClean="0"/>
                    <a:t>Username &amp; password</a:t>
                  </a:r>
                  <a:endParaRPr lang="en-IN" sz="1100" b="1" dirty="0"/>
                </a:p>
              </p:txBody>
            </p:sp>
          </p:grpSp>
          <p:cxnSp>
            <p:nvCxnSpPr>
              <p:cNvPr id="46" name="Straight Arrow Connector 45"/>
              <p:cNvCxnSpPr/>
              <p:nvPr/>
            </p:nvCxnSpPr>
            <p:spPr>
              <a:xfrm>
                <a:off x="3626155" y="3148341"/>
                <a:ext cx="571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626155" y="2703939"/>
                <a:ext cx="571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626155" y="3644059"/>
                <a:ext cx="571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236213" y="2312917"/>
                <a:ext cx="1465544" cy="1465544"/>
              </a:xfrm>
              <a:prstGeom prst="rect">
                <a:avLst/>
              </a:prstGeom>
            </p:spPr>
          </p:pic>
          <p:sp>
            <p:nvSpPr>
              <p:cNvPr id="19" name="TextBox 18"/>
              <p:cNvSpPr txBox="1"/>
              <p:nvPr/>
            </p:nvSpPr>
            <p:spPr>
              <a:xfrm>
                <a:off x="229647" y="3600274"/>
                <a:ext cx="891847" cy="300082"/>
              </a:xfrm>
              <a:prstGeom prst="rect">
                <a:avLst/>
              </a:prstGeom>
              <a:noFill/>
            </p:spPr>
            <p:txBody>
              <a:bodyPr wrap="none" rtlCol="0">
                <a:spAutoFit/>
              </a:bodyPr>
              <a:lstStyle/>
              <a:p>
                <a:r>
                  <a:rPr lang="en-US" b="1" dirty="0" smtClean="0"/>
                  <a:t>Employee</a:t>
                </a:r>
                <a:endParaRPr lang="en-IN" b="1" dirty="0"/>
              </a:p>
            </p:txBody>
          </p:sp>
          <p:sp>
            <p:nvSpPr>
              <p:cNvPr id="44" name="TextBox 43"/>
              <p:cNvSpPr txBox="1"/>
              <p:nvPr/>
            </p:nvSpPr>
            <p:spPr>
              <a:xfrm>
                <a:off x="7708370" y="3821641"/>
                <a:ext cx="659155" cy="300082"/>
              </a:xfrm>
              <a:prstGeom prst="rect">
                <a:avLst/>
              </a:prstGeom>
              <a:noFill/>
            </p:spPr>
            <p:txBody>
              <a:bodyPr wrap="none" rtlCol="0">
                <a:spAutoFit/>
              </a:bodyPr>
              <a:lstStyle/>
              <a:p>
                <a:r>
                  <a:rPr lang="en-US" b="1" dirty="0" smtClean="0"/>
                  <a:t>Admin</a:t>
                </a:r>
                <a:endParaRPr lang="en-IN" b="1" dirty="0"/>
              </a:p>
            </p:txBody>
          </p:sp>
          <p:cxnSp>
            <p:nvCxnSpPr>
              <p:cNvPr id="50" name="Straight Arrow Connector 49"/>
              <p:cNvCxnSpPr/>
              <p:nvPr/>
            </p:nvCxnSpPr>
            <p:spPr>
              <a:xfrm>
                <a:off x="6489650" y="3148341"/>
                <a:ext cx="571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0" name="TextBox 9"/>
          <p:cNvSpPr txBox="1"/>
          <p:nvPr/>
        </p:nvSpPr>
        <p:spPr>
          <a:xfrm>
            <a:off x="2565860" y="2107237"/>
            <a:ext cx="3985065" cy="300082"/>
          </a:xfrm>
          <a:prstGeom prst="rect">
            <a:avLst/>
          </a:prstGeom>
          <a:noFill/>
        </p:spPr>
        <p:txBody>
          <a:bodyPr wrap="none" rtlCol="0">
            <a:spAutoFit/>
          </a:bodyPr>
          <a:lstStyle/>
          <a:p>
            <a:r>
              <a:rPr lang="en-US" b="1" dirty="0" smtClean="0"/>
              <a:t>Azure Active directory provides single sign on feature</a:t>
            </a:r>
            <a:endParaRPr lang="en-IN" b="1" dirty="0"/>
          </a:p>
        </p:txBody>
      </p:sp>
      <p:pic>
        <p:nvPicPr>
          <p:cNvPr id="33" name="Picture 32">
            <a:extLst>
              <a:ext uri="{FF2B5EF4-FFF2-40B4-BE49-F238E27FC236}">
                <a16:creationId xmlns="" xmlns:a16="http://schemas.microsoft.com/office/drawing/2014/main" id="{489CA974-BFDD-4137-A608-C539BA067DF5}"/>
              </a:ext>
            </a:extLst>
          </p:cNvPr>
          <p:cNvPicPr>
            <a:picLocks noChangeAspect="1"/>
          </p:cNvPicPr>
          <p:nvPr/>
        </p:nvPicPr>
        <p:blipFill>
          <a:blip r:embed="rId8"/>
          <a:stretch>
            <a:fillRect/>
          </a:stretch>
        </p:blipFill>
        <p:spPr>
          <a:xfrm>
            <a:off x="0" y="0"/>
            <a:ext cx="9144000" cy="5143500"/>
          </a:xfrm>
          <a:prstGeom prst="rect">
            <a:avLst/>
          </a:prstGeom>
        </p:spPr>
      </p:pic>
    </p:spTree>
    <p:extLst>
      <p:ext uri="{BB962C8B-B14F-4D97-AF65-F5344CB8AC3E}">
        <p14:creationId xmlns:p14="http://schemas.microsoft.com/office/powerpoint/2010/main" val="952848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1625220" y="2283272"/>
            <a:ext cx="6460541" cy="576956"/>
          </a:xfrm>
        </p:spPr>
        <p:txBody>
          <a:bodyPr anchor="ctr"/>
          <a:lstStyle/>
          <a:p>
            <a:pPr algn="ctr"/>
            <a:r>
              <a:rPr lang="en-US" dirty="0" smtClean="0"/>
              <a:t>Windows AD Vs. Azure AD</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806101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Windows Active Directory?</a:t>
            </a:r>
            <a:endParaRPr lang="en-US" sz="2400" b="1" dirty="0">
              <a:solidFill>
                <a:srgbClr val="604878"/>
              </a:solidFill>
            </a:endParaRPr>
          </a:p>
        </p:txBody>
      </p:sp>
      <p:sp>
        <p:nvSpPr>
          <p:cNvPr id="4" name="Rounded Rectangle 3"/>
          <p:cNvSpPr/>
          <p:nvPr/>
        </p:nvSpPr>
        <p:spPr>
          <a:xfrm>
            <a:off x="1099335" y="1078787"/>
            <a:ext cx="7109717" cy="760288"/>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Windows Active </a:t>
            </a:r>
            <a:r>
              <a:rPr lang="en-US" dirty="0" smtClean="0">
                <a:solidFill>
                  <a:prstClr val="black"/>
                </a:solidFill>
              </a:rPr>
              <a:t>directory </a:t>
            </a:r>
            <a:r>
              <a:rPr lang="en-US" dirty="0">
                <a:solidFill>
                  <a:prstClr val="black"/>
                </a:solidFill>
              </a:rPr>
              <a:t>is a windows OS directory service that offers a single interface for organizing and maintaining information about the </a:t>
            </a:r>
            <a:r>
              <a:rPr lang="en-US" dirty="0" smtClean="0">
                <a:solidFill>
                  <a:prstClr val="black"/>
                </a:solidFill>
              </a:rPr>
              <a:t>organization's </a:t>
            </a:r>
            <a:r>
              <a:rPr lang="en-US" dirty="0">
                <a:solidFill>
                  <a:prstClr val="black"/>
                </a:solidFill>
              </a:rPr>
              <a:t>network.</a:t>
            </a:r>
            <a:endParaRPr lang="en-IN" dirty="0">
              <a:solidFill>
                <a:prstClr val="black"/>
              </a:solidFill>
            </a:endParaRPr>
          </a:p>
        </p:txBody>
      </p:sp>
      <p:sp>
        <p:nvSpPr>
          <p:cNvPr id="2" name="Rectangle 1"/>
          <p:cNvSpPr/>
          <p:nvPr/>
        </p:nvSpPr>
        <p:spPr>
          <a:xfrm>
            <a:off x="1369030" y="1902266"/>
            <a:ext cx="6570325" cy="300082"/>
          </a:xfrm>
          <a:prstGeom prst="rect">
            <a:avLst/>
          </a:prstGeom>
        </p:spPr>
        <p:txBody>
          <a:bodyPr wrap="square">
            <a:spAutoFit/>
          </a:bodyPr>
          <a:lstStyle/>
          <a:p>
            <a:r>
              <a:rPr lang="en-IN" b="1" dirty="0"/>
              <a:t>Windows Active directory works on different </a:t>
            </a:r>
            <a:r>
              <a:rPr lang="en-IN" b="1" dirty="0" smtClean="0"/>
              <a:t>layers. Each layer to perform different tasks</a:t>
            </a:r>
            <a:endParaRPr lang="en-IN" b="1" dirty="0"/>
          </a:p>
        </p:txBody>
      </p:sp>
      <p:sp>
        <p:nvSpPr>
          <p:cNvPr id="26" name="Freeform: Shape 77">
            <a:extLst>
              <a:ext uri="{FF2B5EF4-FFF2-40B4-BE49-F238E27FC236}">
                <a16:creationId xmlns:a16="http://schemas.microsoft.com/office/drawing/2014/main" xmlns="" id="{BC9639A0-7697-45A4-8637-151429D7CC3B}"/>
              </a:ext>
            </a:extLst>
          </p:cNvPr>
          <p:cNvSpPr/>
          <p:nvPr/>
        </p:nvSpPr>
        <p:spPr>
          <a:xfrm rot="14400000">
            <a:off x="2529088" y="3295759"/>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7" name="Freeform: Shape 78">
            <a:extLst>
              <a:ext uri="{FF2B5EF4-FFF2-40B4-BE49-F238E27FC236}">
                <a16:creationId xmlns:a16="http://schemas.microsoft.com/office/drawing/2014/main" xmlns="" id="{52E45423-485B-4965-A48F-30B61CEEF140}"/>
              </a:ext>
            </a:extLst>
          </p:cNvPr>
          <p:cNvSpPr/>
          <p:nvPr/>
        </p:nvSpPr>
        <p:spPr>
          <a:xfrm rot="18000000">
            <a:off x="3791757" y="3300287"/>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9" name="Freeform: Shape 79">
            <a:extLst>
              <a:ext uri="{FF2B5EF4-FFF2-40B4-BE49-F238E27FC236}">
                <a16:creationId xmlns:a16="http://schemas.microsoft.com/office/drawing/2014/main" xmlns="" id="{7620851F-6B86-4B98-BC47-DAB6FD9D31A7}"/>
              </a:ext>
            </a:extLst>
          </p:cNvPr>
          <p:cNvSpPr/>
          <p:nvPr/>
        </p:nvSpPr>
        <p:spPr>
          <a:xfrm rot="14400000">
            <a:off x="5054427" y="3293245"/>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0" name="Freeform: Shape 80">
            <a:extLst>
              <a:ext uri="{FF2B5EF4-FFF2-40B4-BE49-F238E27FC236}">
                <a16:creationId xmlns:a16="http://schemas.microsoft.com/office/drawing/2014/main" xmlns="" id="{31673A02-7656-49E3-B337-86D0FFD7E9EB}"/>
              </a:ext>
            </a:extLst>
          </p:cNvPr>
          <p:cNvSpPr/>
          <p:nvPr/>
        </p:nvSpPr>
        <p:spPr>
          <a:xfrm rot="18000000">
            <a:off x="6317096" y="3302298"/>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grpSp>
        <p:nvGrpSpPr>
          <p:cNvPr id="34" name="Group 33">
            <a:extLst>
              <a:ext uri="{FF2B5EF4-FFF2-40B4-BE49-F238E27FC236}">
                <a16:creationId xmlns:a16="http://schemas.microsoft.com/office/drawing/2014/main" xmlns="" id="{1A714254-0589-4A82-8819-5F3AB9943E32}"/>
              </a:ext>
            </a:extLst>
          </p:cNvPr>
          <p:cNvGrpSpPr/>
          <p:nvPr/>
        </p:nvGrpSpPr>
        <p:grpSpPr>
          <a:xfrm>
            <a:off x="1615454" y="3553777"/>
            <a:ext cx="1012087" cy="826885"/>
            <a:chOff x="1198486" y="2455403"/>
            <a:chExt cx="1660124" cy="1660124"/>
          </a:xfrm>
        </p:grpSpPr>
        <p:sp>
          <p:nvSpPr>
            <p:cNvPr id="35" name="Oval 34">
              <a:extLst>
                <a:ext uri="{FF2B5EF4-FFF2-40B4-BE49-F238E27FC236}">
                  <a16:creationId xmlns:a16="http://schemas.microsoft.com/office/drawing/2014/main" xmlns="" id="{8B5D3244-C802-4E8A-9F05-562FCC8436C2}"/>
                </a:ext>
              </a:extLst>
            </p:cNvPr>
            <p:cNvSpPr/>
            <p:nvPr/>
          </p:nvSpPr>
          <p:spPr>
            <a:xfrm>
              <a:off x="1198486" y="2455403"/>
              <a:ext cx="1660124" cy="1660124"/>
            </a:xfrm>
            <a:prstGeom prst="ellipse">
              <a:avLst/>
            </a:prstGeom>
            <a:solidFill>
              <a:srgbClr val="013D4D">
                <a:lumMod val="75000"/>
                <a:lumOff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6" name="Oval 35">
              <a:extLst>
                <a:ext uri="{FF2B5EF4-FFF2-40B4-BE49-F238E27FC236}">
                  <a16:creationId xmlns:a16="http://schemas.microsoft.com/office/drawing/2014/main" xmlns="" id="{D526F869-5AAB-4171-BA9C-B343799DAA3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7" name="Oval 36">
              <a:extLst>
                <a:ext uri="{FF2B5EF4-FFF2-40B4-BE49-F238E27FC236}">
                  <a16:creationId xmlns:a16="http://schemas.microsoft.com/office/drawing/2014/main" xmlns="" id="{B282C7C1-C71D-408D-B694-E308409B3F83}"/>
                </a:ext>
              </a:extLst>
            </p:cNvPr>
            <p:cNvSpPr/>
            <p:nvPr/>
          </p:nvSpPr>
          <p:spPr>
            <a:xfrm>
              <a:off x="1700639" y="2957556"/>
              <a:ext cx="655817" cy="655817"/>
            </a:xfrm>
            <a:prstGeom prst="ellipse">
              <a:avLst/>
            </a:prstGeom>
            <a:solidFill>
              <a:srgbClr val="013D4D">
                <a:lumMod val="75000"/>
                <a:lumOff val="25000"/>
              </a:srgbClr>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1</a:t>
              </a:r>
            </a:p>
          </p:txBody>
        </p:sp>
      </p:grpSp>
      <p:grpSp>
        <p:nvGrpSpPr>
          <p:cNvPr id="38" name="Group 37">
            <a:extLst>
              <a:ext uri="{FF2B5EF4-FFF2-40B4-BE49-F238E27FC236}">
                <a16:creationId xmlns:a16="http://schemas.microsoft.com/office/drawing/2014/main" xmlns="" id="{94607DF9-6B90-432B-B4EC-4E89F5CBEB87}"/>
              </a:ext>
            </a:extLst>
          </p:cNvPr>
          <p:cNvGrpSpPr/>
          <p:nvPr/>
        </p:nvGrpSpPr>
        <p:grpSpPr>
          <a:xfrm>
            <a:off x="2882119" y="2956290"/>
            <a:ext cx="1012087" cy="826885"/>
            <a:chOff x="1198486" y="2455403"/>
            <a:chExt cx="1660124" cy="1660124"/>
          </a:xfrm>
        </p:grpSpPr>
        <p:sp>
          <p:nvSpPr>
            <p:cNvPr id="39" name="Oval 38">
              <a:extLst>
                <a:ext uri="{FF2B5EF4-FFF2-40B4-BE49-F238E27FC236}">
                  <a16:creationId xmlns:a16="http://schemas.microsoft.com/office/drawing/2014/main" xmlns="" id="{CD43CDBE-D7DE-4A23-8BB4-714F414A6025}"/>
                </a:ext>
              </a:extLst>
            </p:cNvPr>
            <p:cNvSpPr/>
            <p:nvPr/>
          </p:nvSpPr>
          <p:spPr>
            <a:xfrm>
              <a:off x="1198486" y="2455403"/>
              <a:ext cx="1660124" cy="1660124"/>
            </a:xfrm>
            <a:prstGeom prst="ellipse">
              <a:avLst/>
            </a:prstGeom>
            <a:solidFill>
              <a:srgbClr val="D9126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0" name="Oval 39">
              <a:extLst>
                <a:ext uri="{FF2B5EF4-FFF2-40B4-BE49-F238E27FC236}">
                  <a16:creationId xmlns:a16="http://schemas.microsoft.com/office/drawing/2014/main" xmlns="" id="{BAF152C3-53B1-47DD-8DE6-B9E10EBC59C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1" name="Oval 40">
              <a:extLst>
                <a:ext uri="{FF2B5EF4-FFF2-40B4-BE49-F238E27FC236}">
                  <a16:creationId xmlns:a16="http://schemas.microsoft.com/office/drawing/2014/main" xmlns="" id="{51D554C4-676D-468F-B335-F2FCC8B99AA6}"/>
                </a:ext>
              </a:extLst>
            </p:cNvPr>
            <p:cNvSpPr/>
            <p:nvPr/>
          </p:nvSpPr>
          <p:spPr>
            <a:xfrm>
              <a:off x="1700639" y="2957556"/>
              <a:ext cx="655817" cy="655817"/>
            </a:xfrm>
            <a:prstGeom prst="ellipse">
              <a:avLst/>
            </a:prstGeom>
            <a:solidFill>
              <a:srgbClr val="D9126B"/>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2">
                      <a:lumMod val="50000"/>
                    </a:schemeClr>
                  </a:solidFill>
                  <a:effectLst/>
                  <a:uLnTx/>
                  <a:uFillTx/>
                  <a:latin typeface="Calibri" panose="020F0502020204030204"/>
                </a:rPr>
                <a:t>2</a:t>
              </a:r>
            </a:p>
          </p:txBody>
        </p:sp>
      </p:grpSp>
      <p:grpSp>
        <p:nvGrpSpPr>
          <p:cNvPr id="42" name="Group 41">
            <a:extLst>
              <a:ext uri="{FF2B5EF4-FFF2-40B4-BE49-F238E27FC236}">
                <a16:creationId xmlns:a16="http://schemas.microsoft.com/office/drawing/2014/main" xmlns="" id="{29E8A0F9-68A6-4B86-B069-869A7DFC8334}"/>
              </a:ext>
            </a:extLst>
          </p:cNvPr>
          <p:cNvGrpSpPr/>
          <p:nvPr/>
        </p:nvGrpSpPr>
        <p:grpSpPr>
          <a:xfrm>
            <a:off x="4148784" y="3553777"/>
            <a:ext cx="1012087" cy="826885"/>
            <a:chOff x="1198486" y="2455403"/>
            <a:chExt cx="1660124" cy="1660124"/>
          </a:xfrm>
        </p:grpSpPr>
        <p:sp>
          <p:nvSpPr>
            <p:cNvPr id="43" name="Oval 42">
              <a:extLst>
                <a:ext uri="{FF2B5EF4-FFF2-40B4-BE49-F238E27FC236}">
                  <a16:creationId xmlns:a16="http://schemas.microsoft.com/office/drawing/2014/main" xmlns="" id="{6DB0FEE3-922D-4337-96E8-8886C13E5FE2}"/>
                </a:ext>
              </a:extLst>
            </p:cNvPr>
            <p:cNvSpPr/>
            <p:nvPr/>
          </p:nvSpPr>
          <p:spPr>
            <a:xfrm>
              <a:off x="1198486" y="2455403"/>
              <a:ext cx="1660124" cy="1660124"/>
            </a:xfrm>
            <a:prstGeom prst="ellipse">
              <a:avLst/>
            </a:prstGeom>
            <a:solidFill>
              <a:srgbClr val="00A89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4" name="Oval 43">
              <a:extLst>
                <a:ext uri="{FF2B5EF4-FFF2-40B4-BE49-F238E27FC236}">
                  <a16:creationId xmlns:a16="http://schemas.microsoft.com/office/drawing/2014/main" xmlns="" id="{41EA2D9E-2F57-49D2-ACB1-937169ADA01A}"/>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5" name="Oval 44">
              <a:extLst>
                <a:ext uri="{FF2B5EF4-FFF2-40B4-BE49-F238E27FC236}">
                  <a16:creationId xmlns:a16="http://schemas.microsoft.com/office/drawing/2014/main" xmlns="" id="{98945868-A4E1-42E1-9143-B72BC8E642D2}"/>
                </a:ext>
              </a:extLst>
            </p:cNvPr>
            <p:cNvSpPr/>
            <p:nvPr/>
          </p:nvSpPr>
          <p:spPr>
            <a:xfrm>
              <a:off x="1700639" y="2957556"/>
              <a:ext cx="655817" cy="655817"/>
            </a:xfrm>
            <a:prstGeom prst="ellipse">
              <a:avLst/>
            </a:prstGeom>
            <a:solidFill>
              <a:srgbClr val="00A891"/>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lumMod val="10000"/>
                    </a:schemeClr>
                  </a:solidFill>
                  <a:effectLst/>
                  <a:uLnTx/>
                  <a:uFillTx/>
                  <a:latin typeface="Calibri" panose="020F0502020204030204"/>
                </a:rPr>
                <a:t>3</a:t>
              </a:r>
            </a:p>
          </p:txBody>
        </p:sp>
      </p:grpSp>
      <p:grpSp>
        <p:nvGrpSpPr>
          <p:cNvPr id="46" name="Group 45">
            <a:extLst>
              <a:ext uri="{FF2B5EF4-FFF2-40B4-BE49-F238E27FC236}">
                <a16:creationId xmlns:a16="http://schemas.microsoft.com/office/drawing/2014/main" xmlns="" id="{126DE8E0-F401-4C58-AF5B-4000611EB414}"/>
              </a:ext>
            </a:extLst>
          </p:cNvPr>
          <p:cNvGrpSpPr/>
          <p:nvPr/>
        </p:nvGrpSpPr>
        <p:grpSpPr>
          <a:xfrm>
            <a:off x="5415448" y="2956290"/>
            <a:ext cx="1012087" cy="826885"/>
            <a:chOff x="1198486" y="2455403"/>
            <a:chExt cx="1660124" cy="1660124"/>
          </a:xfrm>
        </p:grpSpPr>
        <p:sp>
          <p:nvSpPr>
            <p:cNvPr id="47" name="Oval 46">
              <a:extLst>
                <a:ext uri="{FF2B5EF4-FFF2-40B4-BE49-F238E27FC236}">
                  <a16:creationId xmlns:a16="http://schemas.microsoft.com/office/drawing/2014/main" xmlns="" id="{9152C4F5-24B2-43BB-9476-0BCFC8CD1184}"/>
                </a:ext>
              </a:extLst>
            </p:cNvPr>
            <p:cNvSpPr/>
            <p:nvPr/>
          </p:nvSpPr>
          <p:spPr>
            <a:xfrm>
              <a:off x="1198486" y="2455403"/>
              <a:ext cx="1660124" cy="1660124"/>
            </a:xfrm>
            <a:prstGeom prst="ellipse">
              <a:avLst/>
            </a:prstGeom>
            <a:solidFill>
              <a:srgbClr val="FE76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8" name="Oval 47">
              <a:extLst>
                <a:ext uri="{FF2B5EF4-FFF2-40B4-BE49-F238E27FC236}">
                  <a16:creationId xmlns:a16="http://schemas.microsoft.com/office/drawing/2014/main" xmlns="" id="{1DAAEAAD-099C-4567-9676-6AF36E9761BE}"/>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9" name="Oval 48">
              <a:extLst>
                <a:ext uri="{FF2B5EF4-FFF2-40B4-BE49-F238E27FC236}">
                  <a16:creationId xmlns:a16="http://schemas.microsoft.com/office/drawing/2014/main" xmlns="" id="{C54D6F89-5F1D-4C0D-8131-D4B55339CC39}"/>
                </a:ext>
              </a:extLst>
            </p:cNvPr>
            <p:cNvSpPr/>
            <p:nvPr/>
          </p:nvSpPr>
          <p:spPr>
            <a:xfrm>
              <a:off x="1700639" y="2957556"/>
              <a:ext cx="655817" cy="655817"/>
            </a:xfrm>
            <a:prstGeom prst="ellipse">
              <a:avLst/>
            </a:prstGeom>
            <a:solidFill>
              <a:srgbClr val="FE7600"/>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1">
                      <a:lumMod val="50000"/>
                    </a:schemeClr>
                  </a:solidFill>
                  <a:effectLst/>
                  <a:uLnTx/>
                  <a:uFillTx/>
                  <a:latin typeface="Calibri" panose="020F0502020204030204"/>
                </a:rPr>
                <a:t>4</a:t>
              </a:r>
            </a:p>
          </p:txBody>
        </p:sp>
      </p:grpSp>
      <p:grpSp>
        <p:nvGrpSpPr>
          <p:cNvPr id="50" name="Group 49">
            <a:extLst>
              <a:ext uri="{FF2B5EF4-FFF2-40B4-BE49-F238E27FC236}">
                <a16:creationId xmlns:a16="http://schemas.microsoft.com/office/drawing/2014/main" xmlns="" id="{696756C1-1B12-4FD1-B396-7B857EFFDBB5}"/>
              </a:ext>
            </a:extLst>
          </p:cNvPr>
          <p:cNvGrpSpPr/>
          <p:nvPr/>
        </p:nvGrpSpPr>
        <p:grpSpPr>
          <a:xfrm>
            <a:off x="6744613" y="3574268"/>
            <a:ext cx="1012087" cy="826885"/>
            <a:chOff x="1198486" y="2455403"/>
            <a:chExt cx="1660124" cy="1660124"/>
          </a:xfrm>
        </p:grpSpPr>
        <p:sp>
          <p:nvSpPr>
            <p:cNvPr id="51" name="Oval 50">
              <a:extLst>
                <a:ext uri="{FF2B5EF4-FFF2-40B4-BE49-F238E27FC236}">
                  <a16:creationId xmlns:a16="http://schemas.microsoft.com/office/drawing/2014/main" xmlns="" id="{376306E7-1FF0-48F2-A658-9CFEFAA62EDF}"/>
                </a:ext>
              </a:extLst>
            </p:cNvPr>
            <p:cNvSpPr/>
            <p:nvPr/>
          </p:nvSpPr>
          <p:spPr>
            <a:xfrm>
              <a:off x="1198486" y="2455403"/>
              <a:ext cx="1660124" cy="1660124"/>
            </a:xfrm>
            <a:prstGeom prst="ellipse">
              <a:avLst/>
            </a:prstGeom>
            <a:solidFill>
              <a:srgbClr val="B1DB1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2" name="Oval 51">
              <a:extLst>
                <a:ext uri="{FF2B5EF4-FFF2-40B4-BE49-F238E27FC236}">
                  <a16:creationId xmlns:a16="http://schemas.microsoft.com/office/drawing/2014/main" xmlns="" id="{7C220FA0-0C64-4DD1-A096-8B1C57790435}"/>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3" name="Oval 52">
              <a:extLst>
                <a:ext uri="{FF2B5EF4-FFF2-40B4-BE49-F238E27FC236}">
                  <a16:creationId xmlns:a16="http://schemas.microsoft.com/office/drawing/2014/main" xmlns="" id="{76BDAEE7-589C-4255-B6C1-CE26C1A5F9D1}"/>
                </a:ext>
              </a:extLst>
            </p:cNvPr>
            <p:cNvSpPr/>
            <p:nvPr/>
          </p:nvSpPr>
          <p:spPr>
            <a:xfrm>
              <a:off x="1700639" y="2957556"/>
              <a:ext cx="655817" cy="655817"/>
            </a:xfrm>
            <a:prstGeom prst="ellipse">
              <a:avLst/>
            </a:prstGeom>
            <a:solidFill>
              <a:srgbClr val="B1DB15"/>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5</a:t>
              </a:r>
            </a:p>
          </p:txBody>
        </p:sp>
      </p:grpSp>
      <p:cxnSp>
        <p:nvCxnSpPr>
          <p:cNvPr id="54" name="Straight Arrow Connector 53">
            <a:extLst>
              <a:ext uri="{FF2B5EF4-FFF2-40B4-BE49-F238E27FC236}">
                <a16:creationId xmlns:a16="http://schemas.microsoft.com/office/drawing/2014/main" xmlns="" id="{E45963DF-E143-4172-B20B-F948BC3C66E4}"/>
              </a:ext>
            </a:extLst>
          </p:cNvPr>
          <p:cNvCxnSpPr>
            <a:cxnSpLocks/>
            <a:stCxn id="45" idx="0"/>
          </p:cNvCxnSpPr>
          <p:nvPr/>
        </p:nvCxnSpPr>
        <p:spPr>
          <a:xfrm flipH="1" flipV="1">
            <a:off x="4654827" y="3272815"/>
            <a:ext cx="1" cy="531077"/>
          </a:xfrm>
          <a:prstGeom prst="straightConnector1">
            <a:avLst/>
          </a:prstGeom>
          <a:noFill/>
          <a:ln w="6350" cap="flat" cmpd="sng" algn="ctr">
            <a:solidFill>
              <a:srgbClr val="00A891">
                <a:lumMod val="75000"/>
              </a:srgbClr>
            </a:solidFill>
            <a:prstDash val="solid"/>
            <a:miter lim="800000"/>
            <a:tailEnd type="triangle"/>
          </a:ln>
          <a:effectLst/>
        </p:spPr>
      </p:cxnSp>
      <p:sp>
        <p:nvSpPr>
          <p:cNvPr id="61" name="TextBox 60">
            <a:extLst>
              <a:ext uri="{FF2B5EF4-FFF2-40B4-BE49-F238E27FC236}">
                <a16:creationId xmlns:a16="http://schemas.microsoft.com/office/drawing/2014/main" xmlns="" id="{6C88319D-E000-4DFC-8AFF-4F7FC36E15DA}"/>
              </a:ext>
            </a:extLst>
          </p:cNvPr>
          <p:cNvSpPr txBox="1"/>
          <p:nvPr/>
        </p:nvSpPr>
        <p:spPr>
          <a:xfrm>
            <a:off x="1468738" y="2535627"/>
            <a:ext cx="1286092" cy="646331"/>
          </a:xfrm>
          <a:prstGeom prst="rect">
            <a:avLst/>
          </a:prstGeom>
          <a:noFill/>
        </p:spPr>
        <p:txBody>
          <a:bodyPr wrap="square" lIns="0" rIns="0" rtlCol="0" anchor="b">
            <a:spAutoFit/>
          </a:bodyPr>
          <a:lstStyle/>
          <a:p>
            <a:pPr lvl="0" algn="ctr" defTabSz="914400"/>
            <a:r>
              <a:rPr lang="en-US" sz="1200" b="1" kern="0" dirty="0" smtClean="0">
                <a:solidFill>
                  <a:srgbClr val="013D4D">
                    <a:lumMod val="75000"/>
                    <a:lumOff val="25000"/>
                  </a:srgbClr>
                </a:solidFill>
              </a:rPr>
              <a:t>ADDS (</a:t>
            </a:r>
            <a:r>
              <a:rPr lang="en-US" sz="1200" b="1" kern="0" dirty="0">
                <a:solidFill>
                  <a:srgbClr val="013D4D">
                    <a:lumMod val="75000"/>
                    <a:lumOff val="25000"/>
                  </a:srgbClr>
                </a:solidFill>
              </a:rPr>
              <a:t>Windows Active </a:t>
            </a:r>
            <a:r>
              <a:rPr lang="en-US" sz="1200" b="1" kern="0" dirty="0" smtClean="0">
                <a:solidFill>
                  <a:srgbClr val="013D4D">
                    <a:lumMod val="75000"/>
                    <a:lumOff val="25000"/>
                  </a:srgbClr>
                </a:solidFill>
              </a:rPr>
              <a:t>Directory </a:t>
            </a:r>
            <a:r>
              <a:rPr lang="en-US" sz="1200" b="1" kern="0" dirty="0">
                <a:solidFill>
                  <a:srgbClr val="013D4D">
                    <a:lumMod val="75000"/>
                    <a:lumOff val="25000"/>
                  </a:srgbClr>
                </a:solidFill>
              </a:rPr>
              <a:t>Domain Services)</a:t>
            </a:r>
            <a:endParaRPr kumimoji="0" lang="en-US" sz="1200" b="1" i="0" u="none" strike="noStrike" kern="0" cap="none" spc="0" normalizeH="0" baseline="0" noProof="0" dirty="0" smtClean="0">
              <a:ln>
                <a:noFill/>
              </a:ln>
              <a:solidFill>
                <a:srgbClr val="013D4D">
                  <a:lumMod val="75000"/>
                  <a:lumOff val="25000"/>
                </a:srgbClr>
              </a:solidFill>
              <a:effectLst/>
              <a:uLnTx/>
              <a:uFillTx/>
            </a:endParaRPr>
          </a:p>
        </p:txBody>
      </p:sp>
      <p:cxnSp>
        <p:nvCxnSpPr>
          <p:cNvPr id="63" name="Straight Arrow Connector 62">
            <a:extLst>
              <a:ext uri="{FF2B5EF4-FFF2-40B4-BE49-F238E27FC236}">
                <a16:creationId xmlns:a16="http://schemas.microsoft.com/office/drawing/2014/main" xmlns="" id="{B755B7C8-5795-43E3-8C1D-AE3B942E2AD5}"/>
              </a:ext>
            </a:extLst>
          </p:cNvPr>
          <p:cNvCxnSpPr>
            <a:cxnSpLocks/>
            <a:stCxn id="37" idx="0"/>
          </p:cNvCxnSpPr>
          <p:nvPr/>
        </p:nvCxnSpPr>
        <p:spPr>
          <a:xfrm flipV="1">
            <a:off x="2121498" y="3272815"/>
            <a:ext cx="1398" cy="531077"/>
          </a:xfrm>
          <a:prstGeom prst="straightConnector1">
            <a:avLst/>
          </a:prstGeom>
          <a:noFill/>
          <a:ln w="6350" cap="flat" cmpd="sng" algn="ctr">
            <a:solidFill>
              <a:srgbClr val="013D4D">
                <a:lumMod val="90000"/>
                <a:lumOff val="10000"/>
              </a:srgbClr>
            </a:solidFill>
            <a:prstDash val="solid"/>
            <a:miter lim="800000"/>
            <a:tailEnd type="triangle"/>
          </a:ln>
          <a:effectLst/>
        </p:spPr>
      </p:cxnSp>
      <p:sp>
        <p:nvSpPr>
          <p:cNvPr id="65" name="TextBox 64">
            <a:extLst>
              <a:ext uri="{FF2B5EF4-FFF2-40B4-BE49-F238E27FC236}">
                <a16:creationId xmlns:a16="http://schemas.microsoft.com/office/drawing/2014/main" xmlns="" id="{D05BED26-7D7C-4660-A531-45D9BE8706D5}"/>
              </a:ext>
            </a:extLst>
          </p:cNvPr>
          <p:cNvSpPr txBox="1"/>
          <p:nvPr/>
        </p:nvSpPr>
        <p:spPr>
          <a:xfrm>
            <a:off x="3962044" y="2566417"/>
            <a:ext cx="1385567" cy="646331"/>
          </a:xfrm>
          <a:prstGeom prst="rect">
            <a:avLst/>
          </a:prstGeom>
          <a:noFill/>
        </p:spPr>
        <p:txBody>
          <a:bodyPr wrap="square" lIns="0" rIns="0" rtlCol="0" anchor="b">
            <a:spAutoFit/>
          </a:bodyPr>
          <a:lstStyle/>
          <a:p>
            <a:pPr lvl="0" algn="ctr" defTabSz="914400"/>
            <a:r>
              <a:rPr lang="en-US" sz="1200" b="1" kern="0" dirty="0" smtClean="0">
                <a:solidFill>
                  <a:srgbClr val="00A891"/>
                </a:solidFill>
              </a:rPr>
              <a:t>ADFC (</a:t>
            </a:r>
            <a:r>
              <a:rPr lang="en-US" sz="1200" b="1" kern="0" dirty="0">
                <a:solidFill>
                  <a:srgbClr val="00A891"/>
                </a:solidFill>
              </a:rPr>
              <a:t>Active Directory Federation Services)</a:t>
            </a:r>
            <a:endParaRPr kumimoji="0" lang="en-US" sz="1200" b="1" i="0" u="none" strike="noStrike" kern="0" cap="none" spc="0" normalizeH="0" baseline="0" noProof="0" dirty="0" smtClean="0">
              <a:ln>
                <a:noFill/>
              </a:ln>
              <a:solidFill>
                <a:srgbClr val="00A891"/>
              </a:solidFill>
              <a:effectLst/>
              <a:uLnTx/>
              <a:uFillTx/>
            </a:endParaRPr>
          </a:p>
        </p:txBody>
      </p:sp>
      <p:sp>
        <p:nvSpPr>
          <p:cNvPr id="68" name="TextBox 67">
            <a:extLst>
              <a:ext uri="{FF2B5EF4-FFF2-40B4-BE49-F238E27FC236}">
                <a16:creationId xmlns:a16="http://schemas.microsoft.com/office/drawing/2014/main" xmlns="" id="{7A402914-813F-40EF-9914-464F1BFABBDE}"/>
              </a:ext>
            </a:extLst>
          </p:cNvPr>
          <p:cNvSpPr txBox="1"/>
          <p:nvPr/>
        </p:nvSpPr>
        <p:spPr>
          <a:xfrm>
            <a:off x="6547736" y="2462034"/>
            <a:ext cx="1284678" cy="830997"/>
          </a:xfrm>
          <a:prstGeom prst="rect">
            <a:avLst/>
          </a:prstGeom>
          <a:noFill/>
        </p:spPr>
        <p:txBody>
          <a:bodyPr wrap="square" lIns="0" rIns="0" rtlCol="0" anchor="b">
            <a:spAutoFit/>
          </a:bodyPr>
          <a:lstStyle/>
          <a:p>
            <a:pPr lvl="0" algn="ctr" defTabSz="914400"/>
            <a:r>
              <a:rPr lang="en-US" sz="1200" b="1" kern="0" dirty="0">
                <a:solidFill>
                  <a:srgbClr val="B1DB15">
                    <a:lumMod val="75000"/>
                  </a:srgbClr>
                </a:solidFill>
              </a:rPr>
              <a:t>ADRMS(Active Directory Rights Management Services)</a:t>
            </a:r>
            <a:endParaRPr kumimoji="0" lang="en-US" sz="1200" b="1" i="0" u="none" strike="noStrike" kern="0" cap="none" spc="0" normalizeH="0" baseline="0" noProof="0" dirty="0" smtClean="0">
              <a:ln>
                <a:noFill/>
              </a:ln>
              <a:solidFill>
                <a:srgbClr val="B1DB15">
                  <a:lumMod val="75000"/>
                </a:srgbClr>
              </a:solidFill>
              <a:effectLst/>
              <a:uLnTx/>
              <a:uFillTx/>
            </a:endParaRPr>
          </a:p>
        </p:txBody>
      </p:sp>
      <p:cxnSp>
        <p:nvCxnSpPr>
          <p:cNvPr id="70" name="Straight Arrow Connector 69">
            <a:extLst>
              <a:ext uri="{FF2B5EF4-FFF2-40B4-BE49-F238E27FC236}">
                <a16:creationId xmlns:a16="http://schemas.microsoft.com/office/drawing/2014/main" xmlns="" id="{0FC85A81-715F-4943-AD53-901004ABC1EC}"/>
              </a:ext>
            </a:extLst>
          </p:cNvPr>
          <p:cNvCxnSpPr>
            <a:cxnSpLocks/>
            <a:stCxn id="53" idx="0"/>
          </p:cNvCxnSpPr>
          <p:nvPr/>
        </p:nvCxnSpPr>
        <p:spPr>
          <a:xfrm flipV="1">
            <a:off x="7250657" y="3293306"/>
            <a:ext cx="1397" cy="531077"/>
          </a:xfrm>
          <a:prstGeom prst="straightConnector1">
            <a:avLst/>
          </a:prstGeom>
          <a:noFill/>
          <a:ln w="6350" cap="flat" cmpd="sng" algn="ctr">
            <a:solidFill>
              <a:srgbClr val="B1DB15">
                <a:lumMod val="75000"/>
              </a:srgbClr>
            </a:solidFill>
            <a:prstDash val="solid"/>
            <a:miter lim="800000"/>
            <a:tailEnd type="triangle"/>
          </a:ln>
          <a:effectLst/>
        </p:spPr>
      </p:cxnSp>
      <p:sp>
        <p:nvSpPr>
          <p:cNvPr id="72" name="TextBox 71">
            <a:extLst>
              <a:ext uri="{FF2B5EF4-FFF2-40B4-BE49-F238E27FC236}">
                <a16:creationId xmlns:a16="http://schemas.microsoft.com/office/drawing/2014/main" xmlns="" id="{1D550D28-D88B-43BD-8CFB-4062492158F1}"/>
              </a:ext>
            </a:extLst>
          </p:cNvPr>
          <p:cNvSpPr txBox="1"/>
          <p:nvPr/>
        </p:nvSpPr>
        <p:spPr>
          <a:xfrm>
            <a:off x="2816533" y="3949930"/>
            <a:ext cx="1143258" cy="646331"/>
          </a:xfrm>
          <a:prstGeom prst="rect">
            <a:avLst/>
          </a:prstGeom>
          <a:noFill/>
        </p:spPr>
        <p:txBody>
          <a:bodyPr wrap="square" lIns="0" rIns="0" rtlCol="0" anchor="b">
            <a:spAutoFit/>
          </a:bodyPr>
          <a:lstStyle/>
          <a:p>
            <a:pPr lvl="0" algn="ctr" defTabSz="914400"/>
            <a:r>
              <a:rPr lang="en-US" sz="1200" b="1" kern="0" dirty="0" smtClean="0">
                <a:solidFill>
                  <a:srgbClr val="D9126B"/>
                </a:solidFill>
              </a:rPr>
              <a:t>ADLS (</a:t>
            </a:r>
            <a:r>
              <a:rPr lang="en-US" sz="1200" b="1" kern="0" dirty="0">
                <a:solidFill>
                  <a:srgbClr val="D9126B"/>
                </a:solidFill>
              </a:rPr>
              <a:t>Azure Data Lake </a:t>
            </a:r>
            <a:r>
              <a:rPr lang="en-US" sz="1200" b="1" kern="0" dirty="0" smtClean="0">
                <a:solidFill>
                  <a:srgbClr val="D9126B"/>
                </a:solidFill>
              </a:rPr>
              <a:t>Storage </a:t>
            </a:r>
            <a:r>
              <a:rPr lang="en-US" sz="1200" b="1" kern="0" dirty="0">
                <a:solidFill>
                  <a:srgbClr val="D9126B"/>
                </a:solidFill>
              </a:rPr>
              <a:t>Services)</a:t>
            </a:r>
            <a:endParaRPr kumimoji="0" lang="en-US" sz="1200" b="1" i="0" u="none" strike="noStrike" kern="0" cap="none" spc="0" normalizeH="0" baseline="0" noProof="0" dirty="0" smtClean="0">
              <a:ln>
                <a:noFill/>
              </a:ln>
              <a:solidFill>
                <a:srgbClr val="D9126B"/>
              </a:solidFill>
              <a:effectLst/>
              <a:uLnTx/>
              <a:uFillTx/>
            </a:endParaRPr>
          </a:p>
        </p:txBody>
      </p:sp>
      <p:cxnSp>
        <p:nvCxnSpPr>
          <p:cNvPr id="74" name="Straight Arrow Connector 73">
            <a:extLst>
              <a:ext uri="{FF2B5EF4-FFF2-40B4-BE49-F238E27FC236}">
                <a16:creationId xmlns:a16="http://schemas.microsoft.com/office/drawing/2014/main" xmlns="" id="{66F2E257-18CA-44E1-9730-A2C02B772B9F}"/>
              </a:ext>
            </a:extLst>
          </p:cNvPr>
          <p:cNvCxnSpPr>
            <a:cxnSpLocks/>
            <a:stCxn id="41" idx="4"/>
            <a:endCxn id="72" idx="0"/>
          </p:cNvCxnSpPr>
          <p:nvPr/>
        </p:nvCxnSpPr>
        <p:spPr>
          <a:xfrm>
            <a:off x="3388162" y="3533059"/>
            <a:ext cx="0" cy="416871"/>
          </a:xfrm>
          <a:prstGeom prst="straightConnector1">
            <a:avLst/>
          </a:prstGeom>
          <a:noFill/>
          <a:ln w="6350" cap="flat" cmpd="sng" algn="ctr">
            <a:solidFill>
              <a:srgbClr val="D9126B">
                <a:lumMod val="75000"/>
              </a:srgbClr>
            </a:solidFill>
            <a:prstDash val="solid"/>
            <a:miter lim="800000"/>
            <a:tailEnd type="triangle"/>
          </a:ln>
          <a:effectLst/>
        </p:spPr>
      </p:cxnSp>
      <p:sp>
        <p:nvSpPr>
          <p:cNvPr id="76" name="TextBox 75">
            <a:extLst>
              <a:ext uri="{FF2B5EF4-FFF2-40B4-BE49-F238E27FC236}">
                <a16:creationId xmlns:a16="http://schemas.microsoft.com/office/drawing/2014/main" xmlns="" id="{A904F7E3-8418-4868-93E3-C95EE793913F}"/>
              </a:ext>
            </a:extLst>
          </p:cNvPr>
          <p:cNvSpPr txBox="1"/>
          <p:nvPr/>
        </p:nvSpPr>
        <p:spPr>
          <a:xfrm>
            <a:off x="5284441" y="3921574"/>
            <a:ext cx="1285797" cy="830997"/>
          </a:xfrm>
          <a:prstGeom prst="rect">
            <a:avLst/>
          </a:prstGeom>
          <a:noFill/>
        </p:spPr>
        <p:txBody>
          <a:bodyPr wrap="square" lIns="0" rIns="0" rtlCol="0" anchor="b">
            <a:spAutoFit/>
          </a:bodyPr>
          <a:lstStyle/>
          <a:p>
            <a:pPr lvl="0" algn="ctr" defTabSz="914400"/>
            <a:r>
              <a:rPr lang="en-US" sz="1200" b="1" kern="0" dirty="0">
                <a:solidFill>
                  <a:srgbClr val="FE7600"/>
                </a:solidFill>
              </a:rPr>
              <a:t>ADCS(Active Directory and Certification Services)</a:t>
            </a:r>
            <a:endParaRPr kumimoji="0" lang="en-US" sz="1200" b="1" i="0" u="none" strike="noStrike" kern="0" cap="none" spc="0" normalizeH="0" baseline="0" noProof="0" dirty="0" smtClean="0">
              <a:ln>
                <a:noFill/>
              </a:ln>
              <a:solidFill>
                <a:srgbClr val="FE7600"/>
              </a:solidFill>
              <a:effectLst/>
              <a:uLnTx/>
              <a:uFillTx/>
            </a:endParaRPr>
          </a:p>
        </p:txBody>
      </p:sp>
      <p:cxnSp>
        <p:nvCxnSpPr>
          <p:cNvPr id="78" name="Straight Arrow Connector 77">
            <a:extLst>
              <a:ext uri="{FF2B5EF4-FFF2-40B4-BE49-F238E27FC236}">
                <a16:creationId xmlns:a16="http://schemas.microsoft.com/office/drawing/2014/main" xmlns="" id="{A903A845-84D2-4C27-8960-A739549C7706}"/>
              </a:ext>
            </a:extLst>
          </p:cNvPr>
          <p:cNvCxnSpPr>
            <a:cxnSpLocks/>
            <a:stCxn id="49" idx="4"/>
            <a:endCxn id="76" idx="0"/>
          </p:cNvCxnSpPr>
          <p:nvPr/>
        </p:nvCxnSpPr>
        <p:spPr>
          <a:xfrm>
            <a:off x="5921491" y="3533059"/>
            <a:ext cx="5849" cy="388515"/>
          </a:xfrm>
          <a:prstGeom prst="straightConnector1">
            <a:avLst/>
          </a:prstGeom>
          <a:noFill/>
          <a:ln w="6350" cap="flat" cmpd="sng" algn="ctr">
            <a:solidFill>
              <a:srgbClr val="FE7600">
                <a:lumMod val="75000"/>
              </a:srgbClr>
            </a:solidFill>
            <a:prstDash val="solid"/>
            <a:miter lim="800000"/>
            <a:tailEnd type="triangle"/>
          </a:ln>
          <a:effectLst/>
        </p:spPr>
      </p:cxnSp>
      <p:pic>
        <p:nvPicPr>
          <p:cNvPr id="55" name="Picture 54">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941621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Windows Active Directory?</a:t>
            </a:r>
            <a:endParaRPr lang="en-US" sz="2400" b="1" dirty="0">
              <a:solidFill>
                <a:srgbClr val="604878"/>
              </a:solidFill>
            </a:endParaRPr>
          </a:p>
        </p:txBody>
      </p:sp>
      <p:sp>
        <p:nvSpPr>
          <p:cNvPr id="2" name="Rectangle 1"/>
          <p:cNvSpPr/>
          <p:nvPr/>
        </p:nvSpPr>
        <p:spPr>
          <a:xfrm>
            <a:off x="1074641" y="1066043"/>
            <a:ext cx="6933172" cy="369332"/>
          </a:xfrm>
          <a:prstGeom prst="rect">
            <a:avLst/>
          </a:prstGeom>
        </p:spPr>
        <p:txBody>
          <a:bodyPr wrap="square">
            <a:spAutoFit/>
          </a:bodyPr>
          <a:lstStyle/>
          <a:p>
            <a:r>
              <a:rPr lang="en-IN" sz="1800" b="1" dirty="0">
                <a:solidFill>
                  <a:srgbClr val="C00000"/>
                </a:solidFill>
              </a:rPr>
              <a:t>Windows Active </a:t>
            </a:r>
            <a:r>
              <a:rPr lang="en-IN" b="1" dirty="0"/>
              <a:t>directory works on different </a:t>
            </a:r>
            <a:r>
              <a:rPr lang="en-IN" b="1" dirty="0" smtClean="0"/>
              <a:t>layers. Each layer to perform different tasks</a:t>
            </a:r>
            <a:endParaRPr lang="en-IN" b="1" dirty="0"/>
          </a:p>
        </p:txBody>
      </p:sp>
      <p:sp>
        <p:nvSpPr>
          <p:cNvPr id="26" name="Freeform: Shape 77">
            <a:extLst>
              <a:ext uri="{FF2B5EF4-FFF2-40B4-BE49-F238E27FC236}">
                <a16:creationId xmlns:a16="http://schemas.microsoft.com/office/drawing/2014/main" xmlns="" id="{BC9639A0-7697-45A4-8637-151429D7CC3B}"/>
              </a:ext>
            </a:extLst>
          </p:cNvPr>
          <p:cNvSpPr/>
          <p:nvPr/>
        </p:nvSpPr>
        <p:spPr>
          <a:xfrm rot="14400000">
            <a:off x="2410610" y="2456283"/>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7" name="Freeform: Shape 78">
            <a:extLst>
              <a:ext uri="{FF2B5EF4-FFF2-40B4-BE49-F238E27FC236}">
                <a16:creationId xmlns:a16="http://schemas.microsoft.com/office/drawing/2014/main" xmlns="" id="{52E45423-485B-4965-A48F-30B61CEEF140}"/>
              </a:ext>
            </a:extLst>
          </p:cNvPr>
          <p:cNvSpPr/>
          <p:nvPr/>
        </p:nvSpPr>
        <p:spPr>
          <a:xfrm rot="18000000">
            <a:off x="3673279" y="2460811"/>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9" name="Freeform: Shape 79">
            <a:extLst>
              <a:ext uri="{FF2B5EF4-FFF2-40B4-BE49-F238E27FC236}">
                <a16:creationId xmlns:a16="http://schemas.microsoft.com/office/drawing/2014/main" xmlns="" id="{7620851F-6B86-4B98-BC47-DAB6FD9D31A7}"/>
              </a:ext>
            </a:extLst>
          </p:cNvPr>
          <p:cNvSpPr/>
          <p:nvPr/>
        </p:nvSpPr>
        <p:spPr>
          <a:xfrm rot="14400000">
            <a:off x="4935949" y="2453769"/>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0" name="Freeform: Shape 80">
            <a:extLst>
              <a:ext uri="{FF2B5EF4-FFF2-40B4-BE49-F238E27FC236}">
                <a16:creationId xmlns:a16="http://schemas.microsoft.com/office/drawing/2014/main" xmlns="" id="{31673A02-7656-49E3-B337-86D0FFD7E9EB}"/>
              </a:ext>
            </a:extLst>
          </p:cNvPr>
          <p:cNvSpPr/>
          <p:nvPr/>
        </p:nvSpPr>
        <p:spPr>
          <a:xfrm rot="18000000">
            <a:off x="6198618" y="2462822"/>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grpSp>
        <p:nvGrpSpPr>
          <p:cNvPr id="34" name="Group 33">
            <a:extLst>
              <a:ext uri="{FF2B5EF4-FFF2-40B4-BE49-F238E27FC236}">
                <a16:creationId xmlns:a16="http://schemas.microsoft.com/office/drawing/2014/main" xmlns="" id="{1A714254-0589-4A82-8819-5F3AB9943E32}"/>
              </a:ext>
            </a:extLst>
          </p:cNvPr>
          <p:cNvGrpSpPr/>
          <p:nvPr/>
        </p:nvGrpSpPr>
        <p:grpSpPr>
          <a:xfrm>
            <a:off x="1496976" y="2714301"/>
            <a:ext cx="1012087" cy="826885"/>
            <a:chOff x="1198486" y="2455403"/>
            <a:chExt cx="1660124" cy="1660124"/>
          </a:xfrm>
          <a:effectLst>
            <a:glow rad="228600">
              <a:schemeClr val="accent5">
                <a:satMod val="175000"/>
                <a:alpha val="40000"/>
              </a:schemeClr>
            </a:glow>
          </a:effectLst>
        </p:grpSpPr>
        <p:sp>
          <p:nvSpPr>
            <p:cNvPr id="35" name="Oval 34">
              <a:extLst>
                <a:ext uri="{FF2B5EF4-FFF2-40B4-BE49-F238E27FC236}">
                  <a16:creationId xmlns:a16="http://schemas.microsoft.com/office/drawing/2014/main" xmlns="" id="{8B5D3244-C802-4E8A-9F05-562FCC8436C2}"/>
                </a:ext>
              </a:extLst>
            </p:cNvPr>
            <p:cNvSpPr/>
            <p:nvPr/>
          </p:nvSpPr>
          <p:spPr>
            <a:xfrm>
              <a:off x="1198486" y="2455403"/>
              <a:ext cx="1660124" cy="1660124"/>
            </a:xfrm>
            <a:prstGeom prst="ellipse">
              <a:avLst/>
            </a:prstGeom>
            <a:solidFill>
              <a:srgbClr val="013D4D">
                <a:lumMod val="75000"/>
                <a:lumOff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6" name="Oval 35">
              <a:extLst>
                <a:ext uri="{FF2B5EF4-FFF2-40B4-BE49-F238E27FC236}">
                  <a16:creationId xmlns:a16="http://schemas.microsoft.com/office/drawing/2014/main" xmlns="" id="{D526F869-5AAB-4171-BA9C-B343799DAA3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7" name="Oval 36">
              <a:extLst>
                <a:ext uri="{FF2B5EF4-FFF2-40B4-BE49-F238E27FC236}">
                  <a16:creationId xmlns:a16="http://schemas.microsoft.com/office/drawing/2014/main" xmlns="" id="{B282C7C1-C71D-408D-B694-E308409B3F83}"/>
                </a:ext>
              </a:extLst>
            </p:cNvPr>
            <p:cNvSpPr/>
            <p:nvPr/>
          </p:nvSpPr>
          <p:spPr>
            <a:xfrm>
              <a:off x="1700639" y="2957556"/>
              <a:ext cx="655817" cy="655817"/>
            </a:xfrm>
            <a:prstGeom prst="ellipse">
              <a:avLst/>
            </a:prstGeom>
            <a:solidFill>
              <a:srgbClr val="013D4D">
                <a:lumMod val="75000"/>
                <a:lumOff val="25000"/>
              </a:srgbClr>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1</a:t>
              </a:r>
            </a:p>
          </p:txBody>
        </p:sp>
      </p:grpSp>
      <p:grpSp>
        <p:nvGrpSpPr>
          <p:cNvPr id="38" name="Group 37">
            <a:extLst>
              <a:ext uri="{FF2B5EF4-FFF2-40B4-BE49-F238E27FC236}">
                <a16:creationId xmlns:a16="http://schemas.microsoft.com/office/drawing/2014/main" xmlns="" id="{94607DF9-6B90-432B-B4EC-4E89F5CBEB87}"/>
              </a:ext>
            </a:extLst>
          </p:cNvPr>
          <p:cNvGrpSpPr/>
          <p:nvPr/>
        </p:nvGrpSpPr>
        <p:grpSpPr>
          <a:xfrm>
            <a:off x="2763641" y="2116814"/>
            <a:ext cx="1012087" cy="826885"/>
            <a:chOff x="1198486" y="2455403"/>
            <a:chExt cx="1660124" cy="1660124"/>
          </a:xfrm>
        </p:grpSpPr>
        <p:sp>
          <p:nvSpPr>
            <p:cNvPr id="39" name="Oval 38">
              <a:extLst>
                <a:ext uri="{FF2B5EF4-FFF2-40B4-BE49-F238E27FC236}">
                  <a16:creationId xmlns:a16="http://schemas.microsoft.com/office/drawing/2014/main" xmlns="" id="{CD43CDBE-D7DE-4A23-8BB4-714F414A6025}"/>
                </a:ext>
              </a:extLst>
            </p:cNvPr>
            <p:cNvSpPr/>
            <p:nvPr/>
          </p:nvSpPr>
          <p:spPr>
            <a:xfrm>
              <a:off x="1198486" y="2455403"/>
              <a:ext cx="1660124" cy="1660124"/>
            </a:xfrm>
            <a:prstGeom prst="ellipse">
              <a:avLst/>
            </a:prstGeom>
            <a:solidFill>
              <a:srgbClr val="D9126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0" name="Oval 39">
              <a:extLst>
                <a:ext uri="{FF2B5EF4-FFF2-40B4-BE49-F238E27FC236}">
                  <a16:creationId xmlns:a16="http://schemas.microsoft.com/office/drawing/2014/main" xmlns="" id="{BAF152C3-53B1-47DD-8DE6-B9E10EBC59C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1" name="Oval 40">
              <a:extLst>
                <a:ext uri="{FF2B5EF4-FFF2-40B4-BE49-F238E27FC236}">
                  <a16:creationId xmlns:a16="http://schemas.microsoft.com/office/drawing/2014/main" xmlns="" id="{51D554C4-676D-468F-B335-F2FCC8B99AA6}"/>
                </a:ext>
              </a:extLst>
            </p:cNvPr>
            <p:cNvSpPr/>
            <p:nvPr/>
          </p:nvSpPr>
          <p:spPr>
            <a:xfrm>
              <a:off x="1700639" y="2957556"/>
              <a:ext cx="655817" cy="655817"/>
            </a:xfrm>
            <a:prstGeom prst="ellipse">
              <a:avLst/>
            </a:prstGeom>
            <a:solidFill>
              <a:srgbClr val="D9126B"/>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2">
                      <a:lumMod val="50000"/>
                    </a:schemeClr>
                  </a:solidFill>
                  <a:effectLst/>
                  <a:uLnTx/>
                  <a:uFillTx/>
                  <a:latin typeface="Calibri" panose="020F0502020204030204"/>
                </a:rPr>
                <a:t>2</a:t>
              </a:r>
            </a:p>
          </p:txBody>
        </p:sp>
      </p:grpSp>
      <p:grpSp>
        <p:nvGrpSpPr>
          <p:cNvPr id="42" name="Group 41">
            <a:extLst>
              <a:ext uri="{FF2B5EF4-FFF2-40B4-BE49-F238E27FC236}">
                <a16:creationId xmlns:a16="http://schemas.microsoft.com/office/drawing/2014/main" xmlns="" id="{29E8A0F9-68A6-4B86-B069-869A7DFC8334}"/>
              </a:ext>
            </a:extLst>
          </p:cNvPr>
          <p:cNvGrpSpPr/>
          <p:nvPr/>
        </p:nvGrpSpPr>
        <p:grpSpPr>
          <a:xfrm>
            <a:off x="4030306" y="2714301"/>
            <a:ext cx="1012087" cy="826885"/>
            <a:chOff x="1198486" y="2455403"/>
            <a:chExt cx="1660124" cy="1660124"/>
          </a:xfrm>
        </p:grpSpPr>
        <p:sp>
          <p:nvSpPr>
            <p:cNvPr id="43" name="Oval 42">
              <a:extLst>
                <a:ext uri="{FF2B5EF4-FFF2-40B4-BE49-F238E27FC236}">
                  <a16:creationId xmlns:a16="http://schemas.microsoft.com/office/drawing/2014/main" xmlns="" id="{6DB0FEE3-922D-4337-96E8-8886C13E5FE2}"/>
                </a:ext>
              </a:extLst>
            </p:cNvPr>
            <p:cNvSpPr/>
            <p:nvPr/>
          </p:nvSpPr>
          <p:spPr>
            <a:xfrm>
              <a:off x="1198486" y="2455403"/>
              <a:ext cx="1660124" cy="1660124"/>
            </a:xfrm>
            <a:prstGeom prst="ellipse">
              <a:avLst/>
            </a:prstGeom>
            <a:solidFill>
              <a:srgbClr val="00A89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4" name="Oval 43">
              <a:extLst>
                <a:ext uri="{FF2B5EF4-FFF2-40B4-BE49-F238E27FC236}">
                  <a16:creationId xmlns:a16="http://schemas.microsoft.com/office/drawing/2014/main" xmlns="" id="{41EA2D9E-2F57-49D2-ACB1-937169ADA01A}"/>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5" name="Oval 44">
              <a:extLst>
                <a:ext uri="{FF2B5EF4-FFF2-40B4-BE49-F238E27FC236}">
                  <a16:creationId xmlns:a16="http://schemas.microsoft.com/office/drawing/2014/main" xmlns="" id="{98945868-A4E1-42E1-9143-B72BC8E642D2}"/>
                </a:ext>
              </a:extLst>
            </p:cNvPr>
            <p:cNvSpPr/>
            <p:nvPr/>
          </p:nvSpPr>
          <p:spPr>
            <a:xfrm>
              <a:off x="1700639" y="2957556"/>
              <a:ext cx="655817" cy="655817"/>
            </a:xfrm>
            <a:prstGeom prst="ellipse">
              <a:avLst/>
            </a:prstGeom>
            <a:solidFill>
              <a:srgbClr val="00A891"/>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lumMod val="10000"/>
                    </a:schemeClr>
                  </a:solidFill>
                  <a:effectLst/>
                  <a:uLnTx/>
                  <a:uFillTx/>
                  <a:latin typeface="Calibri" panose="020F0502020204030204"/>
                </a:rPr>
                <a:t>3</a:t>
              </a:r>
            </a:p>
          </p:txBody>
        </p:sp>
      </p:grpSp>
      <p:grpSp>
        <p:nvGrpSpPr>
          <p:cNvPr id="46" name="Group 45">
            <a:extLst>
              <a:ext uri="{FF2B5EF4-FFF2-40B4-BE49-F238E27FC236}">
                <a16:creationId xmlns:a16="http://schemas.microsoft.com/office/drawing/2014/main" xmlns="" id="{126DE8E0-F401-4C58-AF5B-4000611EB414}"/>
              </a:ext>
            </a:extLst>
          </p:cNvPr>
          <p:cNvGrpSpPr/>
          <p:nvPr/>
        </p:nvGrpSpPr>
        <p:grpSpPr>
          <a:xfrm>
            <a:off x="5296970" y="2116814"/>
            <a:ext cx="1012087" cy="826885"/>
            <a:chOff x="1198486" y="2455403"/>
            <a:chExt cx="1660124" cy="1660124"/>
          </a:xfrm>
        </p:grpSpPr>
        <p:sp>
          <p:nvSpPr>
            <p:cNvPr id="47" name="Oval 46">
              <a:extLst>
                <a:ext uri="{FF2B5EF4-FFF2-40B4-BE49-F238E27FC236}">
                  <a16:creationId xmlns:a16="http://schemas.microsoft.com/office/drawing/2014/main" xmlns="" id="{9152C4F5-24B2-43BB-9476-0BCFC8CD1184}"/>
                </a:ext>
              </a:extLst>
            </p:cNvPr>
            <p:cNvSpPr/>
            <p:nvPr/>
          </p:nvSpPr>
          <p:spPr>
            <a:xfrm>
              <a:off x="1198486" y="2455403"/>
              <a:ext cx="1660124" cy="1660124"/>
            </a:xfrm>
            <a:prstGeom prst="ellipse">
              <a:avLst/>
            </a:prstGeom>
            <a:solidFill>
              <a:srgbClr val="FE76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8" name="Oval 47">
              <a:extLst>
                <a:ext uri="{FF2B5EF4-FFF2-40B4-BE49-F238E27FC236}">
                  <a16:creationId xmlns:a16="http://schemas.microsoft.com/office/drawing/2014/main" xmlns="" id="{1DAAEAAD-099C-4567-9676-6AF36E9761BE}"/>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9" name="Oval 48">
              <a:extLst>
                <a:ext uri="{FF2B5EF4-FFF2-40B4-BE49-F238E27FC236}">
                  <a16:creationId xmlns:a16="http://schemas.microsoft.com/office/drawing/2014/main" xmlns="" id="{C54D6F89-5F1D-4C0D-8131-D4B55339CC39}"/>
                </a:ext>
              </a:extLst>
            </p:cNvPr>
            <p:cNvSpPr/>
            <p:nvPr/>
          </p:nvSpPr>
          <p:spPr>
            <a:xfrm>
              <a:off x="1700639" y="2957556"/>
              <a:ext cx="655817" cy="655817"/>
            </a:xfrm>
            <a:prstGeom prst="ellipse">
              <a:avLst/>
            </a:prstGeom>
            <a:solidFill>
              <a:srgbClr val="FE7600"/>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1">
                      <a:lumMod val="50000"/>
                    </a:schemeClr>
                  </a:solidFill>
                  <a:effectLst/>
                  <a:uLnTx/>
                  <a:uFillTx/>
                  <a:latin typeface="Calibri" panose="020F0502020204030204"/>
                </a:rPr>
                <a:t>4</a:t>
              </a:r>
            </a:p>
          </p:txBody>
        </p:sp>
      </p:grpSp>
      <p:grpSp>
        <p:nvGrpSpPr>
          <p:cNvPr id="50" name="Group 49">
            <a:extLst>
              <a:ext uri="{FF2B5EF4-FFF2-40B4-BE49-F238E27FC236}">
                <a16:creationId xmlns:a16="http://schemas.microsoft.com/office/drawing/2014/main" xmlns="" id="{696756C1-1B12-4FD1-B396-7B857EFFDBB5}"/>
              </a:ext>
            </a:extLst>
          </p:cNvPr>
          <p:cNvGrpSpPr/>
          <p:nvPr/>
        </p:nvGrpSpPr>
        <p:grpSpPr>
          <a:xfrm>
            <a:off x="6563636" y="2714301"/>
            <a:ext cx="1012087" cy="826885"/>
            <a:chOff x="1198486" y="2455403"/>
            <a:chExt cx="1660124" cy="1660124"/>
          </a:xfrm>
        </p:grpSpPr>
        <p:sp>
          <p:nvSpPr>
            <p:cNvPr id="51" name="Oval 50">
              <a:extLst>
                <a:ext uri="{FF2B5EF4-FFF2-40B4-BE49-F238E27FC236}">
                  <a16:creationId xmlns:a16="http://schemas.microsoft.com/office/drawing/2014/main" xmlns="" id="{376306E7-1FF0-48F2-A658-9CFEFAA62EDF}"/>
                </a:ext>
              </a:extLst>
            </p:cNvPr>
            <p:cNvSpPr/>
            <p:nvPr/>
          </p:nvSpPr>
          <p:spPr>
            <a:xfrm>
              <a:off x="1198486" y="2455403"/>
              <a:ext cx="1660124" cy="1660124"/>
            </a:xfrm>
            <a:prstGeom prst="ellipse">
              <a:avLst/>
            </a:prstGeom>
            <a:solidFill>
              <a:srgbClr val="B1DB1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2" name="Oval 51">
              <a:extLst>
                <a:ext uri="{FF2B5EF4-FFF2-40B4-BE49-F238E27FC236}">
                  <a16:creationId xmlns:a16="http://schemas.microsoft.com/office/drawing/2014/main" xmlns="" id="{7C220FA0-0C64-4DD1-A096-8B1C57790435}"/>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3" name="Oval 52">
              <a:extLst>
                <a:ext uri="{FF2B5EF4-FFF2-40B4-BE49-F238E27FC236}">
                  <a16:creationId xmlns:a16="http://schemas.microsoft.com/office/drawing/2014/main" xmlns="" id="{76BDAEE7-589C-4255-B6C1-CE26C1A5F9D1}"/>
                </a:ext>
              </a:extLst>
            </p:cNvPr>
            <p:cNvSpPr/>
            <p:nvPr/>
          </p:nvSpPr>
          <p:spPr>
            <a:xfrm>
              <a:off x="1700639" y="2957556"/>
              <a:ext cx="655817" cy="655817"/>
            </a:xfrm>
            <a:prstGeom prst="ellipse">
              <a:avLst/>
            </a:prstGeom>
            <a:solidFill>
              <a:srgbClr val="B1DB15"/>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5</a:t>
              </a:r>
            </a:p>
          </p:txBody>
        </p:sp>
      </p:grpSp>
      <p:cxnSp>
        <p:nvCxnSpPr>
          <p:cNvPr id="54" name="Straight Arrow Connector 53">
            <a:extLst>
              <a:ext uri="{FF2B5EF4-FFF2-40B4-BE49-F238E27FC236}">
                <a16:creationId xmlns:a16="http://schemas.microsoft.com/office/drawing/2014/main" xmlns="" id="{E45963DF-E143-4172-B20B-F948BC3C66E4}"/>
              </a:ext>
            </a:extLst>
          </p:cNvPr>
          <p:cNvCxnSpPr>
            <a:cxnSpLocks/>
            <a:stCxn id="45" idx="0"/>
          </p:cNvCxnSpPr>
          <p:nvPr/>
        </p:nvCxnSpPr>
        <p:spPr>
          <a:xfrm flipH="1" flipV="1">
            <a:off x="4536349" y="2433339"/>
            <a:ext cx="1" cy="531077"/>
          </a:xfrm>
          <a:prstGeom prst="straightConnector1">
            <a:avLst/>
          </a:prstGeom>
          <a:noFill/>
          <a:ln w="6350" cap="flat" cmpd="sng" algn="ctr">
            <a:solidFill>
              <a:srgbClr val="00A891">
                <a:lumMod val="75000"/>
              </a:srgbClr>
            </a:solidFill>
            <a:prstDash val="solid"/>
            <a:miter lim="800000"/>
            <a:tailEnd type="triangle"/>
          </a:ln>
          <a:effectLst/>
        </p:spPr>
      </p:cxnSp>
      <p:sp>
        <p:nvSpPr>
          <p:cNvPr id="61" name="TextBox 60">
            <a:extLst>
              <a:ext uri="{FF2B5EF4-FFF2-40B4-BE49-F238E27FC236}">
                <a16:creationId xmlns:a16="http://schemas.microsoft.com/office/drawing/2014/main" xmlns="" id="{6C88319D-E000-4DFC-8AFF-4F7FC36E15DA}"/>
              </a:ext>
            </a:extLst>
          </p:cNvPr>
          <p:cNvSpPr txBox="1"/>
          <p:nvPr/>
        </p:nvSpPr>
        <p:spPr>
          <a:xfrm>
            <a:off x="1350260" y="1696151"/>
            <a:ext cx="1286092" cy="646331"/>
          </a:xfrm>
          <a:prstGeom prst="rect">
            <a:avLst/>
          </a:prstGeom>
          <a:noFill/>
          <a:ln>
            <a:solidFill>
              <a:schemeClr val="accent5"/>
            </a:solidFill>
          </a:ln>
          <a:effectLst/>
        </p:spPr>
        <p:txBody>
          <a:bodyPr wrap="square" lIns="0" rIns="0" rtlCol="0" anchor="b">
            <a:spAutoFit/>
          </a:bodyPr>
          <a:lstStyle/>
          <a:p>
            <a:pPr lvl="0" algn="ctr" defTabSz="914400"/>
            <a:r>
              <a:rPr lang="en-US" sz="1200" b="1" kern="0" dirty="0" smtClean="0">
                <a:solidFill>
                  <a:srgbClr val="013D4D">
                    <a:lumMod val="75000"/>
                    <a:lumOff val="25000"/>
                  </a:srgbClr>
                </a:solidFill>
                <a:effectLst/>
              </a:rPr>
              <a:t>ADDS (</a:t>
            </a:r>
            <a:r>
              <a:rPr lang="en-US" sz="1200" b="1" kern="0" dirty="0">
                <a:solidFill>
                  <a:srgbClr val="013D4D">
                    <a:lumMod val="75000"/>
                    <a:lumOff val="25000"/>
                  </a:srgbClr>
                </a:solidFill>
                <a:effectLst/>
              </a:rPr>
              <a:t>Windows Active </a:t>
            </a:r>
            <a:r>
              <a:rPr lang="en-US" sz="1200" b="1" kern="0" dirty="0" smtClean="0">
                <a:solidFill>
                  <a:srgbClr val="013D4D">
                    <a:lumMod val="75000"/>
                    <a:lumOff val="25000"/>
                  </a:srgbClr>
                </a:solidFill>
                <a:effectLst/>
              </a:rPr>
              <a:t>Directory </a:t>
            </a:r>
            <a:r>
              <a:rPr lang="en-US" sz="1200" b="1" kern="0" dirty="0">
                <a:solidFill>
                  <a:srgbClr val="013D4D">
                    <a:lumMod val="75000"/>
                    <a:lumOff val="25000"/>
                  </a:srgbClr>
                </a:solidFill>
                <a:effectLst/>
              </a:rPr>
              <a:t>Domain Services)</a:t>
            </a:r>
            <a:endParaRPr kumimoji="0" lang="en-US" sz="1200" b="1" i="0" u="none" strike="noStrike" kern="0" cap="none" spc="0" normalizeH="0" baseline="0" noProof="0" dirty="0" smtClean="0">
              <a:ln>
                <a:noFill/>
              </a:ln>
              <a:solidFill>
                <a:srgbClr val="013D4D">
                  <a:lumMod val="75000"/>
                  <a:lumOff val="25000"/>
                </a:srgbClr>
              </a:solidFill>
              <a:effectLst/>
              <a:uLnTx/>
              <a:uFillTx/>
            </a:endParaRPr>
          </a:p>
        </p:txBody>
      </p:sp>
      <p:cxnSp>
        <p:nvCxnSpPr>
          <p:cNvPr id="63" name="Straight Arrow Connector 62">
            <a:extLst>
              <a:ext uri="{FF2B5EF4-FFF2-40B4-BE49-F238E27FC236}">
                <a16:creationId xmlns:a16="http://schemas.microsoft.com/office/drawing/2014/main" xmlns="" id="{B755B7C8-5795-43E3-8C1D-AE3B942E2AD5}"/>
              </a:ext>
            </a:extLst>
          </p:cNvPr>
          <p:cNvCxnSpPr>
            <a:cxnSpLocks/>
            <a:stCxn id="37" idx="0"/>
          </p:cNvCxnSpPr>
          <p:nvPr/>
        </p:nvCxnSpPr>
        <p:spPr>
          <a:xfrm flipV="1">
            <a:off x="2003020" y="2433339"/>
            <a:ext cx="1398" cy="531077"/>
          </a:xfrm>
          <a:prstGeom prst="straightConnector1">
            <a:avLst/>
          </a:prstGeom>
          <a:noFill/>
          <a:ln w="6350" cap="flat" cmpd="sng" algn="ctr">
            <a:solidFill>
              <a:srgbClr val="013D4D">
                <a:lumMod val="90000"/>
                <a:lumOff val="10000"/>
              </a:srgbClr>
            </a:solidFill>
            <a:prstDash val="solid"/>
            <a:miter lim="800000"/>
            <a:tailEnd type="triangle"/>
          </a:ln>
          <a:effectLst/>
        </p:spPr>
      </p:cxnSp>
      <p:sp>
        <p:nvSpPr>
          <p:cNvPr id="65" name="TextBox 64">
            <a:extLst>
              <a:ext uri="{FF2B5EF4-FFF2-40B4-BE49-F238E27FC236}">
                <a16:creationId xmlns:a16="http://schemas.microsoft.com/office/drawing/2014/main" xmlns="" id="{D05BED26-7D7C-4660-A531-45D9BE8706D5}"/>
              </a:ext>
            </a:extLst>
          </p:cNvPr>
          <p:cNvSpPr txBox="1"/>
          <p:nvPr/>
        </p:nvSpPr>
        <p:spPr>
          <a:xfrm>
            <a:off x="3843566" y="1726941"/>
            <a:ext cx="1385567" cy="646331"/>
          </a:xfrm>
          <a:prstGeom prst="rect">
            <a:avLst/>
          </a:prstGeom>
          <a:noFill/>
        </p:spPr>
        <p:txBody>
          <a:bodyPr wrap="square" lIns="0" rIns="0" rtlCol="0" anchor="b">
            <a:spAutoFit/>
          </a:bodyPr>
          <a:lstStyle/>
          <a:p>
            <a:pPr lvl="0" algn="ctr" defTabSz="914400"/>
            <a:r>
              <a:rPr lang="en-US" sz="1200" b="1" kern="0" dirty="0" smtClean="0">
                <a:solidFill>
                  <a:srgbClr val="00A891"/>
                </a:solidFill>
              </a:rPr>
              <a:t>ADFC (</a:t>
            </a:r>
            <a:r>
              <a:rPr lang="en-US" sz="1200" b="1" kern="0" dirty="0">
                <a:solidFill>
                  <a:srgbClr val="00A891"/>
                </a:solidFill>
              </a:rPr>
              <a:t>Active Directory Federation Services)</a:t>
            </a:r>
            <a:endParaRPr kumimoji="0" lang="en-US" sz="1200" b="1" i="0" u="none" strike="noStrike" kern="0" cap="none" spc="0" normalizeH="0" baseline="0" noProof="0" dirty="0" smtClean="0">
              <a:ln>
                <a:noFill/>
              </a:ln>
              <a:solidFill>
                <a:srgbClr val="00A891"/>
              </a:solidFill>
              <a:effectLst/>
              <a:uLnTx/>
              <a:uFillTx/>
            </a:endParaRPr>
          </a:p>
        </p:txBody>
      </p:sp>
      <p:sp>
        <p:nvSpPr>
          <p:cNvPr id="68" name="TextBox 67">
            <a:extLst>
              <a:ext uri="{FF2B5EF4-FFF2-40B4-BE49-F238E27FC236}">
                <a16:creationId xmlns:a16="http://schemas.microsoft.com/office/drawing/2014/main" xmlns="" id="{7A402914-813F-40EF-9914-464F1BFABBDE}"/>
              </a:ext>
            </a:extLst>
          </p:cNvPr>
          <p:cNvSpPr txBox="1"/>
          <p:nvPr/>
        </p:nvSpPr>
        <p:spPr>
          <a:xfrm>
            <a:off x="6429258" y="1622558"/>
            <a:ext cx="1284678" cy="830997"/>
          </a:xfrm>
          <a:prstGeom prst="rect">
            <a:avLst/>
          </a:prstGeom>
          <a:noFill/>
        </p:spPr>
        <p:txBody>
          <a:bodyPr wrap="square" lIns="0" rIns="0" rtlCol="0" anchor="b">
            <a:spAutoFit/>
          </a:bodyPr>
          <a:lstStyle/>
          <a:p>
            <a:pPr lvl="0" algn="ctr" defTabSz="914400"/>
            <a:r>
              <a:rPr lang="en-US" sz="1200" b="1" kern="0" dirty="0">
                <a:solidFill>
                  <a:srgbClr val="B1DB15">
                    <a:lumMod val="75000"/>
                  </a:srgbClr>
                </a:solidFill>
              </a:rPr>
              <a:t>ADRMS(Active Directory Rights Management Services)</a:t>
            </a:r>
            <a:endParaRPr kumimoji="0" lang="en-US" sz="1200" b="1" i="0" u="none" strike="noStrike" kern="0" cap="none" spc="0" normalizeH="0" baseline="0" noProof="0" dirty="0" smtClean="0">
              <a:ln>
                <a:noFill/>
              </a:ln>
              <a:solidFill>
                <a:srgbClr val="B1DB15">
                  <a:lumMod val="75000"/>
                </a:srgbClr>
              </a:solidFill>
              <a:effectLst/>
              <a:uLnTx/>
              <a:uFillTx/>
            </a:endParaRPr>
          </a:p>
        </p:txBody>
      </p:sp>
      <p:cxnSp>
        <p:nvCxnSpPr>
          <p:cNvPr id="70" name="Straight Arrow Connector 69">
            <a:extLst>
              <a:ext uri="{FF2B5EF4-FFF2-40B4-BE49-F238E27FC236}">
                <a16:creationId xmlns:a16="http://schemas.microsoft.com/office/drawing/2014/main" xmlns="" id="{0FC85A81-715F-4943-AD53-901004ABC1EC}"/>
              </a:ext>
            </a:extLst>
          </p:cNvPr>
          <p:cNvCxnSpPr>
            <a:cxnSpLocks/>
            <a:stCxn id="53" idx="0"/>
          </p:cNvCxnSpPr>
          <p:nvPr/>
        </p:nvCxnSpPr>
        <p:spPr>
          <a:xfrm flipV="1">
            <a:off x="7069680" y="2433339"/>
            <a:ext cx="1397" cy="531077"/>
          </a:xfrm>
          <a:prstGeom prst="straightConnector1">
            <a:avLst/>
          </a:prstGeom>
          <a:noFill/>
          <a:ln w="6350" cap="flat" cmpd="sng" algn="ctr">
            <a:solidFill>
              <a:srgbClr val="B1DB15">
                <a:lumMod val="75000"/>
              </a:srgbClr>
            </a:solidFill>
            <a:prstDash val="solid"/>
            <a:miter lim="800000"/>
            <a:tailEnd type="triangle"/>
          </a:ln>
          <a:effectLst/>
        </p:spPr>
      </p:cxnSp>
      <p:sp>
        <p:nvSpPr>
          <p:cNvPr id="72" name="TextBox 71">
            <a:extLst>
              <a:ext uri="{FF2B5EF4-FFF2-40B4-BE49-F238E27FC236}">
                <a16:creationId xmlns:a16="http://schemas.microsoft.com/office/drawing/2014/main" xmlns="" id="{1D550D28-D88B-43BD-8CFB-4062492158F1}"/>
              </a:ext>
            </a:extLst>
          </p:cNvPr>
          <p:cNvSpPr txBox="1"/>
          <p:nvPr/>
        </p:nvSpPr>
        <p:spPr>
          <a:xfrm>
            <a:off x="2649743" y="3164452"/>
            <a:ext cx="1239881" cy="646331"/>
          </a:xfrm>
          <a:prstGeom prst="rect">
            <a:avLst/>
          </a:prstGeom>
          <a:noFill/>
        </p:spPr>
        <p:txBody>
          <a:bodyPr wrap="square" lIns="0" rIns="0" rtlCol="0" anchor="b">
            <a:spAutoFit/>
          </a:bodyPr>
          <a:lstStyle/>
          <a:p>
            <a:pPr lvl="0" algn="ctr" defTabSz="914400"/>
            <a:r>
              <a:rPr lang="en-US" sz="1200" b="1" kern="0" dirty="0" smtClean="0">
                <a:solidFill>
                  <a:srgbClr val="D9126B"/>
                </a:solidFill>
              </a:rPr>
              <a:t>ADLS (</a:t>
            </a:r>
            <a:r>
              <a:rPr lang="en-US" sz="1200" b="1" kern="0" dirty="0">
                <a:solidFill>
                  <a:srgbClr val="D9126B"/>
                </a:solidFill>
              </a:rPr>
              <a:t>Azure Data Lake </a:t>
            </a:r>
            <a:r>
              <a:rPr lang="en-US" sz="1200" b="1" kern="0" dirty="0" smtClean="0">
                <a:solidFill>
                  <a:srgbClr val="D9126B"/>
                </a:solidFill>
              </a:rPr>
              <a:t>Storage </a:t>
            </a:r>
            <a:r>
              <a:rPr lang="en-US" sz="1200" b="1" kern="0" dirty="0">
                <a:solidFill>
                  <a:srgbClr val="D9126B"/>
                </a:solidFill>
              </a:rPr>
              <a:t>Services)</a:t>
            </a:r>
            <a:endParaRPr kumimoji="0" lang="en-US" sz="1200" b="1" i="0" u="none" strike="noStrike" kern="0" cap="none" spc="0" normalizeH="0" baseline="0" noProof="0" dirty="0" smtClean="0">
              <a:ln>
                <a:noFill/>
              </a:ln>
              <a:solidFill>
                <a:srgbClr val="D9126B"/>
              </a:solidFill>
              <a:effectLst/>
              <a:uLnTx/>
              <a:uFillTx/>
            </a:endParaRPr>
          </a:p>
        </p:txBody>
      </p:sp>
      <p:cxnSp>
        <p:nvCxnSpPr>
          <p:cNvPr id="74" name="Straight Arrow Connector 73">
            <a:extLst>
              <a:ext uri="{FF2B5EF4-FFF2-40B4-BE49-F238E27FC236}">
                <a16:creationId xmlns:a16="http://schemas.microsoft.com/office/drawing/2014/main" xmlns="" id="{66F2E257-18CA-44E1-9730-A2C02B772B9F}"/>
              </a:ext>
            </a:extLst>
          </p:cNvPr>
          <p:cNvCxnSpPr>
            <a:cxnSpLocks/>
            <a:stCxn id="41" idx="4"/>
            <a:endCxn id="72" idx="0"/>
          </p:cNvCxnSpPr>
          <p:nvPr/>
        </p:nvCxnSpPr>
        <p:spPr>
          <a:xfrm>
            <a:off x="3269684" y="2693583"/>
            <a:ext cx="0" cy="470869"/>
          </a:xfrm>
          <a:prstGeom prst="straightConnector1">
            <a:avLst/>
          </a:prstGeom>
          <a:noFill/>
          <a:ln w="6350" cap="flat" cmpd="sng" algn="ctr">
            <a:solidFill>
              <a:srgbClr val="D9126B">
                <a:lumMod val="75000"/>
              </a:srgbClr>
            </a:solidFill>
            <a:prstDash val="solid"/>
            <a:miter lim="800000"/>
            <a:tailEnd type="triangle"/>
          </a:ln>
          <a:effectLst/>
        </p:spPr>
      </p:cxnSp>
      <p:sp>
        <p:nvSpPr>
          <p:cNvPr id="76" name="TextBox 75">
            <a:extLst>
              <a:ext uri="{FF2B5EF4-FFF2-40B4-BE49-F238E27FC236}">
                <a16:creationId xmlns:a16="http://schemas.microsoft.com/office/drawing/2014/main" xmlns="" id="{A904F7E3-8418-4868-93E3-C95EE793913F}"/>
              </a:ext>
            </a:extLst>
          </p:cNvPr>
          <p:cNvSpPr txBox="1"/>
          <p:nvPr/>
        </p:nvSpPr>
        <p:spPr>
          <a:xfrm>
            <a:off x="5165963" y="3082098"/>
            <a:ext cx="1285797" cy="830997"/>
          </a:xfrm>
          <a:prstGeom prst="rect">
            <a:avLst/>
          </a:prstGeom>
          <a:noFill/>
        </p:spPr>
        <p:txBody>
          <a:bodyPr wrap="square" lIns="0" rIns="0" rtlCol="0" anchor="b">
            <a:spAutoFit/>
          </a:bodyPr>
          <a:lstStyle/>
          <a:p>
            <a:pPr lvl="0" algn="ctr" defTabSz="914400"/>
            <a:r>
              <a:rPr lang="en-US" sz="1200" b="1" kern="0" dirty="0">
                <a:solidFill>
                  <a:srgbClr val="FE7600"/>
                </a:solidFill>
              </a:rPr>
              <a:t>ADCS(Active Directory and Certification Services)</a:t>
            </a:r>
            <a:endParaRPr kumimoji="0" lang="en-US" sz="1200" b="1" i="0" u="none" strike="noStrike" kern="0" cap="none" spc="0" normalizeH="0" baseline="0" noProof="0" dirty="0" smtClean="0">
              <a:ln>
                <a:noFill/>
              </a:ln>
              <a:solidFill>
                <a:srgbClr val="FE7600"/>
              </a:solidFill>
              <a:effectLst/>
              <a:uLnTx/>
              <a:uFillTx/>
            </a:endParaRPr>
          </a:p>
        </p:txBody>
      </p:sp>
      <p:cxnSp>
        <p:nvCxnSpPr>
          <p:cNvPr id="78" name="Straight Arrow Connector 77">
            <a:extLst>
              <a:ext uri="{FF2B5EF4-FFF2-40B4-BE49-F238E27FC236}">
                <a16:creationId xmlns:a16="http://schemas.microsoft.com/office/drawing/2014/main" xmlns="" id="{A903A845-84D2-4C27-8960-A739549C7706}"/>
              </a:ext>
            </a:extLst>
          </p:cNvPr>
          <p:cNvCxnSpPr>
            <a:cxnSpLocks/>
            <a:stCxn id="49" idx="4"/>
            <a:endCxn id="76" idx="0"/>
          </p:cNvCxnSpPr>
          <p:nvPr/>
        </p:nvCxnSpPr>
        <p:spPr>
          <a:xfrm>
            <a:off x="5803013" y="2693583"/>
            <a:ext cx="5849" cy="388515"/>
          </a:xfrm>
          <a:prstGeom prst="straightConnector1">
            <a:avLst/>
          </a:prstGeom>
          <a:noFill/>
          <a:ln w="6350" cap="flat" cmpd="sng" algn="ctr">
            <a:solidFill>
              <a:srgbClr val="FE7600">
                <a:lumMod val="75000"/>
              </a:srgbClr>
            </a:solidFill>
            <a:prstDash val="solid"/>
            <a:miter lim="800000"/>
            <a:tailEnd type="triangle"/>
          </a:ln>
          <a:effectLst/>
        </p:spPr>
      </p:cxnSp>
      <p:sp>
        <p:nvSpPr>
          <p:cNvPr id="55" name="Rounded Rectangle 54"/>
          <p:cNvSpPr/>
          <p:nvPr/>
        </p:nvSpPr>
        <p:spPr>
          <a:xfrm>
            <a:off x="1074641" y="4062738"/>
            <a:ext cx="7109717" cy="52103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This layer allows admins to manage and monitor the information related to user logins.</a:t>
            </a:r>
            <a:endParaRPr lang="en-IN" dirty="0">
              <a:solidFill>
                <a:prstClr val="black"/>
              </a:solidFill>
            </a:endParaRPr>
          </a:p>
        </p:txBody>
      </p:sp>
      <p:pic>
        <p:nvPicPr>
          <p:cNvPr id="56" name="Picture 55">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637694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Windows Active Directory?</a:t>
            </a:r>
            <a:endParaRPr lang="en-US" sz="2400" b="1" dirty="0">
              <a:solidFill>
                <a:srgbClr val="604878"/>
              </a:solidFill>
            </a:endParaRPr>
          </a:p>
        </p:txBody>
      </p:sp>
      <p:grpSp>
        <p:nvGrpSpPr>
          <p:cNvPr id="3" name="Group 2"/>
          <p:cNvGrpSpPr/>
          <p:nvPr/>
        </p:nvGrpSpPr>
        <p:grpSpPr>
          <a:xfrm>
            <a:off x="1350260" y="1622558"/>
            <a:ext cx="6363676" cy="2290537"/>
            <a:chOff x="1350260" y="1622558"/>
            <a:chExt cx="6363676" cy="2290537"/>
          </a:xfrm>
        </p:grpSpPr>
        <p:sp>
          <p:nvSpPr>
            <p:cNvPr id="26" name="Freeform: Shape 77">
              <a:extLst>
                <a:ext uri="{FF2B5EF4-FFF2-40B4-BE49-F238E27FC236}">
                  <a16:creationId xmlns:a16="http://schemas.microsoft.com/office/drawing/2014/main" xmlns="" id="{BC9639A0-7697-45A4-8637-151429D7CC3B}"/>
                </a:ext>
              </a:extLst>
            </p:cNvPr>
            <p:cNvSpPr/>
            <p:nvPr/>
          </p:nvSpPr>
          <p:spPr>
            <a:xfrm rot="14400000">
              <a:off x="2410610" y="2456283"/>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7" name="Freeform: Shape 78">
              <a:extLst>
                <a:ext uri="{FF2B5EF4-FFF2-40B4-BE49-F238E27FC236}">
                  <a16:creationId xmlns:a16="http://schemas.microsoft.com/office/drawing/2014/main" xmlns="" id="{52E45423-485B-4965-A48F-30B61CEEF140}"/>
                </a:ext>
              </a:extLst>
            </p:cNvPr>
            <p:cNvSpPr/>
            <p:nvPr/>
          </p:nvSpPr>
          <p:spPr>
            <a:xfrm rot="18000000">
              <a:off x="3673279" y="2460811"/>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9" name="Freeform: Shape 79">
              <a:extLst>
                <a:ext uri="{FF2B5EF4-FFF2-40B4-BE49-F238E27FC236}">
                  <a16:creationId xmlns:a16="http://schemas.microsoft.com/office/drawing/2014/main" xmlns="" id="{7620851F-6B86-4B98-BC47-DAB6FD9D31A7}"/>
                </a:ext>
              </a:extLst>
            </p:cNvPr>
            <p:cNvSpPr/>
            <p:nvPr/>
          </p:nvSpPr>
          <p:spPr>
            <a:xfrm rot="14400000">
              <a:off x="4935949" y="2453769"/>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0" name="Freeform: Shape 80">
              <a:extLst>
                <a:ext uri="{FF2B5EF4-FFF2-40B4-BE49-F238E27FC236}">
                  <a16:creationId xmlns:a16="http://schemas.microsoft.com/office/drawing/2014/main" xmlns="" id="{31673A02-7656-49E3-B337-86D0FFD7E9EB}"/>
                </a:ext>
              </a:extLst>
            </p:cNvPr>
            <p:cNvSpPr/>
            <p:nvPr/>
          </p:nvSpPr>
          <p:spPr>
            <a:xfrm rot="18000000">
              <a:off x="6198618" y="2462822"/>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grpSp>
          <p:nvGrpSpPr>
            <p:cNvPr id="34" name="Group 33">
              <a:extLst>
                <a:ext uri="{FF2B5EF4-FFF2-40B4-BE49-F238E27FC236}">
                  <a16:creationId xmlns:a16="http://schemas.microsoft.com/office/drawing/2014/main" xmlns="" id="{1A714254-0589-4A82-8819-5F3AB9943E32}"/>
                </a:ext>
              </a:extLst>
            </p:cNvPr>
            <p:cNvGrpSpPr/>
            <p:nvPr/>
          </p:nvGrpSpPr>
          <p:grpSpPr>
            <a:xfrm>
              <a:off x="1496976" y="2714301"/>
              <a:ext cx="1012087" cy="826885"/>
              <a:chOff x="1198486" y="2455403"/>
              <a:chExt cx="1660124" cy="1660124"/>
            </a:xfrm>
          </p:grpSpPr>
          <p:sp>
            <p:nvSpPr>
              <p:cNvPr id="35" name="Oval 34">
                <a:extLst>
                  <a:ext uri="{FF2B5EF4-FFF2-40B4-BE49-F238E27FC236}">
                    <a16:creationId xmlns:a16="http://schemas.microsoft.com/office/drawing/2014/main" xmlns="" id="{8B5D3244-C802-4E8A-9F05-562FCC8436C2}"/>
                  </a:ext>
                </a:extLst>
              </p:cNvPr>
              <p:cNvSpPr/>
              <p:nvPr/>
            </p:nvSpPr>
            <p:spPr>
              <a:xfrm>
                <a:off x="1198486" y="2455403"/>
                <a:ext cx="1660124" cy="1660124"/>
              </a:xfrm>
              <a:prstGeom prst="ellipse">
                <a:avLst/>
              </a:prstGeom>
              <a:solidFill>
                <a:srgbClr val="013D4D">
                  <a:lumMod val="75000"/>
                  <a:lumOff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6" name="Oval 35">
                <a:extLst>
                  <a:ext uri="{FF2B5EF4-FFF2-40B4-BE49-F238E27FC236}">
                    <a16:creationId xmlns:a16="http://schemas.microsoft.com/office/drawing/2014/main" xmlns="" id="{D526F869-5AAB-4171-BA9C-B343799DAA3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7" name="Oval 36">
                <a:extLst>
                  <a:ext uri="{FF2B5EF4-FFF2-40B4-BE49-F238E27FC236}">
                    <a16:creationId xmlns:a16="http://schemas.microsoft.com/office/drawing/2014/main" xmlns="" id="{B282C7C1-C71D-408D-B694-E308409B3F83}"/>
                  </a:ext>
                </a:extLst>
              </p:cNvPr>
              <p:cNvSpPr/>
              <p:nvPr/>
            </p:nvSpPr>
            <p:spPr>
              <a:xfrm>
                <a:off x="1700639" y="2957556"/>
                <a:ext cx="655817" cy="655817"/>
              </a:xfrm>
              <a:prstGeom prst="ellipse">
                <a:avLst/>
              </a:prstGeom>
              <a:solidFill>
                <a:srgbClr val="013D4D">
                  <a:lumMod val="75000"/>
                  <a:lumOff val="25000"/>
                </a:srgbClr>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1</a:t>
                </a:r>
              </a:p>
            </p:txBody>
          </p:sp>
        </p:grpSp>
        <p:grpSp>
          <p:nvGrpSpPr>
            <p:cNvPr id="38" name="Group 37">
              <a:extLst>
                <a:ext uri="{FF2B5EF4-FFF2-40B4-BE49-F238E27FC236}">
                  <a16:creationId xmlns:a16="http://schemas.microsoft.com/office/drawing/2014/main" xmlns="" id="{94607DF9-6B90-432B-B4EC-4E89F5CBEB87}"/>
                </a:ext>
              </a:extLst>
            </p:cNvPr>
            <p:cNvGrpSpPr/>
            <p:nvPr/>
          </p:nvGrpSpPr>
          <p:grpSpPr>
            <a:xfrm>
              <a:off x="2763641" y="2116814"/>
              <a:ext cx="1012087" cy="826885"/>
              <a:chOff x="1198486" y="2455403"/>
              <a:chExt cx="1660124" cy="1660124"/>
            </a:xfrm>
          </p:grpSpPr>
          <p:sp>
            <p:nvSpPr>
              <p:cNvPr id="39" name="Oval 38">
                <a:extLst>
                  <a:ext uri="{FF2B5EF4-FFF2-40B4-BE49-F238E27FC236}">
                    <a16:creationId xmlns:a16="http://schemas.microsoft.com/office/drawing/2014/main" xmlns="" id="{CD43CDBE-D7DE-4A23-8BB4-714F414A6025}"/>
                  </a:ext>
                </a:extLst>
              </p:cNvPr>
              <p:cNvSpPr/>
              <p:nvPr/>
            </p:nvSpPr>
            <p:spPr>
              <a:xfrm>
                <a:off x="1198486" y="2455403"/>
                <a:ext cx="1660124" cy="1660124"/>
              </a:xfrm>
              <a:prstGeom prst="ellipse">
                <a:avLst/>
              </a:prstGeom>
              <a:solidFill>
                <a:srgbClr val="D9126B"/>
              </a:solidFill>
              <a:ln w="12700" cap="flat" cmpd="sng" algn="ctr">
                <a:noFill/>
                <a:prstDash val="solid"/>
                <a:miter lim="800000"/>
              </a:ln>
              <a:effectLst>
                <a:glow rad="101600">
                  <a:srgbClr val="D9126B">
                    <a:alpha val="6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0" name="Oval 39">
                <a:extLst>
                  <a:ext uri="{FF2B5EF4-FFF2-40B4-BE49-F238E27FC236}">
                    <a16:creationId xmlns:a16="http://schemas.microsoft.com/office/drawing/2014/main" xmlns="" id="{BAF152C3-53B1-47DD-8DE6-B9E10EBC59C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1" name="Oval 40">
                <a:extLst>
                  <a:ext uri="{FF2B5EF4-FFF2-40B4-BE49-F238E27FC236}">
                    <a16:creationId xmlns:a16="http://schemas.microsoft.com/office/drawing/2014/main" xmlns="" id="{51D554C4-676D-468F-B335-F2FCC8B99AA6}"/>
                  </a:ext>
                </a:extLst>
              </p:cNvPr>
              <p:cNvSpPr/>
              <p:nvPr/>
            </p:nvSpPr>
            <p:spPr>
              <a:xfrm>
                <a:off x="1700639" y="2957556"/>
                <a:ext cx="655817" cy="655817"/>
              </a:xfrm>
              <a:prstGeom prst="ellipse">
                <a:avLst/>
              </a:prstGeom>
              <a:solidFill>
                <a:srgbClr val="D9126B"/>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2">
                        <a:lumMod val="50000"/>
                      </a:schemeClr>
                    </a:solidFill>
                    <a:effectLst/>
                    <a:uLnTx/>
                    <a:uFillTx/>
                    <a:latin typeface="Calibri" panose="020F0502020204030204"/>
                  </a:rPr>
                  <a:t>2</a:t>
                </a:r>
              </a:p>
            </p:txBody>
          </p:sp>
        </p:grpSp>
        <p:grpSp>
          <p:nvGrpSpPr>
            <p:cNvPr id="42" name="Group 41">
              <a:extLst>
                <a:ext uri="{FF2B5EF4-FFF2-40B4-BE49-F238E27FC236}">
                  <a16:creationId xmlns:a16="http://schemas.microsoft.com/office/drawing/2014/main" xmlns="" id="{29E8A0F9-68A6-4B86-B069-869A7DFC8334}"/>
                </a:ext>
              </a:extLst>
            </p:cNvPr>
            <p:cNvGrpSpPr/>
            <p:nvPr/>
          </p:nvGrpSpPr>
          <p:grpSpPr>
            <a:xfrm>
              <a:off x="4030306" y="2714301"/>
              <a:ext cx="1012087" cy="826885"/>
              <a:chOff x="1198486" y="2455403"/>
              <a:chExt cx="1660124" cy="1660124"/>
            </a:xfrm>
          </p:grpSpPr>
          <p:sp>
            <p:nvSpPr>
              <p:cNvPr id="43" name="Oval 42">
                <a:extLst>
                  <a:ext uri="{FF2B5EF4-FFF2-40B4-BE49-F238E27FC236}">
                    <a16:creationId xmlns:a16="http://schemas.microsoft.com/office/drawing/2014/main" xmlns="" id="{6DB0FEE3-922D-4337-96E8-8886C13E5FE2}"/>
                  </a:ext>
                </a:extLst>
              </p:cNvPr>
              <p:cNvSpPr/>
              <p:nvPr/>
            </p:nvSpPr>
            <p:spPr>
              <a:xfrm>
                <a:off x="1198486" y="2455403"/>
                <a:ext cx="1660124" cy="1660124"/>
              </a:xfrm>
              <a:prstGeom prst="ellipse">
                <a:avLst/>
              </a:prstGeom>
              <a:solidFill>
                <a:srgbClr val="00A89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4" name="Oval 43">
                <a:extLst>
                  <a:ext uri="{FF2B5EF4-FFF2-40B4-BE49-F238E27FC236}">
                    <a16:creationId xmlns:a16="http://schemas.microsoft.com/office/drawing/2014/main" xmlns="" id="{41EA2D9E-2F57-49D2-ACB1-937169ADA01A}"/>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5" name="Oval 44">
                <a:extLst>
                  <a:ext uri="{FF2B5EF4-FFF2-40B4-BE49-F238E27FC236}">
                    <a16:creationId xmlns:a16="http://schemas.microsoft.com/office/drawing/2014/main" xmlns="" id="{98945868-A4E1-42E1-9143-B72BC8E642D2}"/>
                  </a:ext>
                </a:extLst>
              </p:cNvPr>
              <p:cNvSpPr/>
              <p:nvPr/>
            </p:nvSpPr>
            <p:spPr>
              <a:xfrm>
                <a:off x="1700639" y="2957556"/>
                <a:ext cx="655817" cy="655817"/>
              </a:xfrm>
              <a:prstGeom prst="ellipse">
                <a:avLst/>
              </a:prstGeom>
              <a:solidFill>
                <a:srgbClr val="00A891"/>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lumMod val="10000"/>
                      </a:schemeClr>
                    </a:solidFill>
                    <a:effectLst/>
                    <a:uLnTx/>
                    <a:uFillTx/>
                    <a:latin typeface="Calibri" panose="020F0502020204030204"/>
                  </a:rPr>
                  <a:t>3</a:t>
                </a:r>
              </a:p>
            </p:txBody>
          </p:sp>
        </p:grpSp>
        <p:grpSp>
          <p:nvGrpSpPr>
            <p:cNvPr id="46" name="Group 45">
              <a:extLst>
                <a:ext uri="{FF2B5EF4-FFF2-40B4-BE49-F238E27FC236}">
                  <a16:creationId xmlns:a16="http://schemas.microsoft.com/office/drawing/2014/main" xmlns="" id="{126DE8E0-F401-4C58-AF5B-4000611EB414}"/>
                </a:ext>
              </a:extLst>
            </p:cNvPr>
            <p:cNvGrpSpPr/>
            <p:nvPr/>
          </p:nvGrpSpPr>
          <p:grpSpPr>
            <a:xfrm>
              <a:off x="5296970" y="2116814"/>
              <a:ext cx="1012087" cy="826885"/>
              <a:chOff x="1198486" y="2455403"/>
              <a:chExt cx="1660124" cy="1660124"/>
            </a:xfrm>
          </p:grpSpPr>
          <p:sp>
            <p:nvSpPr>
              <p:cNvPr id="47" name="Oval 46">
                <a:extLst>
                  <a:ext uri="{FF2B5EF4-FFF2-40B4-BE49-F238E27FC236}">
                    <a16:creationId xmlns:a16="http://schemas.microsoft.com/office/drawing/2014/main" xmlns="" id="{9152C4F5-24B2-43BB-9476-0BCFC8CD1184}"/>
                  </a:ext>
                </a:extLst>
              </p:cNvPr>
              <p:cNvSpPr/>
              <p:nvPr/>
            </p:nvSpPr>
            <p:spPr>
              <a:xfrm>
                <a:off x="1198486" y="2455403"/>
                <a:ext cx="1660124" cy="1660124"/>
              </a:xfrm>
              <a:prstGeom prst="ellipse">
                <a:avLst/>
              </a:prstGeom>
              <a:solidFill>
                <a:srgbClr val="FE76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8" name="Oval 47">
                <a:extLst>
                  <a:ext uri="{FF2B5EF4-FFF2-40B4-BE49-F238E27FC236}">
                    <a16:creationId xmlns:a16="http://schemas.microsoft.com/office/drawing/2014/main" xmlns="" id="{1DAAEAAD-099C-4567-9676-6AF36E9761BE}"/>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9" name="Oval 48">
                <a:extLst>
                  <a:ext uri="{FF2B5EF4-FFF2-40B4-BE49-F238E27FC236}">
                    <a16:creationId xmlns:a16="http://schemas.microsoft.com/office/drawing/2014/main" xmlns="" id="{C54D6F89-5F1D-4C0D-8131-D4B55339CC39}"/>
                  </a:ext>
                </a:extLst>
              </p:cNvPr>
              <p:cNvSpPr/>
              <p:nvPr/>
            </p:nvSpPr>
            <p:spPr>
              <a:xfrm>
                <a:off x="1700639" y="2957556"/>
                <a:ext cx="655817" cy="655817"/>
              </a:xfrm>
              <a:prstGeom prst="ellipse">
                <a:avLst/>
              </a:prstGeom>
              <a:solidFill>
                <a:srgbClr val="FE7600"/>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1">
                        <a:lumMod val="50000"/>
                      </a:schemeClr>
                    </a:solidFill>
                    <a:effectLst/>
                    <a:uLnTx/>
                    <a:uFillTx/>
                    <a:latin typeface="Calibri" panose="020F0502020204030204"/>
                  </a:rPr>
                  <a:t>4</a:t>
                </a:r>
              </a:p>
            </p:txBody>
          </p:sp>
        </p:grpSp>
        <p:grpSp>
          <p:nvGrpSpPr>
            <p:cNvPr id="50" name="Group 49">
              <a:extLst>
                <a:ext uri="{FF2B5EF4-FFF2-40B4-BE49-F238E27FC236}">
                  <a16:creationId xmlns:a16="http://schemas.microsoft.com/office/drawing/2014/main" xmlns="" id="{696756C1-1B12-4FD1-B396-7B857EFFDBB5}"/>
                </a:ext>
              </a:extLst>
            </p:cNvPr>
            <p:cNvGrpSpPr/>
            <p:nvPr/>
          </p:nvGrpSpPr>
          <p:grpSpPr>
            <a:xfrm>
              <a:off x="6563636" y="2714301"/>
              <a:ext cx="1012087" cy="826885"/>
              <a:chOff x="1198486" y="2455403"/>
              <a:chExt cx="1660124" cy="1660124"/>
            </a:xfrm>
          </p:grpSpPr>
          <p:sp>
            <p:nvSpPr>
              <p:cNvPr id="51" name="Oval 50">
                <a:extLst>
                  <a:ext uri="{FF2B5EF4-FFF2-40B4-BE49-F238E27FC236}">
                    <a16:creationId xmlns:a16="http://schemas.microsoft.com/office/drawing/2014/main" xmlns="" id="{376306E7-1FF0-48F2-A658-9CFEFAA62EDF}"/>
                  </a:ext>
                </a:extLst>
              </p:cNvPr>
              <p:cNvSpPr/>
              <p:nvPr/>
            </p:nvSpPr>
            <p:spPr>
              <a:xfrm>
                <a:off x="1198486" y="2455403"/>
                <a:ext cx="1660124" cy="1660124"/>
              </a:xfrm>
              <a:prstGeom prst="ellipse">
                <a:avLst/>
              </a:prstGeom>
              <a:solidFill>
                <a:srgbClr val="B1DB1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2" name="Oval 51">
                <a:extLst>
                  <a:ext uri="{FF2B5EF4-FFF2-40B4-BE49-F238E27FC236}">
                    <a16:creationId xmlns:a16="http://schemas.microsoft.com/office/drawing/2014/main" xmlns="" id="{7C220FA0-0C64-4DD1-A096-8B1C57790435}"/>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3" name="Oval 52">
                <a:extLst>
                  <a:ext uri="{FF2B5EF4-FFF2-40B4-BE49-F238E27FC236}">
                    <a16:creationId xmlns:a16="http://schemas.microsoft.com/office/drawing/2014/main" xmlns="" id="{76BDAEE7-589C-4255-B6C1-CE26C1A5F9D1}"/>
                  </a:ext>
                </a:extLst>
              </p:cNvPr>
              <p:cNvSpPr/>
              <p:nvPr/>
            </p:nvSpPr>
            <p:spPr>
              <a:xfrm>
                <a:off x="1700639" y="2957556"/>
                <a:ext cx="655817" cy="655817"/>
              </a:xfrm>
              <a:prstGeom prst="ellipse">
                <a:avLst/>
              </a:prstGeom>
              <a:solidFill>
                <a:srgbClr val="B1DB15"/>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5</a:t>
                </a:r>
              </a:p>
            </p:txBody>
          </p:sp>
        </p:grpSp>
        <p:cxnSp>
          <p:nvCxnSpPr>
            <p:cNvPr id="54" name="Straight Arrow Connector 53">
              <a:extLst>
                <a:ext uri="{FF2B5EF4-FFF2-40B4-BE49-F238E27FC236}">
                  <a16:creationId xmlns:a16="http://schemas.microsoft.com/office/drawing/2014/main" xmlns="" id="{E45963DF-E143-4172-B20B-F948BC3C66E4}"/>
                </a:ext>
              </a:extLst>
            </p:cNvPr>
            <p:cNvCxnSpPr>
              <a:cxnSpLocks/>
              <a:stCxn id="45" idx="0"/>
            </p:cNvCxnSpPr>
            <p:nvPr/>
          </p:nvCxnSpPr>
          <p:spPr>
            <a:xfrm flipH="1" flipV="1">
              <a:off x="4536349" y="2433339"/>
              <a:ext cx="1" cy="531077"/>
            </a:xfrm>
            <a:prstGeom prst="straightConnector1">
              <a:avLst/>
            </a:prstGeom>
            <a:noFill/>
            <a:ln w="6350" cap="flat" cmpd="sng" algn="ctr">
              <a:solidFill>
                <a:srgbClr val="00A891">
                  <a:lumMod val="75000"/>
                </a:srgbClr>
              </a:solidFill>
              <a:prstDash val="solid"/>
              <a:miter lim="800000"/>
              <a:tailEnd type="triangle"/>
            </a:ln>
            <a:effectLst/>
          </p:spPr>
        </p:cxnSp>
        <p:sp>
          <p:nvSpPr>
            <p:cNvPr id="61" name="TextBox 60">
              <a:extLst>
                <a:ext uri="{FF2B5EF4-FFF2-40B4-BE49-F238E27FC236}">
                  <a16:creationId xmlns:a16="http://schemas.microsoft.com/office/drawing/2014/main" xmlns="" id="{6C88319D-E000-4DFC-8AFF-4F7FC36E15DA}"/>
                </a:ext>
              </a:extLst>
            </p:cNvPr>
            <p:cNvSpPr txBox="1"/>
            <p:nvPr/>
          </p:nvSpPr>
          <p:spPr>
            <a:xfrm>
              <a:off x="1350260" y="1696151"/>
              <a:ext cx="1286092" cy="646331"/>
            </a:xfrm>
            <a:prstGeom prst="rect">
              <a:avLst/>
            </a:prstGeom>
            <a:noFill/>
          </p:spPr>
          <p:txBody>
            <a:bodyPr wrap="square" lIns="0" rIns="0" rtlCol="0" anchor="b">
              <a:spAutoFit/>
            </a:bodyPr>
            <a:lstStyle/>
            <a:p>
              <a:pPr lvl="0" algn="ctr" defTabSz="914400"/>
              <a:r>
                <a:rPr lang="en-US" sz="1200" b="1" kern="0" dirty="0" smtClean="0">
                  <a:solidFill>
                    <a:srgbClr val="013D4D">
                      <a:lumMod val="75000"/>
                      <a:lumOff val="25000"/>
                    </a:srgbClr>
                  </a:solidFill>
                </a:rPr>
                <a:t>ADDS (</a:t>
              </a:r>
              <a:r>
                <a:rPr lang="en-US" sz="1200" b="1" kern="0" dirty="0">
                  <a:solidFill>
                    <a:srgbClr val="013D4D">
                      <a:lumMod val="75000"/>
                      <a:lumOff val="25000"/>
                    </a:srgbClr>
                  </a:solidFill>
                </a:rPr>
                <a:t>Windows Active </a:t>
              </a:r>
              <a:r>
                <a:rPr lang="en-US" sz="1200" b="1" kern="0" dirty="0" smtClean="0">
                  <a:solidFill>
                    <a:srgbClr val="013D4D">
                      <a:lumMod val="75000"/>
                      <a:lumOff val="25000"/>
                    </a:srgbClr>
                  </a:solidFill>
                </a:rPr>
                <a:t>Directory </a:t>
              </a:r>
              <a:r>
                <a:rPr lang="en-US" sz="1200" b="1" kern="0" dirty="0">
                  <a:solidFill>
                    <a:srgbClr val="013D4D">
                      <a:lumMod val="75000"/>
                      <a:lumOff val="25000"/>
                    </a:srgbClr>
                  </a:solidFill>
                </a:rPr>
                <a:t>Domain Services)</a:t>
              </a:r>
              <a:endParaRPr kumimoji="0" lang="en-US" sz="1200" b="1" i="0" u="none" strike="noStrike" kern="0" cap="none" spc="0" normalizeH="0" baseline="0" noProof="0" dirty="0" smtClean="0">
                <a:ln>
                  <a:noFill/>
                </a:ln>
                <a:solidFill>
                  <a:srgbClr val="013D4D">
                    <a:lumMod val="75000"/>
                    <a:lumOff val="25000"/>
                  </a:srgbClr>
                </a:solidFill>
                <a:effectLst/>
                <a:uLnTx/>
                <a:uFillTx/>
              </a:endParaRPr>
            </a:p>
          </p:txBody>
        </p:sp>
        <p:cxnSp>
          <p:nvCxnSpPr>
            <p:cNvPr id="63" name="Straight Arrow Connector 62">
              <a:extLst>
                <a:ext uri="{FF2B5EF4-FFF2-40B4-BE49-F238E27FC236}">
                  <a16:creationId xmlns:a16="http://schemas.microsoft.com/office/drawing/2014/main" xmlns="" id="{B755B7C8-5795-43E3-8C1D-AE3B942E2AD5}"/>
                </a:ext>
              </a:extLst>
            </p:cNvPr>
            <p:cNvCxnSpPr>
              <a:cxnSpLocks/>
              <a:stCxn id="37" idx="0"/>
            </p:cNvCxnSpPr>
            <p:nvPr/>
          </p:nvCxnSpPr>
          <p:spPr>
            <a:xfrm flipV="1">
              <a:off x="2003020" y="2433339"/>
              <a:ext cx="1398" cy="531077"/>
            </a:xfrm>
            <a:prstGeom prst="straightConnector1">
              <a:avLst/>
            </a:prstGeom>
            <a:noFill/>
            <a:ln w="6350" cap="flat" cmpd="sng" algn="ctr">
              <a:solidFill>
                <a:srgbClr val="013D4D">
                  <a:lumMod val="90000"/>
                  <a:lumOff val="10000"/>
                </a:srgbClr>
              </a:solidFill>
              <a:prstDash val="solid"/>
              <a:miter lim="800000"/>
              <a:tailEnd type="triangle"/>
            </a:ln>
            <a:effectLst/>
          </p:spPr>
        </p:cxnSp>
        <p:sp>
          <p:nvSpPr>
            <p:cNvPr id="65" name="TextBox 64">
              <a:extLst>
                <a:ext uri="{FF2B5EF4-FFF2-40B4-BE49-F238E27FC236}">
                  <a16:creationId xmlns:a16="http://schemas.microsoft.com/office/drawing/2014/main" xmlns="" id="{D05BED26-7D7C-4660-A531-45D9BE8706D5}"/>
                </a:ext>
              </a:extLst>
            </p:cNvPr>
            <p:cNvSpPr txBox="1"/>
            <p:nvPr/>
          </p:nvSpPr>
          <p:spPr>
            <a:xfrm>
              <a:off x="3843566" y="1726941"/>
              <a:ext cx="1385567" cy="646331"/>
            </a:xfrm>
            <a:prstGeom prst="rect">
              <a:avLst/>
            </a:prstGeom>
            <a:noFill/>
          </p:spPr>
          <p:txBody>
            <a:bodyPr wrap="square" lIns="0" rIns="0" rtlCol="0" anchor="b">
              <a:spAutoFit/>
            </a:bodyPr>
            <a:lstStyle/>
            <a:p>
              <a:pPr lvl="0" algn="ctr" defTabSz="914400"/>
              <a:r>
                <a:rPr lang="en-US" sz="1200" b="1" kern="0" dirty="0" smtClean="0">
                  <a:solidFill>
                    <a:srgbClr val="00A891"/>
                  </a:solidFill>
                </a:rPr>
                <a:t>ADFC (</a:t>
              </a:r>
              <a:r>
                <a:rPr lang="en-US" sz="1200" b="1" kern="0" dirty="0">
                  <a:solidFill>
                    <a:srgbClr val="00A891"/>
                  </a:solidFill>
                </a:rPr>
                <a:t>Active Directory Federation Services)</a:t>
              </a:r>
              <a:endParaRPr kumimoji="0" lang="en-US" sz="1200" b="1" i="0" u="none" strike="noStrike" kern="0" cap="none" spc="0" normalizeH="0" baseline="0" noProof="0" dirty="0" smtClean="0">
                <a:ln>
                  <a:noFill/>
                </a:ln>
                <a:solidFill>
                  <a:srgbClr val="00A891"/>
                </a:solidFill>
                <a:effectLst/>
                <a:uLnTx/>
                <a:uFillTx/>
              </a:endParaRPr>
            </a:p>
          </p:txBody>
        </p:sp>
        <p:sp>
          <p:nvSpPr>
            <p:cNvPr id="68" name="TextBox 67">
              <a:extLst>
                <a:ext uri="{FF2B5EF4-FFF2-40B4-BE49-F238E27FC236}">
                  <a16:creationId xmlns:a16="http://schemas.microsoft.com/office/drawing/2014/main" xmlns="" id="{7A402914-813F-40EF-9914-464F1BFABBDE}"/>
                </a:ext>
              </a:extLst>
            </p:cNvPr>
            <p:cNvSpPr txBox="1"/>
            <p:nvPr/>
          </p:nvSpPr>
          <p:spPr>
            <a:xfrm>
              <a:off x="6429258" y="1622558"/>
              <a:ext cx="1284678" cy="830997"/>
            </a:xfrm>
            <a:prstGeom prst="rect">
              <a:avLst/>
            </a:prstGeom>
            <a:noFill/>
          </p:spPr>
          <p:txBody>
            <a:bodyPr wrap="square" lIns="0" rIns="0" rtlCol="0" anchor="b">
              <a:spAutoFit/>
            </a:bodyPr>
            <a:lstStyle/>
            <a:p>
              <a:pPr lvl="0" algn="ctr" defTabSz="914400"/>
              <a:r>
                <a:rPr lang="en-US" sz="1200" b="1" kern="0" dirty="0">
                  <a:solidFill>
                    <a:srgbClr val="B1DB15">
                      <a:lumMod val="75000"/>
                    </a:srgbClr>
                  </a:solidFill>
                </a:rPr>
                <a:t>ADRMS(Active Directory Rights Management Services)</a:t>
              </a:r>
              <a:endParaRPr kumimoji="0" lang="en-US" sz="1200" b="1" i="0" u="none" strike="noStrike" kern="0" cap="none" spc="0" normalizeH="0" baseline="0" noProof="0" dirty="0" smtClean="0">
                <a:ln>
                  <a:noFill/>
                </a:ln>
                <a:solidFill>
                  <a:srgbClr val="B1DB15">
                    <a:lumMod val="75000"/>
                  </a:srgbClr>
                </a:solidFill>
                <a:effectLst/>
                <a:uLnTx/>
                <a:uFillTx/>
              </a:endParaRPr>
            </a:p>
          </p:txBody>
        </p:sp>
        <p:cxnSp>
          <p:nvCxnSpPr>
            <p:cNvPr id="70" name="Straight Arrow Connector 69">
              <a:extLst>
                <a:ext uri="{FF2B5EF4-FFF2-40B4-BE49-F238E27FC236}">
                  <a16:creationId xmlns:a16="http://schemas.microsoft.com/office/drawing/2014/main" xmlns="" id="{0FC85A81-715F-4943-AD53-901004ABC1EC}"/>
                </a:ext>
              </a:extLst>
            </p:cNvPr>
            <p:cNvCxnSpPr>
              <a:cxnSpLocks/>
              <a:stCxn id="53" idx="0"/>
            </p:cNvCxnSpPr>
            <p:nvPr/>
          </p:nvCxnSpPr>
          <p:spPr>
            <a:xfrm flipV="1">
              <a:off x="7069680" y="2433339"/>
              <a:ext cx="1397" cy="531077"/>
            </a:xfrm>
            <a:prstGeom prst="straightConnector1">
              <a:avLst/>
            </a:prstGeom>
            <a:noFill/>
            <a:ln w="6350" cap="flat" cmpd="sng" algn="ctr">
              <a:solidFill>
                <a:srgbClr val="B1DB15">
                  <a:lumMod val="75000"/>
                </a:srgbClr>
              </a:solidFill>
              <a:prstDash val="solid"/>
              <a:miter lim="800000"/>
              <a:tailEnd type="triangle"/>
            </a:ln>
            <a:effectLst/>
          </p:spPr>
        </p:cxnSp>
        <p:cxnSp>
          <p:nvCxnSpPr>
            <p:cNvPr id="74" name="Straight Arrow Connector 73">
              <a:extLst>
                <a:ext uri="{FF2B5EF4-FFF2-40B4-BE49-F238E27FC236}">
                  <a16:creationId xmlns:a16="http://schemas.microsoft.com/office/drawing/2014/main" xmlns="" id="{66F2E257-18CA-44E1-9730-A2C02B772B9F}"/>
                </a:ext>
              </a:extLst>
            </p:cNvPr>
            <p:cNvCxnSpPr>
              <a:cxnSpLocks/>
              <a:stCxn id="41" idx="4"/>
            </p:cNvCxnSpPr>
            <p:nvPr/>
          </p:nvCxnSpPr>
          <p:spPr>
            <a:xfrm>
              <a:off x="3269684" y="2693583"/>
              <a:ext cx="0" cy="416871"/>
            </a:xfrm>
            <a:prstGeom prst="straightConnector1">
              <a:avLst/>
            </a:prstGeom>
            <a:noFill/>
            <a:ln w="6350" cap="flat" cmpd="sng" algn="ctr">
              <a:solidFill>
                <a:srgbClr val="D9126B">
                  <a:lumMod val="75000"/>
                </a:srgbClr>
              </a:solidFill>
              <a:prstDash val="solid"/>
              <a:miter lim="800000"/>
              <a:tailEnd type="triangle"/>
            </a:ln>
            <a:effectLst/>
          </p:spPr>
        </p:cxnSp>
        <p:sp>
          <p:nvSpPr>
            <p:cNvPr id="76" name="TextBox 75">
              <a:extLst>
                <a:ext uri="{FF2B5EF4-FFF2-40B4-BE49-F238E27FC236}">
                  <a16:creationId xmlns:a16="http://schemas.microsoft.com/office/drawing/2014/main" xmlns="" id="{A904F7E3-8418-4868-93E3-C95EE793913F}"/>
                </a:ext>
              </a:extLst>
            </p:cNvPr>
            <p:cNvSpPr txBox="1"/>
            <p:nvPr/>
          </p:nvSpPr>
          <p:spPr>
            <a:xfrm>
              <a:off x="5165963" y="3082098"/>
              <a:ext cx="1285797" cy="830997"/>
            </a:xfrm>
            <a:prstGeom prst="rect">
              <a:avLst/>
            </a:prstGeom>
            <a:noFill/>
          </p:spPr>
          <p:txBody>
            <a:bodyPr wrap="square" lIns="0" rIns="0" rtlCol="0" anchor="b">
              <a:spAutoFit/>
            </a:bodyPr>
            <a:lstStyle/>
            <a:p>
              <a:pPr lvl="0" algn="ctr" defTabSz="914400"/>
              <a:r>
                <a:rPr lang="en-US" sz="1200" b="1" kern="0" dirty="0">
                  <a:solidFill>
                    <a:srgbClr val="FE7600"/>
                  </a:solidFill>
                </a:rPr>
                <a:t>ADCS(Active Directory and Certification Services)</a:t>
              </a:r>
              <a:endParaRPr kumimoji="0" lang="en-US" sz="1200" b="1" i="0" u="none" strike="noStrike" kern="0" cap="none" spc="0" normalizeH="0" baseline="0" noProof="0" dirty="0" smtClean="0">
                <a:ln>
                  <a:noFill/>
                </a:ln>
                <a:solidFill>
                  <a:srgbClr val="FE7600"/>
                </a:solidFill>
                <a:effectLst/>
                <a:uLnTx/>
                <a:uFillTx/>
              </a:endParaRPr>
            </a:p>
          </p:txBody>
        </p:sp>
        <p:cxnSp>
          <p:nvCxnSpPr>
            <p:cNvPr id="78" name="Straight Arrow Connector 77">
              <a:extLst>
                <a:ext uri="{FF2B5EF4-FFF2-40B4-BE49-F238E27FC236}">
                  <a16:creationId xmlns:a16="http://schemas.microsoft.com/office/drawing/2014/main" xmlns="" id="{A903A845-84D2-4C27-8960-A739549C7706}"/>
                </a:ext>
              </a:extLst>
            </p:cNvPr>
            <p:cNvCxnSpPr>
              <a:cxnSpLocks/>
              <a:stCxn id="49" idx="4"/>
              <a:endCxn id="76" idx="0"/>
            </p:cNvCxnSpPr>
            <p:nvPr/>
          </p:nvCxnSpPr>
          <p:spPr>
            <a:xfrm>
              <a:off x="5803013" y="2693583"/>
              <a:ext cx="5849" cy="388515"/>
            </a:xfrm>
            <a:prstGeom prst="straightConnector1">
              <a:avLst/>
            </a:prstGeom>
            <a:noFill/>
            <a:ln w="6350" cap="flat" cmpd="sng" algn="ctr">
              <a:solidFill>
                <a:srgbClr val="FE7600">
                  <a:lumMod val="75000"/>
                </a:srgbClr>
              </a:solidFill>
              <a:prstDash val="solid"/>
              <a:miter lim="800000"/>
              <a:tailEnd type="triangle"/>
            </a:ln>
            <a:effectLst/>
          </p:spPr>
        </p:cxnSp>
      </p:grpSp>
      <p:sp>
        <p:nvSpPr>
          <p:cNvPr id="56" name="TextBox 55">
            <a:extLst>
              <a:ext uri="{FF2B5EF4-FFF2-40B4-BE49-F238E27FC236}">
                <a16:creationId xmlns:a16="http://schemas.microsoft.com/office/drawing/2014/main" xmlns="" id="{1D550D28-D88B-43BD-8CFB-4062492158F1}"/>
              </a:ext>
            </a:extLst>
          </p:cNvPr>
          <p:cNvSpPr txBox="1"/>
          <p:nvPr/>
        </p:nvSpPr>
        <p:spPr>
          <a:xfrm>
            <a:off x="2649743" y="3164452"/>
            <a:ext cx="1239881" cy="646331"/>
          </a:xfrm>
          <a:prstGeom prst="rect">
            <a:avLst/>
          </a:prstGeom>
          <a:noFill/>
          <a:ln>
            <a:solidFill>
              <a:srgbClr val="D9126B"/>
            </a:solidFill>
          </a:ln>
        </p:spPr>
        <p:txBody>
          <a:bodyPr wrap="square" lIns="0" rIns="0" rtlCol="0" anchor="b">
            <a:spAutoFit/>
          </a:bodyPr>
          <a:lstStyle/>
          <a:p>
            <a:pPr lvl="0" algn="ctr" defTabSz="914400"/>
            <a:r>
              <a:rPr lang="en-US" sz="1200" b="1" kern="0" dirty="0" smtClean="0">
                <a:solidFill>
                  <a:srgbClr val="D9126B"/>
                </a:solidFill>
              </a:rPr>
              <a:t>ADLS (</a:t>
            </a:r>
            <a:r>
              <a:rPr lang="en-US" sz="1200" b="1" kern="0" dirty="0">
                <a:solidFill>
                  <a:srgbClr val="D9126B"/>
                </a:solidFill>
              </a:rPr>
              <a:t>Azure Data Lake </a:t>
            </a:r>
            <a:r>
              <a:rPr lang="en-US" sz="1200" b="1" kern="0" dirty="0" smtClean="0">
                <a:solidFill>
                  <a:srgbClr val="D9126B"/>
                </a:solidFill>
              </a:rPr>
              <a:t>Storage </a:t>
            </a:r>
            <a:r>
              <a:rPr lang="en-US" sz="1200" b="1" kern="0" dirty="0">
                <a:solidFill>
                  <a:srgbClr val="D9126B"/>
                </a:solidFill>
              </a:rPr>
              <a:t>Services)</a:t>
            </a:r>
            <a:endParaRPr kumimoji="0" lang="en-US" sz="1200" b="1" i="0" u="none" strike="noStrike" kern="0" cap="none" spc="0" normalizeH="0" baseline="0" noProof="0" dirty="0" smtClean="0">
              <a:ln>
                <a:noFill/>
              </a:ln>
              <a:solidFill>
                <a:srgbClr val="D9126B"/>
              </a:solidFill>
              <a:effectLst/>
              <a:uLnTx/>
              <a:uFillTx/>
            </a:endParaRPr>
          </a:p>
        </p:txBody>
      </p:sp>
      <p:sp>
        <p:nvSpPr>
          <p:cNvPr id="57" name="Rounded Rectangle 56"/>
          <p:cNvSpPr/>
          <p:nvPr/>
        </p:nvSpPr>
        <p:spPr>
          <a:xfrm>
            <a:off x="1074641" y="4062738"/>
            <a:ext cx="7109717" cy="52103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This layer allows the admin the store any amount of data of any type and size.</a:t>
            </a:r>
            <a:endParaRPr lang="en-IN" dirty="0">
              <a:solidFill>
                <a:prstClr val="black"/>
              </a:solidFill>
            </a:endParaRPr>
          </a:p>
        </p:txBody>
      </p:sp>
      <p:sp>
        <p:nvSpPr>
          <p:cNvPr id="55" name="Rectangle 54"/>
          <p:cNvSpPr/>
          <p:nvPr/>
        </p:nvSpPr>
        <p:spPr>
          <a:xfrm>
            <a:off x="1074641" y="1066043"/>
            <a:ext cx="6933172" cy="369332"/>
          </a:xfrm>
          <a:prstGeom prst="rect">
            <a:avLst/>
          </a:prstGeom>
        </p:spPr>
        <p:txBody>
          <a:bodyPr wrap="square">
            <a:spAutoFit/>
          </a:bodyPr>
          <a:lstStyle/>
          <a:p>
            <a:r>
              <a:rPr lang="en-IN" sz="1800" b="1" dirty="0">
                <a:solidFill>
                  <a:srgbClr val="C00000"/>
                </a:solidFill>
              </a:rPr>
              <a:t>Windows Active </a:t>
            </a:r>
            <a:r>
              <a:rPr lang="en-IN" b="1" dirty="0"/>
              <a:t>directory works on different </a:t>
            </a:r>
            <a:r>
              <a:rPr lang="en-IN" b="1" dirty="0" smtClean="0"/>
              <a:t>layers. Each layer to perform different tasks</a:t>
            </a:r>
            <a:endParaRPr lang="en-IN" b="1" dirty="0"/>
          </a:p>
        </p:txBody>
      </p:sp>
      <p:pic>
        <p:nvPicPr>
          <p:cNvPr id="58" name="Picture 57">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00865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 Placeholder 60">
            <a:extLst>
              <a:ext uri="{FF2B5EF4-FFF2-40B4-BE49-F238E27FC236}">
                <a16:creationId xmlns:a16="http://schemas.microsoft.com/office/drawing/2014/main" xmlns="" id="{7A733E1E-77CE-430D-A90A-A2BFB319F7F1}"/>
              </a:ext>
            </a:extLst>
          </p:cNvPr>
          <p:cNvSpPr>
            <a:spLocks noGrp="1"/>
          </p:cNvSpPr>
          <p:nvPr>
            <p:ph type="body" sz="quarter" idx="10"/>
          </p:nvPr>
        </p:nvSpPr>
        <p:spPr>
          <a:xfrm>
            <a:off x="3255055" y="552215"/>
            <a:ext cx="2701651" cy="576956"/>
          </a:xfrm>
        </p:spPr>
        <p:txBody>
          <a:bodyPr/>
          <a:lstStyle/>
          <a:p>
            <a:r>
              <a:rPr lang="en-US" dirty="0"/>
              <a:t>Agenda</a:t>
            </a:r>
          </a:p>
        </p:txBody>
      </p:sp>
      <p:grpSp>
        <p:nvGrpSpPr>
          <p:cNvPr id="8" name="Group 7">
            <a:extLst>
              <a:ext uri="{FF2B5EF4-FFF2-40B4-BE49-F238E27FC236}">
                <a16:creationId xmlns:a16="http://schemas.microsoft.com/office/drawing/2014/main" xmlns="" id="{C4B8B867-6462-4D90-B5A4-213DC0445185}"/>
              </a:ext>
            </a:extLst>
          </p:cNvPr>
          <p:cNvGrpSpPr/>
          <p:nvPr/>
        </p:nvGrpSpPr>
        <p:grpSpPr>
          <a:xfrm>
            <a:off x="700938" y="1764537"/>
            <a:ext cx="2724435" cy="548640"/>
            <a:chOff x="478312" y="1463546"/>
            <a:chExt cx="2724435" cy="548640"/>
          </a:xfrm>
        </p:grpSpPr>
        <p:sp>
          <p:nvSpPr>
            <p:cNvPr id="9" name="Rectangle 8">
              <a:extLst>
                <a:ext uri="{FF2B5EF4-FFF2-40B4-BE49-F238E27FC236}">
                  <a16:creationId xmlns:a16="http://schemas.microsoft.com/office/drawing/2014/main" xmlns="" id="{425FCA0F-3CD3-4FCF-A6A3-7AB553C10102}"/>
                </a:ext>
              </a:extLst>
            </p:cNvPr>
            <p:cNvSpPr/>
            <p:nvPr/>
          </p:nvSpPr>
          <p:spPr>
            <a:xfrm>
              <a:off x="478312" y="1463546"/>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smtClean="0">
                  <a:solidFill>
                    <a:prstClr val="white"/>
                  </a:solidFill>
                  <a:latin typeface="Raleway"/>
                </a:rPr>
                <a:t>13</a:t>
              </a:r>
              <a:endParaRPr lang="en-US" b="1" dirty="0">
                <a:solidFill>
                  <a:prstClr val="white"/>
                </a:solidFill>
                <a:latin typeface="Raleway"/>
              </a:endParaRPr>
            </a:p>
          </p:txBody>
        </p:sp>
        <p:sp>
          <p:nvSpPr>
            <p:cNvPr id="10" name="TextBox 61">
              <a:extLst>
                <a:ext uri="{FF2B5EF4-FFF2-40B4-BE49-F238E27FC236}">
                  <a16:creationId xmlns:a16="http://schemas.microsoft.com/office/drawing/2014/main" xmlns="" id="{E0EC0A93-4CD1-4A8A-8EF3-35C9ADD2BC64}"/>
                </a:ext>
              </a:extLst>
            </p:cNvPr>
            <p:cNvSpPr txBox="1"/>
            <p:nvPr/>
          </p:nvSpPr>
          <p:spPr>
            <a:xfrm>
              <a:off x="1001427" y="1488966"/>
              <a:ext cx="2201320"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Hands-On: Adding a Custom domain</a:t>
              </a:r>
            </a:p>
          </p:txBody>
        </p:sp>
      </p:grpSp>
      <p:grpSp>
        <p:nvGrpSpPr>
          <p:cNvPr id="11" name="Group 10">
            <a:extLst>
              <a:ext uri="{FF2B5EF4-FFF2-40B4-BE49-F238E27FC236}">
                <a16:creationId xmlns:a16="http://schemas.microsoft.com/office/drawing/2014/main" xmlns="" id="{36588E5F-692E-47B3-B819-BE915E5298BA}"/>
              </a:ext>
            </a:extLst>
          </p:cNvPr>
          <p:cNvGrpSpPr/>
          <p:nvPr/>
        </p:nvGrpSpPr>
        <p:grpSpPr>
          <a:xfrm>
            <a:off x="3351879" y="1776714"/>
            <a:ext cx="2698910" cy="550160"/>
            <a:chOff x="478312" y="2639514"/>
            <a:chExt cx="2698910" cy="550160"/>
          </a:xfrm>
        </p:grpSpPr>
        <p:sp>
          <p:nvSpPr>
            <p:cNvPr id="12" name="Rectangle 11">
              <a:extLst>
                <a:ext uri="{FF2B5EF4-FFF2-40B4-BE49-F238E27FC236}">
                  <a16:creationId xmlns:a16="http://schemas.microsoft.com/office/drawing/2014/main" xmlns="" id="{A9E8F9E4-06DF-4423-AD98-DAAE7D5B4FD1}"/>
                </a:ext>
              </a:extLst>
            </p:cNvPr>
            <p:cNvSpPr/>
            <p:nvPr/>
          </p:nvSpPr>
          <p:spPr>
            <a:xfrm>
              <a:off x="478312" y="2641034"/>
              <a:ext cx="548640" cy="548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smtClean="0">
                  <a:solidFill>
                    <a:prstClr val="white"/>
                  </a:solidFill>
                  <a:latin typeface="Raleway"/>
                </a:rPr>
                <a:t>14</a:t>
              </a:r>
              <a:endParaRPr lang="en-US" b="1" dirty="0">
                <a:solidFill>
                  <a:prstClr val="white"/>
                </a:solidFill>
                <a:latin typeface="Raleway"/>
              </a:endParaRPr>
            </a:p>
          </p:txBody>
        </p:sp>
        <p:sp>
          <p:nvSpPr>
            <p:cNvPr id="13" name="TextBox 63">
              <a:extLst>
                <a:ext uri="{FF2B5EF4-FFF2-40B4-BE49-F238E27FC236}">
                  <a16:creationId xmlns:a16="http://schemas.microsoft.com/office/drawing/2014/main" xmlns="" id="{6FC67BF3-9A15-41AB-8127-DE51184EB928}"/>
                </a:ext>
              </a:extLst>
            </p:cNvPr>
            <p:cNvSpPr txBox="1"/>
            <p:nvPr/>
          </p:nvSpPr>
          <p:spPr>
            <a:xfrm>
              <a:off x="1019679" y="2639514"/>
              <a:ext cx="2157543"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Identity Solution for Hybrid Environments</a:t>
              </a:r>
            </a:p>
          </p:txBody>
        </p:sp>
      </p:grpSp>
      <p:grpSp>
        <p:nvGrpSpPr>
          <p:cNvPr id="14" name="Group 13">
            <a:extLst>
              <a:ext uri="{FF2B5EF4-FFF2-40B4-BE49-F238E27FC236}">
                <a16:creationId xmlns:a16="http://schemas.microsoft.com/office/drawing/2014/main" xmlns="" id="{DD41A8EC-C0B0-4266-BB09-12272752C542}"/>
              </a:ext>
            </a:extLst>
          </p:cNvPr>
          <p:cNvGrpSpPr/>
          <p:nvPr/>
        </p:nvGrpSpPr>
        <p:grpSpPr>
          <a:xfrm>
            <a:off x="6025554" y="1789957"/>
            <a:ext cx="2768121" cy="562337"/>
            <a:chOff x="472327" y="3789165"/>
            <a:chExt cx="2768121" cy="562337"/>
          </a:xfrm>
        </p:grpSpPr>
        <p:sp>
          <p:nvSpPr>
            <p:cNvPr id="15" name="Rectangle 14">
              <a:extLst>
                <a:ext uri="{FF2B5EF4-FFF2-40B4-BE49-F238E27FC236}">
                  <a16:creationId xmlns:a16="http://schemas.microsoft.com/office/drawing/2014/main" xmlns="" id="{D3D237CD-127D-42AA-BC71-928B45A0799E}"/>
                </a:ext>
              </a:extLst>
            </p:cNvPr>
            <p:cNvSpPr/>
            <p:nvPr/>
          </p:nvSpPr>
          <p:spPr>
            <a:xfrm>
              <a:off x="472327" y="3802862"/>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smtClean="0">
                  <a:solidFill>
                    <a:prstClr val="white"/>
                  </a:solidFill>
                  <a:latin typeface="Raleway"/>
                </a:rPr>
                <a:t>15</a:t>
              </a:r>
              <a:endParaRPr lang="en-US" b="1" dirty="0">
                <a:solidFill>
                  <a:prstClr val="white"/>
                </a:solidFill>
                <a:latin typeface="Raleway"/>
              </a:endParaRPr>
            </a:p>
          </p:txBody>
        </p:sp>
        <p:sp>
          <p:nvSpPr>
            <p:cNvPr id="16" name="TextBox 65">
              <a:extLst>
                <a:ext uri="{FF2B5EF4-FFF2-40B4-BE49-F238E27FC236}">
                  <a16:creationId xmlns:a16="http://schemas.microsoft.com/office/drawing/2014/main" xmlns="" id="{24DB2E7C-C7C6-4E99-AC93-674A9573B22C}"/>
                </a:ext>
              </a:extLst>
            </p:cNvPr>
            <p:cNvSpPr txBox="1"/>
            <p:nvPr/>
          </p:nvSpPr>
          <p:spPr>
            <a:xfrm>
              <a:off x="1003956" y="3789165"/>
              <a:ext cx="2236492"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What is Azure AD Connect?</a:t>
              </a:r>
            </a:p>
          </p:txBody>
        </p:sp>
      </p:grpSp>
      <p:grpSp>
        <p:nvGrpSpPr>
          <p:cNvPr id="17" name="Group 16">
            <a:extLst>
              <a:ext uri="{FF2B5EF4-FFF2-40B4-BE49-F238E27FC236}">
                <a16:creationId xmlns:a16="http://schemas.microsoft.com/office/drawing/2014/main" xmlns="" id="{775CA73C-6C7C-47C6-B43F-5A0B66AAF756}"/>
              </a:ext>
            </a:extLst>
          </p:cNvPr>
          <p:cNvGrpSpPr/>
          <p:nvPr/>
        </p:nvGrpSpPr>
        <p:grpSpPr>
          <a:xfrm>
            <a:off x="700938" y="2707286"/>
            <a:ext cx="2548346" cy="548640"/>
            <a:chOff x="3178511" y="1463546"/>
            <a:chExt cx="2548346" cy="548640"/>
          </a:xfrm>
        </p:grpSpPr>
        <p:sp>
          <p:nvSpPr>
            <p:cNvPr id="18" name="Rectangle 17">
              <a:extLst>
                <a:ext uri="{FF2B5EF4-FFF2-40B4-BE49-F238E27FC236}">
                  <a16:creationId xmlns:a16="http://schemas.microsoft.com/office/drawing/2014/main" xmlns="" id="{41B6E695-EDEA-4268-8946-9AC9AF07F21A}"/>
                </a:ext>
              </a:extLst>
            </p:cNvPr>
            <p:cNvSpPr/>
            <p:nvPr/>
          </p:nvSpPr>
          <p:spPr>
            <a:xfrm>
              <a:off x="3178511" y="1463546"/>
              <a:ext cx="548640" cy="54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smtClean="0">
                  <a:solidFill>
                    <a:prstClr val="white"/>
                  </a:solidFill>
                  <a:latin typeface="Raleway"/>
                </a:rPr>
                <a:t>16</a:t>
              </a:r>
              <a:endParaRPr lang="en-US" b="1" dirty="0">
                <a:solidFill>
                  <a:prstClr val="white"/>
                </a:solidFill>
                <a:latin typeface="Raleway"/>
              </a:endParaRPr>
            </a:p>
          </p:txBody>
        </p:sp>
        <p:sp>
          <p:nvSpPr>
            <p:cNvPr id="19" name="TextBox 67">
              <a:extLst>
                <a:ext uri="{FF2B5EF4-FFF2-40B4-BE49-F238E27FC236}">
                  <a16:creationId xmlns:a16="http://schemas.microsoft.com/office/drawing/2014/main" xmlns="" id="{5A4FD135-835F-429E-9BCE-F56FCD14A3B7}"/>
                </a:ext>
              </a:extLst>
            </p:cNvPr>
            <p:cNvSpPr txBox="1"/>
            <p:nvPr/>
          </p:nvSpPr>
          <p:spPr>
            <a:xfrm>
              <a:off x="3738037" y="1463546"/>
              <a:ext cx="1988820"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Features of Azure AD Connect</a:t>
              </a:r>
            </a:p>
          </p:txBody>
        </p:sp>
      </p:grpSp>
      <p:grpSp>
        <p:nvGrpSpPr>
          <p:cNvPr id="20" name="Group 19">
            <a:extLst>
              <a:ext uri="{FF2B5EF4-FFF2-40B4-BE49-F238E27FC236}">
                <a16:creationId xmlns:a16="http://schemas.microsoft.com/office/drawing/2014/main" xmlns="" id="{C4B8B867-6462-4D90-B5A4-213DC0445185}"/>
              </a:ext>
            </a:extLst>
          </p:cNvPr>
          <p:cNvGrpSpPr/>
          <p:nvPr/>
        </p:nvGrpSpPr>
        <p:grpSpPr>
          <a:xfrm>
            <a:off x="3352520" y="2733693"/>
            <a:ext cx="2520448" cy="548640"/>
            <a:chOff x="478312" y="1463546"/>
            <a:chExt cx="2520448" cy="548640"/>
          </a:xfrm>
        </p:grpSpPr>
        <p:sp>
          <p:nvSpPr>
            <p:cNvPr id="21" name="Rectangle 20">
              <a:extLst>
                <a:ext uri="{FF2B5EF4-FFF2-40B4-BE49-F238E27FC236}">
                  <a16:creationId xmlns:a16="http://schemas.microsoft.com/office/drawing/2014/main" xmlns="" id="{425FCA0F-3CD3-4FCF-A6A3-7AB553C10102}"/>
                </a:ext>
              </a:extLst>
            </p:cNvPr>
            <p:cNvSpPr/>
            <p:nvPr/>
          </p:nvSpPr>
          <p:spPr>
            <a:xfrm>
              <a:off x="478312" y="1463546"/>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smtClean="0">
                  <a:solidFill>
                    <a:prstClr val="white"/>
                  </a:solidFill>
                  <a:latin typeface="Raleway"/>
                </a:rPr>
                <a:t>17</a:t>
              </a:r>
              <a:endParaRPr lang="en-US" b="1" dirty="0">
                <a:solidFill>
                  <a:prstClr val="white"/>
                </a:solidFill>
                <a:latin typeface="Raleway"/>
              </a:endParaRPr>
            </a:p>
          </p:txBody>
        </p:sp>
        <p:sp>
          <p:nvSpPr>
            <p:cNvPr id="22" name="TextBox 61">
              <a:extLst>
                <a:ext uri="{FF2B5EF4-FFF2-40B4-BE49-F238E27FC236}">
                  <a16:creationId xmlns:a16="http://schemas.microsoft.com/office/drawing/2014/main" xmlns="" id="{E0EC0A93-4CD1-4A8A-8EF3-35C9ADD2BC64}"/>
                </a:ext>
              </a:extLst>
            </p:cNvPr>
            <p:cNvSpPr txBox="1"/>
            <p:nvPr/>
          </p:nvSpPr>
          <p:spPr>
            <a:xfrm>
              <a:off x="1009940" y="1476256"/>
              <a:ext cx="1988820"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Self Service Password Reset</a:t>
              </a:r>
            </a:p>
          </p:txBody>
        </p:sp>
      </p:grpSp>
      <p:grpSp>
        <p:nvGrpSpPr>
          <p:cNvPr id="23" name="Group 22">
            <a:extLst>
              <a:ext uri="{FF2B5EF4-FFF2-40B4-BE49-F238E27FC236}">
                <a16:creationId xmlns:a16="http://schemas.microsoft.com/office/drawing/2014/main" xmlns="" id="{36588E5F-692E-47B3-B819-BE915E5298BA}"/>
              </a:ext>
            </a:extLst>
          </p:cNvPr>
          <p:cNvGrpSpPr/>
          <p:nvPr/>
        </p:nvGrpSpPr>
        <p:grpSpPr>
          <a:xfrm>
            <a:off x="6038700" y="2746403"/>
            <a:ext cx="2698910" cy="558204"/>
            <a:chOff x="478312" y="2641034"/>
            <a:chExt cx="2698910" cy="558204"/>
          </a:xfrm>
        </p:grpSpPr>
        <p:sp>
          <p:nvSpPr>
            <p:cNvPr id="24" name="Rectangle 23">
              <a:extLst>
                <a:ext uri="{FF2B5EF4-FFF2-40B4-BE49-F238E27FC236}">
                  <a16:creationId xmlns:a16="http://schemas.microsoft.com/office/drawing/2014/main" xmlns="" id="{A9E8F9E4-06DF-4423-AD98-DAAE7D5B4FD1}"/>
                </a:ext>
              </a:extLst>
            </p:cNvPr>
            <p:cNvSpPr/>
            <p:nvPr/>
          </p:nvSpPr>
          <p:spPr>
            <a:xfrm>
              <a:off x="478312" y="2641034"/>
              <a:ext cx="548640" cy="548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smtClean="0">
                  <a:solidFill>
                    <a:prstClr val="white"/>
                  </a:solidFill>
                  <a:latin typeface="Raleway"/>
                </a:rPr>
                <a:t>18</a:t>
              </a:r>
              <a:endParaRPr lang="en-US" b="1" dirty="0">
                <a:solidFill>
                  <a:prstClr val="white"/>
                </a:solidFill>
                <a:latin typeface="Raleway"/>
              </a:endParaRPr>
            </a:p>
          </p:txBody>
        </p:sp>
        <p:sp>
          <p:nvSpPr>
            <p:cNvPr id="25" name="TextBox 63">
              <a:extLst>
                <a:ext uri="{FF2B5EF4-FFF2-40B4-BE49-F238E27FC236}">
                  <a16:creationId xmlns:a16="http://schemas.microsoft.com/office/drawing/2014/main" xmlns="" id="{6FC67BF3-9A15-41AB-8127-DE51184EB928}"/>
                </a:ext>
              </a:extLst>
            </p:cNvPr>
            <p:cNvSpPr txBox="1"/>
            <p:nvPr/>
          </p:nvSpPr>
          <p:spPr>
            <a:xfrm>
              <a:off x="1019679" y="2676018"/>
              <a:ext cx="2157543"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Hands-On: Enable self service password </a:t>
              </a:r>
              <a:r>
                <a:rPr lang="en-US" sz="1400" b="1" dirty="0" smtClean="0">
                  <a:solidFill>
                    <a:prstClr val="black">
                      <a:lumMod val="50000"/>
                      <a:lumOff val="50000"/>
                    </a:prstClr>
                  </a:solidFill>
                  <a:latin typeface="Raleway"/>
                </a:rPr>
                <a:t>reset</a:t>
              </a:r>
              <a:endParaRPr lang="en-US" sz="1400" b="1" dirty="0">
                <a:solidFill>
                  <a:prstClr val="black">
                    <a:lumMod val="50000"/>
                    <a:lumOff val="50000"/>
                  </a:prstClr>
                </a:solidFill>
                <a:latin typeface="Raleway"/>
              </a:endParaRPr>
            </a:p>
          </p:txBody>
        </p:sp>
      </p:grpSp>
      <p:grpSp>
        <p:nvGrpSpPr>
          <p:cNvPr id="26" name="Group 25">
            <a:extLst>
              <a:ext uri="{FF2B5EF4-FFF2-40B4-BE49-F238E27FC236}">
                <a16:creationId xmlns:a16="http://schemas.microsoft.com/office/drawing/2014/main" xmlns="" id="{DD41A8EC-C0B0-4266-BB09-12272752C542}"/>
              </a:ext>
            </a:extLst>
          </p:cNvPr>
          <p:cNvGrpSpPr/>
          <p:nvPr/>
        </p:nvGrpSpPr>
        <p:grpSpPr>
          <a:xfrm>
            <a:off x="2198862" y="3648588"/>
            <a:ext cx="2776627" cy="548640"/>
            <a:chOff x="472327" y="3802862"/>
            <a:chExt cx="2776627" cy="548640"/>
          </a:xfrm>
        </p:grpSpPr>
        <p:sp>
          <p:nvSpPr>
            <p:cNvPr id="27" name="Rectangle 26">
              <a:extLst>
                <a:ext uri="{FF2B5EF4-FFF2-40B4-BE49-F238E27FC236}">
                  <a16:creationId xmlns:a16="http://schemas.microsoft.com/office/drawing/2014/main" xmlns="" id="{D3D237CD-127D-42AA-BC71-928B45A0799E}"/>
                </a:ext>
              </a:extLst>
            </p:cNvPr>
            <p:cNvSpPr/>
            <p:nvPr/>
          </p:nvSpPr>
          <p:spPr>
            <a:xfrm>
              <a:off x="472327" y="3802862"/>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smtClean="0">
                  <a:solidFill>
                    <a:prstClr val="white"/>
                  </a:solidFill>
                  <a:latin typeface="Raleway"/>
                </a:rPr>
                <a:t>19</a:t>
              </a:r>
              <a:endParaRPr lang="en-US" b="1" dirty="0">
                <a:solidFill>
                  <a:prstClr val="white"/>
                </a:solidFill>
                <a:latin typeface="Raleway"/>
              </a:endParaRPr>
            </a:p>
          </p:txBody>
        </p:sp>
        <p:sp>
          <p:nvSpPr>
            <p:cNvPr id="28" name="TextBox 65">
              <a:extLst>
                <a:ext uri="{FF2B5EF4-FFF2-40B4-BE49-F238E27FC236}">
                  <a16:creationId xmlns:a16="http://schemas.microsoft.com/office/drawing/2014/main" xmlns="" id="{24DB2E7C-C7C6-4E99-AC93-674A9573B22C}"/>
                </a:ext>
              </a:extLst>
            </p:cNvPr>
            <p:cNvSpPr txBox="1"/>
            <p:nvPr/>
          </p:nvSpPr>
          <p:spPr>
            <a:xfrm>
              <a:off x="1012462" y="3815572"/>
              <a:ext cx="2236492" cy="52322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Multi-factor Authentication</a:t>
              </a:r>
            </a:p>
          </p:txBody>
        </p:sp>
      </p:grpSp>
      <p:grpSp>
        <p:nvGrpSpPr>
          <p:cNvPr id="29" name="Group 28">
            <a:extLst>
              <a:ext uri="{FF2B5EF4-FFF2-40B4-BE49-F238E27FC236}">
                <a16:creationId xmlns:a16="http://schemas.microsoft.com/office/drawing/2014/main" xmlns="" id="{775CA73C-6C7C-47C6-B43F-5A0B66AAF756}"/>
              </a:ext>
            </a:extLst>
          </p:cNvPr>
          <p:cNvGrpSpPr/>
          <p:nvPr/>
        </p:nvGrpSpPr>
        <p:grpSpPr>
          <a:xfrm>
            <a:off x="5040399" y="3662679"/>
            <a:ext cx="2518950" cy="548640"/>
            <a:chOff x="3178511" y="1463546"/>
            <a:chExt cx="2518950" cy="548640"/>
          </a:xfrm>
        </p:grpSpPr>
        <p:sp>
          <p:nvSpPr>
            <p:cNvPr id="30" name="Rectangle 29">
              <a:extLst>
                <a:ext uri="{FF2B5EF4-FFF2-40B4-BE49-F238E27FC236}">
                  <a16:creationId xmlns:a16="http://schemas.microsoft.com/office/drawing/2014/main" xmlns="" id="{41B6E695-EDEA-4268-8946-9AC9AF07F21A}"/>
                </a:ext>
              </a:extLst>
            </p:cNvPr>
            <p:cNvSpPr/>
            <p:nvPr/>
          </p:nvSpPr>
          <p:spPr>
            <a:xfrm>
              <a:off x="3178511" y="1463546"/>
              <a:ext cx="548640" cy="54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8"/>
              <a:r>
                <a:rPr lang="en-US" b="1" dirty="0" smtClean="0">
                  <a:solidFill>
                    <a:prstClr val="white"/>
                  </a:solidFill>
                  <a:latin typeface="Raleway"/>
                </a:rPr>
                <a:t>20</a:t>
              </a:r>
              <a:endParaRPr lang="en-US" b="1" dirty="0">
                <a:solidFill>
                  <a:prstClr val="white"/>
                </a:solidFill>
                <a:latin typeface="Raleway"/>
              </a:endParaRPr>
            </a:p>
          </p:txBody>
        </p:sp>
        <p:sp>
          <p:nvSpPr>
            <p:cNvPr id="31" name="TextBox 67">
              <a:extLst>
                <a:ext uri="{FF2B5EF4-FFF2-40B4-BE49-F238E27FC236}">
                  <a16:creationId xmlns:a16="http://schemas.microsoft.com/office/drawing/2014/main" xmlns="" id="{5A4FD135-835F-429E-9BCE-F56FCD14A3B7}"/>
                </a:ext>
              </a:extLst>
            </p:cNvPr>
            <p:cNvSpPr txBox="1"/>
            <p:nvPr/>
          </p:nvSpPr>
          <p:spPr>
            <a:xfrm>
              <a:off x="3708641" y="1583977"/>
              <a:ext cx="1988820" cy="30777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8"/>
              <a:r>
                <a:rPr lang="en-US" sz="1400" b="1" dirty="0">
                  <a:solidFill>
                    <a:prstClr val="black">
                      <a:lumMod val="50000"/>
                      <a:lumOff val="50000"/>
                    </a:prstClr>
                  </a:solidFill>
                  <a:latin typeface="Raleway"/>
                </a:rPr>
                <a:t>Quiz</a:t>
              </a:r>
            </a:p>
          </p:txBody>
        </p:sp>
      </p:grpSp>
      <p:pic>
        <p:nvPicPr>
          <p:cNvPr id="32" name="Picture 31">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3263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11"/>
                                        </p:tgtEl>
                                      </p:cBhvr>
                                    </p:animEffect>
                                    <p:animScale>
                                      <p:cBhvr>
                                        <p:cTn id="12" dur="250" autoRev="1" fill="hold"/>
                                        <p:tgtEl>
                                          <p:spTgt spid="11"/>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4"/>
                                        </p:tgtEl>
                                      </p:cBhvr>
                                    </p:animEffect>
                                    <p:animScale>
                                      <p:cBhvr>
                                        <p:cTn id="17" dur="250" autoRev="1" fill="hold"/>
                                        <p:tgtEl>
                                          <p:spTgt spid="1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17"/>
                                        </p:tgtEl>
                                      </p:cBhvr>
                                    </p:animEffect>
                                    <p:animScale>
                                      <p:cBhvr>
                                        <p:cTn id="22" dur="250" autoRev="1" fill="hold"/>
                                        <p:tgtEl>
                                          <p:spTgt spid="17"/>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20"/>
                                        </p:tgtEl>
                                      </p:cBhvr>
                                    </p:animEffect>
                                    <p:animScale>
                                      <p:cBhvr>
                                        <p:cTn id="27" dur="250" autoRev="1" fill="hold"/>
                                        <p:tgtEl>
                                          <p:spTgt spid="20"/>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23"/>
                                        </p:tgtEl>
                                      </p:cBhvr>
                                    </p:animEffect>
                                    <p:animScale>
                                      <p:cBhvr>
                                        <p:cTn id="32" dur="250" autoRev="1" fill="hold"/>
                                        <p:tgtEl>
                                          <p:spTgt spid="23"/>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6"/>
                                        </p:tgtEl>
                                      </p:cBhvr>
                                    </p:animEffect>
                                    <p:animScale>
                                      <p:cBhvr>
                                        <p:cTn id="37" dur="250" autoRev="1" fill="hold"/>
                                        <p:tgtEl>
                                          <p:spTgt spid="26"/>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29"/>
                                        </p:tgtEl>
                                      </p:cBhvr>
                                    </p:animEffect>
                                    <p:animScale>
                                      <p:cBhvr>
                                        <p:cTn id="42"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Windows Active Directory?</a:t>
            </a:r>
            <a:endParaRPr lang="en-US" sz="2400" b="1" dirty="0">
              <a:solidFill>
                <a:srgbClr val="604878"/>
              </a:solidFill>
            </a:endParaRPr>
          </a:p>
        </p:txBody>
      </p:sp>
      <p:grpSp>
        <p:nvGrpSpPr>
          <p:cNvPr id="3" name="Group 2"/>
          <p:cNvGrpSpPr/>
          <p:nvPr/>
        </p:nvGrpSpPr>
        <p:grpSpPr>
          <a:xfrm>
            <a:off x="1350260" y="1622558"/>
            <a:ext cx="6363676" cy="2290537"/>
            <a:chOff x="1350260" y="1622558"/>
            <a:chExt cx="6363676" cy="2290537"/>
          </a:xfrm>
        </p:grpSpPr>
        <p:sp>
          <p:nvSpPr>
            <p:cNvPr id="26" name="Freeform: Shape 77">
              <a:extLst>
                <a:ext uri="{FF2B5EF4-FFF2-40B4-BE49-F238E27FC236}">
                  <a16:creationId xmlns:a16="http://schemas.microsoft.com/office/drawing/2014/main" xmlns="" id="{BC9639A0-7697-45A4-8637-151429D7CC3B}"/>
                </a:ext>
              </a:extLst>
            </p:cNvPr>
            <p:cNvSpPr/>
            <p:nvPr/>
          </p:nvSpPr>
          <p:spPr>
            <a:xfrm rot="14400000">
              <a:off x="2410610" y="2456283"/>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7" name="Freeform: Shape 78">
              <a:extLst>
                <a:ext uri="{FF2B5EF4-FFF2-40B4-BE49-F238E27FC236}">
                  <a16:creationId xmlns:a16="http://schemas.microsoft.com/office/drawing/2014/main" xmlns="" id="{52E45423-485B-4965-A48F-30B61CEEF140}"/>
                </a:ext>
              </a:extLst>
            </p:cNvPr>
            <p:cNvSpPr/>
            <p:nvPr/>
          </p:nvSpPr>
          <p:spPr>
            <a:xfrm rot="18000000">
              <a:off x="3673279" y="2460811"/>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9" name="Freeform: Shape 79">
              <a:extLst>
                <a:ext uri="{FF2B5EF4-FFF2-40B4-BE49-F238E27FC236}">
                  <a16:creationId xmlns:a16="http://schemas.microsoft.com/office/drawing/2014/main" xmlns="" id="{7620851F-6B86-4B98-BC47-DAB6FD9D31A7}"/>
                </a:ext>
              </a:extLst>
            </p:cNvPr>
            <p:cNvSpPr/>
            <p:nvPr/>
          </p:nvSpPr>
          <p:spPr>
            <a:xfrm rot="14400000">
              <a:off x="4935949" y="2453769"/>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0" name="Freeform: Shape 80">
              <a:extLst>
                <a:ext uri="{FF2B5EF4-FFF2-40B4-BE49-F238E27FC236}">
                  <a16:creationId xmlns:a16="http://schemas.microsoft.com/office/drawing/2014/main" xmlns="" id="{31673A02-7656-49E3-B337-86D0FFD7E9EB}"/>
                </a:ext>
              </a:extLst>
            </p:cNvPr>
            <p:cNvSpPr/>
            <p:nvPr/>
          </p:nvSpPr>
          <p:spPr>
            <a:xfrm rot="18000000">
              <a:off x="6198618" y="2462822"/>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grpSp>
          <p:nvGrpSpPr>
            <p:cNvPr id="34" name="Group 33">
              <a:extLst>
                <a:ext uri="{FF2B5EF4-FFF2-40B4-BE49-F238E27FC236}">
                  <a16:creationId xmlns:a16="http://schemas.microsoft.com/office/drawing/2014/main" xmlns="" id="{1A714254-0589-4A82-8819-5F3AB9943E32}"/>
                </a:ext>
              </a:extLst>
            </p:cNvPr>
            <p:cNvGrpSpPr/>
            <p:nvPr/>
          </p:nvGrpSpPr>
          <p:grpSpPr>
            <a:xfrm>
              <a:off x="1496976" y="2714301"/>
              <a:ext cx="1012087" cy="826885"/>
              <a:chOff x="1198486" y="2455403"/>
              <a:chExt cx="1660124" cy="1660124"/>
            </a:xfrm>
          </p:grpSpPr>
          <p:sp>
            <p:nvSpPr>
              <p:cNvPr id="35" name="Oval 34">
                <a:extLst>
                  <a:ext uri="{FF2B5EF4-FFF2-40B4-BE49-F238E27FC236}">
                    <a16:creationId xmlns:a16="http://schemas.microsoft.com/office/drawing/2014/main" xmlns="" id="{8B5D3244-C802-4E8A-9F05-562FCC8436C2}"/>
                  </a:ext>
                </a:extLst>
              </p:cNvPr>
              <p:cNvSpPr/>
              <p:nvPr/>
            </p:nvSpPr>
            <p:spPr>
              <a:xfrm>
                <a:off x="1198486" y="2455403"/>
                <a:ext cx="1660124" cy="1660124"/>
              </a:xfrm>
              <a:prstGeom prst="ellipse">
                <a:avLst/>
              </a:prstGeom>
              <a:solidFill>
                <a:srgbClr val="013D4D">
                  <a:lumMod val="75000"/>
                  <a:lumOff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6" name="Oval 35">
                <a:extLst>
                  <a:ext uri="{FF2B5EF4-FFF2-40B4-BE49-F238E27FC236}">
                    <a16:creationId xmlns:a16="http://schemas.microsoft.com/office/drawing/2014/main" xmlns="" id="{D526F869-5AAB-4171-BA9C-B343799DAA3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7" name="Oval 36">
                <a:extLst>
                  <a:ext uri="{FF2B5EF4-FFF2-40B4-BE49-F238E27FC236}">
                    <a16:creationId xmlns:a16="http://schemas.microsoft.com/office/drawing/2014/main" xmlns="" id="{B282C7C1-C71D-408D-B694-E308409B3F83}"/>
                  </a:ext>
                </a:extLst>
              </p:cNvPr>
              <p:cNvSpPr/>
              <p:nvPr/>
            </p:nvSpPr>
            <p:spPr>
              <a:xfrm>
                <a:off x="1700639" y="2957556"/>
                <a:ext cx="655817" cy="655817"/>
              </a:xfrm>
              <a:prstGeom prst="ellipse">
                <a:avLst/>
              </a:prstGeom>
              <a:solidFill>
                <a:srgbClr val="013D4D">
                  <a:lumMod val="75000"/>
                  <a:lumOff val="25000"/>
                </a:srgbClr>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1</a:t>
                </a:r>
              </a:p>
            </p:txBody>
          </p:sp>
        </p:grpSp>
        <p:grpSp>
          <p:nvGrpSpPr>
            <p:cNvPr id="38" name="Group 37">
              <a:extLst>
                <a:ext uri="{FF2B5EF4-FFF2-40B4-BE49-F238E27FC236}">
                  <a16:creationId xmlns:a16="http://schemas.microsoft.com/office/drawing/2014/main" xmlns="" id="{94607DF9-6B90-432B-B4EC-4E89F5CBEB87}"/>
                </a:ext>
              </a:extLst>
            </p:cNvPr>
            <p:cNvGrpSpPr/>
            <p:nvPr/>
          </p:nvGrpSpPr>
          <p:grpSpPr>
            <a:xfrm>
              <a:off x="2763641" y="2116814"/>
              <a:ext cx="1012087" cy="826885"/>
              <a:chOff x="1198486" y="2455403"/>
              <a:chExt cx="1660124" cy="1660124"/>
            </a:xfrm>
          </p:grpSpPr>
          <p:sp>
            <p:nvSpPr>
              <p:cNvPr id="39" name="Oval 38">
                <a:extLst>
                  <a:ext uri="{FF2B5EF4-FFF2-40B4-BE49-F238E27FC236}">
                    <a16:creationId xmlns:a16="http://schemas.microsoft.com/office/drawing/2014/main" xmlns="" id="{CD43CDBE-D7DE-4A23-8BB4-714F414A6025}"/>
                  </a:ext>
                </a:extLst>
              </p:cNvPr>
              <p:cNvSpPr/>
              <p:nvPr/>
            </p:nvSpPr>
            <p:spPr>
              <a:xfrm>
                <a:off x="1198486" y="2455403"/>
                <a:ext cx="1660124" cy="1660124"/>
              </a:xfrm>
              <a:prstGeom prst="ellipse">
                <a:avLst/>
              </a:prstGeom>
              <a:solidFill>
                <a:srgbClr val="D9126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0" name="Oval 39">
                <a:extLst>
                  <a:ext uri="{FF2B5EF4-FFF2-40B4-BE49-F238E27FC236}">
                    <a16:creationId xmlns:a16="http://schemas.microsoft.com/office/drawing/2014/main" xmlns="" id="{BAF152C3-53B1-47DD-8DE6-B9E10EBC59C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1" name="Oval 40">
                <a:extLst>
                  <a:ext uri="{FF2B5EF4-FFF2-40B4-BE49-F238E27FC236}">
                    <a16:creationId xmlns:a16="http://schemas.microsoft.com/office/drawing/2014/main" xmlns="" id="{51D554C4-676D-468F-B335-F2FCC8B99AA6}"/>
                  </a:ext>
                </a:extLst>
              </p:cNvPr>
              <p:cNvSpPr/>
              <p:nvPr/>
            </p:nvSpPr>
            <p:spPr>
              <a:xfrm>
                <a:off x="1700639" y="2957556"/>
                <a:ext cx="655817" cy="655817"/>
              </a:xfrm>
              <a:prstGeom prst="ellipse">
                <a:avLst/>
              </a:prstGeom>
              <a:solidFill>
                <a:srgbClr val="D9126B"/>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2">
                        <a:lumMod val="50000"/>
                      </a:schemeClr>
                    </a:solidFill>
                    <a:effectLst/>
                    <a:uLnTx/>
                    <a:uFillTx/>
                    <a:latin typeface="Calibri" panose="020F0502020204030204"/>
                  </a:rPr>
                  <a:t>2</a:t>
                </a:r>
              </a:p>
            </p:txBody>
          </p:sp>
        </p:grpSp>
        <p:grpSp>
          <p:nvGrpSpPr>
            <p:cNvPr id="42" name="Group 41">
              <a:extLst>
                <a:ext uri="{FF2B5EF4-FFF2-40B4-BE49-F238E27FC236}">
                  <a16:creationId xmlns:a16="http://schemas.microsoft.com/office/drawing/2014/main" xmlns="" id="{29E8A0F9-68A6-4B86-B069-869A7DFC8334}"/>
                </a:ext>
              </a:extLst>
            </p:cNvPr>
            <p:cNvGrpSpPr/>
            <p:nvPr/>
          </p:nvGrpSpPr>
          <p:grpSpPr>
            <a:xfrm>
              <a:off x="4030306" y="2714301"/>
              <a:ext cx="1012087" cy="826885"/>
              <a:chOff x="1198486" y="2455403"/>
              <a:chExt cx="1660124" cy="1660124"/>
            </a:xfrm>
          </p:grpSpPr>
          <p:sp>
            <p:nvSpPr>
              <p:cNvPr id="43" name="Oval 42">
                <a:extLst>
                  <a:ext uri="{FF2B5EF4-FFF2-40B4-BE49-F238E27FC236}">
                    <a16:creationId xmlns:a16="http://schemas.microsoft.com/office/drawing/2014/main" xmlns="" id="{6DB0FEE3-922D-4337-96E8-8886C13E5FE2}"/>
                  </a:ext>
                </a:extLst>
              </p:cNvPr>
              <p:cNvSpPr/>
              <p:nvPr/>
            </p:nvSpPr>
            <p:spPr>
              <a:xfrm>
                <a:off x="1198486" y="2455403"/>
                <a:ext cx="1660124" cy="1660124"/>
              </a:xfrm>
              <a:prstGeom prst="ellipse">
                <a:avLst/>
              </a:prstGeom>
              <a:solidFill>
                <a:srgbClr val="00A891"/>
              </a:solidFill>
              <a:ln w="12700" cap="flat" cmpd="sng" algn="ctr">
                <a:noFill/>
                <a:prstDash val="solid"/>
                <a:miter lim="800000"/>
              </a:ln>
              <a:effectLst>
                <a:glow rad="101600">
                  <a:srgbClr val="00B050">
                    <a:alpha val="6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4" name="Oval 43">
                <a:extLst>
                  <a:ext uri="{FF2B5EF4-FFF2-40B4-BE49-F238E27FC236}">
                    <a16:creationId xmlns:a16="http://schemas.microsoft.com/office/drawing/2014/main" xmlns="" id="{41EA2D9E-2F57-49D2-ACB1-937169ADA01A}"/>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5" name="Oval 44">
                <a:extLst>
                  <a:ext uri="{FF2B5EF4-FFF2-40B4-BE49-F238E27FC236}">
                    <a16:creationId xmlns:a16="http://schemas.microsoft.com/office/drawing/2014/main" xmlns="" id="{98945868-A4E1-42E1-9143-B72BC8E642D2}"/>
                  </a:ext>
                </a:extLst>
              </p:cNvPr>
              <p:cNvSpPr/>
              <p:nvPr/>
            </p:nvSpPr>
            <p:spPr>
              <a:xfrm>
                <a:off x="1700639" y="2957556"/>
                <a:ext cx="655817" cy="655817"/>
              </a:xfrm>
              <a:prstGeom prst="ellipse">
                <a:avLst/>
              </a:prstGeom>
              <a:solidFill>
                <a:srgbClr val="00A891"/>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lumMod val="10000"/>
                      </a:schemeClr>
                    </a:solidFill>
                    <a:effectLst/>
                    <a:uLnTx/>
                    <a:uFillTx/>
                    <a:latin typeface="Calibri" panose="020F0502020204030204"/>
                  </a:rPr>
                  <a:t>3</a:t>
                </a:r>
              </a:p>
            </p:txBody>
          </p:sp>
        </p:grpSp>
        <p:grpSp>
          <p:nvGrpSpPr>
            <p:cNvPr id="46" name="Group 45">
              <a:extLst>
                <a:ext uri="{FF2B5EF4-FFF2-40B4-BE49-F238E27FC236}">
                  <a16:creationId xmlns:a16="http://schemas.microsoft.com/office/drawing/2014/main" xmlns="" id="{126DE8E0-F401-4C58-AF5B-4000611EB414}"/>
                </a:ext>
              </a:extLst>
            </p:cNvPr>
            <p:cNvGrpSpPr/>
            <p:nvPr/>
          </p:nvGrpSpPr>
          <p:grpSpPr>
            <a:xfrm>
              <a:off x="5296970" y="2116814"/>
              <a:ext cx="1012087" cy="826885"/>
              <a:chOff x="1198486" y="2455403"/>
              <a:chExt cx="1660124" cy="1660124"/>
            </a:xfrm>
          </p:grpSpPr>
          <p:sp>
            <p:nvSpPr>
              <p:cNvPr id="47" name="Oval 46">
                <a:extLst>
                  <a:ext uri="{FF2B5EF4-FFF2-40B4-BE49-F238E27FC236}">
                    <a16:creationId xmlns:a16="http://schemas.microsoft.com/office/drawing/2014/main" xmlns="" id="{9152C4F5-24B2-43BB-9476-0BCFC8CD1184}"/>
                  </a:ext>
                </a:extLst>
              </p:cNvPr>
              <p:cNvSpPr/>
              <p:nvPr/>
            </p:nvSpPr>
            <p:spPr>
              <a:xfrm>
                <a:off x="1198486" y="2455403"/>
                <a:ext cx="1660124" cy="1660124"/>
              </a:xfrm>
              <a:prstGeom prst="ellipse">
                <a:avLst/>
              </a:prstGeom>
              <a:solidFill>
                <a:srgbClr val="FE76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8" name="Oval 47">
                <a:extLst>
                  <a:ext uri="{FF2B5EF4-FFF2-40B4-BE49-F238E27FC236}">
                    <a16:creationId xmlns:a16="http://schemas.microsoft.com/office/drawing/2014/main" xmlns="" id="{1DAAEAAD-099C-4567-9676-6AF36E9761BE}"/>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9" name="Oval 48">
                <a:extLst>
                  <a:ext uri="{FF2B5EF4-FFF2-40B4-BE49-F238E27FC236}">
                    <a16:creationId xmlns:a16="http://schemas.microsoft.com/office/drawing/2014/main" xmlns="" id="{C54D6F89-5F1D-4C0D-8131-D4B55339CC39}"/>
                  </a:ext>
                </a:extLst>
              </p:cNvPr>
              <p:cNvSpPr/>
              <p:nvPr/>
            </p:nvSpPr>
            <p:spPr>
              <a:xfrm>
                <a:off x="1700639" y="2957556"/>
                <a:ext cx="655817" cy="655817"/>
              </a:xfrm>
              <a:prstGeom prst="ellipse">
                <a:avLst/>
              </a:prstGeom>
              <a:solidFill>
                <a:srgbClr val="FE7600"/>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1">
                        <a:lumMod val="50000"/>
                      </a:schemeClr>
                    </a:solidFill>
                    <a:effectLst/>
                    <a:uLnTx/>
                    <a:uFillTx/>
                    <a:latin typeface="Calibri" panose="020F0502020204030204"/>
                  </a:rPr>
                  <a:t>4</a:t>
                </a:r>
              </a:p>
            </p:txBody>
          </p:sp>
        </p:grpSp>
        <p:grpSp>
          <p:nvGrpSpPr>
            <p:cNvPr id="50" name="Group 49">
              <a:extLst>
                <a:ext uri="{FF2B5EF4-FFF2-40B4-BE49-F238E27FC236}">
                  <a16:creationId xmlns:a16="http://schemas.microsoft.com/office/drawing/2014/main" xmlns="" id="{696756C1-1B12-4FD1-B396-7B857EFFDBB5}"/>
                </a:ext>
              </a:extLst>
            </p:cNvPr>
            <p:cNvGrpSpPr/>
            <p:nvPr/>
          </p:nvGrpSpPr>
          <p:grpSpPr>
            <a:xfrm>
              <a:off x="6563636" y="2714301"/>
              <a:ext cx="1012087" cy="826885"/>
              <a:chOff x="1198486" y="2455403"/>
              <a:chExt cx="1660124" cy="1660124"/>
            </a:xfrm>
          </p:grpSpPr>
          <p:sp>
            <p:nvSpPr>
              <p:cNvPr id="51" name="Oval 50">
                <a:extLst>
                  <a:ext uri="{FF2B5EF4-FFF2-40B4-BE49-F238E27FC236}">
                    <a16:creationId xmlns:a16="http://schemas.microsoft.com/office/drawing/2014/main" xmlns="" id="{376306E7-1FF0-48F2-A658-9CFEFAA62EDF}"/>
                  </a:ext>
                </a:extLst>
              </p:cNvPr>
              <p:cNvSpPr/>
              <p:nvPr/>
            </p:nvSpPr>
            <p:spPr>
              <a:xfrm>
                <a:off x="1198486" y="2455403"/>
                <a:ext cx="1660124" cy="1660124"/>
              </a:xfrm>
              <a:prstGeom prst="ellipse">
                <a:avLst/>
              </a:prstGeom>
              <a:solidFill>
                <a:srgbClr val="B1DB1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2" name="Oval 51">
                <a:extLst>
                  <a:ext uri="{FF2B5EF4-FFF2-40B4-BE49-F238E27FC236}">
                    <a16:creationId xmlns:a16="http://schemas.microsoft.com/office/drawing/2014/main" xmlns="" id="{7C220FA0-0C64-4DD1-A096-8B1C57790435}"/>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3" name="Oval 52">
                <a:extLst>
                  <a:ext uri="{FF2B5EF4-FFF2-40B4-BE49-F238E27FC236}">
                    <a16:creationId xmlns:a16="http://schemas.microsoft.com/office/drawing/2014/main" xmlns="" id="{76BDAEE7-589C-4255-B6C1-CE26C1A5F9D1}"/>
                  </a:ext>
                </a:extLst>
              </p:cNvPr>
              <p:cNvSpPr/>
              <p:nvPr/>
            </p:nvSpPr>
            <p:spPr>
              <a:xfrm>
                <a:off x="1700639" y="2957556"/>
                <a:ext cx="655817" cy="655817"/>
              </a:xfrm>
              <a:prstGeom prst="ellipse">
                <a:avLst/>
              </a:prstGeom>
              <a:solidFill>
                <a:srgbClr val="B1DB15"/>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5</a:t>
                </a:r>
              </a:p>
            </p:txBody>
          </p:sp>
        </p:grpSp>
        <p:cxnSp>
          <p:nvCxnSpPr>
            <p:cNvPr id="54" name="Straight Arrow Connector 53">
              <a:extLst>
                <a:ext uri="{FF2B5EF4-FFF2-40B4-BE49-F238E27FC236}">
                  <a16:creationId xmlns:a16="http://schemas.microsoft.com/office/drawing/2014/main" xmlns="" id="{E45963DF-E143-4172-B20B-F948BC3C66E4}"/>
                </a:ext>
              </a:extLst>
            </p:cNvPr>
            <p:cNvCxnSpPr>
              <a:cxnSpLocks/>
              <a:stCxn id="45" idx="0"/>
            </p:cNvCxnSpPr>
            <p:nvPr/>
          </p:nvCxnSpPr>
          <p:spPr>
            <a:xfrm flipH="1" flipV="1">
              <a:off x="4536349" y="2433339"/>
              <a:ext cx="1" cy="531077"/>
            </a:xfrm>
            <a:prstGeom prst="straightConnector1">
              <a:avLst/>
            </a:prstGeom>
            <a:noFill/>
            <a:ln w="6350" cap="flat" cmpd="sng" algn="ctr">
              <a:solidFill>
                <a:srgbClr val="00A891">
                  <a:lumMod val="75000"/>
                </a:srgbClr>
              </a:solidFill>
              <a:prstDash val="solid"/>
              <a:miter lim="800000"/>
              <a:tailEnd type="triangle"/>
            </a:ln>
            <a:effectLst/>
          </p:spPr>
        </p:cxnSp>
        <p:sp>
          <p:nvSpPr>
            <p:cNvPr id="61" name="TextBox 60">
              <a:extLst>
                <a:ext uri="{FF2B5EF4-FFF2-40B4-BE49-F238E27FC236}">
                  <a16:creationId xmlns:a16="http://schemas.microsoft.com/office/drawing/2014/main" xmlns="" id="{6C88319D-E000-4DFC-8AFF-4F7FC36E15DA}"/>
                </a:ext>
              </a:extLst>
            </p:cNvPr>
            <p:cNvSpPr txBox="1"/>
            <p:nvPr/>
          </p:nvSpPr>
          <p:spPr>
            <a:xfrm>
              <a:off x="1350260" y="1696151"/>
              <a:ext cx="1286092" cy="646331"/>
            </a:xfrm>
            <a:prstGeom prst="rect">
              <a:avLst/>
            </a:prstGeom>
            <a:noFill/>
          </p:spPr>
          <p:txBody>
            <a:bodyPr wrap="square" lIns="0" rIns="0" rtlCol="0" anchor="b">
              <a:spAutoFit/>
            </a:bodyPr>
            <a:lstStyle/>
            <a:p>
              <a:pPr lvl="0" algn="ctr" defTabSz="914400"/>
              <a:r>
                <a:rPr lang="en-US" sz="1200" b="1" kern="0" dirty="0" smtClean="0">
                  <a:solidFill>
                    <a:srgbClr val="013D4D">
                      <a:lumMod val="75000"/>
                      <a:lumOff val="25000"/>
                    </a:srgbClr>
                  </a:solidFill>
                </a:rPr>
                <a:t>ADDS (</a:t>
              </a:r>
              <a:r>
                <a:rPr lang="en-US" sz="1200" b="1" kern="0" dirty="0">
                  <a:solidFill>
                    <a:srgbClr val="013D4D">
                      <a:lumMod val="75000"/>
                      <a:lumOff val="25000"/>
                    </a:srgbClr>
                  </a:solidFill>
                </a:rPr>
                <a:t>Windows Active </a:t>
              </a:r>
              <a:r>
                <a:rPr lang="en-US" sz="1200" b="1" kern="0" dirty="0" smtClean="0">
                  <a:solidFill>
                    <a:srgbClr val="013D4D">
                      <a:lumMod val="75000"/>
                      <a:lumOff val="25000"/>
                    </a:srgbClr>
                  </a:solidFill>
                </a:rPr>
                <a:t>Directory </a:t>
              </a:r>
              <a:r>
                <a:rPr lang="en-US" sz="1200" b="1" kern="0" dirty="0">
                  <a:solidFill>
                    <a:srgbClr val="013D4D">
                      <a:lumMod val="75000"/>
                      <a:lumOff val="25000"/>
                    </a:srgbClr>
                  </a:solidFill>
                </a:rPr>
                <a:t>Domain Services)</a:t>
              </a:r>
              <a:endParaRPr kumimoji="0" lang="en-US" sz="1200" b="1" i="0" u="none" strike="noStrike" kern="0" cap="none" spc="0" normalizeH="0" baseline="0" noProof="0" dirty="0" smtClean="0">
                <a:ln>
                  <a:noFill/>
                </a:ln>
                <a:solidFill>
                  <a:srgbClr val="013D4D">
                    <a:lumMod val="75000"/>
                    <a:lumOff val="25000"/>
                  </a:srgbClr>
                </a:solidFill>
                <a:effectLst/>
                <a:uLnTx/>
                <a:uFillTx/>
              </a:endParaRPr>
            </a:p>
          </p:txBody>
        </p:sp>
        <p:cxnSp>
          <p:nvCxnSpPr>
            <p:cNvPr id="63" name="Straight Arrow Connector 62">
              <a:extLst>
                <a:ext uri="{FF2B5EF4-FFF2-40B4-BE49-F238E27FC236}">
                  <a16:creationId xmlns:a16="http://schemas.microsoft.com/office/drawing/2014/main" xmlns="" id="{B755B7C8-5795-43E3-8C1D-AE3B942E2AD5}"/>
                </a:ext>
              </a:extLst>
            </p:cNvPr>
            <p:cNvCxnSpPr>
              <a:cxnSpLocks/>
              <a:stCxn id="37" idx="0"/>
            </p:cNvCxnSpPr>
            <p:nvPr/>
          </p:nvCxnSpPr>
          <p:spPr>
            <a:xfrm flipV="1">
              <a:off x="2003020" y="2433339"/>
              <a:ext cx="1398" cy="531077"/>
            </a:xfrm>
            <a:prstGeom prst="straightConnector1">
              <a:avLst/>
            </a:prstGeom>
            <a:noFill/>
            <a:ln w="6350" cap="flat" cmpd="sng" algn="ctr">
              <a:solidFill>
                <a:srgbClr val="013D4D">
                  <a:lumMod val="90000"/>
                  <a:lumOff val="10000"/>
                </a:srgbClr>
              </a:solidFill>
              <a:prstDash val="solid"/>
              <a:miter lim="800000"/>
              <a:tailEnd type="triangle"/>
            </a:ln>
            <a:effectLst/>
          </p:spPr>
        </p:cxnSp>
        <p:sp>
          <p:nvSpPr>
            <p:cNvPr id="65" name="TextBox 64">
              <a:extLst>
                <a:ext uri="{FF2B5EF4-FFF2-40B4-BE49-F238E27FC236}">
                  <a16:creationId xmlns:a16="http://schemas.microsoft.com/office/drawing/2014/main" xmlns="" id="{D05BED26-7D7C-4660-A531-45D9BE8706D5}"/>
                </a:ext>
              </a:extLst>
            </p:cNvPr>
            <p:cNvSpPr txBox="1"/>
            <p:nvPr/>
          </p:nvSpPr>
          <p:spPr>
            <a:xfrm>
              <a:off x="3843566" y="1726941"/>
              <a:ext cx="1385567" cy="646331"/>
            </a:xfrm>
            <a:prstGeom prst="rect">
              <a:avLst/>
            </a:prstGeom>
            <a:noFill/>
            <a:ln>
              <a:solidFill>
                <a:srgbClr val="00A891"/>
              </a:solidFill>
            </a:ln>
          </p:spPr>
          <p:txBody>
            <a:bodyPr wrap="square" lIns="0" rIns="0" rtlCol="0" anchor="b">
              <a:spAutoFit/>
            </a:bodyPr>
            <a:lstStyle/>
            <a:p>
              <a:pPr lvl="0" algn="ctr" defTabSz="914400"/>
              <a:r>
                <a:rPr lang="en-US" sz="1200" b="1" kern="0" dirty="0" smtClean="0">
                  <a:solidFill>
                    <a:srgbClr val="00A891"/>
                  </a:solidFill>
                </a:rPr>
                <a:t>ADFC (</a:t>
              </a:r>
              <a:r>
                <a:rPr lang="en-US" sz="1200" b="1" kern="0" dirty="0">
                  <a:solidFill>
                    <a:srgbClr val="00A891"/>
                  </a:solidFill>
                </a:rPr>
                <a:t>Active Directory Federation Services)</a:t>
              </a:r>
              <a:endParaRPr kumimoji="0" lang="en-US" sz="1200" b="1" i="0" u="none" strike="noStrike" kern="0" cap="none" spc="0" normalizeH="0" baseline="0" noProof="0" dirty="0" smtClean="0">
                <a:ln>
                  <a:noFill/>
                </a:ln>
                <a:solidFill>
                  <a:srgbClr val="00A891"/>
                </a:solidFill>
                <a:effectLst/>
                <a:uLnTx/>
                <a:uFillTx/>
              </a:endParaRPr>
            </a:p>
          </p:txBody>
        </p:sp>
        <p:sp>
          <p:nvSpPr>
            <p:cNvPr id="68" name="TextBox 67">
              <a:extLst>
                <a:ext uri="{FF2B5EF4-FFF2-40B4-BE49-F238E27FC236}">
                  <a16:creationId xmlns:a16="http://schemas.microsoft.com/office/drawing/2014/main" xmlns="" id="{7A402914-813F-40EF-9914-464F1BFABBDE}"/>
                </a:ext>
              </a:extLst>
            </p:cNvPr>
            <p:cNvSpPr txBox="1"/>
            <p:nvPr/>
          </p:nvSpPr>
          <p:spPr>
            <a:xfrm>
              <a:off x="6429258" y="1622558"/>
              <a:ext cx="1284678" cy="830997"/>
            </a:xfrm>
            <a:prstGeom prst="rect">
              <a:avLst/>
            </a:prstGeom>
            <a:noFill/>
          </p:spPr>
          <p:txBody>
            <a:bodyPr wrap="square" lIns="0" rIns="0" rtlCol="0" anchor="b">
              <a:spAutoFit/>
            </a:bodyPr>
            <a:lstStyle/>
            <a:p>
              <a:pPr lvl="0" algn="ctr" defTabSz="914400"/>
              <a:r>
                <a:rPr lang="en-US" sz="1200" b="1" kern="0" dirty="0">
                  <a:solidFill>
                    <a:srgbClr val="B1DB15">
                      <a:lumMod val="75000"/>
                    </a:srgbClr>
                  </a:solidFill>
                </a:rPr>
                <a:t>ADRMS(Active Directory Rights Management Services)</a:t>
              </a:r>
              <a:endParaRPr kumimoji="0" lang="en-US" sz="1200" b="1" i="0" u="none" strike="noStrike" kern="0" cap="none" spc="0" normalizeH="0" baseline="0" noProof="0" dirty="0" smtClean="0">
                <a:ln>
                  <a:noFill/>
                </a:ln>
                <a:solidFill>
                  <a:srgbClr val="B1DB15">
                    <a:lumMod val="75000"/>
                  </a:srgbClr>
                </a:solidFill>
                <a:effectLst/>
                <a:uLnTx/>
                <a:uFillTx/>
              </a:endParaRPr>
            </a:p>
          </p:txBody>
        </p:sp>
        <p:cxnSp>
          <p:nvCxnSpPr>
            <p:cNvPr id="70" name="Straight Arrow Connector 69">
              <a:extLst>
                <a:ext uri="{FF2B5EF4-FFF2-40B4-BE49-F238E27FC236}">
                  <a16:creationId xmlns:a16="http://schemas.microsoft.com/office/drawing/2014/main" xmlns="" id="{0FC85A81-715F-4943-AD53-901004ABC1EC}"/>
                </a:ext>
              </a:extLst>
            </p:cNvPr>
            <p:cNvCxnSpPr>
              <a:cxnSpLocks/>
              <a:stCxn id="53" idx="0"/>
            </p:cNvCxnSpPr>
            <p:nvPr/>
          </p:nvCxnSpPr>
          <p:spPr>
            <a:xfrm flipV="1">
              <a:off x="7069680" y="2433339"/>
              <a:ext cx="1397" cy="531077"/>
            </a:xfrm>
            <a:prstGeom prst="straightConnector1">
              <a:avLst/>
            </a:prstGeom>
            <a:noFill/>
            <a:ln w="6350" cap="flat" cmpd="sng" algn="ctr">
              <a:solidFill>
                <a:srgbClr val="B1DB15">
                  <a:lumMod val="75000"/>
                </a:srgbClr>
              </a:solidFill>
              <a:prstDash val="solid"/>
              <a:miter lim="800000"/>
              <a:tailEnd type="triangle"/>
            </a:ln>
            <a:effectLst/>
          </p:spPr>
        </p:cxnSp>
        <p:sp>
          <p:nvSpPr>
            <p:cNvPr id="72" name="TextBox 71">
              <a:extLst>
                <a:ext uri="{FF2B5EF4-FFF2-40B4-BE49-F238E27FC236}">
                  <a16:creationId xmlns:a16="http://schemas.microsoft.com/office/drawing/2014/main" xmlns="" id="{1D550D28-D88B-43BD-8CFB-4062492158F1}"/>
                </a:ext>
              </a:extLst>
            </p:cNvPr>
            <p:cNvSpPr txBox="1"/>
            <p:nvPr/>
          </p:nvSpPr>
          <p:spPr>
            <a:xfrm>
              <a:off x="2698055" y="3110454"/>
              <a:ext cx="1143258" cy="646331"/>
            </a:xfrm>
            <a:prstGeom prst="rect">
              <a:avLst/>
            </a:prstGeom>
            <a:noFill/>
          </p:spPr>
          <p:txBody>
            <a:bodyPr wrap="square" lIns="0" rIns="0" rtlCol="0" anchor="b">
              <a:spAutoFit/>
            </a:bodyPr>
            <a:lstStyle/>
            <a:p>
              <a:pPr lvl="0" algn="ctr" defTabSz="914400"/>
              <a:r>
                <a:rPr lang="en-US" sz="1200" b="1" kern="0" dirty="0" smtClean="0">
                  <a:solidFill>
                    <a:srgbClr val="D9126B"/>
                  </a:solidFill>
                </a:rPr>
                <a:t>ADLS (</a:t>
              </a:r>
              <a:r>
                <a:rPr lang="en-US" sz="1200" b="1" kern="0" dirty="0">
                  <a:solidFill>
                    <a:srgbClr val="D9126B"/>
                  </a:solidFill>
                </a:rPr>
                <a:t>Azure Data Lake </a:t>
              </a:r>
              <a:r>
                <a:rPr lang="en-US" sz="1200" b="1" kern="0" dirty="0" smtClean="0">
                  <a:solidFill>
                    <a:srgbClr val="D9126B"/>
                  </a:solidFill>
                </a:rPr>
                <a:t>Storage </a:t>
              </a:r>
              <a:r>
                <a:rPr lang="en-US" sz="1200" b="1" kern="0" dirty="0">
                  <a:solidFill>
                    <a:srgbClr val="D9126B"/>
                  </a:solidFill>
                </a:rPr>
                <a:t>Services)</a:t>
              </a:r>
              <a:endParaRPr kumimoji="0" lang="en-US" sz="1200" b="1" i="0" u="none" strike="noStrike" kern="0" cap="none" spc="0" normalizeH="0" baseline="0" noProof="0" dirty="0" smtClean="0">
                <a:ln>
                  <a:noFill/>
                </a:ln>
                <a:solidFill>
                  <a:srgbClr val="D9126B"/>
                </a:solidFill>
                <a:effectLst/>
                <a:uLnTx/>
                <a:uFillTx/>
              </a:endParaRPr>
            </a:p>
          </p:txBody>
        </p:sp>
        <p:cxnSp>
          <p:nvCxnSpPr>
            <p:cNvPr id="74" name="Straight Arrow Connector 73">
              <a:extLst>
                <a:ext uri="{FF2B5EF4-FFF2-40B4-BE49-F238E27FC236}">
                  <a16:creationId xmlns:a16="http://schemas.microsoft.com/office/drawing/2014/main" xmlns="" id="{66F2E257-18CA-44E1-9730-A2C02B772B9F}"/>
                </a:ext>
              </a:extLst>
            </p:cNvPr>
            <p:cNvCxnSpPr>
              <a:cxnSpLocks/>
              <a:stCxn id="41" idx="4"/>
              <a:endCxn id="72" idx="0"/>
            </p:cNvCxnSpPr>
            <p:nvPr/>
          </p:nvCxnSpPr>
          <p:spPr>
            <a:xfrm>
              <a:off x="3269684" y="2693583"/>
              <a:ext cx="0" cy="416871"/>
            </a:xfrm>
            <a:prstGeom prst="straightConnector1">
              <a:avLst/>
            </a:prstGeom>
            <a:noFill/>
            <a:ln w="6350" cap="flat" cmpd="sng" algn="ctr">
              <a:solidFill>
                <a:srgbClr val="D9126B">
                  <a:lumMod val="75000"/>
                </a:srgbClr>
              </a:solidFill>
              <a:prstDash val="solid"/>
              <a:miter lim="800000"/>
              <a:tailEnd type="triangle"/>
            </a:ln>
            <a:effectLst/>
          </p:spPr>
        </p:cxnSp>
        <p:sp>
          <p:nvSpPr>
            <p:cNvPr id="76" name="TextBox 75">
              <a:extLst>
                <a:ext uri="{FF2B5EF4-FFF2-40B4-BE49-F238E27FC236}">
                  <a16:creationId xmlns:a16="http://schemas.microsoft.com/office/drawing/2014/main" xmlns="" id="{A904F7E3-8418-4868-93E3-C95EE793913F}"/>
                </a:ext>
              </a:extLst>
            </p:cNvPr>
            <p:cNvSpPr txBox="1"/>
            <p:nvPr/>
          </p:nvSpPr>
          <p:spPr>
            <a:xfrm>
              <a:off x="5165963" y="3082098"/>
              <a:ext cx="1285797" cy="830997"/>
            </a:xfrm>
            <a:prstGeom prst="rect">
              <a:avLst/>
            </a:prstGeom>
            <a:noFill/>
          </p:spPr>
          <p:txBody>
            <a:bodyPr wrap="square" lIns="0" rIns="0" rtlCol="0" anchor="b">
              <a:spAutoFit/>
            </a:bodyPr>
            <a:lstStyle/>
            <a:p>
              <a:pPr lvl="0" algn="ctr" defTabSz="914400"/>
              <a:r>
                <a:rPr lang="en-US" sz="1200" b="1" kern="0" dirty="0">
                  <a:solidFill>
                    <a:srgbClr val="FE7600"/>
                  </a:solidFill>
                </a:rPr>
                <a:t>ADCS(Active Directory and Certification Services)</a:t>
              </a:r>
              <a:endParaRPr kumimoji="0" lang="en-US" sz="1200" b="1" i="0" u="none" strike="noStrike" kern="0" cap="none" spc="0" normalizeH="0" baseline="0" noProof="0" dirty="0" smtClean="0">
                <a:ln>
                  <a:noFill/>
                </a:ln>
                <a:solidFill>
                  <a:srgbClr val="FE7600"/>
                </a:solidFill>
                <a:effectLst/>
                <a:uLnTx/>
                <a:uFillTx/>
              </a:endParaRPr>
            </a:p>
          </p:txBody>
        </p:sp>
        <p:cxnSp>
          <p:nvCxnSpPr>
            <p:cNvPr id="78" name="Straight Arrow Connector 77">
              <a:extLst>
                <a:ext uri="{FF2B5EF4-FFF2-40B4-BE49-F238E27FC236}">
                  <a16:creationId xmlns:a16="http://schemas.microsoft.com/office/drawing/2014/main" xmlns="" id="{A903A845-84D2-4C27-8960-A739549C7706}"/>
                </a:ext>
              </a:extLst>
            </p:cNvPr>
            <p:cNvCxnSpPr>
              <a:cxnSpLocks/>
              <a:stCxn id="49" idx="4"/>
              <a:endCxn id="76" idx="0"/>
            </p:cNvCxnSpPr>
            <p:nvPr/>
          </p:nvCxnSpPr>
          <p:spPr>
            <a:xfrm>
              <a:off x="5803013" y="2693583"/>
              <a:ext cx="5849" cy="388515"/>
            </a:xfrm>
            <a:prstGeom prst="straightConnector1">
              <a:avLst/>
            </a:prstGeom>
            <a:noFill/>
            <a:ln w="6350" cap="flat" cmpd="sng" algn="ctr">
              <a:solidFill>
                <a:srgbClr val="FE7600">
                  <a:lumMod val="75000"/>
                </a:srgbClr>
              </a:solidFill>
              <a:prstDash val="solid"/>
              <a:miter lim="800000"/>
              <a:tailEnd type="triangle"/>
            </a:ln>
            <a:effectLst/>
          </p:spPr>
        </p:cxnSp>
      </p:grpSp>
      <p:sp>
        <p:nvSpPr>
          <p:cNvPr id="56" name="Rounded Rectangle 55"/>
          <p:cNvSpPr/>
          <p:nvPr/>
        </p:nvSpPr>
        <p:spPr>
          <a:xfrm>
            <a:off x="1074641" y="4062738"/>
            <a:ext cx="7109717" cy="52103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ADFS layer allows you to have single sign-on access to systems and applications within the </a:t>
            </a:r>
            <a:r>
              <a:rPr lang="en-US" dirty="0" smtClean="0">
                <a:solidFill>
                  <a:prstClr val="black"/>
                </a:solidFill>
              </a:rPr>
              <a:t>organization's </a:t>
            </a:r>
            <a:r>
              <a:rPr lang="en-US" dirty="0">
                <a:solidFill>
                  <a:prstClr val="black"/>
                </a:solidFill>
              </a:rPr>
              <a:t>network.</a:t>
            </a:r>
            <a:endParaRPr lang="en-IN" dirty="0">
              <a:solidFill>
                <a:prstClr val="black"/>
              </a:solidFill>
            </a:endParaRPr>
          </a:p>
        </p:txBody>
      </p:sp>
      <p:sp>
        <p:nvSpPr>
          <p:cNvPr id="55" name="Rectangle 54"/>
          <p:cNvSpPr/>
          <p:nvPr/>
        </p:nvSpPr>
        <p:spPr>
          <a:xfrm>
            <a:off x="1074641" y="1066043"/>
            <a:ext cx="6933172" cy="369332"/>
          </a:xfrm>
          <a:prstGeom prst="rect">
            <a:avLst/>
          </a:prstGeom>
        </p:spPr>
        <p:txBody>
          <a:bodyPr wrap="square">
            <a:spAutoFit/>
          </a:bodyPr>
          <a:lstStyle/>
          <a:p>
            <a:r>
              <a:rPr lang="en-IN" sz="1800" b="1" dirty="0">
                <a:solidFill>
                  <a:srgbClr val="C00000"/>
                </a:solidFill>
              </a:rPr>
              <a:t>Windows Active </a:t>
            </a:r>
            <a:r>
              <a:rPr lang="en-IN" b="1" dirty="0"/>
              <a:t>directory works on different </a:t>
            </a:r>
            <a:r>
              <a:rPr lang="en-IN" b="1" dirty="0" smtClean="0"/>
              <a:t>layers. Each layer to perform different tasks</a:t>
            </a:r>
            <a:endParaRPr lang="en-IN" b="1" dirty="0"/>
          </a:p>
        </p:txBody>
      </p:sp>
      <p:pic>
        <p:nvPicPr>
          <p:cNvPr id="57" name="Picture 56">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10773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Windows Active Directory?</a:t>
            </a:r>
            <a:endParaRPr lang="en-US" sz="2400" b="1" dirty="0">
              <a:solidFill>
                <a:srgbClr val="604878"/>
              </a:solidFill>
            </a:endParaRPr>
          </a:p>
        </p:txBody>
      </p:sp>
      <p:grpSp>
        <p:nvGrpSpPr>
          <p:cNvPr id="3" name="Group 2"/>
          <p:cNvGrpSpPr/>
          <p:nvPr/>
        </p:nvGrpSpPr>
        <p:grpSpPr>
          <a:xfrm>
            <a:off x="1350260" y="1622558"/>
            <a:ext cx="6363676" cy="2290537"/>
            <a:chOff x="1350260" y="1622558"/>
            <a:chExt cx="6363676" cy="2290537"/>
          </a:xfrm>
        </p:grpSpPr>
        <p:sp>
          <p:nvSpPr>
            <p:cNvPr id="26" name="Freeform: Shape 77">
              <a:extLst>
                <a:ext uri="{FF2B5EF4-FFF2-40B4-BE49-F238E27FC236}">
                  <a16:creationId xmlns:a16="http://schemas.microsoft.com/office/drawing/2014/main" xmlns="" id="{BC9639A0-7697-45A4-8637-151429D7CC3B}"/>
                </a:ext>
              </a:extLst>
            </p:cNvPr>
            <p:cNvSpPr/>
            <p:nvPr/>
          </p:nvSpPr>
          <p:spPr>
            <a:xfrm rot="14400000">
              <a:off x="2410610" y="2456283"/>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7" name="Freeform: Shape 78">
              <a:extLst>
                <a:ext uri="{FF2B5EF4-FFF2-40B4-BE49-F238E27FC236}">
                  <a16:creationId xmlns:a16="http://schemas.microsoft.com/office/drawing/2014/main" xmlns="" id="{52E45423-485B-4965-A48F-30B61CEEF140}"/>
                </a:ext>
              </a:extLst>
            </p:cNvPr>
            <p:cNvSpPr/>
            <p:nvPr/>
          </p:nvSpPr>
          <p:spPr>
            <a:xfrm rot="18000000">
              <a:off x="3673279" y="2460811"/>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9" name="Freeform: Shape 79">
              <a:extLst>
                <a:ext uri="{FF2B5EF4-FFF2-40B4-BE49-F238E27FC236}">
                  <a16:creationId xmlns:a16="http://schemas.microsoft.com/office/drawing/2014/main" xmlns="" id="{7620851F-6B86-4B98-BC47-DAB6FD9D31A7}"/>
                </a:ext>
              </a:extLst>
            </p:cNvPr>
            <p:cNvSpPr/>
            <p:nvPr/>
          </p:nvSpPr>
          <p:spPr>
            <a:xfrm rot="14400000">
              <a:off x="4935949" y="2453769"/>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0" name="Freeform: Shape 80">
              <a:extLst>
                <a:ext uri="{FF2B5EF4-FFF2-40B4-BE49-F238E27FC236}">
                  <a16:creationId xmlns:a16="http://schemas.microsoft.com/office/drawing/2014/main" xmlns="" id="{31673A02-7656-49E3-B337-86D0FFD7E9EB}"/>
                </a:ext>
              </a:extLst>
            </p:cNvPr>
            <p:cNvSpPr/>
            <p:nvPr/>
          </p:nvSpPr>
          <p:spPr>
            <a:xfrm rot="18000000">
              <a:off x="6198618" y="2462822"/>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grpSp>
          <p:nvGrpSpPr>
            <p:cNvPr id="34" name="Group 33">
              <a:extLst>
                <a:ext uri="{FF2B5EF4-FFF2-40B4-BE49-F238E27FC236}">
                  <a16:creationId xmlns:a16="http://schemas.microsoft.com/office/drawing/2014/main" xmlns="" id="{1A714254-0589-4A82-8819-5F3AB9943E32}"/>
                </a:ext>
              </a:extLst>
            </p:cNvPr>
            <p:cNvGrpSpPr/>
            <p:nvPr/>
          </p:nvGrpSpPr>
          <p:grpSpPr>
            <a:xfrm>
              <a:off x="1496976" y="2714301"/>
              <a:ext cx="1012087" cy="826885"/>
              <a:chOff x="1198486" y="2455403"/>
              <a:chExt cx="1660124" cy="1660124"/>
            </a:xfrm>
          </p:grpSpPr>
          <p:sp>
            <p:nvSpPr>
              <p:cNvPr id="35" name="Oval 34">
                <a:extLst>
                  <a:ext uri="{FF2B5EF4-FFF2-40B4-BE49-F238E27FC236}">
                    <a16:creationId xmlns:a16="http://schemas.microsoft.com/office/drawing/2014/main" xmlns="" id="{8B5D3244-C802-4E8A-9F05-562FCC8436C2}"/>
                  </a:ext>
                </a:extLst>
              </p:cNvPr>
              <p:cNvSpPr/>
              <p:nvPr/>
            </p:nvSpPr>
            <p:spPr>
              <a:xfrm>
                <a:off x="1198486" y="2455403"/>
                <a:ext cx="1660124" cy="1660124"/>
              </a:xfrm>
              <a:prstGeom prst="ellipse">
                <a:avLst/>
              </a:prstGeom>
              <a:solidFill>
                <a:srgbClr val="013D4D">
                  <a:lumMod val="75000"/>
                  <a:lumOff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6" name="Oval 35">
                <a:extLst>
                  <a:ext uri="{FF2B5EF4-FFF2-40B4-BE49-F238E27FC236}">
                    <a16:creationId xmlns:a16="http://schemas.microsoft.com/office/drawing/2014/main" xmlns="" id="{D526F869-5AAB-4171-BA9C-B343799DAA3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7" name="Oval 36">
                <a:extLst>
                  <a:ext uri="{FF2B5EF4-FFF2-40B4-BE49-F238E27FC236}">
                    <a16:creationId xmlns:a16="http://schemas.microsoft.com/office/drawing/2014/main" xmlns="" id="{B282C7C1-C71D-408D-B694-E308409B3F83}"/>
                  </a:ext>
                </a:extLst>
              </p:cNvPr>
              <p:cNvSpPr/>
              <p:nvPr/>
            </p:nvSpPr>
            <p:spPr>
              <a:xfrm>
                <a:off x="1700639" y="2957556"/>
                <a:ext cx="655817" cy="655817"/>
              </a:xfrm>
              <a:prstGeom prst="ellipse">
                <a:avLst/>
              </a:prstGeom>
              <a:solidFill>
                <a:srgbClr val="013D4D">
                  <a:lumMod val="75000"/>
                  <a:lumOff val="25000"/>
                </a:srgbClr>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1</a:t>
                </a:r>
              </a:p>
            </p:txBody>
          </p:sp>
        </p:grpSp>
        <p:grpSp>
          <p:nvGrpSpPr>
            <p:cNvPr id="38" name="Group 37">
              <a:extLst>
                <a:ext uri="{FF2B5EF4-FFF2-40B4-BE49-F238E27FC236}">
                  <a16:creationId xmlns:a16="http://schemas.microsoft.com/office/drawing/2014/main" xmlns="" id="{94607DF9-6B90-432B-B4EC-4E89F5CBEB87}"/>
                </a:ext>
              </a:extLst>
            </p:cNvPr>
            <p:cNvGrpSpPr/>
            <p:nvPr/>
          </p:nvGrpSpPr>
          <p:grpSpPr>
            <a:xfrm>
              <a:off x="2763641" y="2116814"/>
              <a:ext cx="1012087" cy="826885"/>
              <a:chOff x="1198486" y="2455403"/>
              <a:chExt cx="1660124" cy="1660124"/>
            </a:xfrm>
          </p:grpSpPr>
          <p:sp>
            <p:nvSpPr>
              <p:cNvPr id="39" name="Oval 38">
                <a:extLst>
                  <a:ext uri="{FF2B5EF4-FFF2-40B4-BE49-F238E27FC236}">
                    <a16:creationId xmlns:a16="http://schemas.microsoft.com/office/drawing/2014/main" xmlns="" id="{CD43CDBE-D7DE-4A23-8BB4-714F414A6025}"/>
                  </a:ext>
                </a:extLst>
              </p:cNvPr>
              <p:cNvSpPr/>
              <p:nvPr/>
            </p:nvSpPr>
            <p:spPr>
              <a:xfrm>
                <a:off x="1198486" y="2455403"/>
                <a:ext cx="1660124" cy="1660124"/>
              </a:xfrm>
              <a:prstGeom prst="ellipse">
                <a:avLst/>
              </a:prstGeom>
              <a:solidFill>
                <a:srgbClr val="D9126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0" name="Oval 39">
                <a:extLst>
                  <a:ext uri="{FF2B5EF4-FFF2-40B4-BE49-F238E27FC236}">
                    <a16:creationId xmlns:a16="http://schemas.microsoft.com/office/drawing/2014/main" xmlns="" id="{BAF152C3-53B1-47DD-8DE6-B9E10EBC59C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1" name="Oval 40">
                <a:extLst>
                  <a:ext uri="{FF2B5EF4-FFF2-40B4-BE49-F238E27FC236}">
                    <a16:creationId xmlns:a16="http://schemas.microsoft.com/office/drawing/2014/main" xmlns="" id="{51D554C4-676D-468F-B335-F2FCC8B99AA6}"/>
                  </a:ext>
                </a:extLst>
              </p:cNvPr>
              <p:cNvSpPr/>
              <p:nvPr/>
            </p:nvSpPr>
            <p:spPr>
              <a:xfrm>
                <a:off x="1700639" y="2957556"/>
                <a:ext cx="655817" cy="655817"/>
              </a:xfrm>
              <a:prstGeom prst="ellipse">
                <a:avLst/>
              </a:prstGeom>
              <a:solidFill>
                <a:srgbClr val="D9126B"/>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2">
                        <a:lumMod val="50000"/>
                      </a:schemeClr>
                    </a:solidFill>
                    <a:effectLst/>
                    <a:uLnTx/>
                    <a:uFillTx/>
                    <a:latin typeface="Calibri" panose="020F0502020204030204"/>
                  </a:rPr>
                  <a:t>2</a:t>
                </a:r>
              </a:p>
            </p:txBody>
          </p:sp>
        </p:grpSp>
        <p:grpSp>
          <p:nvGrpSpPr>
            <p:cNvPr id="42" name="Group 41">
              <a:extLst>
                <a:ext uri="{FF2B5EF4-FFF2-40B4-BE49-F238E27FC236}">
                  <a16:creationId xmlns:a16="http://schemas.microsoft.com/office/drawing/2014/main" xmlns="" id="{29E8A0F9-68A6-4B86-B069-869A7DFC8334}"/>
                </a:ext>
              </a:extLst>
            </p:cNvPr>
            <p:cNvGrpSpPr/>
            <p:nvPr/>
          </p:nvGrpSpPr>
          <p:grpSpPr>
            <a:xfrm>
              <a:off x="4030306" y="2714301"/>
              <a:ext cx="1012087" cy="826885"/>
              <a:chOff x="1198486" y="2455403"/>
              <a:chExt cx="1660124" cy="1660124"/>
            </a:xfrm>
          </p:grpSpPr>
          <p:sp>
            <p:nvSpPr>
              <p:cNvPr id="43" name="Oval 42">
                <a:extLst>
                  <a:ext uri="{FF2B5EF4-FFF2-40B4-BE49-F238E27FC236}">
                    <a16:creationId xmlns:a16="http://schemas.microsoft.com/office/drawing/2014/main" xmlns="" id="{6DB0FEE3-922D-4337-96E8-8886C13E5FE2}"/>
                  </a:ext>
                </a:extLst>
              </p:cNvPr>
              <p:cNvSpPr/>
              <p:nvPr/>
            </p:nvSpPr>
            <p:spPr>
              <a:xfrm>
                <a:off x="1198486" y="2455403"/>
                <a:ext cx="1660124" cy="1660124"/>
              </a:xfrm>
              <a:prstGeom prst="ellipse">
                <a:avLst/>
              </a:prstGeom>
              <a:solidFill>
                <a:srgbClr val="00A89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4" name="Oval 43">
                <a:extLst>
                  <a:ext uri="{FF2B5EF4-FFF2-40B4-BE49-F238E27FC236}">
                    <a16:creationId xmlns:a16="http://schemas.microsoft.com/office/drawing/2014/main" xmlns="" id="{41EA2D9E-2F57-49D2-ACB1-937169ADA01A}"/>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5" name="Oval 44">
                <a:extLst>
                  <a:ext uri="{FF2B5EF4-FFF2-40B4-BE49-F238E27FC236}">
                    <a16:creationId xmlns:a16="http://schemas.microsoft.com/office/drawing/2014/main" xmlns="" id="{98945868-A4E1-42E1-9143-B72BC8E642D2}"/>
                  </a:ext>
                </a:extLst>
              </p:cNvPr>
              <p:cNvSpPr/>
              <p:nvPr/>
            </p:nvSpPr>
            <p:spPr>
              <a:xfrm>
                <a:off x="1700639" y="2957556"/>
                <a:ext cx="655817" cy="655817"/>
              </a:xfrm>
              <a:prstGeom prst="ellipse">
                <a:avLst/>
              </a:prstGeom>
              <a:solidFill>
                <a:srgbClr val="00A891"/>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lumMod val="10000"/>
                      </a:schemeClr>
                    </a:solidFill>
                    <a:effectLst/>
                    <a:uLnTx/>
                    <a:uFillTx/>
                    <a:latin typeface="Calibri" panose="020F0502020204030204"/>
                  </a:rPr>
                  <a:t>3</a:t>
                </a:r>
              </a:p>
            </p:txBody>
          </p:sp>
        </p:grpSp>
        <p:grpSp>
          <p:nvGrpSpPr>
            <p:cNvPr id="46" name="Group 45">
              <a:extLst>
                <a:ext uri="{FF2B5EF4-FFF2-40B4-BE49-F238E27FC236}">
                  <a16:creationId xmlns:a16="http://schemas.microsoft.com/office/drawing/2014/main" xmlns="" id="{126DE8E0-F401-4C58-AF5B-4000611EB414}"/>
                </a:ext>
              </a:extLst>
            </p:cNvPr>
            <p:cNvGrpSpPr/>
            <p:nvPr/>
          </p:nvGrpSpPr>
          <p:grpSpPr>
            <a:xfrm>
              <a:off x="5296970" y="2116814"/>
              <a:ext cx="1012087" cy="826885"/>
              <a:chOff x="1198486" y="2455403"/>
              <a:chExt cx="1660124" cy="1660124"/>
            </a:xfrm>
          </p:grpSpPr>
          <p:sp>
            <p:nvSpPr>
              <p:cNvPr id="47" name="Oval 46">
                <a:extLst>
                  <a:ext uri="{FF2B5EF4-FFF2-40B4-BE49-F238E27FC236}">
                    <a16:creationId xmlns:a16="http://schemas.microsoft.com/office/drawing/2014/main" xmlns="" id="{9152C4F5-24B2-43BB-9476-0BCFC8CD1184}"/>
                  </a:ext>
                </a:extLst>
              </p:cNvPr>
              <p:cNvSpPr/>
              <p:nvPr/>
            </p:nvSpPr>
            <p:spPr>
              <a:xfrm>
                <a:off x="1198486" y="2455403"/>
                <a:ext cx="1660124" cy="1660124"/>
              </a:xfrm>
              <a:prstGeom prst="ellipse">
                <a:avLst/>
              </a:prstGeom>
              <a:solidFill>
                <a:srgbClr val="FE7600"/>
              </a:solidFill>
              <a:ln w="12700" cap="flat" cmpd="sng" algn="ctr">
                <a:noFill/>
                <a:prstDash val="solid"/>
                <a:miter lim="800000"/>
              </a:ln>
              <a:effectLst>
                <a:glow rad="139700">
                  <a:schemeClr val="accent1">
                    <a:satMod val="175000"/>
                    <a:alpha val="40000"/>
                  </a:scheme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8" name="Oval 47">
                <a:extLst>
                  <a:ext uri="{FF2B5EF4-FFF2-40B4-BE49-F238E27FC236}">
                    <a16:creationId xmlns:a16="http://schemas.microsoft.com/office/drawing/2014/main" xmlns="" id="{1DAAEAAD-099C-4567-9676-6AF36E9761BE}"/>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9" name="Oval 48">
                <a:extLst>
                  <a:ext uri="{FF2B5EF4-FFF2-40B4-BE49-F238E27FC236}">
                    <a16:creationId xmlns:a16="http://schemas.microsoft.com/office/drawing/2014/main" xmlns="" id="{C54D6F89-5F1D-4C0D-8131-D4B55339CC39}"/>
                  </a:ext>
                </a:extLst>
              </p:cNvPr>
              <p:cNvSpPr/>
              <p:nvPr/>
            </p:nvSpPr>
            <p:spPr>
              <a:xfrm>
                <a:off x="1700639" y="2957556"/>
                <a:ext cx="655817" cy="655817"/>
              </a:xfrm>
              <a:prstGeom prst="ellipse">
                <a:avLst/>
              </a:prstGeom>
              <a:solidFill>
                <a:srgbClr val="FE7600"/>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1">
                        <a:lumMod val="50000"/>
                      </a:schemeClr>
                    </a:solidFill>
                    <a:effectLst/>
                    <a:uLnTx/>
                    <a:uFillTx/>
                    <a:latin typeface="Calibri" panose="020F0502020204030204"/>
                  </a:rPr>
                  <a:t>4</a:t>
                </a:r>
              </a:p>
            </p:txBody>
          </p:sp>
        </p:grpSp>
        <p:grpSp>
          <p:nvGrpSpPr>
            <p:cNvPr id="50" name="Group 49">
              <a:extLst>
                <a:ext uri="{FF2B5EF4-FFF2-40B4-BE49-F238E27FC236}">
                  <a16:creationId xmlns:a16="http://schemas.microsoft.com/office/drawing/2014/main" xmlns="" id="{696756C1-1B12-4FD1-B396-7B857EFFDBB5}"/>
                </a:ext>
              </a:extLst>
            </p:cNvPr>
            <p:cNvGrpSpPr/>
            <p:nvPr/>
          </p:nvGrpSpPr>
          <p:grpSpPr>
            <a:xfrm>
              <a:off x="6563636" y="2714301"/>
              <a:ext cx="1012087" cy="826885"/>
              <a:chOff x="1198486" y="2455403"/>
              <a:chExt cx="1660124" cy="1660124"/>
            </a:xfrm>
          </p:grpSpPr>
          <p:sp>
            <p:nvSpPr>
              <p:cNvPr id="51" name="Oval 50">
                <a:extLst>
                  <a:ext uri="{FF2B5EF4-FFF2-40B4-BE49-F238E27FC236}">
                    <a16:creationId xmlns:a16="http://schemas.microsoft.com/office/drawing/2014/main" xmlns="" id="{376306E7-1FF0-48F2-A658-9CFEFAA62EDF}"/>
                  </a:ext>
                </a:extLst>
              </p:cNvPr>
              <p:cNvSpPr/>
              <p:nvPr/>
            </p:nvSpPr>
            <p:spPr>
              <a:xfrm>
                <a:off x="1198486" y="2455403"/>
                <a:ext cx="1660124" cy="1660124"/>
              </a:xfrm>
              <a:prstGeom prst="ellipse">
                <a:avLst/>
              </a:prstGeom>
              <a:solidFill>
                <a:srgbClr val="B1DB1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2" name="Oval 51">
                <a:extLst>
                  <a:ext uri="{FF2B5EF4-FFF2-40B4-BE49-F238E27FC236}">
                    <a16:creationId xmlns:a16="http://schemas.microsoft.com/office/drawing/2014/main" xmlns="" id="{7C220FA0-0C64-4DD1-A096-8B1C57790435}"/>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3" name="Oval 52">
                <a:extLst>
                  <a:ext uri="{FF2B5EF4-FFF2-40B4-BE49-F238E27FC236}">
                    <a16:creationId xmlns:a16="http://schemas.microsoft.com/office/drawing/2014/main" xmlns="" id="{76BDAEE7-589C-4255-B6C1-CE26C1A5F9D1}"/>
                  </a:ext>
                </a:extLst>
              </p:cNvPr>
              <p:cNvSpPr/>
              <p:nvPr/>
            </p:nvSpPr>
            <p:spPr>
              <a:xfrm>
                <a:off x="1700639" y="2957556"/>
                <a:ext cx="655817" cy="655817"/>
              </a:xfrm>
              <a:prstGeom prst="ellipse">
                <a:avLst/>
              </a:prstGeom>
              <a:solidFill>
                <a:srgbClr val="B1DB15"/>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5</a:t>
                </a:r>
              </a:p>
            </p:txBody>
          </p:sp>
        </p:grpSp>
        <p:cxnSp>
          <p:nvCxnSpPr>
            <p:cNvPr id="54" name="Straight Arrow Connector 53">
              <a:extLst>
                <a:ext uri="{FF2B5EF4-FFF2-40B4-BE49-F238E27FC236}">
                  <a16:creationId xmlns:a16="http://schemas.microsoft.com/office/drawing/2014/main" xmlns="" id="{E45963DF-E143-4172-B20B-F948BC3C66E4}"/>
                </a:ext>
              </a:extLst>
            </p:cNvPr>
            <p:cNvCxnSpPr>
              <a:cxnSpLocks/>
              <a:stCxn id="45" idx="0"/>
            </p:cNvCxnSpPr>
            <p:nvPr/>
          </p:nvCxnSpPr>
          <p:spPr>
            <a:xfrm flipH="1" flipV="1">
              <a:off x="4536349" y="2433339"/>
              <a:ext cx="1" cy="531077"/>
            </a:xfrm>
            <a:prstGeom prst="straightConnector1">
              <a:avLst/>
            </a:prstGeom>
            <a:noFill/>
            <a:ln w="6350" cap="flat" cmpd="sng" algn="ctr">
              <a:solidFill>
                <a:srgbClr val="00A891">
                  <a:lumMod val="75000"/>
                </a:srgbClr>
              </a:solidFill>
              <a:prstDash val="solid"/>
              <a:miter lim="800000"/>
              <a:tailEnd type="triangle"/>
            </a:ln>
            <a:effectLst/>
          </p:spPr>
        </p:cxnSp>
        <p:sp>
          <p:nvSpPr>
            <p:cNvPr id="61" name="TextBox 60">
              <a:extLst>
                <a:ext uri="{FF2B5EF4-FFF2-40B4-BE49-F238E27FC236}">
                  <a16:creationId xmlns:a16="http://schemas.microsoft.com/office/drawing/2014/main" xmlns="" id="{6C88319D-E000-4DFC-8AFF-4F7FC36E15DA}"/>
                </a:ext>
              </a:extLst>
            </p:cNvPr>
            <p:cNvSpPr txBox="1"/>
            <p:nvPr/>
          </p:nvSpPr>
          <p:spPr>
            <a:xfrm>
              <a:off x="1350260" y="1696151"/>
              <a:ext cx="1286092" cy="646331"/>
            </a:xfrm>
            <a:prstGeom prst="rect">
              <a:avLst/>
            </a:prstGeom>
            <a:noFill/>
          </p:spPr>
          <p:txBody>
            <a:bodyPr wrap="square" lIns="0" rIns="0" rtlCol="0" anchor="b">
              <a:spAutoFit/>
            </a:bodyPr>
            <a:lstStyle/>
            <a:p>
              <a:pPr lvl="0" algn="ctr" defTabSz="914400"/>
              <a:r>
                <a:rPr lang="en-US" sz="1200" b="1" kern="0" dirty="0" smtClean="0">
                  <a:solidFill>
                    <a:srgbClr val="013D4D">
                      <a:lumMod val="75000"/>
                      <a:lumOff val="25000"/>
                    </a:srgbClr>
                  </a:solidFill>
                </a:rPr>
                <a:t>ADDS (</a:t>
              </a:r>
              <a:r>
                <a:rPr lang="en-US" sz="1200" b="1" kern="0" dirty="0">
                  <a:solidFill>
                    <a:srgbClr val="013D4D">
                      <a:lumMod val="75000"/>
                      <a:lumOff val="25000"/>
                    </a:srgbClr>
                  </a:solidFill>
                </a:rPr>
                <a:t>Windows Active </a:t>
              </a:r>
              <a:r>
                <a:rPr lang="en-US" sz="1200" b="1" kern="0" dirty="0" smtClean="0">
                  <a:solidFill>
                    <a:srgbClr val="013D4D">
                      <a:lumMod val="75000"/>
                      <a:lumOff val="25000"/>
                    </a:srgbClr>
                  </a:solidFill>
                </a:rPr>
                <a:t>Directory </a:t>
              </a:r>
              <a:r>
                <a:rPr lang="en-US" sz="1200" b="1" kern="0" dirty="0">
                  <a:solidFill>
                    <a:srgbClr val="013D4D">
                      <a:lumMod val="75000"/>
                      <a:lumOff val="25000"/>
                    </a:srgbClr>
                  </a:solidFill>
                </a:rPr>
                <a:t>Domain Services)</a:t>
              </a:r>
              <a:endParaRPr kumimoji="0" lang="en-US" sz="1200" b="1" i="0" u="none" strike="noStrike" kern="0" cap="none" spc="0" normalizeH="0" baseline="0" noProof="0" dirty="0" smtClean="0">
                <a:ln>
                  <a:noFill/>
                </a:ln>
                <a:solidFill>
                  <a:srgbClr val="013D4D">
                    <a:lumMod val="75000"/>
                    <a:lumOff val="25000"/>
                  </a:srgbClr>
                </a:solidFill>
                <a:effectLst/>
                <a:uLnTx/>
                <a:uFillTx/>
              </a:endParaRPr>
            </a:p>
          </p:txBody>
        </p:sp>
        <p:cxnSp>
          <p:nvCxnSpPr>
            <p:cNvPr id="63" name="Straight Arrow Connector 62">
              <a:extLst>
                <a:ext uri="{FF2B5EF4-FFF2-40B4-BE49-F238E27FC236}">
                  <a16:creationId xmlns:a16="http://schemas.microsoft.com/office/drawing/2014/main" xmlns="" id="{B755B7C8-5795-43E3-8C1D-AE3B942E2AD5}"/>
                </a:ext>
              </a:extLst>
            </p:cNvPr>
            <p:cNvCxnSpPr>
              <a:cxnSpLocks/>
              <a:stCxn id="37" idx="0"/>
            </p:cNvCxnSpPr>
            <p:nvPr/>
          </p:nvCxnSpPr>
          <p:spPr>
            <a:xfrm flipV="1">
              <a:off x="2003020" y="2433339"/>
              <a:ext cx="1398" cy="531077"/>
            </a:xfrm>
            <a:prstGeom prst="straightConnector1">
              <a:avLst/>
            </a:prstGeom>
            <a:noFill/>
            <a:ln w="6350" cap="flat" cmpd="sng" algn="ctr">
              <a:solidFill>
                <a:srgbClr val="013D4D">
                  <a:lumMod val="90000"/>
                  <a:lumOff val="10000"/>
                </a:srgbClr>
              </a:solidFill>
              <a:prstDash val="solid"/>
              <a:miter lim="800000"/>
              <a:tailEnd type="triangle"/>
            </a:ln>
            <a:effectLst/>
          </p:spPr>
        </p:cxnSp>
        <p:sp>
          <p:nvSpPr>
            <p:cNvPr id="65" name="TextBox 64">
              <a:extLst>
                <a:ext uri="{FF2B5EF4-FFF2-40B4-BE49-F238E27FC236}">
                  <a16:creationId xmlns:a16="http://schemas.microsoft.com/office/drawing/2014/main" xmlns="" id="{D05BED26-7D7C-4660-A531-45D9BE8706D5}"/>
                </a:ext>
              </a:extLst>
            </p:cNvPr>
            <p:cNvSpPr txBox="1"/>
            <p:nvPr/>
          </p:nvSpPr>
          <p:spPr>
            <a:xfrm>
              <a:off x="3843566" y="1726941"/>
              <a:ext cx="1385567" cy="646331"/>
            </a:xfrm>
            <a:prstGeom prst="rect">
              <a:avLst/>
            </a:prstGeom>
            <a:noFill/>
          </p:spPr>
          <p:txBody>
            <a:bodyPr wrap="square" lIns="0" rIns="0" rtlCol="0" anchor="b">
              <a:spAutoFit/>
            </a:bodyPr>
            <a:lstStyle/>
            <a:p>
              <a:pPr lvl="0" algn="ctr" defTabSz="914400"/>
              <a:r>
                <a:rPr lang="en-US" sz="1200" b="1" kern="0" dirty="0" smtClean="0">
                  <a:solidFill>
                    <a:srgbClr val="00A891"/>
                  </a:solidFill>
                </a:rPr>
                <a:t>ADFC (</a:t>
              </a:r>
              <a:r>
                <a:rPr lang="en-US" sz="1200" b="1" kern="0" dirty="0">
                  <a:solidFill>
                    <a:srgbClr val="00A891"/>
                  </a:solidFill>
                </a:rPr>
                <a:t>Active Directory Federation Services)</a:t>
              </a:r>
              <a:endParaRPr kumimoji="0" lang="en-US" sz="1200" b="1" i="0" u="none" strike="noStrike" kern="0" cap="none" spc="0" normalizeH="0" baseline="0" noProof="0" dirty="0" smtClean="0">
                <a:ln>
                  <a:noFill/>
                </a:ln>
                <a:solidFill>
                  <a:srgbClr val="00A891"/>
                </a:solidFill>
                <a:effectLst/>
                <a:uLnTx/>
                <a:uFillTx/>
              </a:endParaRPr>
            </a:p>
          </p:txBody>
        </p:sp>
        <p:sp>
          <p:nvSpPr>
            <p:cNvPr id="68" name="TextBox 67">
              <a:extLst>
                <a:ext uri="{FF2B5EF4-FFF2-40B4-BE49-F238E27FC236}">
                  <a16:creationId xmlns:a16="http://schemas.microsoft.com/office/drawing/2014/main" xmlns="" id="{7A402914-813F-40EF-9914-464F1BFABBDE}"/>
                </a:ext>
              </a:extLst>
            </p:cNvPr>
            <p:cNvSpPr txBox="1"/>
            <p:nvPr/>
          </p:nvSpPr>
          <p:spPr>
            <a:xfrm>
              <a:off x="6429258" y="1622558"/>
              <a:ext cx="1284678" cy="830997"/>
            </a:xfrm>
            <a:prstGeom prst="rect">
              <a:avLst/>
            </a:prstGeom>
            <a:noFill/>
          </p:spPr>
          <p:txBody>
            <a:bodyPr wrap="square" lIns="0" rIns="0" rtlCol="0" anchor="b">
              <a:spAutoFit/>
            </a:bodyPr>
            <a:lstStyle/>
            <a:p>
              <a:pPr lvl="0" algn="ctr" defTabSz="914400"/>
              <a:r>
                <a:rPr lang="en-US" sz="1200" b="1" kern="0" dirty="0">
                  <a:solidFill>
                    <a:srgbClr val="B1DB15">
                      <a:lumMod val="75000"/>
                    </a:srgbClr>
                  </a:solidFill>
                </a:rPr>
                <a:t>ADRMS(Active Directory Rights Management Services)</a:t>
              </a:r>
              <a:endParaRPr kumimoji="0" lang="en-US" sz="1200" b="1" i="0" u="none" strike="noStrike" kern="0" cap="none" spc="0" normalizeH="0" baseline="0" noProof="0" dirty="0" smtClean="0">
                <a:ln>
                  <a:noFill/>
                </a:ln>
                <a:solidFill>
                  <a:srgbClr val="B1DB15">
                    <a:lumMod val="75000"/>
                  </a:srgbClr>
                </a:solidFill>
                <a:effectLst/>
                <a:uLnTx/>
                <a:uFillTx/>
              </a:endParaRPr>
            </a:p>
          </p:txBody>
        </p:sp>
        <p:cxnSp>
          <p:nvCxnSpPr>
            <p:cNvPr id="70" name="Straight Arrow Connector 69">
              <a:extLst>
                <a:ext uri="{FF2B5EF4-FFF2-40B4-BE49-F238E27FC236}">
                  <a16:creationId xmlns:a16="http://schemas.microsoft.com/office/drawing/2014/main" xmlns="" id="{0FC85A81-715F-4943-AD53-901004ABC1EC}"/>
                </a:ext>
              </a:extLst>
            </p:cNvPr>
            <p:cNvCxnSpPr>
              <a:cxnSpLocks/>
              <a:stCxn id="53" idx="0"/>
            </p:cNvCxnSpPr>
            <p:nvPr/>
          </p:nvCxnSpPr>
          <p:spPr>
            <a:xfrm flipV="1">
              <a:off x="7069680" y="2433339"/>
              <a:ext cx="1397" cy="531077"/>
            </a:xfrm>
            <a:prstGeom prst="straightConnector1">
              <a:avLst/>
            </a:prstGeom>
            <a:noFill/>
            <a:ln w="6350" cap="flat" cmpd="sng" algn="ctr">
              <a:solidFill>
                <a:srgbClr val="B1DB15">
                  <a:lumMod val="75000"/>
                </a:srgbClr>
              </a:solidFill>
              <a:prstDash val="solid"/>
              <a:miter lim="800000"/>
              <a:tailEnd type="triangle"/>
            </a:ln>
            <a:effectLst/>
          </p:spPr>
        </p:cxnSp>
        <p:sp>
          <p:nvSpPr>
            <p:cNvPr id="72" name="TextBox 71">
              <a:extLst>
                <a:ext uri="{FF2B5EF4-FFF2-40B4-BE49-F238E27FC236}">
                  <a16:creationId xmlns:a16="http://schemas.microsoft.com/office/drawing/2014/main" xmlns="" id="{1D550D28-D88B-43BD-8CFB-4062492158F1}"/>
                </a:ext>
              </a:extLst>
            </p:cNvPr>
            <p:cNvSpPr txBox="1"/>
            <p:nvPr/>
          </p:nvSpPr>
          <p:spPr>
            <a:xfrm>
              <a:off x="2698055" y="3110454"/>
              <a:ext cx="1143258" cy="646331"/>
            </a:xfrm>
            <a:prstGeom prst="rect">
              <a:avLst/>
            </a:prstGeom>
            <a:noFill/>
          </p:spPr>
          <p:txBody>
            <a:bodyPr wrap="square" lIns="0" rIns="0" rtlCol="0" anchor="b">
              <a:spAutoFit/>
            </a:bodyPr>
            <a:lstStyle/>
            <a:p>
              <a:pPr lvl="0" algn="ctr" defTabSz="914400"/>
              <a:r>
                <a:rPr lang="en-US" sz="1200" b="1" kern="0" dirty="0" smtClean="0">
                  <a:solidFill>
                    <a:srgbClr val="D9126B"/>
                  </a:solidFill>
                </a:rPr>
                <a:t>ADLS (</a:t>
              </a:r>
              <a:r>
                <a:rPr lang="en-US" sz="1200" b="1" kern="0" dirty="0">
                  <a:solidFill>
                    <a:srgbClr val="D9126B"/>
                  </a:solidFill>
                </a:rPr>
                <a:t>Azure Data Lake </a:t>
              </a:r>
              <a:r>
                <a:rPr lang="en-US" sz="1200" b="1" kern="0" dirty="0" smtClean="0">
                  <a:solidFill>
                    <a:srgbClr val="D9126B"/>
                  </a:solidFill>
                </a:rPr>
                <a:t>Storage </a:t>
              </a:r>
              <a:r>
                <a:rPr lang="en-US" sz="1200" b="1" kern="0" dirty="0">
                  <a:solidFill>
                    <a:srgbClr val="D9126B"/>
                  </a:solidFill>
                </a:rPr>
                <a:t>Services)</a:t>
              </a:r>
              <a:endParaRPr kumimoji="0" lang="en-US" sz="1200" b="1" i="0" u="none" strike="noStrike" kern="0" cap="none" spc="0" normalizeH="0" baseline="0" noProof="0" dirty="0" smtClean="0">
                <a:ln>
                  <a:noFill/>
                </a:ln>
                <a:solidFill>
                  <a:srgbClr val="D9126B"/>
                </a:solidFill>
                <a:effectLst/>
                <a:uLnTx/>
                <a:uFillTx/>
              </a:endParaRPr>
            </a:p>
          </p:txBody>
        </p:sp>
        <p:cxnSp>
          <p:nvCxnSpPr>
            <p:cNvPr id="74" name="Straight Arrow Connector 73">
              <a:extLst>
                <a:ext uri="{FF2B5EF4-FFF2-40B4-BE49-F238E27FC236}">
                  <a16:creationId xmlns:a16="http://schemas.microsoft.com/office/drawing/2014/main" xmlns="" id="{66F2E257-18CA-44E1-9730-A2C02B772B9F}"/>
                </a:ext>
              </a:extLst>
            </p:cNvPr>
            <p:cNvCxnSpPr>
              <a:cxnSpLocks/>
              <a:stCxn id="41" idx="4"/>
              <a:endCxn id="72" idx="0"/>
            </p:cNvCxnSpPr>
            <p:nvPr/>
          </p:nvCxnSpPr>
          <p:spPr>
            <a:xfrm>
              <a:off x="3269684" y="2693583"/>
              <a:ext cx="0" cy="416871"/>
            </a:xfrm>
            <a:prstGeom prst="straightConnector1">
              <a:avLst/>
            </a:prstGeom>
            <a:noFill/>
            <a:ln w="6350" cap="flat" cmpd="sng" algn="ctr">
              <a:solidFill>
                <a:srgbClr val="D9126B">
                  <a:lumMod val="75000"/>
                </a:srgbClr>
              </a:solidFill>
              <a:prstDash val="solid"/>
              <a:miter lim="800000"/>
              <a:tailEnd type="triangle"/>
            </a:ln>
            <a:effectLst/>
          </p:spPr>
        </p:cxnSp>
        <p:sp>
          <p:nvSpPr>
            <p:cNvPr id="76" name="TextBox 75">
              <a:extLst>
                <a:ext uri="{FF2B5EF4-FFF2-40B4-BE49-F238E27FC236}">
                  <a16:creationId xmlns:a16="http://schemas.microsoft.com/office/drawing/2014/main" xmlns="" id="{A904F7E3-8418-4868-93E3-C95EE793913F}"/>
                </a:ext>
              </a:extLst>
            </p:cNvPr>
            <p:cNvSpPr txBox="1"/>
            <p:nvPr/>
          </p:nvSpPr>
          <p:spPr>
            <a:xfrm>
              <a:off x="5165963" y="3082098"/>
              <a:ext cx="1285797" cy="830997"/>
            </a:xfrm>
            <a:prstGeom prst="rect">
              <a:avLst/>
            </a:prstGeom>
            <a:noFill/>
            <a:ln>
              <a:solidFill>
                <a:schemeClr val="accent1"/>
              </a:solidFill>
            </a:ln>
          </p:spPr>
          <p:txBody>
            <a:bodyPr wrap="square" lIns="0" rIns="0" rtlCol="0" anchor="b">
              <a:spAutoFit/>
            </a:bodyPr>
            <a:lstStyle/>
            <a:p>
              <a:pPr lvl="0" algn="ctr" defTabSz="914400"/>
              <a:r>
                <a:rPr lang="en-US" sz="1200" b="1" kern="0" dirty="0">
                  <a:solidFill>
                    <a:srgbClr val="FE7600"/>
                  </a:solidFill>
                </a:rPr>
                <a:t>ADCS(Active Directory and Certification Services)</a:t>
              </a:r>
              <a:endParaRPr kumimoji="0" lang="en-US" sz="1200" b="1" i="0" u="none" strike="noStrike" kern="0" cap="none" spc="0" normalizeH="0" baseline="0" noProof="0" dirty="0" smtClean="0">
                <a:ln>
                  <a:noFill/>
                </a:ln>
                <a:solidFill>
                  <a:srgbClr val="FE7600"/>
                </a:solidFill>
                <a:effectLst/>
                <a:uLnTx/>
                <a:uFillTx/>
              </a:endParaRPr>
            </a:p>
          </p:txBody>
        </p:sp>
        <p:cxnSp>
          <p:nvCxnSpPr>
            <p:cNvPr id="78" name="Straight Arrow Connector 77">
              <a:extLst>
                <a:ext uri="{FF2B5EF4-FFF2-40B4-BE49-F238E27FC236}">
                  <a16:creationId xmlns:a16="http://schemas.microsoft.com/office/drawing/2014/main" xmlns="" id="{A903A845-84D2-4C27-8960-A739549C7706}"/>
                </a:ext>
              </a:extLst>
            </p:cNvPr>
            <p:cNvCxnSpPr>
              <a:cxnSpLocks/>
              <a:stCxn id="49" idx="4"/>
              <a:endCxn id="76" idx="0"/>
            </p:cNvCxnSpPr>
            <p:nvPr/>
          </p:nvCxnSpPr>
          <p:spPr>
            <a:xfrm>
              <a:off x="5803013" y="2693583"/>
              <a:ext cx="5849" cy="388515"/>
            </a:xfrm>
            <a:prstGeom prst="straightConnector1">
              <a:avLst/>
            </a:prstGeom>
            <a:noFill/>
            <a:ln w="6350" cap="flat" cmpd="sng" algn="ctr">
              <a:solidFill>
                <a:srgbClr val="FE7600">
                  <a:lumMod val="75000"/>
                </a:srgbClr>
              </a:solidFill>
              <a:prstDash val="solid"/>
              <a:miter lim="800000"/>
              <a:tailEnd type="triangle"/>
            </a:ln>
            <a:effectLst/>
          </p:spPr>
        </p:cxnSp>
      </p:grpSp>
      <p:sp>
        <p:nvSpPr>
          <p:cNvPr id="56" name="Rounded Rectangle 55"/>
          <p:cNvSpPr/>
          <p:nvPr/>
        </p:nvSpPr>
        <p:spPr>
          <a:xfrm>
            <a:off x="1074641" y="4062738"/>
            <a:ext cx="7109717" cy="52103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This layers enables admins to </a:t>
            </a:r>
            <a:r>
              <a:rPr lang="en-US" dirty="0" smtClean="0">
                <a:solidFill>
                  <a:prstClr val="black"/>
                </a:solidFill>
              </a:rPr>
              <a:t>customize </a:t>
            </a:r>
            <a:r>
              <a:rPr lang="en-US" dirty="0">
                <a:solidFill>
                  <a:prstClr val="black"/>
                </a:solidFill>
              </a:rPr>
              <a:t>services in order to issue </a:t>
            </a:r>
            <a:r>
              <a:rPr lang="en-US" dirty="0" smtClean="0">
                <a:solidFill>
                  <a:prstClr val="black"/>
                </a:solidFill>
              </a:rPr>
              <a:t>and </a:t>
            </a:r>
            <a:r>
              <a:rPr lang="en-US" dirty="0">
                <a:solidFill>
                  <a:prstClr val="black"/>
                </a:solidFill>
              </a:rPr>
              <a:t>manage public certificates</a:t>
            </a:r>
            <a:endParaRPr lang="en-IN" dirty="0">
              <a:solidFill>
                <a:prstClr val="black"/>
              </a:solidFill>
            </a:endParaRPr>
          </a:p>
        </p:txBody>
      </p:sp>
      <p:sp>
        <p:nvSpPr>
          <p:cNvPr id="55" name="Rectangle 54"/>
          <p:cNvSpPr/>
          <p:nvPr/>
        </p:nvSpPr>
        <p:spPr>
          <a:xfrm>
            <a:off x="1074641" y="1066043"/>
            <a:ext cx="6933172" cy="369332"/>
          </a:xfrm>
          <a:prstGeom prst="rect">
            <a:avLst/>
          </a:prstGeom>
        </p:spPr>
        <p:txBody>
          <a:bodyPr wrap="square">
            <a:spAutoFit/>
          </a:bodyPr>
          <a:lstStyle/>
          <a:p>
            <a:r>
              <a:rPr lang="en-IN" sz="1800" b="1" dirty="0">
                <a:solidFill>
                  <a:srgbClr val="C00000"/>
                </a:solidFill>
              </a:rPr>
              <a:t>Windows Active </a:t>
            </a:r>
            <a:r>
              <a:rPr lang="en-IN" b="1" dirty="0"/>
              <a:t>directory works on different </a:t>
            </a:r>
            <a:r>
              <a:rPr lang="en-IN" b="1" dirty="0" smtClean="0"/>
              <a:t>layers. Each layer to perform different tasks</a:t>
            </a:r>
            <a:endParaRPr lang="en-IN" b="1" dirty="0"/>
          </a:p>
        </p:txBody>
      </p:sp>
      <p:pic>
        <p:nvPicPr>
          <p:cNvPr id="57" name="Picture 56">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74902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Windows Active Directory?</a:t>
            </a:r>
            <a:endParaRPr lang="en-US" sz="2400" b="1" dirty="0">
              <a:solidFill>
                <a:srgbClr val="604878"/>
              </a:solidFill>
            </a:endParaRPr>
          </a:p>
        </p:txBody>
      </p:sp>
      <p:grpSp>
        <p:nvGrpSpPr>
          <p:cNvPr id="3" name="Group 2"/>
          <p:cNvGrpSpPr/>
          <p:nvPr/>
        </p:nvGrpSpPr>
        <p:grpSpPr>
          <a:xfrm>
            <a:off x="1350260" y="1622558"/>
            <a:ext cx="6363676" cy="2290537"/>
            <a:chOff x="1350260" y="1622558"/>
            <a:chExt cx="6363676" cy="2290537"/>
          </a:xfrm>
        </p:grpSpPr>
        <p:sp>
          <p:nvSpPr>
            <p:cNvPr id="26" name="Freeform: Shape 77">
              <a:extLst>
                <a:ext uri="{FF2B5EF4-FFF2-40B4-BE49-F238E27FC236}">
                  <a16:creationId xmlns:a16="http://schemas.microsoft.com/office/drawing/2014/main" xmlns="" id="{BC9639A0-7697-45A4-8637-151429D7CC3B}"/>
                </a:ext>
              </a:extLst>
            </p:cNvPr>
            <p:cNvSpPr/>
            <p:nvPr/>
          </p:nvSpPr>
          <p:spPr>
            <a:xfrm rot="14400000">
              <a:off x="2410610" y="2456283"/>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7" name="Freeform: Shape 78">
              <a:extLst>
                <a:ext uri="{FF2B5EF4-FFF2-40B4-BE49-F238E27FC236}">
                  <a16:creationId xmlns:a16="http://schemas.microsoft.com/office/drawing/2014/main" xmlns="" id="{52E45423-485B-4965-A48F-30B61CEEF140}"/>
                </a:ext>
              </a:extLst>
            </p:cNvPr>
            <p:cNvSpPr/>
            <p:nvPr/>
          </p:nvSpPr>
          <p:spPr>
            <a:xfrm rot="18000000">
              <a:off x="3673279" y="2460811"/>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9" name="Freeform: Shape 79">
              <a:extLst>
                <a:ext uri="{FF2B5EF4-FFF2-40B4-BE49-F238E27FC236}">
                  <a16:creationId xmlns:a16="http://schemas.microsoft.com/office/drawing/2014/main" xmlns="" id="{7620851F-6B86-4B98-BC47-DAB6FD9D31A7}"/>
                </a:ext>
              </a:extLst>
            </p:cNvPr>
            <p:cNvSpPr/>
            <p:nvPr/>
          </p:nvSpPr>
          <p:spPr>
            <a:xfrm rot="14400000">
              <a:off x="4935949" y="2453769"/>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0" name="Freeform: Shape 80">
              <a:extLst>
                <a:ext uri="{FF2B5EF4-FFF2-40B4-BE49-F238E27FC236}">
                  <a16:creationId xmlns:a16="http://schemas.microsoft.com/office/drawing/2014/main" xmlns="" id="{31673A02-7656-49E3-B337-86D0FFD7E9EB}"/>
                </a:ext>
              </a:extLst>
            </p:cNvPr>
            <p:cNvSpPr/>
            <p:nvPr/>
          </p:nvSpPr>
          <p:spPr>
            <a:xfrm rot="18000000">
              <a:off x="6198618" y="2462822"/>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grpSp>
          <p:nvGrpSpPr>
            <p:cNvPr id="34" name="Group 33">
              <a:extLst>
                <a:ext uri="{FF2B5EF4-FFF2-40B4-BE49-F238E27FC236}">
                  <a16:creationId xmlns:a16="http://schemas.microsoft.com/office/drawing/2014/main" xmlns="" id="{1A714254-0589-4A82-8819-5F3AB9943E32}"/>
                </a:ext>
              </a:extLst>
            </p:cNvPr>
            <p:cNvGrpSpPr/>
            <p:nvPr/>
          </p:nvGrpSpPr>
          <p:grpSpPr>
            <a:xfrm>
              <a:off x="1496976" y="2714301"/>
              <a:ext cx="1012087" cy="826885"/>
              <a:chOff x="1198486" y="2455403"/>
              <a:chExt cx="1660124" cy="1660124"/>
            </a:xfrm>
          </p:grpSpPr>
          <p:sp>
            <p:nvSpPr>
              <p:cNvPr id="35" name="Oval 34">
                <a:extLst>
                  <a:ext uri="{FF2B5EF4-FFF2-40B4-BE49-F238E27FC236}">
                    <a16:creationId xmlns:a16="http://schemas.microsoft.com/office/drawing/2014/main" xmlns="" id="{8B5D3244-C802-4E8A-9F05-562FCC8436C2}"/>
                  </a:ext>
                </a:extLst>
              </p:cNvPr>
              <p:cNvSpPr/>
              <p:nvPr/>
            </p:nvSpPr>
            <p:spPr>
              <a:xfrm>
                <a:off x="1198486" y="2455403"/>
                <a:ext cx="1660124" cy="1660124"/>
              </a:xfrm>
              <a:prstGeom prst="ellipse">
                <a:avLst/>
              </a:prstGeom>
              <a:solidFill>
                <a:srgbClr val="013D4D">
                  <a:lumMod val="75000"/>
                  <a:lumOff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6" name="Oval 35">
                <a:extLst>
                  <a:ext uri="{FF2B5EF4-FFF2-40B4-BE49-F238E27FC236}">
                    <a16:creationId xmlns:a16="http://schemas.microsoft.com/office/drawing/2014/main" xmlns="" id="{D526F869-5AAB-4171-BA9C-B343799DAA3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7" name="Oval 36">
                <a:extLst>
                  <a:ext uri="{FF2B5EF4-FFF2-40B4-BE49-F238E27FC236}">
                    <a16:creationId xmlns:a16="http://schemas.microsoft.com/office/drawing/2014/main" xmlns="" id="{B282C7C1-C71D-408D-B694-E308409B3F83}"/>
                  </a:ext>
                </a:extLst>
              </p:cNvPr>
              <p:cNvSpPr/>
              <p:nvPr/>
            </p:nvSpPr>
            <p:spPr>
              <a:xfrm>
                <a:off x="1700639" y="2957556"/>
                <a:ext cx="655817" cy="655817"/>
              </a:xfrm>
              <a:prstGeom prst="ellipse">
                <a:avLst/>
              </a:prstGeom>
              <a:solidFill>
                <a:srgbClr val="013D4D">
                  <a:lumMod val="75000"/>
                  <a:lumOff val="25000"/>
                </a:srgbClr>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1</a:t>
                </a:r>
              </a:p>
            </p:txBody>
          </p:sp>
        </p:grpSp>
        <p:grpSp>
          <p:nvGrpSpPr>
            <p:cNvPr id="38" name="Group 37">
              <a:extLst>
                <a:ext uri="{FF2B5EF4-FFF2-40B4-BE49-F238E27FC236}">
                  <a16:creationId xmlns:a16="http://schemas.microsoft.com/office/drawing/2014/main" xmlns="" id="{94607DF9-6B90-432B-B4EC-4E89F5CBEB87}"/>
                </a:ext>
              </a:extLst>
            </p:cNvPr>
            <p:cNvGrpSpPr/>
            <p:nvPr/>
          </p:nvGrpSpPr>
          <p:grpSpPr>
            <a:xfrm>
              <a:off x="2763641" y="2116814"/>
              <a:ext cx="1012087" cy="826885"/>
              <a:chOff x="1198486" y="2455403"/>
              <a:chExt cx="1660124" cy="1660124"/>
            </a:xfrm>
          </p:grpSpPr>
          <p:sp>
            <p:nvSpPr>
              <p:cNvPr id="39" name="Oval 38">
                <a:extLst>
                  <a:ext uri="{FF2B5EF4-FFF2-40B4-BE49-F238E27FC236}">
                    <a16:creationId xmlns:a16="http://schemas.microsoft.com/office/drawing/2014/main" xmlns="" id="{CD43CDBE-D7DE-4A23-8BB4-714F414A6025}"/>
                  </a:ext>
                </a:extLst>
              </p:cNvPr>
              <p:cNvSpPr/>
              <p:nvPr/>
            </p:nvSpPr>
            <p:spPr>
              <a:xfrm>
                <a:off x="1198486" y="2455403"/>
                <a:ext cx="1660124" cy="1660124"/>
              </a:xfrm>
              <a:prstGeom prst="ellipse">
                <a:avLst/>
              </a:prstGeom>
              <a:solidFill>
                <a:srgbClr val="D9126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0" name="Oval 39">
                <a:extLst>
                  <a:ext uri="{FF2B5EF4-FFF2-40B4-BE49-F238E27FC236}">
                    <a16:creationId xmlns:a16="http://schemas.microsoft.com/office/drawing/2014/main" xmlns="" id="{BAF152C3-53B1-47DD-8DE6-B9E10EBC59C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1" name="Oval 40">
                <a:extLst>
                  <a:ext uri="{FF2B5EF4-FFF2-40B4-BE49-F238E27FC236}">
                    <a16:creationId xmlns:a16="http://schemas.microsoft.com/office/drawing/2014/main" xmlns="" id="{51D554C4-676D-468F-B335-F2FCC8B99AA6}"/>
                  </a:ext>
                </a:extLst>
              </p:cNvPr>
              <p:cNvSpPr/>
              <p:nvPr/>
            </p:nvSpPr>
            <p:spPr>
              <a:xfrm>
                <a:off x="1700639" y="2957556"/>
                <a:ext cx="655817" cy="655817"/>
              </a:xfrm>
              <a:prstGeom prst="ellipse">
                <a:avLst/>
              </a:prstGeom>
              <a:solidFill>
                <a:srgbClr val="D9126B"/>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2">
                        <a:lumMod val="50000"/>
                      </a:schemeClr>
                    </a:solidFill>
                    <a:effectLst/>
                    <a:uLnTx/>
                    <a:uFillTx/>
                    <a:latin typeface="Calibri" panose="020F0502020204030204"/>
                  </a:rPr>
                  <a:t>2</a:t>
                </a:r>
              </a:p>
            </p:txBody>
          </p:sp>
        </p:grpSp>
        <p:grpSp>
          <p:nvGrpSpPr>
            <p:cNvPr id="42" name="Group 41">
              <a:extLst>
                <a:ext uri="{FF2B5EF4-FFF2-40B4-BE49-F238E27FC236}">
                  <a16:creationId xmlns:a16="http://schemas.microsoft.com/office/drawing/2014/main" xmlns="" id="{29E8A0F9-68A6-4B86-B069-869A7DFC8334}"/>
                </a:ext>
              </a:extLst>
            </p:cNvPr>
            <p:cNvGrpSpPr/>
            <p:nvPr/>
          </p:nvGrpSpPr>
          <p:grpSpPr>
            <a:xfrm>
              <a:off x="4030306" y="2714301"/>
              <a:ext cx="1012087" cy="826885"/>
              <a:chOff x="1198486" y="2455403"/>
              <a:chExt cx="1660124" cy="1660124"/>
            </a:xfrm>
          </p:grpSpPr>
          <p:sp>
            <p:nvSpPr>
              <p:cNvPr id="43" name="Oval 42">
                <a:extLst>
                  <a:ext uri="{FF2B5EF4-FFF2-40B4-BE49-F238E27FC236}">
                    <a16:creationId xmlns:a16="http://schemas.microsoft.com/office/drawing/2014/main" xmlns="" id="{6DB0FEE3-922D-4337-96E8-8886C13E5FE2}"/>
                  </a:ext>
                </a:extLst>
              </p:cNvPr>
              <p:cNvSpPr/>
              <p:nvPr/>
            </p:nvSpPr>
            <p:spPr>
              <a:xfrm>
                <a:off x="1198486" y="2455403"/>
                <a:ext cx="1660124" cy="1660124"/>
              </a:xfrm>
              <a:prstGeom prst="ellipse">
                <a:avLst/>
              </a:prstGeom>
              <a:solidFill>
                <a:srgbClr val="00A89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4" name="Oval 43">
                <a:extLst>
                  <a:ext uri="{FF2B5EF4-FFF2-40B4-BE49-F238E27FC236}">
                    <a16:creationId xmlns:a16="http://schemas.microsoft.com/office/drawing/2014/main" xmlns="" id="{41EA2D9E-2F57-49D2-ACB1-937169ADA01A}"/>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5" name="Oval 44">
                <a:extLst>
                  <a:ext uri="{FF2B5EF4-FFF2-40B4-BE49-F238E27FC236}">
                    <a16:creationId xmlns:a16="http://schemas.microsoft.com/office/drawing/2014/main" xmlns="" id="{98945868-A4E1-42E1-9143-B72BC8E642D2}"/>
                  </a:ext>
                </a:extLst>
              </p:cNvPr>
              <p:cNvSpPr/>
              <p:nvPr/>
            </p:nvSpPr>
            <p:spPr>
              <a:xfrm>
                <a:off x="1700639" y="2957556"/>
                <a:ext cx="655817" cy="655817"/>
              </a:xfrm>
              <a:prstGeom prst="ellipse">
                <a:avLst/>
              </a:prstGeom>
              <a:solidFill>
                <a:srgbClr val="00A891"/>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lumMod val="10000"/>
                      </a:schemeClr>
                    </a:solidFill>
                    <a:effectLst/>
                    <a:uLnTx/>
                    <a:uFillTx/>
                    <a:latin typeface="Calibri" panose="020F0502020204030204"/>
                  </a:rPr>
                  <a:t>3</a:t>
                </a:r>
              </a:p>
            </p:txBody>
          </p:sp>
        </p:grpSp>
        <p:grpSp>
          <p:nvGrpSpPr>
            <p:cNvPr id="46" name="Group 45">
              <a:extLst>
                <a:ext uri="{FF2B5EF4-FFF2-40B4-BE49-F238E27FC236}">
                  <a16:creationId xmlns:a16="http://schemas.microsoft.com/office/drawing/2014/main" xmlns="" id="{126DE8E0-F401-4C58-AF5B-4000611EB414}"/>
                </a:ext>
              </a:extLst>
            </p:cNvPr>
            <p:cNvGrpSpPr/>
            <p:nvPr/>
          </p:nvGrpSpPr>
          <p:grpSpPr>
            <a:xfrm>
              <a:off x="5296970" y="2116814"/>
              <a:ext cx="1012087" cy="826885"/>
              <a:chOff x="1198486" y="2455403"/>
              <a:chExt cx="1660124" cy="1660124"/>
            </a:xfrm>
          </p:grpSpPr>
          <p:sp>
            <p:nvSpPr>
              <p:cNvPr id="47" name="Oval 46">
                <a:extLst>
                  <a:ext uri="{FF2B5EF4-FFF2-40B4-BE49-F238E27FC236}">
                    <a16:creationId xmlns:a16="http://schemas.microsoft.com/office/drawing/2014/main" xmlns="" id="{9152C4F5-24B2-43BB-9476-0BCFC8CD1184}"/>
                  </a:ext>
                </a:extLst>
              </p:cNvPr>
              <p:cNvSpPr/>
              <p:nvPr/>
            </p:nvSpPr>
            <p:spPr>
              <a:xfrm>
                <a:off x="1198486" y="2455403"/>
                <a:ext cx="1660124" cy="1660124"/>
              </a:xfrm>
              <a:prstGeom prst="ellipse">
                <a:avLst/>
              </a:prstGeom>
              <a:solidFill>
                <a:srgbClr val="FE76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8" name="Oval 47">
                <a:extLst>
                  <a:ext uri="{FF2B5EF4-FFF2-40B4-BE49-F238E27FC236}">
                    <a16:creationId xmlns:a16="http://schemas.microsoft.com/office/drawing/2014/main" xmlns="" id="{1DAAEAAD-099C-4567-9676-6AF36E9761BE}"/>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9" name="Oval 48">
                <a:extLst>
                  <a:ext uri="{FF2B5EF4-FFF2-40B4-BE49-F238E27FC236}">
                    <a16:creationId xmlns:a16="http://schemas.microsoft.com/office/drawing/2014/main" xmlns="" id="{C54D6F89-5F1D-4C0D-8131-D4B55339CC39}"/>
                  </a:ext>
                </a:extLst>
              </p:cNvPr>
              <p:cNvSpPr/>
              <p:nvPr/>
            </p:nvSpPr>
            <p:spPr>
              <a:xfrm>
                <a:off x="1700639" y="2957556"/>
                <a:ext cx="655817" cy="655817"/>
              </a:xfrm>
              <a:prstGeom prst="ellipse">
                <a:avLst/>
              </a:prstGeom>
              <a:solidFill>
                <a:srgbClr val="FE7600"/>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1">
                        <a:lumMod val="50000"/>
                      </a:schemeClr>
                    </a:solidFill>
                    <a:effectLst/>
                    <a:uLnTx/>
                    <a:uFillTx/>
                    <a:latin typeface="Calibri" panose="020F0502020204030204"/>
                  </a:rPr>
                  <a:t>4</a:t>
                </a:r>
              </a:p>
            </p:txBody>
          </p:sp>
        </p:grpSp>
        <p:grpSp>
          <p:nvGrpSpPr>
            <p:cNvPr id="50" name="Group 49">
              <a:extLst>
                <a:ext uri="{FF2B5EF4-FFF2-40B4-BE49-F238E27FC236}">
                  <a16:creationId xmlns:a16="http://schemas.microsoft.com/office/drawing/2014/main" xmlns="" id="{696756C1-1B12-4FD1-B396-7B857EFFDBB5}"/>
                </a:ext>
              </a:extLst>
            </p:cNvPr>
            <p:cNvGrpSpPr/>
            <p:nvPr/>
          </p:nvGrpSpPr>
          <p:grpSpPr>
            <a:xfrm>
              <a:off x="6563636" y="2714301"/>
              <a:ext cx="1012087" cy="826885"/>
              <a:chOff x="1198486" y="2455403"/>
              <a:chExt cx="1660124" cy="1660124"/>
            </a:xfrm>
          </p:grpSpPr>
          <p:sp>
            <p:nvSpPr>
              <p:cNvPr id="51" name="Oval 50">
                <a:extLst>
                  <a:ext uri="{FF2B5EF4-FFF2-40B4-BE49-F238E27FC236}">
                    <a16:creationId xmlns:a16="http://schemas.microsoft.com/office/drawing/2014/main" xmlns="" id="{376306E7-1FF0-48F2-A658-9CFEFAA62EDF}"/>
                  </a:ext>
                </a:extLst>
              </p:cNvPr>
              <p:cNvSpPr/>
              <p:nvPr/>
            </p:nvSpPr>
            <p:spPr>
              <a:xfrm>
                <a:off x="1198486" y="2455403"/>
                <a:ext cx="1660124" cy="1660124"/>
              </a:xfrm>
              <a:prstGeom prst="ellipse">
                <a:avLst/>
              </a:prstGeom>
              <a:solidFill>
                <a:srgbClr val="B1DB15"/>
              </a:solidFill>
              <a:ln w="12700" cap="flat" cmpd="sng" algn="ctr">
                <a:noFill/>
                <a:prstDash val="solid"/>
                <a:miter lim="800000"/>
              </a:ln>
              <a:effectLst>
                <a:glow rad="139700">
                  <a:schemeClr val="accent3">
                    <a:satMod val="175000"/>
                    <a:alpha val="40000"/>
                  </a:scheme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2" name="Oval 51">
                <a:extLst>
                  <a:ext uri="{FF2B5EF4-FFF2-40B4-BE49-F238E27FC236}">
                    <a16:creationId xmlns:a16="http://schemas.microsoft.com/office/drawing/2014/main" xmlns="" id="{7C220FA0-0C64-4DD1-A096-8B1C57790435}"/>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3" name="Oval 52">
                <a:extLst>
                  <a:ext uri="{FF2B5EF4-FFF2-40B4-BE49-F238E27FC236}">
                    <a16:creationId xmlns:a16="http://schemas.microsoft.com/office/drawing/2014/main" xmlns="" id="{76BDAEE7-589C-4255-B6C1-CE26C1A5F9D1}"/>
                  </a:ext>
                </a:extLst>
              </p:cNvPr>
              <p:cNvSpPr/>
              <p:nvPr/>
            </p:nvSpPr>
            <p:spPr>
              <a:xfrm>
                <a:off x="1700639" y="2957556"/>
                <a:ext cx="655817" cy="655817"/>
              </a:xfrm>
              <a:prstGeom prst="ellipse">
                <a:avLst/>
              </a:prstGeom>
              <a:solidFill>
                <a:srgbClr val="B1DB15"/>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5</a:t>
                </a:r>
              </a:p>
            </p:txBody>
          </p:sp>
        </p:grpSp>
        <p:cxnSp>
          <p:nvCxnSpPr>
            <p:cNvPr id="54" name="Straight Arrow Connector 53">
              <a:extLst>
                <a:ext uri="{FF2B5EF4-FFF2-40B4-BE49-F238E27FC236}">
                  <a16:creationId xmlns:a16="http://schemas.microsoft.com/office/drawing/2014/main" xmlns="" id="{E45963DF-E143-4172-B20B-F948BC3C66E4}"/>
                </a:ext>
              </a:extLst>
            </p:cNvPr>
            <p:cNvCxnSpPr>
              <a:cxnSpLocks/>
              <a:stCxn id="45" idx="0"/>
            </p:cNvCxnSpPr>
            <p:nvPr/>
          </p:nvCxnSpPr>
          <p:spPr>
            <a:xfrm flipH="1" flipV="1">
              <a:off x="4536349" y="2433339"/>
              <a:ext cx="1" cy="531077"/>
            </a:xfrm>
            <a:prstGeom prst="straightConnector1">
              <a:avLst/>
            </a:prstGeom>
            <a:noFill/>
            <a:ln w="6350" cap="flat" cmpd="sng" algn="ctr">
              <a:solidFill>
                <a:srgbClr val="00A891">
                  <a:lumMod val="75000"/>
                </a:srgbClr>
              </a:solidFill>
              <a:prstDash val="solid"/>
              <a:miter lim="800000"/>
              <a:tailEnd type="triangle"/>
            </a:ln>
            <a:effectLst/>
          </p:spPr>
        </p:cxnSp>
        <p:sp>
          <p:nvSpPr>
            <p:cNvPr id="61" name="TextBox 60">
              <a:extLst>
                <a:ext uri="{FF2B5EF4-FFF2-40B4-BE49-F238E27FC236}">
                  <a16:creationId xmlns:a16="http://schemas.microsoft.com/office/drawing/2014/main" xmlns="" id="{6C88319D-E000-4DFC-8AFF-4F7FC36E15DA}"/>
                </a:ext>
              </a:extLst>
            </p:cNvPr>
            <p:cNvSpPr txBox="1"/>
            <p:nvPr/>
          </p:nvSpPr>
          <p:spPr>
            <a:xfrm>
              <a:off x="1350260" y="1696151"/>
              <a:ext cx="1286092" cy="646331"/>
            </a:xfrm>
            <a:prstGeom prst="rect">
              <a:avLst/>
            </a:prstGeom>
            <a:noFill/>
          </p:spPr>
          <p:txBody>
            <a:bodyPr wrap="square" lIns="0" rIns="0" rtlCol="0" anchor="b">
              <a:spAutoFit/>
            </a:bodyPr>
            <a:lstStyle/>
            <a:p>
              <a:pPr lvl="0" algn="ctr" defTabSz="914400"/>
              <a:r>
                <a:rPr lang="en-US" sz="1200" b="1" kern="0" dirty="0" smtClean="0">
                  <a:solidFill>
                    <a:srgbClr val="013D4D">
                      <a:lumMod val="75000"/>
                      <a:lumOff val="25000"/>
                    </a:srgbClr>
                  </a:solidFill>
                </a:rPr>
                <a:t>ADDS (</a:t>
              </a:r>
              <a:r>
                <a:rPr lang="en-US" sz="1200" b="1" kern="0" dirty="0">
                  <a:solidFill>
                    <a:srgbClr val="013D4D">
                      <a:lumMod val="75000"/>
                      <a:lumOff val="25000"/>
                    </a:srgbClr>
                  </a:solidFill>
                </a:rPr>
                <a:t>Windows Active </a:t>
              </a:r>
              <a:r>
                <a:rPr lang="en-US" sz="1200" b="1" kern="0" dirty="0" smtClean="0">
                  <a:solidFill>
                    <a:srgbClr val="013D4D">
                      <a:lumMod val="75000"/>
                      <a:lumOff val="25000"/>
                    </a:srgbClr>
                  </a:solidFill>
                </a:rPr>
                <a:t>Directory </a:t>
              </a:r>
              <a:r>
                <a:rPr lang="en-US" sz="1200" b="1" kern="0" dirty="0">
                  <a:solidFill>
                    <a:srgbClr val="013D4D">
                      <a:lumMod val="75000"/>
                      <a:lumOff val="25000"/>
                    </a:srgbClr>
                  </a:solidFill>
                </a:rPr>
                <a:t>Domain Services)</a:t>
              </a:r>
              <a:endParaRPr kumimoji="0" lang="en-US" sz="1200" b="1" i="0" u="none" strike="noStrike" kern="0" cap="none" spc="0" normalizeH="0" baseline="0" noProof="0" dirty="0" smtClean="0">
                <a:ln>
                  <a:noFill/>
                </a:ln>
                <a:solidFill>
                  <a:srgbClr val="013D4D">
                    <a:lumMod val="75000"/>
                    <a:lumOff val="25000"/>
                  </a:srgbClr>
                </a:solidFill>
                <a:effectLst/>
                <a:uLnTx/>
                <a:uFillTx/>
              </a:endParaRPr>
            </a:p>
          </p:txBody>
        </p:sp>
        <p:cxnSp>
          <p:nvCxnSpPr>
            <p:cNvPr id="63" name="Straight Arrow Connector 62">
              <a:extLst>
                <a:ext uri="{FF2B5EF4-FFF2-40B4-BE49-F238E27FC236}">
                  <a16:creationId xmlns:a16="http://schemas.microsoft.com/office/drawing/2014/main" xmlns="" id="{B755B7C8-5795-43E3-8C1D-AE3B942E2AD5}"/>
                </a:ext>
              </a:extLst>
            </p:cNvPr>
            <p:cNvCxnSpPr>
              <a:cxnSpLocks/>
              <a:stCxn id="37" idx="0"/>
            </p:cNvCxnSpPr>
            <p:nvPr/>
          </p:nvCxnSpPr>
          <p:spPr>
            <a:xfrm flipV="1">
              <a:off x="2003020" y="2433339"/>
              <a:ext cx="1398" cy="531077"/>
            </a:xfrm>
            <a:prstGeom prst="straightConnector1">
              <a:avLst/>
            </a:prstGeom>
            <a:noFill/>
            <a:ln w="6350" cap="flat" cmpd="sng" algn="ctr">
              <a:solidFill>
                <a:srgbClr val="013D4D">
                  <a:lumMod val="90000"/>
                  <a:lumOff val="10000"/>
                </a:srgbClr>
              </a:solidFill>
              <a:prstDash val="solid"/>
              <a:miter lim="800000"/>
              <a:tailEnd type="triangle"/>
            </a:ln>
            <a:effectLst/>
          </p:spPr>
        </p:cxnSp>
        <p:sp>
          <p:nvSpPr>
            <p:cNvPr id="65" name="TextBox 64">
              <a:extLst>
                <a:ext uri="{FF2B5EF4-FFF2-40B4-BE49-F238E27FC236}">
                  <a16:creationId xmlns:a16="http://schemas.microsoft.com/office/drawing/2014/main" xmlns="" id="{D05BED26-7D7C-4660-A531-45D9BE8706D5}"/>
                </a:ext>
              </a:extLst>
            </p:cNvPr>
            <p:cNvSpPr txBox="1"/>
            <p:nvPr/>
          </p:nvSpPr>
          <p:spPr>
            <a:xfrm>
              <a:off x="3843566" y="1726941"/>
              <a:ext cx="1385567" cy="646331"/>
            </a:xfrm>
            <a:prstGeom prst="rect">
              <a:avLst/>
            </a:prstGeom>
            <a:noFill/>
          </p:spPr>
          <p:txBody>
            <a:bodyPr wrap="square" lIns="0" rIns="0" rtlCol="0" anchor="b">
              <a:spAutoFit/>
            </a:bodyPr>
            <a:lstStyle/>
            <a:p>
              <a:pPr lvl="0" algn="ctr" defTabSz="914400"/>
              <a:r>
                <a:rPr lang="en-US" sz="1200" b="1" kern="0" dirty="0" smtClean="0">
                  <a:solidFill>
                    <a:srgbClr val="00A891"/>
                  </a:solidFill>
                </a:rPr>
                <a:t>ADFC (</a:t>
              </a:r>
              <a:r>
                <a:rPr lang="en-US" sz="1200" b="1" kern="0" dirty="0">
                  <a:solidFill>
                    <a:srgbClr val="00A891"/>
                  </a:solidFill>
                </a:rPr>
                <a:t>Active Directory Federation Services)</a:t>
              </a:r>
              <a:endParaRPr kumimoji="0" lang="en-US" sz="1200" b="1" i="0" u="none" strike="noStrike" kern="0" cap="none" spc="0" normalizeH="0" baseline="0" noProof="0" dirty="0" smtClean="0">
                <a:ln>
                  <a:noFill/>
                </a:ln>
                <a:solidFill>
                  <a:srgbClr val="00A891"/>
                </a:solidFill>
                <a:effectLst/>
                <a:uLnTx/>
                <a:uFillTx/>
              </a:endParaRPr>
            </a:p>
          </p:txBody>
        </p:sp>
        <p:sp>
          <p:nvSpPr>
            <p:cNvPr id="68" name="TextBox 67">
              <a:extLst>
                <a:ext uri="{FF2B5EF4-FFF2-40B4-BE49-F238E27FC236}">
                  <a16:creationId xmlns:a16="http://schemas.microsoft.com/office/drawing/2014/main" xmlns="" id="{7A402914-813F-40EF-9914-464F1BFABBDE}"/>
                </a:ext>
              </a:extLst>
            </p:cNvPr>
            <p:cNvSpPr txBox="1"/>
            <p:nvPr/>
          </p:nvSpPr>
          <p:spPr>
            <a:xfrm>
              <a:off x="6429258" y="1622558"/>
              <a:ext cx="1284678" cy="830997"/>
            </a:xfrm>
            <a:prstGeom prst="rect">
              <a:avLst/>
            </a:prstGeom>
            <a:noFill/>
            <a:ln>
              <a:solidFill>
                <a:schemeClr val="accent3">
                  <a:lumMod val="60000"/>
                  <a:lumOff val="40000"/>
                </a:schemeClr>
              </a:solidFill>
            </a:ln>
          </p:spPr>
          <p:txBody>
            <a:bodyPr wrap="square" lIns="0" rIns="0" rtlCol="0" anchor="b">
              <a:spAutoFit/>
            </a:bodyPr>
            <a:lstStyle/>
            <a:p>
              <a:pPr lvl="0" algn="ctr" defTabSz="914400"/>
              <a:r>
                <a:rPr lang="en-US" sz="1200" b="1" kern="0" dirty="0">
                  <a:solidFill>
                    <a:srgbClr val="B1DB15">
                      <a:lumMod val="75000"/>
                    </a:srgbClr>
                  </a:solidFill>
                </a:rPr>
                <a:t>ADRMS(Active Directory Rights Management Services)</a:t>
              </a:r>
              <a:endParaRPr kumimoji="0" lang="en-US" sz="1200" b="1" i="0" u="none" strike="noStrike" kern="0" cap="none" spc="0" normalizeH="0" baseline="0" noProof="0" dirty="0" smtClean="0">
                <a:ln>
                  <a:noFill/>
                </a:ln>
                <a:solidFill>
                  <a:srgbClr val="B1DB15">
                    <a:lumMod val="75000"/>
                  </a:srgbClr>
                </a:solidFill>
                <a:effectLst/>
                <a:uLnTx/>
                <a:uFillTx/>
              </a:endParaRPr>
            </a:p>
          </p:txBody>
        </p:sp>
        <p:cxnSp>
          <p:nvCxnSpPr>
            <p:cNvPr id="70" name="Straight Arrow Connector 69">
              <a:extLst>
                <a:ext uri="{FF2B5EF4-FFF2-40B4-BE49-F238E27FC236}">
                  <a16:creationId xmlns:a16="http://schemas.microsoft.com/office/drawing/2014/main" xmlns="" id="{0FC85A81-715F-4943-AD53-901004ABC1EC}"/>
                </a:ext>
              </a:extLst>
            </p:cNvPr>
            <p:cNvCxnSpPr>
              <a:cxnSpLocks/>
              <a:stCxn id="53" idx="0"/>
            </p:cNvCxnSpPr>
            <p:nvPr/>
          </p:nvCxnSpPr>
          <p:spPr>
            <a:xfrm flipV="1">
              <a:off x="7069680" y="2433339"/>
              <a:ext cx="1397" cy="531077"/>
            </a:xfrm>
            <a:prstGeom prst="straightConnector1">
              <a:avLst/>
            </a:prstGeom>
            <a:noFill/>
            <a:ln w="6350" cap="flat" cmpd="sng" algn="ctr">
              <a:solidFill>
                <a:srgbClr val="B1DB15">
                  <a:lumMod val="75000"/>
                </a:srgbClr>
              </a:solidFill>
              <a:prstDash val="solid"/>
              <a:miter lim="800000"/>
              <a:tailEnd type="triangle"/>
            </a:ln>
            <a:effectLst/>
          </p:spPr>
        </p:cxnSp>
        <p:sp>
          <p:nvSpPr>
            <p:cNvPr id="72" name="TextBox 71">
              <a:extLst>
                <a:ext uri="{FF2B5EF4-FFF2-40B4-BE49-F238E27FC236}">
                  <a16:creationId xmlns:a16="http://schemas.microsoft.com/office/drawing/2014/main" xmlns="" id="{1D550D28-D88B-43BD-8CFB-4062492158F1}"/>
                </a:ext>
              </a:extLst>
            </p:cNvPr>
            <p:cNvSpPr txBox="1"/>
            <p:nvPr/>
          </p:nvSpPr>
          <p:spPr>
            <a:xfrm>
              <a:off x="2698055" y="3110454"/>
              <a:ext cx="1143258" cy="646331"/>
            </a:xfrm>
            <a:prstGeom prst="rect">
              <a:avLst/>
            </a:prstGeom>
            <a:noFill/>
          </p:spPr>
          <p:txBody>
            <a:bodyPr wrap="square" lIns="0" rIns="0" rtlCol="0" anchor="b">
              <a:spAutoFit/>
            </a:bodyPr>
            <a:lstStyle/>
            <a:p>
              <a:pPr lvl="0" algn="ctr" defTabSz="914400"/>
              <a:r>
                <a:rPr lang="en-US" sz="1200" b="1" kern="0" dirty="0" smtClean="0">
                  <a:solidFill>
                    <a:srgbClr val="D9126B"/>
                  </a:solidFill>
                </a:rPr>
                <a:t>ADLS (</a:t>
              </a:r>
              <a:r>
                <a:rPr lang="en-US" sz="1200" b="1" kern="0" dirty="0">
                  <a:solidFill>
                    <a:srgbClr val="D9126B"/>
                  </a:solidFill>
                </a:rPr>
                <a:t>Azure Data Lake </a:t>
              </a:r>
              <a:r>
                <a:rPr lang="en-US" sz="1200" b="1" kern="0" dirty="0" smtClean="0">
                  <a:solidFill>
                    <a:srgbClr val="D9126B"/>
                  </a:solidFill>
                </a:rPr>
                <a:t>Storage </a:t>
              </a:r>
              <a:r>
                <a:rPr lang="en-US" sz="1200" b="1" kern="0" dirty="0">
                  <a:solidFill>
                    <a:srgbClr val="D9126B"/>
                  </a:solidFill>
                </a:rPr>
                <a:t>Services)</a:t>
              </a:r>
              <a:endParaRPr kumimoji="0" lang="en-US" sz="1200" b="1" i="0" u="none" strike="noStrike" kern="0" cap="none" spc="0" normalizeH="0" baseline="0" noProof="0" dirty="0" smtClean="0">
                <a:ln>
                  <a:noFill/>
                </a:ln>
                <a:solidFill>
                  <a:srgbClr val="D9126B"/>
                </a:solidFill>
                <a:effectLst/>
                <a:uLnTx/>
                <a:uFillTx/>
              </a:endParaRPr>
            </a:p>
          </p:txBody>
        </p:sp>
        <p:cxnSp>
          <p:nvCxnSpPr>
            <p:cNvPr id="74" name="Straight Arrow Connector 73">
              <a:extLst>
                <a:ext uri="{FF2B5EF4-FFF2-40B4-BE49-F238E27FC236}">
                  <a16:creationId xmlns:a16="http://schemas.microsoft.com/office/drawing/2014/main" xmlns="" id="{66F2E257-18CA-44E1-9730-A2C02B772B9F}"/>
                </a:ext>
              </a:extLst>
            </p:cNvPr>
            <p:cNvCxnSpPr>
              <a:cxnSpLocks/>
              <a:stCxn id="41" idx="4"/>
              <a:endCxn id="72" idx="0"/>
            </p:cNvCxnSpPr>
            <p:nvPr/>
          </p:nvCxnSpPr>
          <p:spPr>
            <a:xfrm>
              <a:off x="3269684" y="2693583"/>
              <a:ext cx="0" cy="416871"/>
            </a:xfrm>
            <a:prstGeom prst="straightConnector1">
              <a:avLst/>
            </a:prstGeom>
            <a:noFill/>
            <a:ln w="6350" cap="flat" cmpd="sng" algn="ctr">
              <a:solidFill>
                <a:srgbClr val="D9126B">
                  <a:lumMod val="75000"/>
                </a:srgbClr>
              </a:solidFill>
              <a:prstDash val="solid"/>
              <a:miter lim="800000"/>
              <a:tailEnd type="triangle"/>
            </a:ln>
            <a:effectLst/>
          </p:spPr>
        </p:cxnSp>
        <p:sp>
          <p:nvSpPr>
            <p:cNvPr id="76" name="TextBox 75">
              <a:extLst>
                <a:ext uri="{FF2B5EF4-FFF2-40B4-BE49-F238E27FC236}">
                  <a16:creationId xmlns:a16="http://schemas.microsoft.com/office/drawing/2014/main" xmlns="" id="{A904F7E3-8418-4868-93E3-C95EE793913F}"/>
                </a:ext>
              </a:extLst>
            </p:cNvPr>
            <p:cNvSpPr txBox="1"/>
            <p:nvPr/>
          </p:nvSpPr>
          <p:spPr>
            <a:xfrm>
              <a:off x="5165963" y="3082098"/>
              <a:ext cx="1285797" cy="830997"/>
            </a:xfrm>
            <a:prstGeom prst="rect">
              <a:avLst/>
            </a:prstGeom>
            <a:noFill/>
          </p:spPr>
          <p:txBody>
            <a:bodyPr wrap="square" lIns="0" rIns="0" rtlCol="0" anchor="b">
              <a:spAutoFit/>
            </a:bodyPr>
            <a:lstStyle/>
            <a:p>
              <a:pPr lvl="0" algn="ctr" defTabSz="914400"/>
              <a:r>
                <a:rPr lang="en-US" sz="1200" b="1" kern="0" dirty="0">
                  <a:solidFill>
                    <a:srgbClr val="FE7600"/>
                  </a:solidFill>
                </a:rPr>
                <a:t>ADCS(Active Directory and Certification Services)</a:t>
              </a:r>
              <a:endParaRPr kumimoji="0" lang="en-US" sz="1200" b="1" i="0" u="none" strike="noStrike" kern="0" cap="none" spc="0" normalizeH="0" baseline="0" noProof="0" dirty="0" smtClean="0">
                <a:ln>
                  <a:noFill/>
                </a:ln>
                <a:solidFill>
                  <a:srgbClr val="FE7600"/>
                </a:solidFill>
                <a:effectLst/>
                <a:uLnTx/>
                <a:uFillTx/>
              </a:endParaRPr>
            </a:p>
          </p:txBody>
        </p:sp>
        <p:cxnSp>
          <p:nvCxnSpPr>
            <p:cNvPr id="78" name="Straight Arrow Connector 77">
              <a:extLst>
                <a:ext uri="{FF2B5EF4-FFF2-40B4-BE49-F238E27FC236}">
                  <a16:creationId xmlns:a16="http://schemas.microsoft.com/office/drawing/2014/main" xmlns="" id="{A903A845-84D2-4C27-8960-A739549C7706}"/>
                </a:ext>
              </a:extLst>
            </p:cNvPr>
            <p:cNvCxnSpPr>
              <a:cxnSpLocks/>
              <a:stCxn id="49" idx="4"/>
              <a:endCxn id="76" idx="0"/>
            </p:cNvCxnSpPr>
            <p:nvPr/>
          </p:nvCxnSpPr>
          <p:spPr>
            <a:xfrm>
              <a:off x="5803013" y="2693583"/>
              <a:ext cx="5849" cy="388515"/>
            </a:xfrm>
            <a:prstGeom prst="straightConnector1">
              <a:avLst/>
            </a:prstGeom>
            <a:noFill/>
            <a:ln w="6350" cap="flat" cmpd="sng" algn="ctr">
              <a:solidFill>
                <a:srgbClr val="FE7600">
                  <a:lumMod val="75000"/>
                </a:srgbClr>
              </a:solidFill>
              <a:prstDash val="solid"/>
              <a:miter lim="800000"/>
              <a:tailEnd type="triangle"/>
            </a:ln>
            <a:effectLst/>
          </p:spPr>
        </p:cxnSp>
      </p:grpSp>
      <p:sp>
        <p:nvSpPr>
          <p:cNvPr id="56" name="Rounded Rectangle 55"/>
          <p:cNvSpPr/>
          <p:nvPr/>
        </p:nvSpPr>
        <p:spPr>
          <a:xfrm>
            <a:off x="1074641" y="4062738"/>
            <a:ext cx="7109717" cy="521032"/>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ADRMS layer is used for data protection.</a:t>
            </a:r>
            <a:endParaRPr lang="en-IN" dirty="0">
              <a:solidFill>
                <a:prstClr val="black"/>
              </a:solidFill>
            </a:endParaRPr>
          </a:p>
        </p:txBody>
      </p:sp>
      <p:sp>
        <p:nvSpPr>
          <p:cNvPr id="55" name="Rectangle 54"/>
          <p:cNvSpPr/>
          <p:nvPr/>
        </p:nvSpPr>
        <p:spPr>
          <a:xfrm>
            <a:off x="1074641" y="1066043"/>
            <a:ext cx="6933172" cy="369332"/>
          </a:xfrm>
          <a:prstGeom prst="rect">
            <a:avLst/>
          </a:prstGeom>
        </p:spPr>
        <p:txBody>
          <a:bodyPr wrap="square">
            <a:spAutoFit/>
          </a:bodyPr>
          <a:lstStyle/>
          <a:p>
            <a:r>
              <a:rPr lang="en-IN" sz="1800" b="1" dirty="0">
                <a:solidFill>
                  <a:srgbClr val="C00000"/>
                </a:solidFill>
              </a:rPr>
              <a:t>Windows Active </a:t>
            </a:r>
            <a:r>
              <a:rPr lang="en-IN" b="1" dirty="0"/>
              <a:t>directory works on different </a:t>
            </a:r>
            <a:r>
              <a:rPr lang="en-IN" b="1" dirty="0" smtClean="0"/>
              <a:t>layers. Each layer to perform different tasks</a:t>
            </a:r>
            <a:endParaRPr lang="en-IN" b="1" dirty="0"/>
          </a:p>
        </p:txBody>
      </p:sp>
      <p:pic>
        <p:nvPicPr>
          <p:cNvPr id="57" name="Picture 56">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698906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Windows AD Vs. Azure AD</a:t>
            </a:r>
            <a:endParaRPr lang="en-US" sz="2400" b="1" dirty="0">
              <a:solidFill>
                <a:srgbClr val="604878"/>
              </a:solidFill>
            </a:endParaRPr>
          </a:p>
        </p:txBody>
      </p:sp>
      <p:sp>
        <p:nvSpPr>
          <p:cNvPr id="31" name="Rectangle 30"/>
          <p:cNvSpPr/>
          <p:nvPr/>
        </p:nvSpPr>
        <p:spPr>
          <a:xfrm>
            <a:off x="1748133" y="1077447"/>
            <a:ext cx="5445184" cy="369332"/>
          </a:xfrm>
          <a:prstGeom prst="rect">
            <a:avLst/>
          </a:prstGeom>
        </p:spPr>
        <p:txBody>
          <a:bodyPr wrap="square">
            <a:spAutoFit/>
          </a:bodyPr>
          <a:lstStyle/>
          <a:p>
            <a:r>
              <a:rPr lang="en-US" sz="1800" b="1" dirty="0" smtClean="0">
                <a:solidFill>
                  <a:srgbClr val="C00000"/>
                </a:solidFill>
              </a:rPr>
              <a:t>Azure Active directory </a:t>
            </a:r>
            <a:r>
              <a:rPr lang="en-US" b="1" dirty="0" smtClean="0"/>
              <a:t>merged all these layers into just two layers.</a:t>
            </a:r>
            <a:endParaRPr lang="en-IN" b="1" dirty="0"/>
          </a:p>
        </p:txBody>
      </p:sp>
      <p:sp>
        <p:nvSpPr>
          <p:cNvPr id="57" name="Freeform: Shape 80">
            <a:extLst>
              <a:ext uri="{FF2B5EF4-FFF2-40B4-BE49-F238E27FC236}">
                <a16:creationId xmlns:a16="http://schemas.microsoft.com/office/drawing/2014/main" xmlns="" id="{31673A02-7656-49E3-B337-86D0FFD7E9EB}"/>
              </a:ext>
            </a:extLst>
          </p:cNvPr>
          <p:cNvSpPr/>
          <p:nvPr/>
        </p:nvSpPr>
        <p:spPr>
          <a:xfrm rot="18000000">
            <a:off x="6213211" y="2777093"/>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8" name="Freeform: Shape 77">
            <a:extLst>
              <a:ext uri="{FF2B5EF4-FFF2-40B4-BE49-F238E27FC236}">
                <a16:creationId xmlns:a16="http://schemas.microsoft.com/office/drawing/2014/main" xmlns="" id="{BC9639A0-7697-45A4-8637-151429D7CC3B}"/>
              </a:ext>
            </a:extLst>
          </p:cNvPr>
          <p:cNvSpPr/>
          <p:nvPr/>
        </p:nvSpPr>
        <p:spPr>
          <a:xfrm rot="14400000">
            <a:off x="2425203" y="2770554"/>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9" name="Freeform: Shape 78">
            <a:extLst>
              <a:ext uri="{FF2B5EF4-FFF2-40B4-BE49-F238E27FC236}">
                <a16:creationId xmlns:a16="http://schemas.microsoft.com/office/drawing/2014/main" xmlns="" id="{52E45423-485B-4965-A48F-30B61CEEF140}"/>
              </a:ext>
            </a:extLst>
          </p:cNvPr>
          <p:cNvSpPr/>
          <p:nvPr/>
        </p:nvSpPr>
        <p:spPr>
          <a:xfrm rot="18000000">
            <a:off x="3687872" y="2775082"/>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60" name="Freeform: Shape 79">
            <a:extLst>
              <a:ext uri="{FF2B5EF4-FFF2-40B4-BE49-F238E27FC236}">
                <a16:creationId xmlns:a16="http://schemas.microsoft.com/office/drawing/2014/main" xmlns="" id="{7620851F-6B86-4B98-BC47-DAB6FD9D31A7}"/>
              </a:ext>
            </a:extLst>
          </p:cNvPr>
          <p:cNvSpPr/>
          <p:nvPr/>
        </p:nvSpPr>
        <p:spPr>
          <a:xfrm rot="14400000">
            <a:off x="4950542" y="2768040"/>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grpSp>
        <p:nvGrpSpPr>
          <p:cNvPr id="61" name="Group 60">
            <a:extLst>
              <a:ext uri="{FF2B5EF4-FFF2-40B4-BE49-F238E27FC236}">
                <a16:creationId xmlns:a16="http://schemas.microsoft.com/office/drawing/2014/main" xmlns="" id="{1A714254-0589-4A82-8819-5F3AB9943E32}"/>
              </a:ext>
            </a:extLst>
          </p:cNvPr>
          <p:cNvGrpSpPr/>
          <p:nvPr/>
        </p:nvGrpSpPr>
        <p:grpSpPr>
          <a:xfrm>
            <a:off x="1511569" y="3028572"/>
            <a:ext cx="1012087" cy="826885"/>
            <a:chOff x="1198486" y="2455403"/>
            <a:chExt cx="1660124" cy="1660124"/>
          </a:xfrm>
        </p:grpSpPr>
        <p:sp>
          <p:nvSpPr>
            <p:cNvPr id="62" name="Oval 61">
              <a:extLst>
                <a:ext uri="{FF2B5EF4-FFF2-40B4-BE49-F238E27FC236}">
                  <a16:creationId xmlns:a16="http://schemas.microsoft.com/office/drawing/2014/main" xmlns="" id="{8B5D3244-C802-4E8A-9F05-562FCC8436C2}"/>
                </a:ext>
              </a:extLst>
            </p:cNvPr>
            <p:cNvSpPr/>
            <p:nvPr/>
          </p:nvSpPr>
          <p:spPr>
            <a:xfrm>
              <a:off x="1198486" y="2455403"/>
              <a:ext cx="1660124" cy="1660124"/>
            </a:xfrm>
            <a:prstGeom prst="ellipse">
              <a:avLst/>
            </a:prstGeom>
            <a:solidFill>
              <a:srgbClr val="013D4D">
                <a:lumMod val="75000"/>
                <a:lumOff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63" name="Oval 62">
              <a:extLst>
                <a:ext uri="{FF2B5EF4-FFF2-40B4-BE49-F238E27FC236}">
                  <a16:creationId xmlns:a16="http://schemas.microsoft.com/office/drawing/2014/main" xmlns="" id="{D526F869-5AAB-4171-BA9C-B343799DAA3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64" name="Oval 63">
              <a:extLst>
                <a:ext uri="{FF2B5EF4-FFF2-40B4-BE49-F238E27FC236}">
                  <a16:creationId xmlns:a16="http://schemas.microsoft.com/office/drawing/2014/main" xmlns="" id="{B282C7C1-C71D-408D-B694-E308409B3F83}"/>
                </a:ext>
              </a:extLst>
            </p:cNvPr>
            <p:cNvSpPr/>
            <p:nvPr/>
          </p:nvSpPr>
          <p:spPr>
            <a:xfrm>
              <a:off x="1700639" y="2957556"/>
              <a:ext cx="655817" cy="655817"/>
            </a:xfrm>
            <a:prstGeom prst="ellipse">
              <a:avLst/>
            </a:prstGeom>
            <a:solidFill>
              <a:srgbClr val="013D4D">
                <a:lumMod val="75000"/>
                <a:lumOff val="25000"/>
              </a:srgbClr>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1</a:t>
              </a:r>
            </a:p>
          </p:txBody>
        </p:sp>
      </p:grpSp>
      <p:grpSp>
        <p:nvGrpSpPr>
          <p:cNvPr id="65" name="Group 64">
            <a:extLst>
              <a:ext uri="{FF2B5EF4-FFF2-40B4-BE49-F238E27FC236}">
                <a16:creationId xmlns:a16="http://schemas.microsoft.com/office/drawing/2014/main" xmlns="" id="{94607DF9-6B90-432B-B4EC-4E89F5CBEB87}"/>
              </a:ext>
            </a:extLst>
          </p:cNvPr>
          <p:cNvGrpSpPr/>
          <p:nvPr/>
        </p:nvGrpSpPr>
        <p:grpSpPr>
          <a:xfrm>
            <a:off x="2778234" y="2431085"/>
            <a:ext cx="1012087" cy="826885"/>
            <a:chOff x="1198486" y="2455403"/>
            <a:chExt cx="1660124" cy="1660124"/>
          </a:xfrm>
        </p:grpSpPr>
        <p:sp>
          <p:nvSpPr>
            <p:cNvPr id="66" name="Oval 65">
              <a:extLst>
                <a:ext uri="{FF2B5EF4-FFF2-40B4-BE49-F238E27FC236}">
                  <a16:creationId xmlns:a16="http://schemas.microsoft.com/office/drawing/2014/main" xmlns="" id="{CD43CDBE-D7DE-4A23-8BB4-714F414A6025}"/>
                </a:ext>
              </a:extLst>
            </p:cNvPr>
            <p:cNvSpPr/>
            <p:nvPr/>
          </p:nvSpPr>
          <p:spPr>
            <a:xfrm>
              <a:off x="1198486" y="2455403"/>
              <a:ext cx="1660124" cy="1660124"/>
            </a:xfrm>
            <a:prstGeom prst="ellipse">
              <a:avLst/>
            </a:prstGeom>
            <a:solidFill>
              <a:srgbClr val="D9126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67" name="Oval 66">
              <a:extLst>
                <a:ext uri="{FF2B5EF4-FFF2-40B4-BE49-F238E27FC236}">
                  <a16:creationId xmlns:a16="http://schemas.microsoft.com/office/drawing/2014/main" xmlns="" id="{BAF152C3-53B1-47DD-8DE6-B9E10EBC59C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68" name="Oval 67">
              <a:extLst>
                <a:ext uri="{FF2B5EF4-FFF2-40B4-BE49-F238E27FC236}">
                  <a16:creationId xmlns:a16="http://schemas.microsoft.com/office/drawing/2014/main" xmlns="" id="{51D554C4-676D-468F-B335-F2FCC8B99AA6}"/>
                </a:ext>
              </a:extLst>
            </p:cNvPr>
            <p:cNvSpPr/>
            <p:nvPr/>
          </p:nvSpPr>
          <p:spPr>
            <a:xfrm>
              <a:off x="1700639" y="2957556"/>
              <a:ext cx="655817" cy="655817"/>
            </a:xfrm>
            <a:prstGeom prst="ellipse">
              <a:avLst/>
            </a:prstGeom>
            <a:solidFill>
              <a:srgbClr val="D9126B"/>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2">
                      <a:lumMod val="50000"/>
                    </a:schemeClr>
                  </a:solidFill>
                  <a:effectLst/>
                  <a:uLnTx/>
                  <a:uFillTx/>
                  <a:latin typeface="Calibri" panose="020F0502020204030204"/>
                </a:rPr>
                <a:t>2</a:t>
              </a:r>
            </a:p>
          </p:txBody>
        </p:sp>
      </p:grpSp>
      <p:grpSp>
        <p:nvGrpSpPr>
          <p:cNvPr id="69" name="Group 68">
            <a:extLst>
              <a:ext uri="{FF2B5EF4-FFF2-40B4-BE49-F238E27FC236}">
                <a16:creationId xmlns:a16="http://schemas.microsoft.com/office/drawing/2014/main" xmlns="" id="{29E8A0F9-68A6-4B86-B069-869A7DFC8334}"/>
              </a:ext>
            </a:extLst>
          </p:cNvPr>
          <p:cNvGrpSpPr/>
          <p:nvPr/>
        </p:nvGrpSpPr>
        <p:grpSpPr>
          <a:xfrm>
            <a:off x="4044899" y="3028572"/>
            <a:ext cx="1012087" cy="826885"/>
            <a:chOff x="1198486" y="2455403"/>
            <a:chExt cx="1660124" cy="1660124"/>
          </a:xfrm>
        </p:grpSpPr>
        <p:sp>
          <p:nvSpPr>
            <p:cNvPr id="71" name="Oval 70">
              <a:extLst>
                <a:ext uri="{FF2B5EF4-FFF2-40B4-BE49-F238E27FC236}">
                  <a16:creationId xmlns:a16="http://schemas.microsoft.com/office/drawing/2014/main" xmlns="" id="{6DB0FEE3-922D-4337-96E8-8886C13E5FE2}"/>
                </a:ext>
              </a:extLst>
            </p:cNvPr>
            <p:cNvSpPr/>
            <p:nvPr/>
          </p:nvSpPr>
          <p:spPr>
            <a:xfrm>
              <a:off x="1198486" y="2455403"/>
              <a:ext cx="1660124" cy="1660124"/>
            </a:xfrm>
            <a:prstGeom prst="ellipse">
              <a:avLst/>
            </a:prstGeom>
            <a:solidFill>
              <a:srgbClr val="00A89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72" name="Oval 71">
              <a:extLst>
                <a:ext uri="{FF2B5EF4-FFF2-40B4-BE49-F238E27FC236}">
                  <a16:creationId xmlns:a16="http://schemas.microsoft.com/office/drawing/2014/main" xmlns="" id="{41EA2D9E-2F57-49D2-ACB1-937169ADA01A}"/>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73" name="Oval 72">
              <a:extLst>
                <a:ext uri="{FF2B5EF4-FFF2-40B4-BE49-F238E27FC236}">
                  <a16:creationId xmlns:a16="http://schemas.microsoft.com/office/drawing/2014/main" xmlns="" id="{98945868-A4E1-42E1-9143-B72BC8E642D2}"/>
                </a:ext>
              </a:extLst>
            </p:cNvPr>
            <p:cNvSpPr/>
            <p:nvPr/>
          </p:nvSpPr>
          <p:spPr>
            <a:xfrm>
              <a:off x="1700639" y="2957556"/>
              <a:ext cx="655817" cy="655817"/>
            </a:xfrm>
            <a:prstGeom prst="ellipse">
              <a:avLst/>
            </a:prstGeom>
            <a:solidFill>
              <a:srgbClr val="00A891"/>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lumMod val="10000"/>
                    </a:schemeClr>
                  </a:solidFill>
                  <a:effectLst/>
                  <a:uLnTx/>
                  <a:uFillTx/>
                  <a:latin typeface="Calibri" panose="020F0502020204030204"/>
                </a:rPr>
                <a:t>3</a:t>
              </a:r>
            </a:p>
          </p:txBody>
        </p:sp>
      </p:grpSp>
      <p:grpSp>
        <p:nvGrpSpPr>
          <p:cNvPr id="74" name="Group 73">
            <a:extLst>
              <a:ext uri="{FF2B5EF4-FFF2-40B4-BE49-F238E27FC236}">
                <a16:creationId xmlns:a16="http://schemas.microsoft.com/office/drawing/2014/main" xmlns="" id="{126DE8E0-F401-4C58-AF5B-4000611EB414}"/>
              </a:ext>
            </a:extLst>
          </p:cNvPr>
          <p:cNvGrpSpPr/>
          <p:nvPr/>
        </p:nvGrpSpPr>
        <p:grpSpPr>
          <a:xfrm>
            <a:off x="5311563" y="2431085"/>
            <a:ext cx="1012087" cy="826885"/>
            <a:chOff x="1198486" y="2455403"/>
            <a:chExt cx="1660124" cy="1660124"/>
          </a:xfrm>
        </p:grpSpPr>
        <p:sp>
          <p:nvSpPr>
            <p:cNvPr id="75" name="Oval 74">
              <a:extLst>
                <a:ext uri="{FF2B5EF4-FFF2-40B4-BE49-F238E27FC236}">
                  <a16:creationId xmlns:a16="http://schemas.microsoft.com/office/drawing/2014/main" xmlns="" id="{9152C4F5-24B2-43BB-9476-0BCFC8CD1184}"/>
                </a:ext>
              </a:extLst>
            </p:cNvPr>
            <p:cNvSpPr/>
            <p:nvPr/>
          </p:nvSpPr>
          <p:spPr>
            <a:xfrm>
              <a:off x="1198486" y="2455403"/>
              <a:ext cx="1660124" cy="1660124"/>
            </a:xfrm>
            <a:prstGeom prst="ellipse">
              <a:avLst/>
            </a:prstGeom>
            <a:solidFill>
              <a:srgbClr val="FE76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76" name="Oval 75">
              <a:extLst>
                <a:ext uri="{FF2B5EF4-FFF2-40B4-BE49-F238E27FC236}">
                  <a16:creationId xmlns:a16="http://schemas.microsoft.com/office/drawing/2014/main" xmlns="" id="{1DAAEAAD-099C-4567-9676-6AF36E9761BE}"/>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77" name="Oval 76">
              <a:extLst>
                <a:ext uri="{FF2B5EF4-FFF2-40B4-BE49-F238E27FC236}">
                  <a16:creationId xmlns:a16="http://schemas.microsoft.com/office/drawing/2014/main" xmlns="" id="{C54D6F89-5F1D-4C0D-8131-D4B55339CC39}"/>
                </a:ext>
              </a:extLst>
            </p:cNvPr>
            <p:cNvSpPr/>
            <p:nvPr/>
          </p:nvSpPr>
          <p:spPr>
            <a:xfrm>
              <a:off x="1700639" y="2957556"/>
              <a:ext cx="655817" cy="655817"/>
            </a:xfrm>
            <a:prstGeom prst="ellipse">
              <a:avLst/>
            </a:prstGeom>
            <a:solidFill>
              <a:srgbClr val="FE7600"/>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1">
                      <a:lumMod val="50000"/>
                    </a:schemeClr>
                  </a:solidFill>
                  <a:effectLst/>
                  <a:uLnTx/>
                  <a:uFillTx/>
                  <a:latin typeface="Calibri" panose="020F0502020204030204"/>
                </a:rPr>
                <a:t>4</a:t>
              </a:r>
            </a:p>
          </p:txBody>
        </p:sp>
      </p:grpSp>
      <p:cxnSp>
        <p:nvCxnSpPr>
          <p:cNvPr id="79" name="Straight Arrow Connector 78">
            <a:extLst>
              <a:ext uri="{FF2B5EF4-FFF2-40B4-BE49-F238E27FC236}">
                <a16:creationId xmlns:a16="http://schemas.microsoft.com/office/drawing/2014/main" xmlns="" id="{E45963DF-E143-4172-B20B-F948BC3C66E4}"/>
              </a:ext>
            </a:extLst>
          </p:cNvPr>
          <p:cNvCxnSpPr>
            <a:cxnSpLocks/>
            <a:stCxn id="73" idx="0"/>
          </p:cNvCxnSpPr>
          <p:nvPr/>
        </p:nvCxnSpPr>
        <p:spPr>
          <a:xfrm flipH="1" flipV="1">
            <a:off x="4550942" y="2747610"/>
            <a:ext cx="1" cy="531077"/>
          </a:xfrm>
          <a:prstGeom prst="straightConnector1">
            <a:avLst/>
          </a:prstGeom>
          <a:noFill/>
          <a:ln w="6350" cap="flat" cmpd="sng" algn="ctr">
            <a:solidFill>
              <a:srgbClr val="00A891">
                <a:lumMod val="75000"/>
              </a:srgbClr>
            </a:solidFill>
            <a:prstDash val="solid"/>
            <a:miter lim="800000"/>
            <a:tailEnd type="triangle"/>
          </a:ln>
          <a:effectLst/>
        </p:spPr>
      </p:cxnSp>
      <p:sp>
        <p:nvSpPr>
          <p:cNvPr id="80" name="TextBox 79">
            <a:extLst>
              <a:ext uri="{FF2B5EF4-FFF2-40B4-BE49-F238E27FC236}">
                <a16:creationId xmlns:a16="http://schemas.microsoft.com/office/drawing/2014/main" xmlns="" id="{6C88319D-E000-4DFC-8AFF-4F7FC36E15DA}"/>
              </a:ext>
            </a:extLst>
          </p:cNvPr>
          <p:cNvSpPr txBox="1"/>
          <p:nvPr/>
        </p:nvSpPr>
        <p:spPr>
          <a:xfrm>
            <a:off x="1364853" y="2010422"/>
            <a:ext cx="1286092" cy="646331"/>
          </a:xfrm>
          <a:prstGeom prst="rect">
            <a:avLst/>
          </a:prstGeom>
          <a:noFill/>
        </p:spPr>
        <p:txBody>
          <a:bodyPr wrap="square" lIns="0" rIns="0" rtlCol="0" anchor="b">
            <a:spAutoFit/>
          </a:bodyPr>
          <a:lstStyle/>
          <a:p>
            <a:pPr lvl="0" algn="ctr" defTabSz="914400"/>
            <a:r>
              <a:rPr lang="en-US" sz="1200" b="1" kern="0" dirty="0" smtClean="0">
                <a:solidFill>
                  <a:srgbClr val="013D4D">
                    <a:lumMod val="75000"/>
                    <a:lumOff val="25000"/>
                  </a:srgbClr>
                </a:solidFill>
              </a:rPr>
              <a:t>ADDS (</a:t>
            </a:r>
            <a:r>
              <a:rPr lang="en-US" sz="1200" b="1" kern="0" dirty="0">
                <a:solidFill>
                  <a:srgbClr val="013D4D">
                    <a:lumMod val="75000"/>
                    <a:lumOff val="25000"/>
                  </a:srgbClr>
                </a:solidFill>
              </a:rPr>
              <a:t>Windows Active </a:t>
            </a:r>
            <a:r>
              <a:rPr lang="en-US" sz="1200" b="1" kern="0" dirty="0" smtClean="0">
                <a:solidFill>
                  <a:srgbClr val="013D4D">
                    <a:lumMod val="75000"/>
                    <a:lumOff val="25000"/>
                  </a:srgbClr>
                </a:solidFill>
              </a:rPr>
              <a:t>Directory </a:t>
            </a:r>
            <a:r>
              <a:rPr lang="en-US" sz="1200" b="1" kern="0" dirty="0">
                <a:solidFill>
                  <a:srgbClr val="013D4D">
                    <a:lumMod val="75000"/>
                    <a:lumOff val="25000"/>
                  </a:srgbClr>
                </a:solidFill>
              </a:rPr>
              <a:t>Domain Services)</a:t>
            </a:r>
            <a:endParaRPr kumimoji="0" lang="en-US" sz="1200" b="1" i="0" u="none" strike="noStrike" kern="0" cap="none" spc="0" normalizeH="0" baseline="0" noProof="0" dirty="0" smtClean="0">
              <a:ln>
                <a:noFill/>
              </a:ln>
              <a:solidFill>
                <a:srgbClr val="013D4D">
                  <a:lumMod val="75000"/>
                  <a:lumOff val="25000"/>
                </a:srgbClr>
              </a:solidFill>
              <a:effectLst/>
              <a:uLnTx/>
              <a:uFillTx/>
            </a:endParaRPr>
          </a:p>
        </p:txBody>
      </p:sp>
      <p:cxnSp>
        <p:nvCxnSpPr>
          <p:cNvPr id="81" name="Straight Arrow Connector 80">
            <a:extLst>
              <a:ext uri="{FF2B5EF4-FFF2-40B4-BE49-F238E27FC236}">
                <a16:creationId xmlns:a16="http://schemas.microsoft.com/office/drawing/2014/main" xmlns="" id="{B755B7C8-5795-43E3-8C1D-AE3B942E2AD5}"/>
              </a:ext>
            </a:extLst>
          </p:cNvPr>
          <p:cNvCxnSpPr>
            <a:cxnSpLocks/>
            <a:stCxn id="64" idx="0"/>
          </p:cNvCxnSpPr>
          <p:nvPr/>
        </p:nvCxnSpPr>
        <p:spPr>
          <a:xfrm flipV="1">
            <a:off x="2017613" y="2747610"/>
            <a:ext cx="1398" cy="531077"/>
          </a:xfrm>
          <a:prstGeom prst="straightConnector1">
            <a:avLst/>
          </a:prstGeom>
          <a:noFill/>
          <a:ln w="6350" cap="flat" cmpd="sng" algn="ctr">
            <a:solidFill>
              <a:srgbClr val="013D4D">
                <a:lumMod val="90000"/>
                <a:lumOff val="10000"/>
              </a:srgbClr>
            </a:solidFill>
            <a:prstDash val="solid"/>
            <a:miter lim="800000"/>
            <a:tailEnd type="triangle"/>
          </a:ln>
          <a:effectLst/>
        </p:spPr>
      </p:cxnSp>
      <p:sp>
        <p:nvSpPr>
          <p:cNvPr id="82" name="TextBox 81">
            <a:extLst>
              <a:ext uri="{FF2B5EF4-FFF2-40B4-BE49-F238E27FC236}">
                <a16:creationId xmlns:a16="http://schemas.microsoft.com/office/drawing/2014/main" xmlns="" id="{D05BED26-7D7C-4660-A531-45D9BE8706D5}"/>
              </a:ext>
            </a:extLst>
          </p:cNvPr>
          <p:cNvSpPr txBox="1"/>
          <p:nvPr/>
        </p:nvSpPr>
        <p:spPr>
          <a:xfrm>
            <a:off x="3858159" y="2041212"/>
            <a:ext cx="1385567" cy="646331"/>
          </a:xfrm>
          <a:prstGeom prst="rect">
            <a:avLst/>
          </a:prstGeom>
          <a:noFill/>
        </p:spPr>
        <p:txBody>
          <a:bodyPr wrap="square" lIns="0" rIns="0" rtlCol="0" anchor="b">
            <a:spAutoFit/>
          </a:bodyPr>
          <a:lstStyle/>
          <a:p>
            <a:pPr lvl="0" algn="ctr" defTabSz="914400"/>
            <a:r>
              <a:rPr lang="en-US" sz="1200" b="1" kern="0" dirty="0" smtClean="0">
                <a:solidFill>
                  <a:srgbClr val="00A891"/>
                </a:solidFill>
              </a:rPr>
              <a:t>ADFC (</a:t>
            </a:r>
            <a:r>
              <a:rPr lang="en-US" sz="1200" b="1" kern="0" dirty="0">
                <a:solidFill>
                  <a:srgbClr val="00A891"/>
                </a:solidFill>
              </a:rPr>
              <a:t>Active Directory Federation Services)</a:t>
            </a:r>
            <a:endParaRPr kumimoji="0" lang="en-US" sz="1200" b="1" i="0" u="none" strike="noStrike" kern="0" cap="none" spc="0" normalizeH="0" baseline="0" noProof="0" dirty="0" smtClean="0">
              <a:ln>
                <a:noFill/>
              </a:ln>
              <a:solidFill>
                <a:srgbClr val="00A891"/>
              </a:solidFill>
              <a:effectLst/>
              <a:uLnTx/>
              <a:uFillTx/>
            </a:endParaRPr>
          </a:p>
        </p:txBody>
      </p:sp>
      <p:sp>
        <p:nvSpPr>
          <p:cNvPr id="83" name="TextBox 82">
            <a:extLst>
              <a:ext uri="{FF2B5EF4-FFF2-40B4-BE49-F238E27FC236}">
                <a16:creationId xmlns:a16="http://schemas.microsoft.com/office/drawing/2014/main" xmlns="" id="{7A402914-813F-40EF-9914-464F1BFABBDE}"/>
              </a:ext>
            </a:extLst>
          </p:cNvPr>
          <p:cNvSpPr txBox="1"/>
          <p:nvPr/>
        </p:nvSpPr>
        <p:spPr>
          <a:xfrm>
            <a:off x="6443851" y="1936829"/>
            <a:ext cx="1284678" cy="830997"/>
          </a:xfrm>
          <a:prstGeom prst="rect">
            <a:avLst/>
          </a:prstGeom>
          <a:noFill/>
          <a:ln>
            <a:noFill/>
          </a:ln>
        </p:spPr>
        <p:txBody>
          <a:bodyPr wrap="square" lIns="0" rIns="0" rtlCol="0" anchor="b">
            <a:spAutoFit/>
          </a:bodyPr>
          <a:lstStyle/>
          <a:p>
            <a:pPr lvl="0" algn="ctr" defTabSz="914400"/>
            <a:r>
              <a:rPr lang="en-US" sz="1200" b="1" kern="0" dirty="0">
                <a:solidFill>
                  <a:srgbClr val="B1DB15">
                    <a:lumMod val="75000"/>
                  </a:srgbClr>
                </a:solidFill>
              </a:rPr>
              <a:t>ADRMS(Active Directory Rights Management Services)</a:t>
            </a:r>
            <a:endParaRPr kumimoji="0" lang="en-US" sz="1200" b="1" i="0" u="none" strike="noStrike" kern="0" cap="none" spc="0" normalizeH="0" baseline="0" noProof="0" dirty="0" smtClean="0">
              <a:ln>
                <a:noFill/>
              </a:ln>
              <a:solidFill>
                <a:srgbClr val="B1DB15">
                  <a:lumMod val="75000"/>
                </a:srgbClr>
              </a:solidFill>
              <a:effectLst/>
              <a:uLnTx/>
              <a:uFillTx/>
            </a:endParaRPr>
          </a:p>
        </p:txBody>
      </p:sp>
      <p:sp>
        <p:nvSpPr>
          <p:cNvPr id="85" name="TextBox 84">
            <a:extLst>
              <a:ext uri="{FF2B5EF4-FFF2-40B4-BE49-F238E27FC236}">
                <a16:creationId xmlns:a16="http://schemas.microsoft.com/office/drawing/2014/main" xmlns="" id="{1D550D28-D88B-43BD-8CFB-4062492158F1}"/>
              </a:ext>
            </a:extLst>
          </p:cNvPr>
          <p:cNvSpPr txBox="1"/>
          <p:nvPr/>
        </p:nvSpPr>
        <p:spPr>
          <a:xfrm>
            <a:off x="2712648" y="3424725"/>
            <a:ext cx="1143258" cy="646331"/>
          </a:xfrm>
          <a:prstGeom prst="rect">
            <a:avLst/>
          </a:prstGeom>
          <a:noFill/>
        </p:spPr>
        <p:txBody>
          <a:bodyPr wrap="square" lIns="0" rIns="0" rtlCol="0" anchor="b">
            <a:spAutoFit/>
          </a:bodyPr>
          <a:lstStyle/>
          <a:p>
            <a:pPr lvl="0" algn="ctr" defTabSz="914400"/>
            <a:r>
              <a:rPr lang="en-US" sz="1200" b="1" kern="0" dirty="0" smtClean="0">
                <a:solidFill>
                  <a:srgbClr val="D9126B"/>
                </a:solidFill>
              </a:rPr>
              <a:t>ADLS (</a:t>
            </a:r>
            <a:r>
              <a:rPr lang="en-US" sz="1200" b="1" kern="0" dirty="0">
                <a:solidFill>
                  <a:srgbClr val="D9126B"/>
                </a:solidFill>
              </a:rPr>
              <a:t>Azure Data Lake </a:t>
            </a:r>
            <a:r>
              <a:rPr lang="en-US" sz="1200" b="1" kern="0" dirty="0" smtClean="0">
                <a:solidFill>
                  <a:srgbClr val="D9126B"/>
                </a:solidFill>
              </a:rPr>
              <a:t>Storage </a:t>
            </a:r>
            <a:r>
              <a:rPr lang="en-US" sz="1200" b="1" kern="0" dirty="0">
                <a:solidFill>
                  <a:srgbClr val="D9126B"/>
                </a:solidFill>
              </a:rPr>
              <a:t>Services)</a:t>
            </a:r>
            <a:endParaRPr kumimoji="0" lang="en-US" sz="1200" b="1" i="0" u="none" strike="noStrike" kern="0" cap="none" spc="0" normalizeH="0" baseline="0" noProof="0" dirty="0" smtClean="0">
              <a:ln>
                <a:noFill/>
              </a:ln>
              <a:solidFill>
                <a:srgbClr val="D9126B"/>
              </a:solidFill>
              <a:effectLst/>
              <a:uLnTx/>
              <a:uFillTx/>
            </a:endParaRPr>
          </a:p>
        </p:txBody>
      </p:sp>
      <p:cxnSp>
        <p:nvCxnSpPr>
          <p:cNvPr id="86" name="Straight Arrow Connector 85">
            <a:extLst>
              <a:ext uri="{FF2B5EF4-FFF2-40B4-BE49-F238E27FC236}">
                <a16:creationId xmlns:a16="http://schemas.microsoft.com/office/drawing/2014/main" xmlns="" id="{66F2E257-18CA-44E1-9730-A2C02B772B9F}"/>
              </a:ext>
            </a:extLst>
          </p:cNvPr>
          <p:cNvCxnSpPr>
            <a:cxnSpLocks/>
            <a:stCxn id="68" idx="4"/>
            <a:endCxn id="85" idx="0"/>
          </p:cNvCxnSpPr>
          <p:nvPr/>
        </p:nvCxnSpPr>
        <p:spPr>
          <a:xfrm>
            <a:off x="3284277" y="3007854"/>
            <a:ext cx="0" cy="416871"/>
          </a:xfrm>
          <a:prstGeom prst="straightConnector1">
            <a:avLst/>
          </a:prstGeom>
          <a:noFill/>
          <a:ln w="6350" cap="flat" cmpd="sng" algn="ctr">
            <a:solidFill>
              <a:srgbClr val="D9126B">
                <a:lumMod val="75000"/>
              </a:srgbClr>
            </a:solidFill>
            <a:prstDash val="solid"/>
            <a:miter lim="800000"/>
            <a:tailEnd type="triangle"/>
          </a:ln>
          <a:effectLst/>
        </p:spPr>
      </p:cxnSp>
      <p:sp>
        <p:nvSpPr>
          <p:cNvPr id="87" name="TextBox 86">
            <a:extLst>
              <a:ext uri="{FF2B5EF4-FFF2-40B4-BE49-F238E27FC236}">
                <a16:creationId xmlns:a16="http://schemas.microsoft.com/office/drawing/2014/main" xmlns="" id="{A904F7E3-8418-4868-93E3-C95EE793913F}"/>
              </a:ext>
            </a:extLst>
          </p:cNvPr>
          <p:cNvSpPr txBox="1"/>
          <p:nvPr/>
        </p:nvSpPr>
        <p:spPr>
          <a:xfrm>
            <a:off x="5180556" y="3396369"/>
            <a:ext cx="1285797" cy="830997"/>
          </a:xfrm>
          <a:prstGeom prst="rect">
            <a:avLst/>
          </a:prstGeom>
          <a:noFill/>
        </p:spPr>
        <p:txBody>
          <a:bodyPr wrap="square" lIns="0" rIns="0" rtlCol="0" anchor="b">
            <a:spAutoFit/>
          </a:bodyPr>
          <a:lstStyle/>
          <a:p>
            <a:pPr lvl="0" algn="ctr" defTabSz="914400"/>
            <a:r>
              <a:rPr lang="en-US" sz="1200" b="1" kern="0" dirty="0">
                <a:solidFill>
                  <a:srgbClr val="FE7600"/>
                </a:solidFill>
              </a:rPr>
              <a:t>ADCS(Active Directory and Certification Services)</a:t>
            </a:r>
            <a:endParaRPr kumimoji="0" lang="en-US" sz="1200" b="1" i="0" u="none" strike="noStrike" kern="0" cap="none" spc="0" normalizeH="0" baseline="0" noProof="0" dirty="0" smtClean="0">
              <a:ln>
                <a:noFill/>
              </a:ln>
              <a:solidFill>
                <a:srgbClr val="FE7600"/>
              </a:solidFill>
              <a:effectLst/>
              <a:uLnTx/>
              <a:uFillTx/>
            </a:endParaRPr>
          </a:p>
        </p:txBody>
      </p:sp>
      <p:cxnSp>
        <p:nvCxnSpPr>
          <p:cNvPr id="88" name="Straight Arrow Connector 87">
            <a:extLst>
              <a:ext uri="{FF2B5EF4-FFF2-40B4-BE49-F238E27FC236}">
                <a16:creationId xmlns:a16="http://schemas.microsoft.com/office/drawing/2014/main" xmlns="" id="{A903A845-84D2-4C27-8960-A739549C7706}"/>
              </a:ext>
            </a:extLst>
          </p:cNvPr>
          <p:cNvCxnSpPr>
            <a:cxnSpLocks/>
            <a:stCxn id="77" idx="4"/>
            <a:endCxn id="87" idx="0"/>
          </p:cNvCxnSpPr>
          <p:nvPr/>
        </p:nvCxnSpPr>
        <p:spPr>
          <a:xfrm>
            <a:off x="5817606" y="3007854"/>
            <a:ext cx="5849" cy="388515"/>
          </a:xfrm>
          <a:prstGeom prst="straightConnector1">
            <a:avLst/>
          </a:prstGeom>
          <a:noFill/>
          <a:ln w="6350" cap="flat" cmpd="sng" algn="ctr">
            <a:solidFill>
              <a:srgbClr val="FE7600">
                <a:lumMod val="75000"/>
              </a:srgbClr>
            </a:solidFill>
            <a:prstDash val="solid"/>
            <a:miter lim="800000"/>
            <a:tailEnd type="triangle"/>
          </a:ln>
          <a:effectLst/>
        </p:spPr>
      </p:cxnSp>
      <p:grpSp>
        <p:nvGrpSpPr>
          <p:cNvPr id="89" name="Group 88">
            <a:extLst>
              <a:ext uri="{FF2B5EF4-FFF2-40B4-BE49-F238E27FC236}">
                <a16:creationId xmlns:a16="http://schemas.microsoft.com/office/drawing/2014/main" xmlns="" id="{696756C1-1B12-4FD1-B396-7B857EFFDBB5}"/>
              </a:ext>
            </a:extLst>
          </p:cNvPr>
          <p:cNvGrpSpPr/>
          <p:nvPr/>
        </p:nvGrpSpPr>
        <p:grpSpPr>
          <a:xfrm>
            <a:off x="6633496" y="3028571"/>
            <a:ext cx="1012087" cy="826885"/>
            <a:chOff x="1198486" y="2455403"/>
            <a:chExt cx="1660124" cy="1660124"/>
          </a:xfrm>
        </p:grpSpPr>
        <p:sp>
          <p:nvSpPr>
            <p:cNvPr id="90" name="Oval 89">
              <a:extLst>
                <a:ext uri="{FF2B5EF4-FFF2-40B4-BE49-F238E27FC236}">
                  <a16:creationId xmlns:a16="http://schemas.microsoft.com/office/drawing/2014/main" xmlns="" id="{376306E7-1FF0-48F2-A658-9CFEFAA62EDF}"/>
                </a:ext>
              </a:extLst>
            </p:cNvPr>
            <p:cNvSpPr/>
            <p:nvPr/>
          </p:nvSpPr>
          <p:spPr>
            <a:xfrm>
              <a:off x="1198486" y="2455403"/>
              <a:ext cx="1660124" cy="1660124"/>
            </a:xfrm>
            <a:prstGeom prst="ellipse">
              <a:avLst/>
            </a:prstGeom>
            <a:solidFill>
              <a:srgbClr val="B1DB1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91" name="Oval 90">
              <a:extLst>
                <a:ext uri="{FF2B5EF4-FFF2-40B4-BE49-F238E27FC236}">
                  <a16:creationId xmlns:a16="http://schemas.microsoft.com/office/drawing/2014/main" xmlns="" id="{7C220FA0-0C64-4DD1-A096-8B1C57790435}"/>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92" name="Oval 91">
              <a:extLst>
                <a:ext uri="{FF2B5EF4-FFF2-40B4-BE49-F238E27FC236}">
                  <a16:creationId xmlns:a16="http://schemas.microsoft.com/office/drawing/2014/main" xmlns="" id="{76BDAEE7-589C-4255-B6C1-CE26C1A5F9D1}"/>
                </a:ext>
              </a:extLst>
            </p:cNvPr>
            <p:cNvSpPr/>
            <p:nvPr/>
          </p:nvSpPr>
          <p:spPr>
            <a:xfrm>
              <a:off x="1700639" y="2957556"/>
              <a:ext cx="655817" cy="655817"/>
            </a:xfrm>
            <a:prstGeom prst="ellipse">
              <a:avLst/>
            </a:prstGeom>
            <a:solidFill>
              <a:srgbClr val="B1DB15"/>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5</a:t>
              </a:r>
            </a:p>
          </p:txBody>
        </p:sp>
      </p:grpSp>
      <p:cxnSp>
        <p:nvCxnSpPr>
          <p:cNvPr id="84" name="Straight Arrow Connector 83">
            <a:extLst>
              <a:ext uri="{FF2B5EF4-FFF2-40B4-BE49-F238E27FC236}">
                <a16:creationId xmlns:a16="http://schemas.microsoft.com/office/drawing/2014/main" xmlns="" id="{0FC85A81-715F-4943-AD53-901004ABC1EC}"/>
              </a:ext>
            </a:extLst>
          </p:cNvPr>
          <p:cNvCxnSpPr>
            <a:cxnSpLocks/>
          </p:cNvCxnSpPr>
          <p:nvPr/>
        </p:nvCxnSpPr>
        <p:spPr>
          <a:xfrm flipV="1">
            <a:off x="7135635" y="2747610"/>
            <a:ext cx="1397" cy="531077"/>
          </a:xfrm>
          <a:prstGeom prst="straightConnector1">
            <a:avLst/>
          </a:prstGeom>
          <a:noFill/>
          <a:ln w="6350" cap="flat" cmpd="sng" algn="ctr">
            <a:solidFill>
              <a:srgbClr val="B1DB15">
                <a:lumMod val="75000"/>
              </a:srgbClr>
            </a:solidFill>
            <a:prstDash val="solid"/>
            <a:miter lim="800000"/>
            <a:tailEnd type="triangle"/>
          </a:ln>
          <a:effectLst/>
        </p:spPr>
      </p:cxnSp>
      <p:pic>
        <p:nvPicPr>
          <p:cNvPr id="38" name="Picture 37">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9999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3"/>
                                        </p:tgtEl>
                                      </p:cBhvr>
                                    </p:animEffect>
                                    <p:set>
                                      <p:cBhvr>
                                        <p:cTn id="7" dur="1" fill="hold">
                                          <p:stCondLst>
                                            <p:cond delay="499"/>
                                          </p:stCondLst>
                                        </p:cTn>
                                        <p:tgtEl>
                                          <p:spTgt spid="8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4"/>
                                        </p:tgtEl>
                                      </p:cBhvr>
                                    </p:animEffect>
                                    <p:set>
                                      <p:cBhvr>
                                        <p:cTn id="10" dur="1" fill="hold">
                                          <p:stCondLst>
                                            <p:cond delay="499"/>
                                          </p:stCondLst>
                                        </p:cTn>
                                        <p:tgtEl>
                                          <p:spTgt spid="8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88"/>
                                        </p:tgtEl>
                                      </p:cBhvr>
                                    </p:animEffect>
                                    <p:set>
                                      <p:cBhvr>
                                        <p:cTn id="13" dur="1" fill="hold">
                                          <p:stCondLst>
                                            <p:cond delay="499"/>
                                          </p:stCondLst>
                                        </p:cTn>
                                        <p:tgtEl>
                                          <p:spTgt spid="8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79"/>
                                        </p:tgtEl>
                                      </p:cBhvr>
                                    </p:animEffect>
                                    <p:set>
                                      <p:cBhvr>
                                        <p:cTn id="19" dur="1" fill="hold">
                                          <p:stCondLst>
                                            <p:cond delay="499"/>
                                          </p:stCondLst>
                                        </p:cTn>
                                        <p:tgtEl>
                                          <p:spTgt spid="7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2"/>
                                        </p:tgtEl>
                                      </p:cBhvr>
                                    </p:animEffect>
                                    <p:set>
                                      <p:cBhvr>
                                        <p:cTn id="22" dur="1" fill="hold">
                                          <p:stCondLst>
                                            <p:cond delay="499"/>
                                          </p:stCondLst>
                                        </p:cTn>
                                        <p:tgtEl>
                                          <p:spTgt spid="8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5"/>
                                        </p:tgtEl>
                                      </p:cBhvr>
                                    </p:animEffect>
                                    <p:set>
                                      <p:cBhvr>
                                        <p:cTn id="25" dur="1" fill="hold">
                                          <p:stCondLst>
                                            <p:cond delay="499"/>
                                          </p:stCondLst>
                                        </p:cTn>
                                        <p:tgtEl>
                                          <p:spTgt spid="8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86"/>
                                        </p:tgtEl>
                                      </p:cBhvr>
                                    </p:animEffect>
                                    <p:set>
                                      <p:cBhvr>
                                        <p:cTn id="28" dur="1" fill="hold">
                                          <p:stCondLst>
                                            <p:cond delay="499"/>
                                          </p:stCondLst>
                                        </p:cTn>
                                        <p:tgtEl>
                                          <p:spTgt spid="86"/>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0"/>
                                        </p:tgtEl>
                                      </p:cBhvr>
                                    </p:animEffect>
                                    <p:set>
                                      <p:cBhvr>
                                        <p:cTn id="31" dur="1" fill="hold">
                                          <p:stCondLst>
                                            <p:cond delay="499"/>
                                          </p:stCondLst>
                                        </p:cTn>
                                        <p:tgtEl>
                                          <p:spTgt spid="8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81"/>
                                        </p:tgtEl>
                                      </p:cBhvr>
                                    </p:animEffect>
                                    <p:set>
                                      <p:cBhvr>
                                        <p:cTn id="34" dur="1" fill="hold">
                                          <p:stCondLst>
                                            <p:cond delay="499"/>
                                          </p:stCondLst>
                                        </p:cTn>
                                        <p:tgtEl>
                                          <p:spTgt spid="81"/>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9"/>
                                        </p:tgtEl>
                                      </p:cBhvr>
                                    </p:animEffect>
                                    <p:set>
                                      <p:cBhvr>
                                        <p:cTn id="37" dur="1" fill="hold">
                                          <p:stCondLst>
                                            <p:cond delay="499"/>
                                          </p:stCondLst>
                                        </p:cTn>
                                        <p:tgtEl>
                                          <p:spTgt spid="59"/>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0"/>
                                        </p:tgtEl>
                                      </p:cBhvr>
                                    </p:animEffect>
                                    <p:set>
                                      <p:cBhvr>
                                        <p:cTn id="40" dur="1" fill="hold">
                                          <p:stCondLst>
                                            <p:cond delay="499"/>
                                          </p:stCondLst>
                                        </p:cTn>
                                        <p:tgtEl>
                                          <p:spTgt spid="60"/>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7"/>
                                        </p:tgtEl>
                                      </p:cBhvr>
                                    </p:animEffect>
                                    <p:set>
                                      <p:cBhvr>
                                        <p:cTn id="43" dur="1" fill="hold">
                                          <p:stCondLst>
                                            <p:cond delay="499"/>
                                          </p:stCondLst>
                                        </p:cTn>
                                        <p:tgtEl>
                                          <p:spTgt spid="57"/>
                                        </p:tgtEl>
                                        <p:attrNameLst>
                                          <p:attrName>style.visibility</p:attrName>
                                        </p:attrNameLst>
                                      </p:cBhvr>
                                      <p:to>
                                        <p:strVal val="hidden"/>
                                      </p:to>
                                    </p:set>
                                  </p:childTnLst>
                                </p:cTn>
                              </p:par>
                              <p:par>
                                <p:cTn id="44" presetID="35" presetClass="path" presetSubtype="0" accel="50000" decel="50000" fill="hold" nodeType="withEffect">
                                  <p:stCondLst>
                                    <p:cond delay="0"/>
                                  </p:stCondLst>
                                  <p:childTnLst>
                                    <p:animMotion origin="layout" path="M -1.11111E-6 -0.00216 L -0.27691 2.22222E-6 " pathEditMode="relative" rAng="0" ptsTypes="AA">
                                      <p:cBhvr>
                                        <p:cTn id="45" dur="2000" fill="hold"/>
                                        <p:tgtEl>
                                          <p:spTgt spid="74"/>
                                        </p:tgtEl>
                                        <p:attrNameLst>
                                          <p:attrName>ppt_x</p:attrName>
                                          <p:attrName>ppt_y</p:attrName>
                                        </p:attrNameLst>
                                      </p:cBhvr>
                                      <p:rCtr x="-13854" y="93"/>
                                    </p:animMotion>
                                  </p:childTnLst>
                                </p:cTn>
                              </p:par>
                              <p:par>
                                <p:cTn id="46" presetID="35" presetClass="path" presetSubtype="0" accel="50000" decel="50000" fill="hold" nodeType="withEffect">
                                  <p:stCondLst>
                                    <p:cond delay="0"/>
                                  </p:stCondLst>
                                  <p:childTnLst>
                                    <p:animMotion origin="layout" path="M -3.05556E-6 4.19753E-6 L -0.27691 0.00061 " pathEditMode="relative" rAng="0" ptsTypes="AA">
                                      <p:cBhvr>
                                        <p:cTn id="47" dur="2000" fill="hold"/>
                                        <p:tgtEl>
                                          <p:spTgt spid="69"/>
                                        </p:tgtEl>
                                        <p:attrNameLst>
                                          <p:attrName>ppt_x</p:attrName>
                                          <p:attrName>ppt_y</p:attrName>
                                        </p:attrNameLst>
                                      </p:cBhvr>
                                      <p:rCtr x="-13854" y="31"/>
                                    </p:animMotion>
                                  </p:childTnLst>
                                </p:cTn>
                              </p:par>
                              <p:par>
                                <p:cTn id="48" presetID="35" presetClass="path" presetSubtype="0" accel="50000" decel="50000" fill="hold" nodeType="withEffect">
                                  <p:stCondLst>
                                    <p:cond delay="0"/>
                                  </p:stCondLst>
                                  <p:childTnLst>
                                    <p:animMotion origin="layout" path="M 8.33333E-7 4.19753E-6 L -0.5599 0.00061 " pathEditMode="relative" rAng="0" ptsTypes="AA">
                                      <p:cBhvr>
                                        <p:cTn id="49" dur="2000" fill="hold"/>
                                        <p:tgtEl>
                                          <p:spTgt spid="89"/>
                                        </p:tgtEl>
                                        <p:attrNameLst>
                                          <p:attrName>ppt_x</p:attrName>
                                          <p:attrName>ppt_y</p:attrName>
                                        </p:attrNameLst>
                                      </p:cBhvr>
                                      <p:rCtr x="-2800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0" grpId="0" animBg="1"/>
      <p:bldP spid="80" grpId="0"/>
      <p:bldP spid="82" grpId="0"/>
      <p:bldP spid="83" grpId="0"/>
      <p:bldP spid="85" grpId="0"/>
      <p:bldP spid="8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77">
            <a:extLst>
              <a:ext uri="{FF2B5EF4-FFF2-40B4-BE49-F238E27FC236}">
                <a16:creationId xmlns:a16="http://schemas.microsoft.com/office/drawing/2014/main" xmlns="" id="{BC9639A0-7697-45A4-8637-151429D7CC3B}"/>
              </a:ext>
            </a:extLst>
          </p:cNvPr>
          <p:cNvSpPr/>
          <p:nvPr/>
        </p:nvSpPr>
        <p:spPr>
          <a:xfrm rot="10800000">
            <a:off x="1780954" y="2346994"/>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26" name="Freeform: Shape 77">
            <a:extLst>
              <a:ext uri="{FF2B5EF4-FFF2-40B4-BE49-F238E27FC236}">
                <a16:creationId xmlns:a16="http://schemas.microsoft.com/office/drawing/2014/main" xmlns="" id="{BC9639A0-7697-45A4-8637-151429D7CC3B}"/>
              </a:ext>
            </a:extLst>
          </p:cNvPr>
          <p:cNvSpPr/>
          <p:nvPr/>
        </p:nvSpPr>
        <p:spPr>
          <a:xfrm rot="14194689">
            <a:off x="2443892" y="2770539"/>
            <a:ext cx="473314" cy="739014"/>
          </a:xfrm>
          <a:custGeom>
            <a:avLst/>
            <a:gdLst>
              <a:gd name="connsiteX0" fmla="*/ 1 w 1067752"/>
              <a:gd name="connsiteY0" fmla="*/ 0 h 1362075"/>
              <a:gd name="connsiteX1" fmla="*/ 1067750 w 1067752"/>
              <a:gd name="connsiteY1" fmla="*/ 0 h 1362075"/>
              <a:gd name="connsiteX2" fmla="*/ 1041659 w 1067752"/>
              <a:gd name="connsiteY2" fmla="*/ 21527 h 1362075"/>
              <a:gd name="connsiteX3" fmla="*/ 768481 w 1067752"/>
              <a:gd name="connsiteY3" fmla="*/ 681037 h 1362075"/>
              <a:gd name="connsiteX4" fmla="*/ 1041659 w 1067752"/>
              <a:gd name="connsiteY4" fmla="*/ 1340547 h 1362075"/>
              <a:gd name="connsiteX5" fmla="*/ 1067752 w 1067752"/>
              <a:gd name="connsiteY5" fmla="*/ 1362075 h 1362075"/>
              <a:gd name="connsiteX6" fmla="*/ 0 w 1067752"/>
              <a:gd name="connsiteY6" fmla="*/ 1362075 h 1362075"/>
              <a:gd name="connsiteX7" fmla="*/ 26092 w 1067752"/>
              <a:gd name="connsiteY7" fmla="*/ 1340547 h 1362075"/>
              <a:gd name="connsiteX8" fmla="*/ 299270 w 1067752"/>
              <a:gd name="connsiteY8" fmla="*/ 681037 h 1362075"/>
              <a:gd name="connsiteX9" fmla="*/ 26092 w 1067752"/>
              <a:gd name="connsiteY9" fmla="*/ 21527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7752" h="1362075">
                <a:moveTo>
                  <a:pt x="1" y="0"/>
                </a:moveTo>
                <a:lnTo>
                  <a:pt x="1067750" y="0"/>
                </a:lnTo>
                <a:lnTo>
                  <a:pt x="1041659" y="21527"/>
                </a:lnTo>
                <a:cubicBezTo>
                  <a:pt x="872876" y="190311"/>
                  <a:pt x="768481" y="423483"/>
                  <a:pt x="768481" y="681037"/>
                </a:cubicBezTo>
                <a:cubicBezTo>
                  <a:pt x="768481" y="938592"/>
                  <a:pt x="872876" y="1171764"/>
                  <a:pt x="1041659" y="1340547"/>
                </a:cubicBezTo>
                <a:lnTo>
                  <a:pt x="1067752" y="1362075"/>
                </a:lnTo>
                <a:lnTo>
                  <a:pt x="0" y="1362075"/>
                </a:lnTo>
                <a:lnTo>
                  <a:pt x="26092" y="1340547"/>
                </a:lnTo>
                <a:cubicBezTo>
                  <a:pt x="194875" y="1171764"/>
                  <a:pt x="299270" y="938592"/>
                  <a:pt x="299270" y="681037"/>
                </a:cubicBezTo>
                <a:cubicBezTo>
                  <a:pt x="299270" y="423483"/>
                  <a:pt x="194875" y="190311"/>
                  <a:pt x="26092" y="21527"/>
                </a:cubicBezTo>
                <a:close/>
              </a:path>
            </a:pathLst>
          </a:custGeom>
          <a:solidFill>
            <a:sysClr val="windowText" lastClr="000000">
              <a:alpha val="20000"/>
            </a:sys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Windows AD Vs. Azure AD</a:t>
            </a:r>
            <a:endParaRPr lang="en-US" sz="2400" b="1" dirty="0">
              <a:solidFill>
                <a:srgbClr val="604878"/>
              </a:solidFill>
            </a:endParaRPr>
          </a:p>
        </p:txBody>
      </p:sp>
      <p:grpSp>
        <p:nvGrpSpPr>
          <p:cNvPr id="34" name="Group 33">
            <a:extLst>
              <a:ext uri="{FF2B5EF4-FFF2-40B4-BE49-F238E27FC236}">
                <a16:creationId xmlns:a16="http://schemas.microsoft.com/office/drawing/2014/main" xmlns="" id="{1A714254-0589-4A82-8819-5F3AB9943E32}"/>
              </a:ext>
            </a:extLst>
          </p:cNvPr>
          <p:cNvGrpSpPr/>
          <p:nvPr/>
        </p:nvGrpSpPr>
        <p:grpSpPr>
          <a:xfrm>
            <a:off x="1511569" y="3028572"/>
            <a:ext cx="1012087" cy="826885"/>
            <a:chOff x="1198486" y="2455403"/>
            <a:chExt cx="1660124" cy="1660124"/>
          </a:xfrm>
        </p:grpSpPr>
        <p:sp>
          <p:nvSpPr>
            <p:cNvPr id="35" name="Oval 34">
              <a:extLst>
                <a:ext uri="{FF2B5EF4-FFF2-40B4-BE49-F238E27FC236}">
                  <a16:creationId xmlns:a16="http://schemas.microsoft.com/office/drawing/2014/main" xmlns="" id="{8B5D3244-C802-4E8A-9F05-562FCC8436C2}"/>
                </a:ext>
              </a:extLst>
            </p:cNvPr>
            <p:cNvSpPr/>
            <p:nvPr/>
          </p:nvSpPr>
          <p:spPr>
            <a:xfrm>
              <a:off x="1198486" y="2455403"/>
              <a:ext cx="1660124" cy="1660124"/>
            </a:xfrm>
            <a:prstGeom prst="ellipse">
              <a:avLst/>
            </a:prstGeom>
            <a:solidFill>
              <a:srgbClr val="013D4D">
                <a:lumMod val="75000"/>
                <a:lumOff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6" name="Oval 35">
              <a:extLst>
                <a:ext uri="{FF2B5EF4-FFF2-40B4-BE49-F238E27FC236}">
                  <a16:creationId xmlns:a16="http://schemas.microsoft.com/office/drawing/2014/main" xmlns="" id="{D526F869-5AAB-4171-BA9C-B343799DAA3C}"/>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37" name="Oval 36">
              <a:extLst>
                <a:ext uri="{FF2B5EF4-FFF2-40B4-BE49-F238E27FC236}">
                  <a16:creationId xmlns:a16="http://schemas.microsoft.com/office/drawing/2014/main" xmlns="" id="{B282C7C1-C71D-408D-B694-E308409B3F83}"/>
                </a:ext>
              </a:extLst>
            </p:cNvPr>
            <p:cNvSpPr/>
            <p:nvPr/>
          </p:nvSpPr>
          <p:spPr>
            <a:xfrm>
              <a:off x="1700639" y="2957556"/>
              <a:ext cx="655817" cy="655817"/>
            </a:xfrm>
            <a:prstGeom prst="ellipse">
              <a:avLst/>
            </a:prstGeom>
            <a:solidFill>
              <a:srgbClr val="013D4D">
                <a:lumMod val="75000"/>
                <a:lumOff val="25000"/>
              </a:srgbClr>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3B33"/>
                  </a:solidFill>
                  <a:effectLst/>
                  <a:uLnTx/>
                  <a:uFillTx/>
                  <a:latin typeface="Calibri" panose="020F0502020204030204"/>
                </a:rPr>
                <a:t>1</a:t>
              </a:r>
            </a:p>
          </p:txBody>
        </p:sp>
      </p:grpSp>
      <p:grpSp>
        <p:nvGrpSpPr>
          <p:cNvPr id="42" name="Group 41">
            <a:extLst>
              <a:ext uri="{FF2B5EF4-FFF2-40B4-BE49-F238E27FC236}">
                <a16:creationId xmlns:a16="http://schemas.microsoft.com/office/drawing/2014/main" xmlns="" id="{29E8A0F9-68A6-4B86-B069-869A7DFC8334}"/>
              </a:ext>
            </a:extLst>
          </p:cNvPr>
          <p:cNvGrpSpPr/>
          <p:nvPr/>
        </p:nvGrpSpPr>
        <p:grpSpPr>
          <a:xfrm>
            <a:off x="1516280" y="3028572"/>
            <a:ext cx="1012087" cy="826885"/>
            <a:chOff x="1198486" y="2455403"/>
            <a:chExt cx="1660124" cy="1660124"/>
          </a:xfrm>
        </p:grpSpPr>
        <p:sp>
          <p:nvSpPr>
            <p:cNvPr id="43" name="Oval 42">
              <a:extLst>
                <a:ext uri="{FF2B5EF4-FFF2-40B4-BE49-F238E27FC236}">
                  <a16:creationId xmlns:a16="http://schemas.microsoft.com/office/drawing/2014/main" xmlns="" id="{6DB0FEE3-922D-4337-96E8-8886C13E5FE2}"/>
                </a:ext>
              </a:extLst>
            </p:cNvPr>
            <p:cNvSpPr/>
            <p:nvPr/>
          </p:nvSpPr>
          <p:spPr>
            <a:xfrm>
              <a:off x="1198486" y="2455403"/>
              <a:ext cx="1660124" cy="1660124"/>
            </a:xfrm>
            <a:prstGeom prst="ellipse">
              <a:avLst/>
            </a:prstGeom>
            <a:solidFill>
              <a:srgbClr val="00A89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4" name="Oval 43">
              <a:extLst>
                <a:ext uri="{FF2B5EF4-FFF2-40B4-BE49-F238E27FC236}">
                  <a16:creationId xmlns:a16="http://schemas.microsoft.com/office/drawing/2014/main" xmlns="" id="{41EA2D9E-2F57-49D2-ACB1-937169ADA01A}"/>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5" name="Oval 44">
              <a:extLst>
                <a:ext uri="{FF2B5EF4-FFF2-40B4-BE49-F238E27FC236}">
                  <a16:creationId xmlns:a16="http://schemas.microsoft.com/office/drawing/2014/main" xmlns="" id="{98945868-A4E1-42E1-9143-B72BC8E642D2}"/>
                </a:ext>
              </a:extLst>
            </p:cNvPr>
            <p:cNvSpPr/>
            <p:nvPr/>
          </p:nvSpPr>
          <p:spPr>
            <a:xfrm>
              <a:off x="1700639" y="2957556"/>
              <a:ext cx="655817" cy="655817"/>
            </a:xfrm>
            <a:prstGeom prst="ellipse">
              <a:avLst/>
            </a:prstGeom>
            <a:solidFill>
              <a:srgbClr val="00A891"/>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lumMod val="10000"/>
                    </a:schemeClr>
                  </a:solidFill>
                  <a:effectLst/>
                  <a:uLnTx/>
                  <a:uFillTx/>
                  <a:latin typeface="Calibri" panose="020F0502020204030204"/>
                </a:rPr>
                <a:t>3</a:t>
              </a:r>
            </a:p>
          </p:txBody>
        </p:sp>
      </p:grpSp>
      <p:grpSp>
        <p:nvGrpSpPr>
          <p:cNvPr id="46" name="Group 45">
            <a:extLst>
              <a:ext uri="{FF2B5EF4-FFF2-40B4-BE49-F238E27FC236}">
                <a16:creationId xmlns:a16="http://schemas.microsoft.com/office/drawing/2014/main" xmlns="" id="{126DE8E0-F401-4C58-AF5B-4000611EB414}"/>
              </a:ext>
            </a:extLst>
          </p:cNvPr>
          <p:cNvGrpSpPr/>
          <p:nvPr/>
        </p:nvGrpSpPr>
        <p:grpSpPr>
          <a:xfrm>
            <a:off x="2785464" y="2424635"/>
            <a:ext cx="1012087" cy="826885"/>
            <a:chOff x="1198486" y="2455403"/>
            <a:chExt cx="1660124" cy="1660124"/>
          </a:xfrm>
        </p:grpSpPr>
        <p:sp>
          <p:nvSpPr>
            <p:cNvPr id="47" name="Oval 46">
              <a:extLst>
                <a:ext uri="{FF2B5EF4-FFF2-40B4-BE49-F238E27FC236}">
                  <a16:creationId xmlns:a16="http://schemas.microsoft.com/office/drawing/2014/main" xmlns="" id="{9152C4F5-24B2-43BB-9476-0BCFC8CD1184}"/>
                </a:ext>
              </a:extLst>
            </p:cNvPr>
            <p:cNvSpPr/>
            <p:nvPr/>
          </p:nvSpPr>
          <p:spPr>
            <a:xfrm>
              <a:off x="1198486" y="2455403"/>
              <a:ext cx="1660124" cy="1660124"/>
            </a:xfrm>
            <a:prstGeom prst="ellipse">
              <a:avLst/>
            </a:prstGeom>
            <a:solidFill>
              <a:srgbClr val="FE76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8" name="Oval 47">
              <a:extLst>
                <a:ext uri="{FF2B5EF4-FFF2-40B4-BE49-F238E27FC236}">
                  <a16:creationId xmlns:a16="http://schemas.microsoft.com/office/drawing/2014/main" xmlns="" id="{1DAAEAAD-099C-4567-9676-6AF36E9761BE}"/>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49" name="Oval 48">
              <a:extLst>
                <a:ext uri="{FF2B5EF4-FFF2-40B4-BE49-F238E27FC236}">
                  <a16:creationId xmlns:a16="http://schemas.microsoft.com/office/drawing/2014/main" xmlns="" id="{C54D6F89-5F1D-4C0D-8131-D4B55339CC39}"/>
                </a:ext>
              </a:extLst>
            </p:cNvPr>
            <p:cNvSpPr/>
            <p:nvPr/>
          </p:nvSpPr>
          <p:spPr>
            <a:xfrm>
              <a:off x="1700639" y="2957556"/>
              <a:ext cx="655817" cy="655817"/>
            </a:xfrm>
            <a:prstGeom prst="ellipse">
              <a:avLst/>
            </a:prstGeom>
            <a:solidFill>
              <a:srgbClr val="FE7600"/>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accent1">
                      <a:lumMod val="50000"/>
                    </a:schemeClr>
                  </a:solidFill>
                  <a:effectLst/>
                  <a:uLnTx/>
                  <a:uFillTx/>
                  <a:latin typeface="Calibri" panose="020F0502020204030204"/>
                </a:rPr>
                <a:t>1</a:t>
              </a:r>
            </a:p>
          </p:txBody>
        </p:sp>
      </p:grpSp>
      <p:grpSp>
        <p:nvGrpSpPr>
          <p:cNvPr id="32" name="Group 31">
            <a:extLst>
              <a:ext uri="{FF2B5EF4-FFF2-40B4-BE49-F238E27FC236}">
                <a16:creationId xmlns:a16="http://schemas.microsoft.com/office/drawing/2014/main" xmlns="" id="{696756C1-1B12-4FD1-B396-7B857EFFDBB5}"/>
              </a:ext>
            </a:extLst>
          </p:cNvPr>
          <p:cNvGrpSpPr/>
          <p:nvPr/>
        </p:nvGrpSpPr>
        <p:grpSpPr>
          <a:xfrm>
            <a:off x="1511568" y="3028572"/>
            <a:ext cx="1012087" cy="826885"/>
            <a:chOff x="1198486" y="2455403"/>
            <a:chExt cx="1660124" cy="1660124"/>
          </a:xfrm>
        </p:grpSpPr>
        <p:sp>
          <p:nvSpPr>
            <p:cNvPr id="33" name="Oval 32">
              <a:extLst>
                <a:ext uri="{FF2B5EF4-FFF2-40B4-BE49-F238E27FC236}">
                  <a16:creationId xmlns:a16="http://schemas.microsoft.com/office/drawing/2014/main" xmlns="" id="{376306E7-1FF0-48F2-A658-9CFEFAA62EDF}"/>
                </a:ext>
              </a:extLst>
            </p:cNvPr>
            <p:cNvSpPr/>
            <p:nvPr/>
          </p:nvSpPr>
          <p:spPr>
            <a:xfrm>
              <a:off x="1198486" y="2455403"/>
              <a:ext cx="1660124" cy="1660124"/>
            </a:xfrm>
            <a:prstGeom prst="ellipse">
              <a:avLst/>
            </a:prstGeom>
            <a:solidFill>
              <a:srgbClr val="B1DB1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5" name="Oval 54">
              <a:extLst>
                <a:ext uri="{FF2B5EF4-FFF2-40B4-BE49-F238E27FC236}">
                  <a16:creationId xmlns:a16="http://schemas.microsoft.com/office/drawing/2014/main" xmlns="" id="{7C220FA0-0C64-4DD1-A096-8B1C57790435}"/>
                </a:ext>
              </a:extLst>
            </p:cNvPr>
            <p:cNvSpPr/>
            <p:nvPr/>
          </p:nvSpPr>
          <p:spPr>
            <a:xfrm>
              <a:off x="1586521" y="2843438"/>
              <a:ext cx="884054" cy="884054"/>
            </a:xfrm>
            <a:prstGeom prst="ellipse">
              <a:avLst/>
            </a:prstGeom>
            <a:solidFill>
              <a:sysClr val="windowText" lastClr="000000">
                <a:alpha val="2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ndParaRPr>
            </a:p>
          </p:txBody>
        </p:sp>
        <p:sp>
          <p:nvSpPr>
            <p:cNvPr id="56" name="Oval 55">
              <a:extLst>
                <a:ext uri="{FF2B5EF4-FFF2-40B4-BE49-F238E27FC236}">
                  <a16:creationId xmlns:a16="http://schemas.microsoft.com/office/drawing/2014/main" xmlns="" id="{76BDAEE7-589C-4255-B6C1-CE26C1A5F9D1}"/>
                </a:ext>
              </a:extLst>
            </p:cNvPr>
            <p:cNvSpPr/>
            <p:nvPr/>
          </p:nvSpPr>
          <p:spPr>
            <a:xfrm>
              <a:off x="1700639" y="2957556"/>
              <a:ext cx="655817" cy="655817"/>
            </a:xfrm>
            <a:prstGeom prst="ellipse">
              <a:avLst/>
            </a:prstGeom>
            <a:solidFill>
              <a:srgbClr val="B1DB15"/>
            </a:solidFill>
            <a:ln w="12700" cap="flat" cmpd="sng" algn="ctr">
              <a:noFill/>
              <a:prstDash val="solid"/>
              <a:miter lim="800000"/>
            </a:ln>
            <a:effectLst>
              <a:outerShdw blurRad="50800" dist="38100" dir="2700000" algn="tl" rotWithShape="0">
                <a:prstClr val="black">
                  <a:alpha val="2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kern="0" dirty="0">
                  <a:solidFill>
                    <a:srgbClr val="003B33"/>
                  </a:solidFill>
                  <a:latin typeface="Calibri" panose="020F0502020204030204"/>
                </a:rPr>
                <a:t>2</a:t>
              </a:r>
              <a:endParaRPr kumimoji="0" lang="en-US" sz="1800" b="1" i="0" u="none" strike="noStrike" kern="0" cap="none" spc="0" normalizeH="0" baseline="0" noProof="0" dirty="0" smtClean="0">
                <a:ln>
                  <a:noFill/>
                </a:ln>
                <a:solidFill>
                  <a:srgbClr val="003B33"/>
                </a:solidFill>
                <a:effectLst/>
                <a:uLnTx/>
                <a:uFillTx/>
                <a:latin typeface="Calibri" panose="020F0502020204030204"/>
              </a:endParaRPr>
            </a:p>
          </p:txBody>
        </p:sp>
      </p:grpSp>
      <p:sp>
        <p:nvSpPr>
          <p:cNvPr id="3" name="Rounded Rectangle 2"/>
          <p:cNvSpPr/>
          <p:nvPr/>
        </p:nvSpPr>
        <p:spPr>
          <a:xfrm>
            <a:off x="2840369" y="1890838"/>
            <a:ext cx="4333875" cy="493451"/>
          </a:xfrm>
          <a:prstGeom prst="roundRect">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WAAD (Windows Azure Active Directory)</a:t>
            </a:r>
            <a:endParaRPr lang="en-IN" b="1" dirty="0">
              <a:solidFill>
                <a:schemeClr val="tx1"/>
              </a:solidFill>
            </a:endParaRPr>
          </a:p>
        </p:txBody>
      </p:sp>
      <p:sp>
        <p:nvSpPr>
          <p:cNvPr id="57" name="Rounded Rectangle 56"/>
          <p:cNvSpPr/>
          <p:nvPr/>
        </p:nvSpPr>
        <p:spPr>
          <a:xfrm>
            <a:off x="2841026" y="3200953"/>
            <a:ext cx="4333875" cy="493451"/>
          </a:xfrm>
          <a:prstGeom prst="roundRect">
            <a:avLst/>
          </a:prstGeom>
          <a:solidFill>
            <a:srgbClr val="B1DB1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WAAC </a:t>
            </a:r>
            <a:r>
              <a:rPr lang="en-US" b="1" dirty="0" smtClean="0">
                <a:solidFill>
                  <a:schemeClr val="tx1"/>
                </a:solidFill>
              </a:rPr>
              <a:t>(Windows </a:t>
            </a:r>
            <a:r>
              <a:rPr lang="en-US" b="1" dirty="0">
                <a:solidFill>
                  <a:schemeClr val="tx1"/>
                </a:solidFill>
              </a:rPr>
              <a:t>Azure Access Control Service)</a:t>
            </a:r>
            <a:endParaRPr lang="en-IN" b="1" dirty="0">
              <a:solidFill>
                <a:schemeClr val="tx1"/>
              </a:solidFill>
            </a:endParaRPr>
          </a:p>
        </p:txBody>
      </p:sp>
      <p:sp>
        <p:nvSpPr>
          <p:cNvPr id="27" name="Rectangle 26"/>
          <p:cNvSpPr/>
          <p:nvPr/>
        </p:nvSpPr>
        <p:spPr>
          <a:xfrm>
            <a:off x="1748133" y="1077447"/>
            <a:ext cx="5445184" cy="369332"/>
          </a:xfrm>
          <a:prstGeom prst="rect">
            <a:avLst/>
          </a:prstGeom>
        </p:spPr>
        <p:txBody>
          <a:bodyPr wrap="square">
            <a:spAutoFit/>
          </a:bodyPr>
          <a:lstStyle/>
          <a:p>
            <a:r>
              <a:rPr lang="en-US" sz="1800" b="1" dirty="0" smtClean="0">
                <a:solidFill>
                  <a:srgbClr val="C00000"/>
                </a:solidFill>
              </a:rPr>
              <a:t>Azure Active directory </a:t>
            </a:r>
            <a:r>
              <a:rPr lang="en-US" b="1" dirty="0" smtClean="0"/>
              <a:t>merged all these layers into just two layers.</a:t>
            </a:r>
            <a:endParaRPr lang="en-IN" b="1" dirty="0"/>
          </a:p>
        </p:txBody>
      </p:sp>
      <p:pic>
        <p:nvPicPr>
          <p:cNvPr id="24" name="Picture 23">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43421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6"/>
                                        </p:tgtEl>
                                        <p:attrNameLst>
                                          <p:attrName>ppt_w</p:attrName>
                                        </p:attrNameLst>
                                      </p:cBhvr>
                                      <p:tavLst>
                                        <p:tav tm="0">
                                          <p:val>
                                            <p:strVal val="ppt_w"/>
                                          </p:val>
                                        </p:tav>
                                        <p:tav tm="100000">
                                          <p:val>
                                            <p:fltVal val="0"/>
                                          </p:val>
                                        </p:tav>
                                      </p:tavLst>
                                    </p:anim>
                                    <p:anim calcmode="lin" valueType="num">
                                      <p:cBhvr>
                                        <p:cTn id="7" dur="1000"/>
                                        <p:tgtEl>
                                          <p:spTgt spid="26"/>
                                        </p:tgtEl>
                                        <p:attrNameLst>
                                          <p:attrName>ppt_h</p:attrName>
                                        </p:attrNameLst>
                                      </p:cBhvr>
                                      <p:tavLst>
                                        <p:tav tm="0">
                                          <p:val>
                                            <p:strVal val="ppt_h"/>
                                          </p:val>
                                        </p:tav>
                                        <p:tav tm="100000">
                                          <p:val>
                                            <p:fltVal val="0"/>
                                          </p:val>
                                        </p:tav>
                                      </p:tavLst>
                                    </p:anim>
                                    <p:anim calcmode="lin" valueType="num">
                                      <p:cBhvr>
                                        <p:cTn id="8" dur="1000"/>
                                        <p:tgtEl>
                                          <p:spTgt spid="26"/>
                                        </p:tgtEl>
                                        <p:attrNameLst>
                                          <p:attrName>style.rotation</p:attrName>
                                        </p:attrNameLst>
                                      </p:cBhvr>
                                      <p:tavLst>
                                        <p:tav tm="0">
                                          <p:val>
                                            <p:fltVal val="0"/>
                                          </p:val>
                                        </p:tav>
                                        <p:tav tm="100000">
                                          <p:val>
                                            <p:fltVal val="90"/>
                                          </p:val>
                                        </p:tav>
                                      </p:tavLst>
                                    </p:anim>
                                    <p:animEffect transition="out" filter="fade">
                                      <p:cBhvr>
                                        <p:cTn id="9" dur="1000"/>
                                        <p:tgtEl>
                                          <p:spTgt spid="26"/>
                                        </p:tgtEl>
                                      </p:cBhvr>
                                    </p:animEffect>
                                    <p:set>
                                      <p:cBhvr>
                                        <p:cTn id="10" dur="1" fill="hold">
                                          <p:stCondLst>
                                            <p:cond delay="999"/>
                                          </p:stCondLst>
                                        </p:cTn>
                                        <p:tgtEl>
                                          <p:spTgt spid="26"/>
                                        </p:tgtEl>
                                        <p:attrNameLst>
                                          <p:attrName>style.visibility</p:attrName>
                                        </p:attrNameLst>
                                      </p:cBhvr>
                                      <p:to>
                                        <p:strVal val="hidden"/>
                                      </p:to>
                                    </p:set>
                                  </p:childTnLst>
                                </p:cTn>
                              </p:par>
                              <p:par>
                                <p:cTn id="11" presetID="3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1000" fill="hold"/>
                                        <p:tgtEl>
                                          <p:spTgt spid="28"/>
                                        </p:tgtEl>
                                        <p:attrNameLst>
                                          <p:attrName>ppt_w</p:attrName>
                                        </p:attrNameLst>
                                      </p:cBhvr>
                                      <p:tavLst>
                                        <p:tav tm="0">
                                          <p:val>
                                            <p:fltVal val="0"/>
                                          </p:val>
                                        </p:tav>
                                        <p:tav tm="100000">
                                          <p:val>
                                            <p:strVal val="#ppt_w"/>
                                          </p:val>
                                        </p:tav>
                                      </p:tavLst>
                                    </p:anim>
                                    <p:anim calcmode="lin" valueType="num">
                                      <p:cBhvr>
                                        <p:cTn id="14" dur="1000" fill="hold"/>
                                        <p:tgtEl>
                                          <p:spTgt spid="28"/>
                                        </p:tgtEl>
                                        <p:attrNameLst>
                                          <p:attrName>ppt_h</p:attrName>
                                        </p:attrNameLst>
                                      </p:cBhvr>
                                      <p:tavLst>
                                        <p:tav tm="0">
                                          <p:val>
                                            <p:fltVal val="0"/>
                                          </p:val>
                                        </p:tav>
                                        <p:tav tm="100000">
                                          <p:val>
                                            <p:strVal val="#ppt_h"/>
                                          </p:val>
                                        </p:tav>
                                      </p:tavLst>
                                    </p:anim>
                                    <p:anim calcmode="lin" valueType="num">
                                      <p:cBhvr>
                                        <p:cTn id="15" dur="1000" fill="hold"/>
                                        <p:tgtEl>
                                          <p:spTgt spid="28"/>
                                        </p:tgtEl>
                                        <p:attrNameLst>
                                          <p:attrName>style.rotation</p:attrName>
                                        </p:attrNameLst>
                                      </p:cBhvr>
                                      <p:tavLst>
                                        <p:tav tm="0">
                                          <p:val>
                                            <p:fltVal val="90"/>
                                          </p:val>
                                        </p:tav>
                                        <p:tav tm="100000">
                                          <p:val>
                                            <p:fltVal val="0"/>
                                          </p:val>
                                        </p:tav>
                                      </p:tavLst>
                                    </p:anim>
                                    <p:animEffect transition="in" filter="fade">
                                      <p:cBhvr>
                                        <p:cTn id="16" dur="1000"/>
                                        <p:tgtEl>
                                          <p:spTgt spid="28"/>
                                        </p:tgtEl>
                                      </p:cBhvr>
                                    </p:animEffect>
                                  </p:childTnLst>
                                </p:cTn>
                              </p:par>
                              <p:par>
                                <p:cTn id="17" presetID="56" presetClass="path" presetSubtype="0" accel="50000" decel="50000" fill="hold" nodeType="withEffect">
                                  <p:stCondLst>
                                    <p:cond delay="0"/>
                                  </p:stCondLst>
                                  <p:childTnLst>
                                    <p:animMotion origin="layout" path="M 4.16667E-6 -3.20988E-6 L -0.13976 -0.15648 " pathEditMode="relative" rAng="0" ptsTypes="AA">
                                      <p:cBhvr>
                                        <p:cTn id="18" dur="2000" fill="hold"/>
                                        <p:tgtEl>
                                          <p:spTgt spid="46"/>
                                        </p:tgtEl>
                                        <p:attrNameLst>
                                          <p:attrName>ppt_x</p:attrName>
                                          <p:attrName>ppt_y</p:attrName>
                                        </p:attrNameLst>
                                      </p:cBhvr>
                                      <p:rCtr x="-6997" y="-7840"/>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6" grpId="0" animBg="1"/>
      <p:bldP spid="3" grpId="0" animBg="1"/>
      <p:bldP spid="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Service Audience</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874491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Service Audience</a:t>
            </a:r>
            <a:endParaRPr lang="en-US" sz="2400" b="1" dirty="0">
              <a:solidFill>
                <a:srgbClr val="604878"/>
              </a:solidFill>
            </a:endParaRPr>
          </a:p>
        </p:txBody>
      </p:sp>
      <p:grpSp>
        <p:nvGrpSpPr>
          <p:cNvPr id="20" name="Group 19"/>
          <p:cNvGrpSpPr/>
          <p:nvPr/>
        </p:nvGrpSpPr>
        <p:grpSpPr>
          <a:xfrm>
            <a:off x="369587" y="1147708"/>
            <a:ext cx="2778046" cy="3511118"/>
            <a:chOff x="369587" y="1147708"/>
            <a:chExt cx="2778046" cy="3511118"/>
          </a:xfrm>
        </p:grpSpPr>
        <p:grpSp>
          <p:nvGrpSpPr>
            <p:cNvPr id="11" name="Group 10"/>
            <p:cNvGrpSpPr/>
            <p:nvPr/>
          </p:nvGrpSpPr>
          <p:grpSpPr>
            <a:xfrm>
              <a:off x="369587" y="1147708"/>
              <a:ext cx="2778045" cy="3511118"/>
              <a:chOff x="369587" y="1147708"/>
              <a:chExt cx="2778045" cy="3511118"/>
            </a:xfrm>
          </p:grpSpPr>
          <p:sp>
            <p:nvSpPr>
              <p:cNvPr id="39" name="Freeform 38">
                <a:extLst>
                  <a:ext uri="{FF2B5EF4-FFF2-40B4-BE49-F238E27FC236}">
                    <a16:creationId xmlns:a16="http://schemas.microsoft.com/office/drawing/2014/main" xmlns="" id="{F233221F-1E9F-4E17-9940-7C9813AC541D}"/>
                  </a:ext>
                </a:extLst>
              </p:cNvPr>
              <p:cNvSpPr/>
              <p:nvPr/>
            </p:nvSpPr>
            <p:spPr>
              <a:xfrm rot="16200000">
                <a:off x="3051" y="1514244"/>
                <a:ext cx="3511118" cy="2778045"/>
              </a:xfrm>
              <a:custGeom>
                <a:avLst/>
                <a:gdLst>
                  <a:gd name="connsiteX0" fmla="*/ 0 w 2647156"/>
                  <a:gd name="connsiteY0" fmla="*/ 132358 h 3176587"/>
                  <a:gd name="connsiteX1" fmla="*/ 132358 w 2647156"/>
                  <a:gd name="connsiteY1" fmla="*/ 0 h 3176587"/>
                  <a:gd name="connsiteX2" fmla="*/ 2514798 w 2647156"/>
                  <a:gd name="connsiteY2" fmla="*/ 0 h 3176587"/>
                  <a:gd name="connsiteX3" fmla="*/ 2647156 w 2647156"/>
                  <a:gd name="connsiteY3" fmla="*/ 132358 h 3176587"/>
                  <a:gd name="connsiteX4" fmla="*/ 2647156 w 2647156"/>
                  <a:gd name="connsiteY4" fmla="*/ 3044229 h 3176587"/>
                  <a:gd name="connsiteX5" fmla="*/ 2514798 w 2647156"/>
                  <a:gd name="connsiteY5" fmla="*/ 3176587 h 3176587"/>
                  <a:gd name="connsiteX6" fmla="*/ 132358 w 2647156"/>
                  <a:gd name="connsiteY6" fmla="*/ 3176587 h 3176587"/>
                  <a:gd name="connsiteX7" fmla="*/ 0 w 2647156"/>
                  <a:gd name="connsiteY7" fmla="*/ 3044229 h 3176587"/>
                  <a:gd name="connsiteX8" fmla="*/ 0 w 2647156"/>
                  <a:gd name="connsiteY8" fmla="*/ 132358 h 31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7156" h="3176587">
                    <a:moveTo>
                      <a:pt x="2536857" y="1"/>
                    </a:moveTo>
                    <a:cubicBezTo>
                      <a:pt x="2597773" y="1"/>
                      <a:pt x="2647156" y="71111"/>
                      <a:pt x="2647156" y="158830"/>
                    </a:cubicBezTo>
                    <a:lnTo>
                      <a:pt x="2647156" y="3017757"/>
                    </a:lnTo>
                    <a:cubicBezTo>
                      <a:pt x="2647156" y="3105476"/>
                      <a:pt x="2597773" y="3176586"/>
                      <a:pt x="2536857" y="3176586"/>
                    </a:cubicBezTo>
                    <a:lnTo>
                      <a:pt x="110299" y="3176586"/>
                    </a:lnTo>
                    <a:cubicBezTo>
                      <a:pt x="49383" y="3176586"/>
                      <a:pt x="0" y="3105476"/>
                      <a:pt x="0" y="3017757"/>
                    </a:cubicBezTo>
                    <a:lnTo>
                      <a:pt x="0" y="158830"/>
                    </a:lnTo>
                    <a:cubicBezTo>
                      <a:pt x="0" y="71111"/>
                      <a:pt x="49383" y="1"/>
                      <a:pt x="110299" y="1"/>
                    </a:cubicBezTo>
                    <a:lnTo>
                      <a:pt x="2536857" y="1"/>
                    </a:lnTo>
                    <a:close/>
                  </a:path>
                </a:pathLst>
              </a:custGeom>
              <a:solidFill>
                <a:srgbClr val="002060"/>
              </a:solidFill>
              <a:ln>
                <a:noFill/>
              </a:ln>
            </p:spPr>
            <p:style>
              <a:lnRef idx="1">
                <a:schemeClr val="accent4"/>
              </a:lnRef>
              <a:fillRef idx="2">
                <a:schemeClr val="accent4"/>
              </a:fillRef>
              <a:effectRef idx="1">
                <a:schemeClr val="accent4"/>
              </a:effectRef>
              <a:fontRef idx="minor">
                <a:schemeClr val="dk1">
                  <a:hueOff val="0"/>
                  <a:satOff val="0"/>
                  <a:lumOff val="0"/>
                  <a:alphaOff val="0"/>
                </a:schemeClr>
              </a:fontRef>
            </p:style>
            <p:txBody>
              <a:bodyPr spcFirstLastPara="0" vert="horz" wrap="square" lIns="428839" tIns="54007" rIns="70010" bIns="1588294" numCol="1" spcCol="1270" anchor="t" anchorCtr="0">
                <a:noAutofit/>
              </a:bodyPr>
              <a:lstStyle/>
              <a:p>
                <a:pPr algn="r" defTabSz="700088">
                  <a:lnSpc>
                    <a:spcPct val="90000"/>
                  </a:lnSpc>
                  <a:spcBef>
                    <a:spcPct val="0"/>
                  </a:spcBef>
                  <a:spcAft>
                    <a:spcPct val="35000"/>
                  </a:spcAft>
                </a:pPr>
                <a:r>
                  <a:rPr lang="en-US" sz="1800" b="1" dirty="0" smtClean="0">
                    <a:solidFill>
                      <a:schemeClr val="bg1"/>
                    </a:solidFill>
                    <a:latin typeface="Raleway"/>
                  </a:rPr>
                  <a:t>IT Administrator</a:t>
                </a:r>
                <a:endParaRPr lang="en-US" sz="1800" b="1" dirty="0">
                  <a:solidFill>
                    <a:schemeClr val="bg1"/>
                  </a:solidFill>
                  <a:latin typeface="Raleway"/>
                </a:endParaRPr>
              </a:p>
            </p:txBody>
          </p:sp>
          <p:sp>
            <p:nvSpPr>
              <p:cNvPr id="40" name="Freeform 12">
                <a:extLst>
                  <a:ext uri="{FF2B5EF4-FFF2-40B4-BE49-F238E27FC236}">
                    <a16:creationId xmlns:a16="http://schemas.microsoft.com/office/drawing/2014/main" xmlns="" id="{5597FF3C-2839-4507-B1C3-83F335444920}"/>
                  </a:ext>
                </a:extLst>
              </p:cNvPr>
              <p:cNvSpPr/>
              <p:nvPr/>
            </p:nvSpPr>
            <p:spPr>
              <a:xfrm>
                <a:off x="798236" y="2219218"/>
                <a:ext cx="2265660" cy="2363055"/>
              </a:xfrm>
              <a:prstGeom prst="roundRect">
                <a:avLst/>
              </a:prstGeom>
              <a:solidFill>
                <a:schemeClr val="bg1"/>
              </a:solidFill>
              <a:ln>
                <a:noFill/>
              </a:ln>
              <a:sp3d/>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defTabSz="600075">
                  <a:lnSpc>
                    <a:spcPct val="90000"/>
                  </a:lnSpc>
                  <a:spcBef>
                    <a:spcPct val="0"/>
                  </a:spcBef>
                  <a:spcAft>
                    <a:spcPct val="35000"/>
                  </a:spcAft>
                </a:pPr>
                <a:endParaRPr lang="en-US" sz="900" dirty="0">
                  <a:latin typeface="Ralewa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034" y="1219627"/>
                <a:ext cx="927672" cy="927672"/>
              </a:xfrm>
              <a:prstGeom prst="rect">
                <a:avLst/>
              </a:prstGeom>
            </p:spPr>
          </p:pic>
        </p:grpSp>
        <p:grpSp>
          <p:nvGrpSpPr>
            <p:cNvPr id="19" name="Group 18"/>
            <p:cNvGrpSpPr/>
            <p:nvPr/>
          </p:nvGrpSpPr>
          <p:grpSpPr>
            <a:xfrm>
              <a:off x="890073" y="2345596"/>
              <a:ext cx="2257560" cy="2123658"/>
              <a:chOff x="890073" y="2345596"/>
              <a:chExt cx="2257560" cy="2123658"/>
            </a:xfrm>
          </p:grpSpPr>
          <p:sp>
            <p:nvSpPr>
              <p:cNvPr id="13" name="Rectangle 12"/>
              <p:cNvSpPr/>
              <p:nvPr/>
            </p:nvSpPr>
            <p:spPr>
              <a:xfrm>
                <a:off x="1075007" y="2345596"/>
                <a:ext cx="2072626" cy="2123658"/>
              </a:xfrm>
              <a:prstGeom prst="rect">
                <a:avLst/>
              </a:prstGeom>
            </p:spPr>
            <p:txBody>
              <a:bodyPr wrap="square">
                <a:spAutoFit/>
              </a:bodyPr>
              <a:lstStyle/>
              <a:p>
                <a:r>
                  <a:rPr lang="en-IN" sz="1200" dirty="0">
                    <a:latin typeface="Raleway"/>
                  </a:rPr>
                  <a:t>IT administrator will be responsible for all sign-ups and sign-ins</a:t>
                </a:r>
                <a:r>
                  <a:rPr lang="en-IN" sz="1200" dirty="0" smtClean="0">
                    <a:latin typeface="Raleway"/>
                  </a:rPr>
                  <a:t>.</a:t>
                </a:r>
              </a:p>
              <a:p>
                <a:endParaRPr lang="en-IN" sz="1200" dirty="0">
                  <a:latin typeface="Raleway"/>
                </a:endParaRPr>
              </a:p>
              <a:p>
                <a:r>
                  <a:rPr lang="en-IN" sz="1200" dirty="0">
                    <a:latin typeface="Raleway"/>
                  </a:rPr>
                  <a:t>Provide </a:t>
                </a:r>
                <a:r>
                  <a:rPr lang="en-IN" sz="1200" dirty="0" smtClean="0">
                    <a:latin typeface="Raleway"/>
                  </a:rPr>
                  <a:t>relevant </a:t>
                </a:r>
                <a:r>
                  <a:rPr lang="en-IN" sz="1200" dirty="0">
                    <a:latin typeface="Raleway"/>
                  </a:rPr>
                  <a:t>authentication and permissions to customers or </a:t>
                </a:r>
                <a:r>
                  <a:rPr lang="en-IN" sz="1200" dirty="0" smtClean="0">
                    <a:latin typeface="Raleway"/>
                  </a:rPr>
                  <a:t>users</a:t>
                </a:r>
              </a:p>
              <a:p>
                <a:endParaRPr lang="en-IN" sz="1200" dirty="0">
                  <a:latin typeface="Raleway"/>
                </a:endParaRPr>
              </a:p>
              <a:p>
                <a:r>
                  <a:rPr lang="en-IN" sz="1200" dirty="0">
                    <a:latin typeface="Raleway"/>
                  </a:rPr>
                  <a:t>Resolve authentication issues</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73" y="2426392"/>
                <a:ext cx="184934" cy="18493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73" y="3181945"/>
                <a:ext cx="184934" cy="184934"/>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73" y="4068565"/>
                <a:ext cx="184934" cy="184934"/>
              </a:xfrm>
              <a:prstGeom prst="rect">
                <a:avLst/>
              </a:prstGeom>
            </p:spPr>
          </p:pic>
        </p:grpSp>
      </p:grpSp>
      <p:grpSp>
        <p:nvGrpSpPr>
          <p:cNvPr id="17" name="Group 16"/>
          <p:cNvGrpSpPr/>
          <p:nvPr/>
        </p:nvGrpSpPr>
        <p:grpSpPr>
          <a:xfrm>
            <a:off x="3295525" y="1147708"/>
            <a:ext cx="2778045" cy="3511118"/>
            <a:chOff x="3295525" y="1147708"/>
            <a:chExt cx="2778045" cy="3511118"/>
          </a:xfrm>
        </p:grpSpPr>
        <p:grpSp>
          <p:nvGrpSpPr>
            <p:cNvPr id="7" name="Group 6"/>
            <p:cNvGrpSpPr/>
            <p:nvPr/>
          </p:nvGrpSpPr>
          <p:grpSpPr>
            <a:xfrm>
              <a:off x="3295525" y="1147708"/>
              <a:ext cx="2778045" cy="3511118"/>
              <a:chOff x="3295525" y="1147708"/>
              <a:chExt cx="2778045" cy="3511118"/>
            </a:xfrm>
          </p:grpSpPr>
          <p:sp>
            <p:nvSpPr>
              <p:cNvPr id="30" name="Freeform 29">
                <a:extLst>
                  <a:ext uri="{FF2B5EF4-FFF2-40B4-BE49-F238E27FC236}">
                    <a16:creationId xmlns:a16="http://schemas.microsoft.com/office/drawing/2014/main" xmlns="" id="{F233221F-1E9F-4E17-9940-7C9813AC541D}"/>
                  </a:ext>
                </a:extLst>
              </p:cNvPr>
              <p:cNvSpPr/>
              <p:nvPr/>
            </p:nvSpPr>
            <p:spPr>
              <a:xfrm rot="16200000">
                <a:off x="2928989" y="1514244"/>
                <a:ext cx="3511118" cy="2778045"/>
              </a:xfrm>
              <a:custGeom>
                <a:avLst/>
                <a:gdLst>
                  <a:gd name="connsiteX0" fmla="*/ 0 w 2647156"/>
                  <a:gd name="connsiteY0" fmla="*/ 132358 h 3176587"/>
                  <a:gd name="connsiteX1" fmla="*/ 132358 w 2647156"/>
                  <a:gd name="connsiteY1" fmla="*/ 0 h 3176587"/>
                  <a:gd name="connsiteX2" fmla="*/ 2514798 w 2647156"/>
                  <a:gd name="connsiteY2" fmla="*/ 0 h 3176587"/>
                  <a:gd name="connsiteX3" fmla="*/ 2647156 w 2647156"/>
                  <a:gd name="connsiteY3" fmla="*/ 132358 h 3176587"/>
                  <a:gd name="connsiteX4" fmla="*/ 2647156 w 2647156"/>
                  <a:gd name="connsiteY4" fmla="*/ 3044229 h 3176587"/>
                  <a:gd name="connsiteX5" fmla="*/ 2514798 w 2647156"/>
                  <a:gd name="connsiteY5" fmla="*/ 3176587 h 3176587"/>
                  <a:gd name="connsiteX6" fmla="*/ 132358 w 2647156"/>
                  <a:gd name="connsiteY6" fmla="*/ 3176587 h 3176587"/>
                  <a:gd name="connsiteX7" fmla="*/ 0 w 2647156"/>
                  <a:gd name="connsiteY7" fmla="*/ 3044229 h 3176587"/>
                  <a:gd name="connsiteX8" fmla="*/ 0 w 2647156"/>
                  <a:gd name="connsiteY8" fmla="*/ 132358 h 31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7156" h="3176587">
                    <a:moveTo>
                      <a:pt x="2536857" y="1"/>
                    </a:moveTo>
                    <a:cubicBezTo>
                      <a:pt x="2597773" y="1"/>
                      <a:pt x="2647156" y="71111"/>
                      <a:pt x="2647156" y="158830"/>
                    </a:cubicBezTo>
                    <a:lnTo>
                      <a:pt x="2647156" y="3017757"/>
                    </a:lnTo>
                    <a:cubicBezTo>
                      <a:pt x="2647156" y="3105476"/>
                      <a:pt x="2597773" y="3176586"/>
                      <a:pt x="2536857" y="3176586"/>
                    </a:cubicBezTo>
                    <a:lnTo>
                      <a:pt x="110299" y="3176586"/>
                    </a:lnTo>
                    <a:cubicBezTo>
                      <a:pt x="49383" y="3176586"/>
                      <a:pt x="0" y="3105476"/>
                      <a:pt x="0" y="3017757"/>
                    </a:cubicBezTo>
                    <a:lnTo>
                      <a:pt x="0" y="158830"/>
                    </a:lnTo>
                    <a:cubicBezTo>
                      <a:pt x="0" y="71111"/>
                      <a:pt x="49383" y="1"/>
                      <a:pt x="110299" y="1"/>
                    </a:cubicBezTo>
                    <a:lnTo>
                      <a:pt x="2536857" y="1"/>
                    </a:lnTo>
                    <a:close/>
                  </a:path>
                </a:pathLst>
              </a:custGeom>
              <a:solidFill>
                <a:srgbClr val="7030A0"/>
              </a:solidFill>
              <a:ln>
                <a:noFill/>
              </a:ln>
            </p:spPr>
            <p:style>
              <a:lnRef idx="1">
                <a:schemeClr val="accent4"/>
              </a:lnRef>
              <a:fillRef idx="2">
                <a:schemeClr val="accent4"/>
              </a:fillRef>
              <a:effectRef idx="1">
                <a:schemeClr val="accent4"/>
              </a:effectRef>
              <a:fontRef idx="minor">
                <a:schemeClr val="dk1">
                  <a:hueOff val="0"/>
                  <a:satOff val="0"/>
                  <a:lumOff val="0"/>
                  <a:alphaOff val="0"/>
                </a:schemeClr>
              </a:fontRef>
            </p:style>
            <p:txBody>
              <a:bodyPr spcFirstLastPara="0" vert="horz" wrap="square" lIns="428839" tIns="54007" rIns="70010" bIns="1588294" numCol="1" spcCol="1270" anchor="t" anchorCtr="0">
                <a:noAutofit/>
              </a:bodyPr>
              <a:lstStyle/>
              <a:p>
                <a:pPr algn="r" defTabSz="700088">
                  <a:lnSpc>
                    <a:spcPct val="90000"/>
                  </a:lnSpc>
                  <a:spcBef>
                    <a:spcPct val="0"/>
                  </a:spcBef>
                  <a:spcAft>
                    <a:spcPct val="35000"/>
                  </a:spcAft>
                </a:pPr>
                <a:r>
                  <a:rPr lang="en-US" sz="1800" b="1" dirty="0" smtClean="0">
                    <a:solidFill>
                      <a:schemeClr val="bg1"/>
                    </a:solidFill>
                    <a:latin typeface="Raleway"/>
                  </a:rPr>
                  <a:t>Application Developer</a:t>
                </a:r>
                <a:endParaRPr lang="en-US" sz="1800" b="1" dirty="0">
                  <a:solidFill>
                    <a:schemeClr val="bg1"/>
                  </a:solidFill>
                  <a:latin typeface="Raleway"/>
                </a:endParaRPr>
              </a:p>
            </p:txBody>
          </p:sp>
          <p:sp>
            <p:nvSpPr>
              <p:cNvPr id="34" name="Freeform 12">
                <a:extLst>
                  <a:ext uri="{FF2B5EF4-FFF2-40B4-BE49-F238E27FC236}">
                    <a16:creationId xmlns:a16="http://schemas.microsoft.com/office/drawing/2014/main" xmlns="" id="{5597FF3C-2839-4507-B1C3-83F335444920}"/>
                  </a:ext>
                </a:extLst>
              </p:cNvPr>
              <p:cNvSpPr/>
              <p:nvPr/>
            </p:nvSpPr>
            <p:spPr>
              <a:xfrm>
                <a:off x="3724174" y="2219218"/>
                <a:ext cx="2265660" cy="2363055"/>
              </a:xfrm>
              <a:prstGeom prst="roundRect">
                <a:avLst/>
              </a:prstGeom>
              <a:solidFill>
                <a:schemeClr val="bg1"/>
              </a:solidFill>
              <a:ln>
                <a:noFill/>
              </a:ln>
              <a:sp3d/>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defTabSz="600075">
                  <a:lnSpc>
                    <a:spcPct val="90000"/>
                  </a:lnSpc>
                  <a:spcBef>
                    <a:spcPct val="0"/>
                  </a:spcBef>
                  <a:spcAft>
                    <a:spcPct val="35000"/>
                  </a:spcAft>
                </a:pPr>
                <a:endParaRPr lang="en-US" sz="900" dirty="0">
                  <a:latin typeface="Raleway"/>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4067" y="1292982"/>
                <a:ext cx="780962" cy="780962"/>
              </a:xfrm>
              <a:prstGeom prst="rect">
                <a:avLst/>
              </a:prstGeom>
            </p:spPr>
          </p:pic>
        </p:grpSp>
        <p:sp>
          <p:nvSpPr>
            <p:cNvPr id="15" name="Rectangle 14"/>
            <p:cNvSpPr/>
            <p:nvPr/>
          </p:nvSpPr>
          <p:spPr>
            <a:xfrm>
              <a:off x="3690835" y="2917967"/>
              <a:ext cx="2298999" cy="830997"/>
            </a:xfrm>
            <a:prstGeom prst="rect">
              <a:avLst/>
            </a:prstGeom>
          </p:spPr>
          <p:txBody>
            <a:bodyPr wrap="square">
              <a:spAutoFit/>
            </a:bodyPr>
            <a:lstStyle/>
            <a:p>
              <a:pPr algn="ctr"/>
              <a:r>
                <a:rPr lang="en-IN" sz="1200" dirty="0">
                  <a:latin typeface="Raleway"/>
                </a:rPr>
                <a:t>Developers get easy and hassle free access to the </a:t>
              </a:r>
              <a:r>
                <a:rPr lang="en-IN" sz="1200" dirty="0" smtClean="0">
                  <a:latin typeface="Raleway"/>
                </a:rPr>
                <a:t>relevant </a:t>
              </a:r>
              <a:r>
                <a:rPr lang="en-IN" sz="1200" dirty="0">
                  <a:latin typeface="Raleway"/>
                </a:rPr>
                <a:t>services to develop applications</a:t>
              </a:r>
            </a:p>
          </p:txBody>
        </p:sp>
      </p:grpSp>
      <p:grpSp>
        <p:nvGrpSpPr>
          <p:cNvPr id="18" name="Group 17"/>
          <p:cNvGrpSpPr/>
          <p:nvPr/>
        </p:nvGrpSpPr>
        <p:grpSpPr>
          <a:xfrm>
            <a:off x="6221463" y="1147707"/>
            <a:ext cx="2778045" cy="3511118"/>
            <a:chOff x="6221463" y="1147707"/>
            <a:chExt cx="2778045" cy="3511118"/>
          </a:xfrm>
        </p:grpSpPr>
        <p:grpSp>
          <p:nvGrpSpPr>
            <p:cNvPr id="8" name="Group 7"/>
            <p:cNvGrpSpPr/>
            <p:nvPr/>
          </p:nvGrpSpPr>
          <p:grpSpPr>
            <a:xfrm>
              <a:off x="6221463" y="1147707"/>
              <a:ext cx="2778045" cy="3511118"/>
              <a:chOff x="6221463" y="1147707"/>
              <a:chExt cx="2778045" cy="3511118"/>
            </a:xfrm>
          </p:grpSpPr>
          <p:sp>
            <p:nvSpPr>
              <p:cNvPr id="36" name="Freeform 35">
                <a:extLst>
                  <a:ext uri="{FF2B5EF4-FFF2-40B4-BE49-F238E27FC236}">
                    <a16:creationId xmlns:a16="http://schemas.microsoft.com/office/drawing/2014/main" xmlns="" id="{F233221F-1E9F-4E17-9940-7C9813AC541D}"/>
                  </a:ext>
                </a:extLst>
              </p:cNvPr>
              <p:cNvSpPr/>
              <p:nvPr/>
            </p:nvSpPr>
            <p:spPr>
              <a:xfrm rot="16200000">
                <a:off x="5854927" y="1514243"/>
                <a:ext cx="3511118" cy="2778045"/>
              </a:xfrm>
              <a:custGeom>
                <a:avLst/>
                <a:gdLst>
                  <a:gd name="connsiteX0" fmla="*/ 0 w 2647156"/>
                  <a:gd name="connsiteY0" fmla="*/ 132358 h 3176587"/>
                  <a:gd name="connsiteX1" fmla="*/ 132358 w 2647156"/>
                  <a:gd name="connsiteY1" fmla="*/ 0 h 3176587"/>
                  <a:gd name="connsiteX2" fmla="*/ 2514798 w 2647156"/>
                  <a:gd name="connsiteY2" fmla="*/ 0 h 3176587"/>
                  <a:gd name="connsiteX3" fmla="*/ 2647156 w 2647156"/>
                  <a:gd name="connsiteY3" fmla="*/ 132358 h 3176587"/>
                  <a:gd name="connsiteX4" fmla="*/ 2647156 w 2647156"/>
                  <a:gd name="connsiteY4" fmla="*/ 3044229 h 3176587"/>
                  <a:gd name="connsiteX5" fmla="*/ 2514798 w 2647156"/>
                  <a:gd name="connsiteY5" fmla="*/ 3176587 h 3176587"/>
                  <a:gd name="connsiteX6" fmla="*/ 132358 w 2647156"/>
                  <a:gd name="connsiteY6" fmla="*/ 3176587 h 3176587"/>
                  <a:gd name="connsiteX7" fmla="*/ 0 w 2647156"/>
                  <a:gd name="connsiteY7" fmla="*/ 3044229 h 3176587"/>
                  <a:gd name="connsiteX8" fmla="*/ 0 w 2647156"/>
                  <a:gd name="connsiteY8" fmla="*/ 132358 h 31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7156" h="3176587">
                    <a:moveTo>
                      <a:pt x="2536857" y="1"/>
                    </a:moveTo>
                    <a:cubicBezTo>
                      <a:pt x="2597773" y="1"/>
                      <a:pt x="2647156" y="71111"/>
                      <a:pt x="2647156" y="158830"/>
                    </a:cubicBezTo>
                    <a:lnTo>
                      <a:pt x="2647156" y="3017757"/>
                    </a:lnTo>
                    <a:cubicBezTo>
                      <a:pt x="2647156" y="3105476"/>
                      <a:pt x="2597773" y="3176586"/>
                      <a:pt x="2536857" y="3176586"/>
                    </a:cubicBezTo>
                    <a:lnTo>
                      <a:pt x="110299" y="3176586"/>
                    </a:lnTo>
                    <a:cubicBezTo>
                      <a:pt x="49383" y="3176586"/>
                      <a:pt x="0" y="3105476"/>
                      <a:pt x="0" y="3017757"/>
                    </a:cubicBezTo>
                    <a:lnTo>
                      <a:pt x="0" y="158830"/>
                    </a:lnTo>
                    <a:cubicBezTo>
                      <a:pt x="0" y="71111"/>
                      <a:pt x="49383" y="1"/>
                      <a:pt x="110299" y="1"/>
                    </a:cubicBezTo>
                    <a:lnTo>
                      <a:pt x="2536857" y="1"/>
                    </a:lnTo>
                    <a:close/>
                  </a:path>
                </a:pathLst>
              </a:custGeom>
              <a:solidFill>
                <a:srgbClr val="00B050"/>
              </a:solidFill>
              <a:ln>
                <a:noFill/>
              </a:ln>
            </p:spPr>
            <p:style>
              <a:lnRef idx="1">
                <a:schemeClr val="accent4"/>
              </a:lnRef>
              <a:fillRef idx="2">
                <a:schemeClr val="accent4"/>
              </a:fillRef>
              <a:effectRef idx="1">
                <a:schemeClr val="accent4"/>
              </a:effectRef>
              <a:fontRef idx="minor">
                <a:schemeClr val="dk1">
                  <a:hueOff val="0"/>
                  <a:satOff val="0"/>
                  <a:lumOff val="0"/>
                  <a:alphaOff val="0"/>
                </a:schemeClr>
              </a:fontRef>
            </p:style>
            <p:txBody>
              <a:bodyPr spcFirstLastPara="0" vert="horz" wrap="square" lIns="428839" tIns="54007" rIns="70010" bIns="1588294" numCol="1" spcCol="1270" anchor="t" anchorCtr="0">
                <a:noAutofit/>
              </a:bodyPr>
              <a:lstStyle/>
              <a:p>
                <a:pPr algn="r" defTabSz="700088">
                  <a:lnSpc>
                    <a:spcPct val="90000"/>
                  </a:lnSpc>
                  <a:spcBef>
                    <a:spcPct val="0"/>
                  </a:spcBef>
                  <a:spcAft>
                    <a:spcPct val="35000"/>
                  </a:spcAft>
                </a:pPr>
                <a:r>
                  <a:rPr lang="en-US" sz="1800" b="1" dirty="0" smtClean="0">
                    <a:solidFill>
                      <a:schemeClr val="bg1"/>
                    </a:solidFill>
                    <a:latin typeface="Raleway"/>
                  </a:rPr>
                  <a:t>Online Customers</a:t>
                </a:r>
                <a:endParaRPr lang="en-US" sz="1800" b="1" dirty="0">
                  <a:solidFill>
                    <a:schemeClr val="bg1"/>
                  </a:solidFill>
                  <a:latin typeface="Raleway"/>
                </a:endParaRPr>
              </a:p>
            </p:txBody>
          </p:sp>
          <p:sp>
            <p:nvSpPr>
              <p:cNvPr id="37" name="Freeform 12">
                <a:extLst>
                  <a:ext uri="{FF2B5EF4-FFF2-40B4-BE49-F238E27FC236}">
                    <a16:creationId xmlns:a16="http://schemas.microsoft.com/office/drawing/2014/main" xmlns="" id="{5597FF3C-2839-4507-B1C3-83F335444920}"/>
                  </a:ext>
                </a:extLst>
              </p:cNvPr>
              <p:cNvSpPr/>
              <p:nvPr/>
            </p:nvSpPr>
            <p:spPr>
              <a:xfrm>
                <a:off x="6650112" y="2219217"/>
                <a:ext cx="2265660" cy="2363055"/>
              </a:xfrm>
              <a:prstGeom prst="roundRect">
                <a:avLst/>
              </a:prstGeom>
              <a:solidFill>
                <a:schemeClr val="bg1"/>
              </a:solidFill>
              <a:ln>
                <a:noFill/>
              </a:ln>
              <a:sp3d/>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defTabSz="600075">
                  <a:lnSpc>
                    <a:spcPct val="90000"/>
                  </a:lnSpc>
                  <a:spcBef>
                    <a:spcPct val="0"/>
                  </a:spcBef>
                  <a:spcAft>
                    <a:spcPct val="35000"/>
                  </a:spcAft>
                </a:pPr>
                <a:endParaRPr lang="en-US" sz="1000" dirty="0">
                  <a:latin typeface="Raleway"/>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2447" y="1300887"/>
                <a:ext cx="846412" cy="846412"/>
              </a:xfrm>
              <a:prstGeom prst="rect">
                <a:avLst/>
              </a:prstGeom>
            </p:spPr>
          </p:pic>
        </p:grpSp>
        <p:sp>
          <p:nvSpPr>
            <p:cNvPr id="16" name="Rectangle 15"/>
            <p:cNvSpPr/>
            <p:nvPr/>
          </p:nvSpPr>
          <p:spPr>
            <a:xfrm>
              <a:off x="6613474" y="2767925"/>
              <a:ext cx="2338936" cy="1131079"/>
            </a:xfrm>
            <a:prstGeom prst="rect">
              <a:avLst/>
            </a:prstGeom>
          </p:spPr>
          <p:txBody>
            <a:bodyPr wrap="square">
              <a:spAutoFit/>
            </a:bodyPr>
            <a:lstStyle/>
            <a:p>
              <a:pPr algn="ctr"/>
              <a:r>
                <a:rPr lang="en-IN" dirty="0"/>
                <a:t>Online customers can access services such as office 365 and other </a:t>
              </a:r>
              <a:r>
                <a:rPr lang="en-IN" dirty="0" smtClean="0"/>
                <a:t>CRM services </a:t>
              </a:r>
              <a:r>
                <a:rPr lang="en-IN" dirty="0"/>
                <a:t>with their Azure active directory credentials.</a:t>
              </a:r>
            </a:p>
          </p:txBody>
        </p:sp>
      </p:grpSp>
      <p:pic>
        <p:nvPicPr>
          <p:cNvPr id="25" name="Picture 24">
            <a:extLst>
              <a:ext uri="{FF2B5EF4-FFF2-40B4-BE49-F238E27FC236}">
                <a16:creationId xmlns="" xmlns:a16="http://schemas.microsoft.com/office/drawing/2014/main" id="{489CA974-BFDD-4137-A608-C539BA067DF5}"/>
              </a:ext>
            </a:extLst>
          </p:cNvPr>
          <p:cNvPicPr>
            <a:picLocks noChangeAspect="1"/>
          </p:cNvPicPr>
          <p:nvPr/>
        </p:nvPicPr>
        <p:blipFill>
          <a:blip r:embed="rId7"/>
          <a:stretch>
            <a:fillRect/>
          </a:stretch>
        </p:blipFill>
        <p:spPr>
          <a:xfrm>
            <a:off x="0" y="0"/>
            <a:ext cx="9144000" cy="5143500"/>
          </a:xfrm>
          <a:prstGeom prst="rect">
            <a:avLst/>
          </a:prstGeom>
        </p:spPr>
      </p:pic>
    </p:spTree>
    <p:extLst>
      <p:ext uri="{BB962C8B-B14F-4D97-AF65-F5344CB8AC3E}">
        <p14:creationId xmlns:p14="http://schemas.microsoft.com/office/powerpoint/2010/main" val="26903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17"/>
                                        </p:tgtEl>
                                      </p:cBhvr>
                                    </p:animEffect>
                                    <p:animScale>
                                      <p:cBhvr>
                                        <p:cTn id="12" dur="250" autoRev="1" fill="hold"/>
                                        <p:tgtEl>
                                          <p:spTgt spid="1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8"/>
                                        </p:tgtEl>
                                      </p:cBhvr>
                                    </p:animEffect>
                                    <p:animScale>
                                      <p:cBhvr>
                                        <p:cTn id="1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Terminologies in Azure Active Directory</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0696414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Terminologies in Azure Active Directory</a:t>
            </a:r>
            <a:endParaRPr lang="en-US" sz="2400" b="1" dirty="0">
              <a:solidFill>
                <a:srgbClr val="604878"/>
              </a:solidFill>
            </a:endParaRPr>
          </a:p>
        </p:txBody>
      </p:sp>
      <p:grpSp>
        <p:nvGrpSpPr>
          <p:cNvPr id="12" name="Group 11"/>
          <p:cNvGrpSpPr/>
          <p:nvPr/>
        </p:nvGrpSpPr>
        <p:grpSpPr>
          <a:xfrm>
            <a:off x="4674857" y="966832"/>
            <a:ext cx="1835943" cy="3414592"/>
            <a:chOff x="596843" y="901835"/>
            <a:chExt cx="1835943" cy="3414592"/>
          </a:xfrm>
        </p:grpSpPr>
        <p:grpSp>
          <p:nvGrpSpPr>
            <p:cNvPr id="66" name="Group 65">
              <a:extLst>
                <a:ext uri="{FF2B5EF4-FFF2-40B4-BE49-F238E27FC236}">
                  <a16:creationId xmlns:a16="http://schemas.microsoft.com/office/drawing/2014/main" xmlns="" id="{33D3F9FB-E70E-497B-AD14-116E412885A8}"/>
                </a:ext>
              </a:extLst>
            </p:cNvPr>
            <p:cNvGrpSpPr/>
            <p:nvPr/>
          </p:nvGrpSpPr>
          <p:grpSpPr>
            <a:xfrm>
              <a:off x="596843" y="3087202"/>
              <a:ext cx="1835943" cy="1229225"/>
              <a:chOff x="332936" y="2473878"/>
              <a:chExt cx="2937088" cy="1638966"/>
            </a:xfrm>
          </p:grpSpPr>
          <p:sp>
            <p:nvSpPr>
              <p:cNvPr id="85" name="TextBox 85">
                <a:extLst>
                  <a:ext uri="{FF2B5EF4-FFF2-40B4-BE49-F238E27FC236}">
                    <a16:creationId xmlns:a16="http://schemas.microsoft.com/office/drawing/2014/main" xmlns="" id="{8B063CFF-61B9-481C-B1AC-5CBCF53C585D}"/>
                  </a:ext>
                </a:extLst>
              </p:cNvPr>
              <p:cNvSpPr txBox="1"/>
              <p:nvPr/>
            </p:nvSpPr>
            <p:spPr>
              <a:xfrm>
                <a:off x="332936" y="2473878"/>
                <a:ext cx="2937088" cy="615553"/>
              </a:xfrm>
              <a:prstGeom prst="rect">
                <a:avLst/>
              </a:prstGeom>
              <a:noFill/>
              <a:ln>
                <a:noFill/>
              </a:ln>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C13018"/>
                    </a:solidFill>
                    <a:effectLst>
                      <a:outerShdw blurRad="50800" dist="38100" dir="2700000" algn="tl" rotWithShape="0">
                        <a:prstClr val="black">
                          <a:alpha val="40000"/>
                        </a:prstClr>
                      </a:outerShdw>
                    </a:effectLst>
                    <a:uLnTx/>
                    <a:uFillTx/>
                    <a:latin typeface="Calibri" panose="020F0502020204030204"/>
                  </a:rPr>
                  <a:t>USER</a:t>
                </a:r>
                <a:endParaRPr kumimoji="0" lang="en-US" sz="2400" b="1" i="0" u="none" strike="noStrike" kern="1200" cap="none" spc="0" normalizeH="0" baseline="0" noProof="0" dirty="0">
                  <a:ln>
                    <a:noFill/>
                  </a:ln>
                  <a:solidFill>
                    <a:srgbClr val="C13018"/>
                  </a:solidFill>
                  <a:effectLst>
                    <a:outerShdw blurRad="50800" dist="38100" dir="2700000" algn="tl" rotWithShape="0">
                      <a:prstClr val="black">
                        <a:alpha val="40000"/>
                      </a:prstClr>
                    </a:outerShdw>
                  </a:effectLst>
                  <a:uLnTx/>
                  <a:uFillTx/>
                  <a:latin typeface="Calibri" panose="020F0502020204030204"/>
                </a:endParaRPr>
              </a:p>
            </p:txBody>
          </p:sp>
          <p:sp>
            <p:nvSpPr>
              <p:cNvPr id="86" name="TextBox 86">
                <a:extLst>
                  <a:ext uri="{FF2B5EF4-FFF2-40B4-BE49-F238E27FC236}">
                    <a16:creationId xmlns:a16="http://schemas.microsoft.com/office/drawing/2014/main" xmlns="" id="{8AC4C8CF-A5B9-4BCC-802D-DA7D097EDA65}"/>
                  </a:ext>
                </a:extLst>
              </p:cNvPr>
              <p:cNvSpPr txBox="1"/>
              <p:nvPr/>
            </p:nvSpPr>
            <p:spPr>
              <a:xfrm>
                <a:off x="340732" y="3086923"/>
                <a:ext cx="2929292" cy="1025921"/>
              </a:xfrm>
              <a:prstGeom prst="rect">
                <a:avLst/>
              </a:prstGeom>
              <a:noFill/>
              <a:ln>
                <a:noFill/>
              </a:ln>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Users are the individuals that are given permission and set of username and password to access and use certain services</a:t>
                </a:r>
                <a:endParaRPr kumimoji="0" lang="en-US" sz="1100" b="0" i="0" u="none" strike="noStrike" kern="1200" cap="none" spc="0" normalizeH="0" baseline="0" noProof="0" dirty="0">
                  <a:ln>
                    <a:noFill/>
                  </a:ln>
                  <a:effectLst/>
                  <a:uLnTx/>
                  <a:uFillTx/>
                  <a:latin typeface="Calibri" panose="020F0502020204030204"/>
                </a:endParaRPr>
              </a:p>
            </p:txBody>
          </p:sp>
        </p:grpSp>
        <p:sp>
          <p:nvSpPr>
            <p:cNvPr id="59" name="Diamond 58">
              <a:extLst>
                <a:ext uri="{FF2B5EF4-FFF2-40B4-BE49-F238E27FC236}">
                  <a16:creationId xmlns:a16="http://schemas.microsoft.com/office/drawing/2014/main" xmlns="" id="{F846E76A-55CF-499F-A226-6E988F3B4FD2}"/>
                </a:ext>
              </a:extLst>
            </p:cNvPr>
            <p:cNvSpPr/>
            <p:nvPr/>
          </p:nvSpPr>
          <p:spPr>
            <a:xfrm>
              <a:off x="596843" y="901835"/>
              <a:ext cx="1835943" cy="1835943"/>
            </a:xfrm>
            <a:prstGeom prst="diamond">
              <a:avLst/>
            </a:prstGeom>
            <a:solidFill>
              <a:srgbClr val="C1301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0" name="Diamond 59">
              <a:extLst>
                <a:ext uri="{FF2B5EF4-FFF2-40B4-BE49-F238E27FC236}">
                  <a16:creationId xmlns:a16="http://schemas.microsoft.com/office/drawing/2014/main" xmlns="" id="{EE677CE6-B2F1-45CC-89F3-D99A2DEA8EB5}"/>
                </a:ext>
              </a:extLst>
            </p:cNvPr>
            <p:cNvSpPr/>
            <p:nvPr/>
          </p:nvSpPr>
          <p:spPr>
            <a:xfrm>
              <a:off x="596843" y="1149977"/>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cs typeface="Calibri" panose="020F0502020204030204" pitchFamily="34" charset="0"/>
                </a:rPr>
                <a:t>g</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73" name="Rectangle 72">
              <a:extLst>
                <a:ext uri="{FF2B5EF4-FFF2-40B4-BE49-F238E27FC236}">
                  <a16:creationId xmlns:a16="http://schemas.microsoft.com/office/drawing/2014/main" xmlns="" id="{9BB55229-DBE3-4909-8962-E9D210B61D07}"/>
                </a:ext>
              </a:extLst>
            </p:cNvPr>
            <p:cNvSpPr/>
            <p:nvPr/>
          </p:nvSpPr>
          <p:spPr>
            <a:xfrm rot="18900000">
              <a:off x="890427" y="1539376"/>
              <a:ext cx="562976"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USER</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042" y="1819806"/>
              <a:ext cx="537478" cy="537478"/>
            </a:xfrm>
            <a:prstGeom prst="rect">
              <a:avLst/>
            </a:prstGeom>
          </p:spPr>
        </p:pic>
      </p:grpSp>
      <p:grpSp>
        <p:nvGrpSpPr>
          <p:cNvPr id="11" name="Group 10"/>
          <p:cNvGrpSpPr/>
          <p:nvPr/>
        </p:nvGrpSpPr>
        <p:grpSpPr>
          <a:xfrm>
            <a:off x="6712981" y="966832"/>
            <a:ext cx="1835943" cy="3753147"/>
            <a:chOff x="2634967" y="901835"/>
            <a:chExt cx="1835943" cy="3753147"/>
          </a:xfrm>
        </p:grpSpPr>
        <p:sp>
          <p:nvSpPr>
            <p:cNvPr id="61" name="Diamond 60">
              <a:extLst>
                <a:ext uri="{FF2B5EF4-FFF2-40B4-BE49-F238E27FC236}">
                  <a16:creationId xmlns:a16="http://schemas.microsoft.com/office/drawing/2014/main" xmlns="" id="{B295DCF7-6644-4E13-99BA-613332407263}"/>
                </a:ext>
              </a:extLst>
            </p:cNvPr>
            <p:cNvSpPr/>
            <p:nvPr/>
          </p:nvSpPr>
          <p:spPr>
            <a:xfrm>
              <a:off x="2634967" y="1149977"/>
              <a:ext cx="1835943" cy="1835943"/>
            </a:xfrm>
            <a:prstGeom prst="diamond">
              <a:avLst/>
            </a:prstGeom>
            <a:solidFill>
              <a:srgbClr val="F7931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2" name="Diamond 61">
              <a:extLst>
                <a:ext uri="{FF2B5EF4-FFF2-40B4-BE49-F238E27FC236}">
                  <a16:creationId xmlns:a16="http://schemas.microsoft.com/office/drawing/2014/main" xmlns="" id="{FDE56BE4-CA2A-491C-8189-CCE5AFEBBEEF}"/>
                </a:ext>
              </a:extLst>
            </p:cNvPr>
            <p:cNvSpPr/>
            <p:nvPr/>
          </p:nvSpPr>
          <p:spPr>
            <a:xfrm>
              <a:off x="2634967" y="901835"/>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67" name="Group 66">
              <a:extLst>
                <a:ext uri="{FF2B5EF4-FFF2-40B4-BE49-F238E27FC236}">
                  <a16:creationId xmlns:a16="http://schemas.microsoft.com/office/drawing/2014/main" xmlns="" id="{81D64F09-EBEA-48FF-B839-95576BB66D92}"/>
                </a:ext>
              </a:extLst>
            </p:cNvPr>
            <p:cNvGrpSpPr/>
            <p:nvPr/>
          </p:nvGrpSpPr>
          <p:grpSpPr>
            <a:xfrm>
              <a:off x="2634967" y="3087202"/>
              <a:ext cx="1835943" cy="1567780"/>
              <a:chOff x="332936" y="2473878"/>
              <a:chExt cx="2937088" cy="2090372"/>
            </a:xfrm>
          </p:grpSpPr>
          <p:sp>
            <p:nvSpPr>
              <p:cNvPr id="83" name="TextBox 88">
                <a:extLst>
                  <a:ext uri="{FF2B5EF4-FFF2-40B4-BE49-F238E27FC236}">
                    <a16:creationId xmlns:a16="http://schemas.microsoft.com/office/drawing/2014/main" xmlns="" id="{C744AD18-7CBC-4E94-9E4E-DD676705D555}"/>
                  </a:ext>
                </a:extLst>
              </p:cNvPr>
              <p:cNvSpPr txBox="1"/>
              <p:nvPr/>
            </p:nvSpPr>
            <p:spPr>
              <a:xfrm>
                <a:off x="332936" y="2473878"/>
                <a:ext cx="2937088" cy="615553"/>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7931F"/>
                    </a:solidFill>
                    <a:effectLst/>
                    <a:uLnTx/>
                    <a:uFillTx/>
                    <a:latin typeface="Calibri" panose="020F0502020204030204"/>
                  </a:rPr>
                  <a:t>GROUPS</a:t>
                </a:r>
                <a:endParaRPr kumimoji="0" lang="en-US" sz="2400" b="1" i="0" u="none" strike="noStrike" kern="1200" cap="none" spc="0" normalizeH="0" baseline="0" noProof="0" dirty="0">
                  <a:ln>
                    <a:noFill/>
                  </a:ln>
                  <a:solidFill>
                    <a:srgbClr val="F7931F"/>
                  </a:solidFill>
                  <a:effectLst/>
                  <a:uLnTx/>
                  <a:uFillTx/>
                  <a:latin typeface="Calibri" panose="020F0502020204030204"/>
                </a:endParaRPr>
              </a:p>
            </p:txBody>
          </p:sp>
          <p:sp>
            <p:nvSpPr>
              <p:cNvPr id="84" name="TextBox 89">
                <a:extLst>
                  <a:ext uri="{FF2B5EF4-FFF2-40B4-BE49-F238E27FC236}">
                    <a16:creationId xmlns:a16="http://schemas.microsoft.com/office/drawing/2014/main" xmlns="" id="{BEAD29A2-29A1-4282-BA57-E38278D6CF29}"/>
                  </a:ext>
                </a:extLst>
              </p:cNvPr>
              <p:cNvSpPr txBox="1"/>
              <p:nvPr/>
            </p:nvSpPr>
            <p:spPr>
              <a:xfrm>
                <a:off x="340732" y="3086923"/>
                <a:ext cx="2929292" cy="147732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Groups are the logical group of users. Groups are  created to </a:t>
                </a:r>
                <a:r>
                  <a:rPr lang="en-US" sz="1100" dirty="0" smtClean="0"/>
                  <a:t>organize </a:t>
                </a:r>
                <a:r>
                  <a:rPr lang="en-US" sz="1100" dirty="0"/>
                  <a:t>the users or devices on the basis of geographic location, department, types of services or hardware characteristics.</a:t>
                </a:r>
              </a:p>
            </p:txBody>
          </p:sp>
        </p:grpSp>
        <p:sp>
          <p:nvSpPr>
            <p:cNvPr id="74" name="Rectangle 73">
              <a:extLst>
                <a:ext uri="{FF2B5EF4-FFF2-40B4-BE49-F238E27FC236}">
                  <a16:creationId xmlns:a16="http://schemas.microsoft.com/office/drawing/2014/main" xmlns="" id="{DF76EE38-BFF7-403B-B971-FE4224CF4BD3}"/>
                </a:ext>
              </a:extLst>
            </p:cNvPr>
            <p:cNvSpPr/>
            <p:nvPr/>
          </p:nvSpPr>
          <p:spPr>
            <a:xfrm rot="18900000">
              <a:off x="2812365" y="1291234"/>
              <a:ext cx="795347"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50" b="1" dirty="0" smtClean="0">
                  <a:solidFill>
                    <a:srgbClr val="D3D3D3">
                      <a:lumMod val="75000"/>
                    </a:srgbClr>
                  </a:solidFill>
                  <a:latin typeface="Calibri" panose="020F0502020204030204"/>
                </a:rPr>
                <a:t>GROUPS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6604" y="1728619"/>
              <a:ext cx="612668" cy="612668"/>
            </a:xfrm>
            <a:prstGeom prst="rect">
              <a:avLst/>
            </a:prstGeom>
          </p:spPr>
        </p:pic>
      </p:grpSp>
      <p:grpSp>
        <p:nvGrpSpPr>
          <p:cNvPr id="10" name="Group 9"/>
          <p:cNvGrpSpPr/>
          <p:nvPr/>
        </p:nvGrpSpPr>
        <p:grpSpPr>
          <a:xfrm>
            <a:off x="537688" y="966832"/>
            <a:ext cx="1835943" cy="3922424"/>
            <a:chOff x="4673091" y="901835"/>
            <a:chExt cx="1835943" cy="3922424"/>
          </a:xfrm>
        </p:grpSpPr>
        <p:grpSp>
          <p:nvGrpSpPr>
            <p:cNvPr id="3" name="Group 2"/>
            <p:cNvGrpSpPr/>
            <p:nvPr/>
          </p:nvGrpSpPr>
          <p:grpSpPr>
            <a:xfrm>
              <a:off x="4673091" y="901835"/>
              <a:ext cx="1835943" cy="3922424"/>
              <a:chOff x="4673091" y="901835"/>
              <a:chExt cx="1835943" cy="3922424"/>
            </a:xfrm>
          </p:grpSpPr>
          <p:sp>
            <p:nvSpPr>
              <p:cNvPr id="63" name="Diamond 62">
                <a:extLst>
                  <a:ext uri="{FF2B5EF4-FFF2-40B4-BE49-F238E27FC236}">
                    <a16:creationId xmlns:a16="http://schemas.microsoft.com/office/drawing/2014/main" xmlns="" id="{5B7A49FC-4560-4A03-85F4-E66B8D6C05B3}"/>
                  </a:ext>
                </a:extLst>
              </p:cNvPr>
              <p:cNvSpPr/>
              <p:nvPr/>
            </p:nvSpPr>
            <p:spPr>
              <a:xfrm>
                <a:off x="4673091" y="901835"/>
                <a:ext cx="1835943" cy="1835943"/>
              </a:xfrm>
              <a:prstGeom prst="diamond">
                <a:avLst/>
              </a:prstGeom>
              <a:solidFill>
                <a:srgbClr val="4CC1EF"/>
              </a:solidFill>
              <a:ln w="12700" cap="flat" cmpd="sng" algn="ctr">
                <a:noFill/>
                <a:prstDash val="solid"/>
                <a:miter lim="800000"/>
              </a:ln>
              <a:effectLst>
                <a:glow rad="63500">
                  <a:schemeClr val="accent5">
                    <a:satMod val="175000"/>
                    <a:alpha val="40000"/>
                  </a:schemeClr>
                </a:glo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4" name="Diamond 63">
                <a:extLst>
                  <a:ext uri="{FF2B5EF4-FFF2-40B4-BE49-F238E27FC236}">
                    <a16:creationId xmlns:a16="http://schemas.microsoft.com/office/drawing/2014/main" xmlns="" id="{9CE3DA6A-880D-4CDD-9C90-22FF5FF98A4B}"/>
                  </a:ext>
                </a:extLst>
              </p:cNvPr>
              <p:cNvSpPr/>
              <p:nvPr/>
            </p:nvSpPr>
            <p:spPr>
              <a:xfrm>
                <a:off x="4673091" y="1149977"/>
                <a:ext cx="1835943" cy="1835943"/>
              </a:xfrm>
              <a:prstGeom prst="diamond">
                <a:avLst/>
              </a:prstGeom>
              <a:solidFill>
                <a:srgbClr val="D3D3D3"/>
              </a:solidFill>
              <a:ln w="12700" cap="flat" cmpd="sng" algn="ctr">
                <a:noFill/>
                <a:prstDash val="solid"/>
                <a:miter lim="800000"/>
              </a:ln>
              <a:effectLst>
                <a:glow rad="63500">
                  <a:schemeClr val="accent5">
                    <a:satMod val="175000"/>
                    <a:alpha val="40000"/>
                  </a:schemeClr>
                </a:glo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81" name="TextBox 91">
                <a:extLst>
                  <a:ext uri="{FF2B5EF4-FFF2-40B4-BE49-F238E27FC236}">
                    <a16:creationId xmlns:a16="http://schemas.microsoft.com/office/drawing/2014/main" xmlns="" id="{0D318C88-6734-4255-AFB6-78122699B12D}"/>
                  </a:ext>
                </a:extLst>
              </p:cNvPr>
              <p:cNvSpPr txBox="1"/>
              <p:nvPr/>
            </p:nvSpPr>
            <p:spPr>
              <a:xfrm>
                <a:off x="4673091" y="3087202"/>
                <a:ext cx="1835943"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4CC1EF"/>
                    </a:solidFill>
                    <a:effectLst/>
                    <a:uLnTx/>
                    <a:uFillTx/>
                    <a:latin typeface="Calibri" panose="020F0502020204030204"/>
                  </a:rPr>
                  <a:t>TENANTS</a:t>
                </a:r>
                <a:endParaRPr kumimoji="0" lang="en-US" sz="2400" b="1" i="0" u="none" strike="noStrike" kern="1200" cap="none" spc="0" normalizeH="0" baseline="0" noProof="0" dirty="0">
                  <a:ln>
                    <a:noFill/>
                  </a:ln>
                  <a:solidFill>
                    <a:srgbClr val="4CC1EF"/>
                  </a:solidFill>
                  <a:effectLst/>
                  <a:uLnTx/>
                  <a:uFillTx/>
                  <a:latin typeface="Calibri" panose="020F0502020204030204"/>
                </a:endParaRPr>
              </a:p>
            </p:txBody>
          </p:sp>
          <p:sp>
            <p:nvSpPr>
              <p:cNvPr id="82" name="TextBox 92">
                <a:extLst>
                  <a:ext uri="{FF2B5EF4-FFF2-40B4-BE49-F238E27FC236}">
                    <a16:creationId xmlns:a16="http://schemas.microsoft.com/office/drawing/2014/main" xmlns="" id="{2EDAD29F-6752-4161-BA9B-BEDD593D607E}"/>
                  </a:ext>
                </a:extLst>
              </p:cNvPr>
              <p:cNvSpPr txBox="1"/>
              <p:nvPr/>
            </p:nvSpPr>
            <p:spPr>
              <a:xfrm>
                <a:off x="4677964" y="3546986"/>
                <a:ext cx="1831070" cy="127727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Tenant is an </a:t>
                </a:r>
                <a:r>
                  <a:rPr lang="en-US" sz="1100" dirty="0" smtClean="0"/>
                  <a:t>organization. </a:t>
                </a:r>
                <a:endParaRPr lang="en-US" sz="1100" dirty="0"/>
              </a:p>
              <a:p>
                <a:pPr lvl="0" algn="just"/>
                <a:r>
                  <a:rPr lang="en-US" sz="1100" dirty="0"/>
                  <a:t>Microsoft ensures that all the tenants or the organizations using Microsoft Cloud services stay isolated and separated, in order to maintain their services separately.</a:t>
                </a:r>
              </a:p>
            </p:txBody>
          </p:sp>
        </p:grpSp>
        <p:sp>
          <p:nvSpPr>
            <p:cNvPr id="75" name="Rectangle 74">
              <a:extLst>
                <a:ext uri="{FF2B5EF4-FFF2-40B4-BE49-F238E27FC236}">
                  <a16:creationId xmlns:a16="http://schemas.microsoft.com/office/drawing/2014/main" xmlns="" id="{8513AC20-908E-4727-A1F1-C10F93431C74}"/>
                </a:ext>
              </a:extLst>
            </p:cNvPr>
            <p:cNvSpPr/>
            <p:nvPr/>
          </p:nvSpPr>
          <p:spPr>
            <a:xfrm rot="18900000">
              <a:off x="4822020" y="1539376"/>
              <a:ext cx="852286"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TENANTS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0288" y="1765530"/>
              <a:ext cx="537480" cy="537480"/>
            </a:xfrm>
            <a:prstGeom prst="rect">
              <a:avLst/>
            </a:prstGeom>
          </p:spPr>
        </p:pic>
      </p:grpSp>
      <p:grpSp>
        <p:nvGrpSpPr>
          <p:cNvPr id="9" name="Group 8"/>
          <p:cNvGrpSpPr/>
          <p:nvPr/>
        </p:nvGrpSpPr>
        <p:grpSpPr>
          <a:xfrm>
            <a:off x="2575812" y="966832"/>
            <a:ext cx="1866403" cy="3423456"/>
            <a:chOff x="6711215" y="901835"/>
            <a:chExt cx="1866403" cy="3423456"/>
          </a:xfrm>
        </p:grpSpPr>
        <p:sp>
          <p:nvSpPr>
            <p:cNvPr id="65" name="Diamond 64">
              <a:extLst>
                <a:ext uri="{FF2B5EF4-FFF2-40B4-BE49-F238E27FC236}">
                  <a16:creationId xmlns:a16="http://schemas.microsoft.com/office/drawing/2014/main" xmlns="" id="{47849565-4555-4214-80A5-70BECA3046E9}"/>
                </a:ext>
              </a:extLst>
            </p:cNvPr>
            <p:cNvSpPr/>
            <p:nvPr/>
          </p:nvSpPr>
          <p:spPr>
            <a:xfrm>
              <a:off x="6711215" y="1149977"/>
              <a:ext cx="1835943" cy="1835943"/>
            </a:xfrm>
            <a:prstGeom prst="diamond">
              <a:avLst/>
            </a:prstGeom>
            <a:solidFill>
              <a:srgbClr val="00B050"/>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xmlns="" id="{85898F3C-2AE0-4866-9F1A-9119AA7DA065}"/>
                </a:ext>
              </a:extLst>
            </p:cNvPr>
            <p:cNvGrpSpPr/>
            <p:nvPr/>
          </p:nvGrpSpPr>
          <p:grpSpPr>
            <a:xfrm>
              <a:off x="6711215" y="3087202"/>
              <a:ext cx="1835943" cy="721394"/>
              <a:chOff x="332936" y="2473878"/>
              <a:chExt cx="2937088" cy="961858"/>
            </a:xfrm>
          </p:grpSpPr>
          <p:sp>
            <p:nvSpPr>
              <p:cNvPr id="79" name="TextBox 94">
                <a:extLst>
                  <a:ext uri="{FF2B5EF4-FFF2-40B4-BE49-F238E27FC236}">
                    <a16:creationId xmlns:a16="http://schemas.microsoft.com/office/drawing/2014/main" xmlns="" id="{24736FB6-3BB6-45B1-A987-57D0F9A57352}"/>
                  </a:ext>
                </a:extLst>
              </p:cNvPr>
              <p:cNvSpPr txBox="1"/>
              <p:nvPr/>
            </p:nvSpPr>
            <p:spPr>
              <a:xfrm>
                <a:off x="332936" y="2473878"/>
                <a:ext cx="2937088" cy="615553"/>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B050"/>
                    </a:solidFill>
                    <a:effectLst/>
                    <a:uLnTx/>
                    <a:uFillTx/>
                    <a:latin typeface="Calibri" panose="020F0502020204030204"/>
                  </a:rPr>
                  <a:t>DOMAINS</a:t>
                </a:r>
                <a:endParaRPr kumimoji="0" lang="en-US" sz="2400" b="1" i="0" u="none" strike="noStrike" kern="1200" cap="none" spc="0" normalizeH="0" baseline="0" noProof="0" dirty="0">
                  <a:ln>
                    <a:noFill/>
                  </a:ln>
                  <a:solidFill>
                    <a:srgbClr val="00B050"/>
                  </a:solidFill>
                  <a:effectLst/>
                  <a:uLnTx/>
                  <a:uFillTx/>
                  <a:latin typeface="Calibri" panose="020F0502020204030204"/>
                </a:endParaRPr>
              </a:p>
            </p:txBody>
          </p:sp>
          <p:sp>
            <p:nvSpPr>
              <p:cNvPr id="80" name="TextBox 95">
                <a:extLst>
                  <a:ext uri="{FF2B5EF4-FFF2-40B4-BE49-F238E27FC236}">
                    <a16:creationId xmlns:a16="http://schemas.microsoft.com/office/drawing/2014/main" xmlns="" id="{21ABB3B4-F0F2-4831-8D1D-6F18AC9BDCFF}"/>
                  </a:ext>
                </a:extLst>
              </p:cNvPr>
              <p:cNvSpPr txBox="1"/>
              <p:nvPr/>
            </p:nvSpPr>
            <p:spPr>
              <a:xfrm>
                <a:off x="340732" y="3086923"/>
                <a:ext cx="2929292" cy="34881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endParaRPr kumimoji="0" lang="en-US" sz="1100" b="0" i="0" u="none" strike="noStrike" kern="1200" cap="none" spc="0" normalizeH="0" baseline="0" noProof="0" dirty="0">
                  <a:ln>
                    <a:noFill/>
                  </a:ln>
                  <a:effectLst/>
                  <a:uLnTx/>
                  <a:uFillTx/>
                  <a:latin typeface="Calibri" panose="020F0502020204030204"/>
                </a:endParaRPr>
              </a:p>
            </p:txBody>
          </p:sp>
        </p:grpSp>
        <p:sp>
          <p:nvSpPr>
            <p:cNvPr id="76" name="Diamond 75">
              <a:extLst>
                <a:ext uri="{FF2B5EF4-FFF2-40B4-BE49-F238E27FC236}">
                  <a16:creationId xmlns:a16="http://schemas.microsoft.com/office/drawing/2014/main" xmlns="" id="{557A4CC5-363A-4720-878C-C1B940E3706C}"/>
                </a:ext>
              </a:extLst>
            </p:cNvPr>
            <p:cNvSpPr/>
            <p:nvPr/>
          </p:nvSpPr>
          <p:spPr>
            <a:xfrm>
              <a:off x="6711215" y="901835"/>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78" name="Rectangle 77">
              <a:extLst>
                <a:ext uri="{FF2B5EF4-FFF2-40B4-BE49-F238E27FC236}">
                  <a16:creationId xmlns:a16="http://schemas.microsoft.com/office/drawing/2014/main" xmlns="" id="{D3308A36-283A-4968-9A72-E636F68501A4}"/>
                </a:ext>
              </a:extLst>
            </p:cNvPr>
            <p:cNvSpPr/>
            <p:nvPr/>
          </p:nvSpPr>
          <p:spPr>
            <a:xfrm rot="18900000">
              <a:off x="6890986" y="1291234"/>
              <a:ext cx="790602"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DMAINS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sp>
          <p:nvSpPr>
            <p:cNvPr id="87" name="TextBox 92">
              <a:extLst>
                <a:ext uri="{FF2B5EF4-FFF2-40B4-BE49-F238E27FC236}">
                  <a16:creationId xmlns:a16="http://schemas.microsoft.com/office/drawing/2014/main" xmlns="" id="{2EDAD29F-6752-4161-BA9B-BEDD593D607E}"/>
                </a:ext>
              </a:extLst>
            </p:cNvPr>
            <p:cNvSpPr txBox="1"/>
            <p:nvPr/>
          </p:nvSpPr>
          <p:spPr>
            <a:xfrm>
              <a:off x="6746548" y="3555850"/>
              <a:ext cx="1831070" cy="76944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A domain is a DNS zone for which the tenant has proven ownership. Each tenant has a core domain (onmicrosoft.com)</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2641" y="1719907"/>
              <a:ext cx="537478" cy="537478"/>
            </a:xfrm>
            <a:prstGeom prst="rect">
              <a:avLst/>
            </a:prstGeom>
          </p:spPr>
        </p:pic>
      </p:grpSp>
      <p:pic>
        <p:nvPicPr>
          <p:cNvPr id="36" name="Picture 35">
            <a:extLst>
              <a:ext uri="{FF2B5EF4-FFF2-40B4-BE49-F238E27FC236}">
                <a16:creationId xmlns="" xmlns:a16="http://schemas.microsoft.com/office/drawing/2014/main" id="{489CA974-BFDD-4137-A608-C539BA067DF5}"/>
              </a:ext>
            </a:extLst>
          </p:cNvPr>
          <p:cNvPicPr>
            <a:picLocks noChangeAspect="1"/>
          </p:cNvPicPr>
          <p:nvPr/>
        </p:nvPicPr>
        <p:blipFill>
          <a:blip r:embed="rId7"/>
          <a:stretch>
            <a:fillRect/>
          </a:stretch>
        </p:blipFill>
        <p:spPr>
          <a:xfrm>
            <a:off x="0" y="0"/>
            <a:ext cx="9144000" cy="5143500"/>
          </a:xfrm>
          <a:prstGeom prst="rect">
            <a:avLst/>
          </a:prstGeom>
        </p:spPr>
      </p:pic>
    </p:spTree>
    <p:extLst>
      <p:ext uri="{BB962C8B-B14F-4D97-AF65-F5344CB8AC3E}">
        <p14:creationId xmlns:p14="http://schemas.microsoft.com/office/powerpoint/2010/main" val="3310874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Terminologies in Azure Active Directory</a:t>
            </a:r>
            <a:endParaRPr lang="en-US" sz="2400" b="1" dirty="0">
              <a:solidFill>
                <a:srgbClr val="604878"/>
              </a:solidFill>
            </a:endParaRPr>
          </a:p>
        </p:txBody>
      </p:sp>
      <p:grpSp>
        <p:nvGrpSpPr>
          <p:cNvPr id="12" name="Group 11"/>
          <p:cNvGrpSpPr/>
          <p:nvPr/>
        </p:nvGrpSpPr>
        <p:grpSpPr>
          <a:xfrm>
            <a:off x="4674857" y="966832"/>
            <a:ext cx="1835943" cy="3414592"/>
            <a:chOff x="596843" y="901835"/>
            <a:chExt cx="1835943" cy="3414592"/>
          </a:xfrm>
        </p:grpSpPr>
        <p:grpSp>
          <p:nvGrpSpPr>
            <p:cNvPr id="66" name="Group 65">
              <a:extLst>
                <a:ext uri="{FF2B5EF4-FFF2-40B4-BE49-F238E27FC236}">
                  <a16:creationId xmlns:a16="http://schemas.microsoft.com/office/drawing/2014/main" xmlns="" id="{33D3F9FB-E70E-497B-AD14-116E412885A8}"/>
                </a:ext>
              </a:extLst>
            </p:cNvPr>
            <p:cNvGrpSpPr/>
            <p:nvPr/>
          </p:nvGrpSpPr>
          <p:grpSpPr>
            <a:xfrm>
              <a:off x="596843" y="3087202"/>
              <a:ext cx="1835943" cy="1229225"/>
              <a:chOff x="332936" y="2473878"/>
              <a:chExt cx="2937088" cy="1638966"/>
            </a:xfrm>
          </p:grpSpPr>
          <p:sp>
            <p:nvSpPr>
              <p:cNvPr id="85" name="TextBox 85">
                <a:extLst>
                  <a:ext uri="{FF2B5EF4-FFF2-40B4-BE49-F238E27FC236}">
                    <a16:creationId xmlns:a16="http://schemas.microsoft.com/office/drawing/2014/main" xmlns="" id="{8B063CFF-61B9-481C-B1AC-5CBCF53C585D}"/>
                  </a:ext>
                </a:extLst>
              </p:cNvPr>
              <p:cNvSpPr txBox="1"/>
              <p:nvPr/>
            </p:nvSpPr>
            <p:spPr>
              <a:xfrm>
                <a:off x="332936" y="2473878"/>
                <a:ext cx="2937088" cy="615553"/>
              </a:xfrm>
              <a:prstGeom prst="rect">
                <a:avLst/>
              </a:prstGeom>
              <a:noFill/>
              <a:ln>
                <a:noFill/>
              </a:ln>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C13018"/>
                    </a:solidFill>
                    <a:effectLst>
                      <a:outerShdw blurRad="50800" dist="38100" dir="2700000" algn="tl" rotWithShape="0">
                        <a:prstClr val="black">
                          <a:alpha val="40000"/>
                        </a:prstClr>
                      </a:outerShdw>
                    </a:effectLst>
                    <a:uLnTx/>
                    <a:uFillTx/>
                    <a:latin typeface="Calibri" panose="020F0502020204030204"/>
                  </a:rPr>
                  <a:t>USER</a:t>
                </a:r>
                <a:endParaRPr kumimoji="0" lang="en-US" sz="2400" b="1" i="0" u="none" strike="noStrike" kern="1200" cap="none" spc="0" normalizeH="0" baseline="0" noProof="0" dirty="0">
                  <a:ln>
                    <a:noFill/>
                  </a:ln>
                  <a:solidFill>
                    <a:srgbClr val="C13018"/>
                  </a:solidFill>
                  <a:effectLst>
                    <a:outerShdw blurRad="50800" dist="38100" dir="2700000" algn="tl" rotWithShape="0">
                      <a:prstClr val="black">
                        <a:alpha val="40000"/>
                      </a:prstClr>
                    </a:outerShdw>
                  </a:effectLst>
                  <a:uLnTx/>
                  <a:uFillTx/>
                  <a:latin typeface="Calibri" panose="020F0502020204030204"/>
                </a:endParaRPr>
              </a:p>
            </p:txBody>
          </p:sp>
          <p:sp>
            <p:nvSpPr>
              <p:cNvPr id="86" name="TextBox 86">
                <a:extLst>
                  <a:ext uri="{FF2B5EF4-FFF2-40B4-BE49-F238E27FC236}">
                    <a16:creationId xmlns:a16="http://schemas.microsoft.com/office/drawing/2014/main" xmlns="" id="{8AC4C8CF-A5B9-4BCC-802D-DA7D097EDA65}"/>
                  </a:ext>
                </a:extLst>
              </p:cNvPr>
              <p:cNvSpPr txBox="1"/>
              <p:nvPr/>
            </p:nvSpPr>
            <p:spPr>
              <a:xfrm>
                <a:off x="340732" y="3086923"/>
                <a:ext cx="2929292" cy="1025921"/>
              </a:xfrm>
              <a:prstGeom prst="rect">
                <a:avLst/>
              </a:prstGeom>
              <a:noFill/>
              <a:ln>
                <a:noFill/>
              </a:ln>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Users are the individuals that are given permission and set of username and password to access and use certain services</a:t>
                </a:r>
                <a:endParaRPr kumimoji="0" lang="en-US" sz="1100" b="0" i="0" u="none" strike="noStrike" kern="1200" cap="none" spc="0" normalizeH="0" baseline="0" noProof="0" dirty="0">
                  <a:ln>
                    <a:noFill/>
                  </a:ln>
                  <a:effectLst/>
                  <a:uLnTx/>
                  <a:uFillTx/>
                  <a:latin typeface="Calibri" panose="020F0502020204030204"/>
                </a:endParaRPr>
              </a:p>
            </p:txBody>
          </p:sp>
        </p:grpSp>
        <p:sp>
          <p:nvSpPr>
            <p:cNvPr id="59" name="Diamond 58">
              <a:extLst>
                <a:ext uri="{FF2B5EF4-FFF2-40B4-BE49-F238E27FC236}">
                  <a16:creationId xmlns:a16="http://schemas.microsoft.com/office/drawing/2014/main" xmlns="" id="{F846E76A-55CF-499F-A226-6E988F3B4FD2}"/>
                </a:ext>
              </a:extLst>
            </p:cNvPr>
            <p:cNvSpPr/>
            <p:nvPr/>
          </p:nvSpPr>
          <p:spPr>
            <a:xfrm>
              <a:off x="596843" y="901835"/>
              <a:ext cx="1835943" cy="1835943"/>
            </a:xfrm>
            <a:prstGeom prst="diamond">
              <a:avLst/>
            </a:prstGeom>
            <a:solidFill>
              <a:srgbClr val="C1301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0" name="Diamond 59">
              <a:extLst>
                <a:ext uri="{FF2B5EF4-FFF2-40B4-BE49-F238E27FC236}">
                  <a16:creationId xmlns:a16="http://schemas.microsoft.com/office/drawing/2014/main" xmlns="" id="{EE677CE6-B2F1-45CC-89F3-D99A2DEA8EB5}"/>
                </a:ext>
              </a:extLst>
            </p:cNvPr>
            <p:cNvSpPr/>
            <p:nvPr/>
          </p:nvSpPr>
          <p:spPr>
            <a:xfrm>
              <a:off x="596843" y="1149977"/>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cs typeface="Calibri" panose="020F0502020204030204" pitchFamily="34" charset="0"/>
                </a:rPr>
                <a:t>g</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73" name="Rectangle 72">
              <a:extLst>
                <a:ext uri="{FF2B5EF4-FFF2-40B4-BE49-F238E27FC236}">
                  <a16:creationId xmlns:a16="http://schemas.microsoft.com/office/drawing/2014/main" xmlns="" id="{9BB55229-DBE3-4909-8962-E9D210B61D07}"/>
                </a:ext>
              </a:extLst>
            </p:cNvPr>
            <p:cNvSpPr/>
            <p:nvPr/>
          </p:nvSpPr>
          <p:spPr>
            <a:xfrm rot="18900000">
              <a:off x="890427" y="1539376"/>
              <a:ext cx="562976"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USER</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042" y="1819806"/>
              <a:ext cx="537478" cy="537478"/>
            </a:xfrm>
            <a:prstGeom prst="rect">
              <a:avLst/>
            </a:prstGeom>
          </p:spPr>
        </p:pic>
      </p:grpSp>
      <p:grpSp>
        <p:nvGrpSpPr>
          <p:cNvPr id="11" name="Group 10"/>
          <p:cNvGrpSpPr/>
          <p:nvPr/>
        </p:nvGrpSpPr>
        <p:grpSpPr>
          <a:xfrm>
            <a:off x="6712981" y="966832"/>
            <a:ext cx="1835943" cy="3753147"/>
            <a:chOff x="2634967" y="901835"/>
            <a:chExt cx="1835943" cy="3753147"/>
          </a:xfrm>
        </p:grpSpPr>
        <p:sp>
          <p:nvSpPr>
            <p:cNvPr id="61" name="Diamond 60">
              <a:extLst>
                <a:ext uri="{FF2B5EF4-FFF2-40B4-BE49-F238E27FC236}">
                  <a16:creationId xmlns:a16="http://schemas.microsoft.com/office/drawing/2014/main" xmlns="" id="{B295DCF7-6644-4E13-99BA-613332407263}"/>
                </a:ext>
              </a:extLst>
            </p:cNvPr>
            <p:cNvSpPr/>
            <p:nvPr/>
          </p:nvSpPr>
          <p:spPr>
            <a:xfrm>
              <a:off x="2634967" y="1149977"/>
              <a:ext cx="1835943" cy="1835943"/>
            </a:xfrm>
            <a:prstGeom prst="diamond">
              <a:avLst/>
            </a:prstGeom>
            <a:solidFill>
              <a:srgbClr val="F7931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2" name="Diamond 61">
              <a:extLst>
                <a:ext uri="{FF2B5EF4-FFF2-40B4-BE49-F238E27FC236}">
                  <a16:creationId xmlns:a16="http://schemas.microsoft.com/office/drawing/2014/main" xmlns="" id="{FDE56BE4-CA2A-491C-8189-CCE5AFEBBEEF}"/>
                </a:ext>
              </a:extLst>
            </p:cNvPr>
            <p:cNvSpPr/>
            <p:nvPr/>
          </p:nvSpPr>
          <p:spPr>
            <a:xfrm>
              <a:off x="2634967" y="901835"/>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67" name="Group 66">
              <a:extLst>
                <a:ext uri="{FF2B5EF4-FFF2-40B4-BE49-F238E27FC236}">
                  <a16:creationId xmlns:a16="http://schemas.microsoft.com/office/drawing/2014/main" xmlns="" id="{81D64F09-EBEA-48FF-B839-95576BB66D92}"/>
                </a:ext>
              </a:extLst>
            </p:cNvPr>
            <p:cNvGrpSpPr/>
            <p:nvPr/>
          </p:nvGrpSpPr>
          <p:grpSpPr>
            <a:xfrm>
              <a:off x="2634967" y="3087202"/>
              <a:ext cx="1835943" cy="1567780"/>
              <a:chOff x="332936" y="2473878"/>
              <a:chExt cx="2937088" cy="2090372"/>
            </a:xfrm>
          </p:grpSpPr>
          <p:sp>
            <p:nvSpPr>
              <p:cNvPr id="83" name="TextBox 88">
                <a:extLst>
                  <a:ext uri="{FF2B5EF4-FFF2-40B4-BE49-F238E27FC236}">
                    <a16:creationId xmlns:a16="http://schemas.microsoft.com/office/drawing/2014/main" xmlns="" id="{C744AD18-7CBC-4E94-9E4E-DD676705D555}"/>
                  </a:ext>
                </a:extLst>
              </p:cNvPr>
              <p:cNvSpPr txBox="1"/>
              <p:nvPr/>
            </p:nvSpPr>
            <p:spPr>
              <a:xfrm>
                <a:off x="332936" y="2473878"/>
                <a:ext cx="2937088" cy="615553"/>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7931F"/>
                    </a:solidFill>
                    <a:effectLst/>
                    <a:uLnTx/>
                    <a:uFillTx/>
                    <a:latin typeface="Calibri" panose="020F0502020204030204"/>
                  </a:rPr>
                  <a:t>GROUPS</a:t>
                </a:r>
                <a:endParaRPr kumimoji="0" lang="en-US" sz="2400" b="1" i="0" u="none" strike="noStrike" kern="1200" cap="none" spc="0" normalizeH="0" baseline="0" noProof="0" dirty="0">
                  <a:ln>
                    <a:noFill/>
                  </a:ln>
                  <a:solidFill>
                    <a:srgbClr val="F7931F"/>
                  </a:solidFill>
                  <a:effectLst/>
                  <a:uLnTx/>
                  <a:uFillTx/>
                  <a:latin typeface="Calibri" panose="020F0502020204030204"/>
                </a:endParaRPr>
              </a:p>
            </p:txBody>
          </p:sp>
          <p:sp>
            <p:nvSpPr>
              <p:cNvPr id="84" name="TextBox 89">
                <a:extLst>
                  <a:ext uri="{FF2B5EF4-FFF2-40B4-BE49-F238E27FC236}">
                    <a16:creationId xmlns:a16="http://schemas.microsoft.com/office/drawing/2014/main" xmlns="" id="{BEAD29A2-29A1-4282-BA57-E38278D6CF29}"/>
                  </a:ext>
                </a:extLst>
              </p:cNvPr>
              <p:cNvSpPr txBox="1"/>
              <p:nvPr/>
            </p:nvSpPr>
            <p:spPr>
              <a:xfrm>
                <a:off x="340732" y="3086923"/>
                <a:ext cx="2929292" cy="147732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Groups are the logical group of users. Groups are  created to </a:t>
                </a:r>
                <a:r>
                  <a:rPr lang="en-US" sz="1100" dirty="0" smtClean="0"/>
                  <a:t>organize </a:t>
                </a:r>
                <a:r>
                  <a:rPr lang="en-US" sz="1100" dirty="0"/>
                  <a:t>the users or devices on the basis of geographic location, department, types of services or hardware characteristics.</a:t>
                </a:r>
              </a:p>
            </p:txBody>
          </p:sp>
        </p:grpSp>
        <p:sp>
          <p:nvSpPr>
            <p:cNvPr id="74" name="Rectangle 73">
              <a:extLst>
                <a:ext uri="{FF2B5EF4-FFF2-40B4-BE49-F238E27FC236}">
                  <a16:creationId xmlns:a16="http://schemas.microsoft.com/office/drawing/2014/main" xmlns="" id="{DF76EE38-BFF7-403B-B971-FE4224CF4BD3}"/>
                </a:ext>
              </a:extLst>
            </p:cNvPr>
            <p:cNvSpPr/>
            <p:nvPr/>
          </p:nvSpPr>
          <p:spPr>
            <a:xfrm rot="18900000">
              <a:off x="2812365" y="1291234"/>
              <a:ext cx="795347"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50" b="1" dirty="0" smtClean="0">
                  <a:solidFill>
                    <a:srgbClr val="D3D3D3">
                      <a:lumMod val="75000"/>
                    </a:srgbClr>
                  </a:solidFill>
                  <a:latin typeface="Calibri" panose="020F0502020204030204"/>
                </a:rPr>
                <a:t>GROUPS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6604" y="1728619"/>
              <a:ext cx="612668" cy="612668"/>
            </a:xfrm>
            <a:prstGeom prst="rect">
              <a:avLst/>
            </a:prstGeom>
          </p:spPr>
        </p:pic>
      </p:grpSp>
      <p:grpSp>
        <p:nvGrpSpPr>
          <p:cNvPr id="10" name="Group 9"/>
          <p:cNvGrpSpPr/>
          <p:nvPr/>
        </p:nvGrpSpPr>
        <p:grpSpPr>
          <a:xfrm>
            <a:off x="537688" y="966832"/>
            <a:ext cx="1835943" cy="3922424"/>
            <a:chOff x="4673091" y="901835"/>
            <a:chExt cx="1835943" cy="3922424"/>
          </a:xfrm>
        </p:grpSpPr>
        <p:grpSp>
          <p:nvGrpSpPr>
            <p:cNvPr id="3" name="Group 2"/>
            <p:cNvGrpSpPr/>
            <p:nvPr/>
          </p:nvGrpSpPr>
          <p:grpSpPr>
            <a:xfrm>
              <a:off x="4673091" y="901835"/>
              <a:ext cx="1835943" cy="3922424"/>
              <a:chOff x="4673091" y="901835"/>
              <a:chExt cx="1835943" cy="3922424"/>
            </a:xfrm>
          </p:grpSpPr>
          <p:sp>
            <p:nvSpPr>
              <p:cNvPr id="63" name="Diamond 62">
                <a:extLst>
                  <a:ext uri="{FF2B5EF4-FFF2-40B4-BE49-F238E27FC236}">
                    <a16:creationId xmlns:a16="http://schemas.microsoft.com/office/drawing/2014/main" xmlns="" id="{5B7A49FC-4560-4A03-85F4-E66B8D6C05B3}"/>
                  </a:ext>
                </a:extLst>
              </p:cNvPr>
              <p:cNvSpPr/>
              <p:nvPr/>
            </p:nvSpPr>
            <p:spPr>
              <a:xfrm>
                <a:off x="4673091" y="901835"/>
                <a:ext cx="1835943" cy="1835943"/>
              </a:xfrm>
              <a:prstGeom prst="diamond">
                <a:avLst/>
              </a:prstGeom>
              <a:solidFill>
                <a:srgbClr val="4CC1E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4" name="Diamond 63">
                <a:extLst>
                  <a:ext uri="{FF2B5EF4-FFF2-40B4-BE49-F238E27FC236}">
                    <a16:creationId xmlns:a16="http://schemas.microsoft.com/office/drawing/2014/main" xmlns="" id="{9CE3DA6A-880D-4CDD-9C90-22FF5FF98A4B}"/>
                  </a:ext>
                </a:extLst>
              </p:cNvPr>
              <p:cNvSpPr/>
              <p:nvPr/>
            </p:nvSpPr>
            <p:spPr>
              <a:xfrm>
                <a:off x="4673091" y="1149977"/>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81" name="TextBox 91">
                <a:extLst>
                  <a:ext uri="{FF2B5EF4-FFF2-40B4-BE49-F238E27FC236}">
                    <a16:creationId xmlns:a16="http://schemas.microsoft.com/office/drawing/2014/main" xmlns="" id="{0D318C88-6734-4255-AFB6-78122699B12D}"/>
                  </a:ext>
                </a:extLst>
              </p:cNvPr>
              <p:cNvSpPr txBox="1"/>
              <p:nvPr/>
            </p:nvSpPr>
            <p:spPr>
              <a:xfrm>
                <a:off x="4673091" y="3087202"/>
                <a:ext cx="1835943"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4CC1EF"/>
                    </a:solidFill>
                    <a:effectLst/>
                    <a:uLnTx/>
                    <a:uFillTx/>
                    <a:latin typeface="Calibri" panose="020F0502020204030204"/>
                  </a:rPr>
                  <a:t>TENANTS</a:t>
                </a:r>
                <a:endParaRPr kumimoji="0" lang="en-US" sz="2400" b="1" i="0" u="none" strike="noStrike" kern="1200" cap="none" spc="0" normalizeH="0" baseline="0" noProof="0" dirty="0">
                  <a:ln>
                    <a:noFill/>
                  </a:ln>
                  <a:solidFill>
                    <a:srgbClr val="4CC1EF"/>
                  </a:solidFill>
                  <a:effectLst/>
                  <a:uLnTx/>
                  <a:uFillTx/>
                  <a:latin typeface="Calibri" panose="020F0502020204030204"/>
                </a:endParaRPr>
              </a:p>
            </p:txBody>
          </p:sp>
          <p:sp>
            <p:nvSpPr>
              <p:cNvPr id="82" name="TextBox 92">
                <a:extLst>
                  <a:ext uri="{FF2B5EF4-FFF2-40B4-BE49-F238E27FC236}">
                    <a16:creationId xmlns:a16="http://schemas.microsoft.com/office/drawing/2014/main" xmlns="" id="{2EDAD29F-6752-4161-BA9B-BEDD593D607E}"/>
                  </a:ext>
                </a:extLst>
              </p:cNvPr>
              <p:cNvSpPr txBox="1"/>
              <p:nvPr/>
            </p:nvSpPr>
            <p:spPr>
              <a:xfrm>
                <a:off x="4677964" y="3546986"/>
                <a:ext cx="1831070" cy="127727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Tenant is an </a:t>
                </a:r>
                <a:r>
                  <a:rPr lang="en-US" sz="1100" dirty="0" smtClean="0"/>
                  <a:t>organization. </a:t>
                </a:r>
                <a:endParaRPr lang="en-US" sz="1100" dirty="0"/>
              </a:p>
              <a:p>
                <a:pPr lvl="0" algn="just"/>
                <a:r>
                  <a:rPr lang="en-US" sz="1100" dirty="0"/>
                  <a:t>Microsoft ensures that all the tenants or the organizations using Microsoft Cloud services stay isolated and separated, in order to maintain their services separately.</a:t>
                </a:r>
              </a:p>
            </p:txBody>
          </p:sp>
        </p:grpSp>
        <p:sp>
          <p:nvSpPr>
            <p:cNvPr id="75" name="Rectangle 74">
              <a:extLst>
                <a:ext uri="{FF2B5EF4-FFF2-40B4-BE49-F238E27FC236}">
                  <a16:creationId xmlns:a16="http://schemas.microsoft.com/office/drawing/2014/main" xmlns="" id="{8513AC20-908E-4727-A1F1-C10F93431C74}"/>
                </a:ext>
              </a:extLst>
            </p:cNvPr>
            <p:cNvSpPr/>
            <p:nvPr/>
          </p:nvSpPr>
          <p:spPr>
            <a:xfrm rot="18900000">
              <a:off x="4822020" y="1539376"/>
              <a:ext cx="852286"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TENANTS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0288" y="1765530"/>
              <a:ext cx="537480" cy="537480"/>
            </a:xfrm>
            <a:prstGeom prst="rect">
              <a:avLst/>
            </a:prstGeom>
          </p:spPr>
        </p:pic>
      </p:grpSp>
      <p:grpSp>
        <p:nvGrpSpPr>
          <p:cNvPr id="9" name="Group 8"/>
          <p:cNvGrpSpPr/>
          <p:nvPr/>
        </p:nvGrpSpPr>
        <p:grpSpPr>
          <a:xfrm>
            <a:off x="2575812" y="966832"/>
            <a:ext cx="1901737" cy="3414592"/>
            <a:chOff x="6711215" y="901835"/>
            <a:chExt cx="1901737" cy="3414592"/>
          </a:xfrm>
        </p:grpSpPr>
        <p:sp>
          <p:nvSpPr>
            <p:cNvPr id="65" name="Diamond 64">
              <a:extLst>
                <a:ext uri="{FF2B5EF4-FFF2-40B4-BE49-F238E27FC236}">
                  <a16:creationId xmlns:a16="http://schemas.microsoft.com/office/drawing/2014/main" xmlns="" id="{47849565-4555-4214-80A5-70BECA3046E9}"/>
                </a:ext>
              </a:extLst>
            </p:cNvPr>
            <p:cNvSpPr/>
            <p:nvPr/>
          </p:nvSpPr>
          <p:spPr>
            <a:xfrm>
              <a:off x="6711215" y="1149977"/>
              <a:ext cx="1835943" cy="1835943"/>
            </a:xfrm>
            <a:prstGeom prst="diamond">
              <a:avLst/>
            </a:prstGeom>
            <a:solidFill>
              <a:srgbClr val="00B050"/>
            </a:solidFill>
            <a:ln w="12700" cap="flat" cmpd="sng" algn="ctr">
              <a:noFill/>
              <a:prstDash val="solid"/>
              <a:miter lim="800000"/>
            </a:ln>
            <a:effectLst>
              <a:glow rad="63500">
                <a:schemeClr val="accent3">
                  <a:satMod val="175000"/>
                  <a:alpha val="40000"/>
                </a:schemeClr>
              </a:glo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xmlns="" id="{85898F3C-2AE0-4866-9F1A-9119AA7DA065}"/>
                </a:ext>
              </a:extLst>
            </p:cNvPr>
            <p:cNvGrpSpPr/>
            <p:nvPr/>
          </p:nvGrpSpPr>
          <p:grpSpPr>
            <a:xfrm>
              <a:off x="6711215" y="3087202"/>
              <a:ext cx="1835943" cy="721394"/>
              <a:chOff x="332936" y="2473878"/>
              <a:chExt cx="2937088" cy="961858"/>
            </a:xfrm>
          </p:grpSpPr>
          <p:sp>
            <p:nvSpPr>
              <p:cNvPr id="79" name="TextBox 94">
                <a:extLst>
                  <a:ext uri="{FF2B5EF4-FFF2-40B4-BE49-F238E27FC236}">
                    <a16:creationId xmlns:a16="http://schemas.microsoft.com/office/drawing/2014/main" xmlns="" id="{24736FB6-3BB6-45B1-A987-57D0F9A57352}"/>
                  </a:ext>
                </a:extLst>
              </p:cNvPr>
              <p:cNvSpPr txBox="1"/>
              <p:nvPr/>
            </p:nvSpPr>
            <p:spPr>
              <a:xfrm>
                <a:off x="332936" y="2473878"/>
                <a:ext cx="2937088" cy="615553"/>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B050"/>
                    </a:solidFill>
                    <a:effectLst/>
                    <a:uLnTx/>
                    <a:uFillTx/>
                    <a:latin typeface="Calibri" panose="020F0502020204030204"/>
                  </a:rPr>
                  <a:t>DOMAINS</a:t>
                </a:r>
                <a:endParaRPr kumimoji="0" lang="en-US" sz="2400" b="1" i="0" u="none" strike="noStrike" kern="1200" cap="none" spc="0" normalizeH="0" baseline="0" noProof="0" dirty="0">
                  <a:ln>
                    <a:noFill/>
                  </a:ln>
                  <a:solidFill>
                    <a:srgbClr val="00B050"/>
                  </a:solidFill>
                  <a:effectLst/>
                  <a:uLnTx/>
                  <a:uFillTx/>
                  <a:latin typeface="Calibri" panose="020F0502020204030204"/>
                </a:endParaRPr>
              </a:p>
            </p:txBody>
          </p:sp>
          <p:sp>
            <p:nvSpPr>
              <p:cNvPr id="80" name="TextBox 95">
                <a:extLst>
                  <a:ext uri="{FF2B5EF4-FFF2-40B4-BE49-F238E27FC236}">
                    <a16:creationId xmlns:a16="http://schemas.microsoft.com/office/drawing/2014/main" xmlns="" id="{21ABB3B4-F0F2-4831-8D1D-6F18AC9BDCFF}"/>
                  </a:ext>
                </a:extLst>
              </p:cNvPr>
              <p:cNvSpPr txBox="1"/>
              <p:nvPr/>
            </p:nvSpPr>
            <p:spPr>
              <a:xfrm>
                <a:off x="340732" y="3086923"/>
                <a:ext cx="2929292" cy="34881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endParaRPr kumimoji="0" lang="en-US" sz="1100" b="0" i="0" u="none" strike="noStrike" kern="1200" cap="none" spc="0" normalizeH="0" baseline="0" noProof="0" dirty="0">
                  <a:ln>
                    <a:noFill/>
                  </a:ln>
                  <a:effectLst/>
                  <a:uLnTx/>
                  <a:uFillTx/>
                  <a:latin typeface="Calibri" panose="020F0502020204030204"/>
                </a:endParaRPr>
              </a:p>
            </p:txBody>
          </p:sp>
        </p:grpSp>
        <p:sp>
          <p:nvSpPr>
            <p:cNvPr id="76" name="Diamond 75">
              <a:extLst>
                <a:ext uri="{FF2B5EF4-FFF2-40B4-BE49-F238E27FC236}">
                  <a16:creationId xmlns:a16="http://schemas.microsoft.com/office/drawing/2014/main" xmlns="" id="{557A4CC5-363A-4720-878C-C1B940E3706C}"/>
                </a:ext>
              </a:extLst>
            </p:cNvPr>
            <p:cNvSpPr/>
            <p:nvPr/>
          </p:nvSpPr>
          <p:spPr>
            <a:xfrm>
              <a:off x="6711215" y="901835"/>
              <a:ext cx="1835943" cy="1835943"/>
            </a:xfrm>
            <a:prstGeom prst="diamond">
              <a:avLst/>
            </a:prstGeom>
            <a:solidFill>
              <a:srgbClr val="D3D3D3"/>
            </a:solidFill>
            <a:ln w="12700" cap="flat" cmpd="sng" algn="ctr">
              <a:noFill/>
              <a:prstDash val="solid"/>
              <a:miter lim="800000"/>
            </a:ln>
            <a:effectLst>
              <a:glow rad="63500">
                <a:schemeClr val="accent3">
                  <a:satMod val="175000"/>
                  <a:alpha val="40000"/>
                </a:schemeClr>
              </a:glo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78" name="Rectangle 77">
              <a:extLst>
                <a:ext uri="{FF2B5EF4-FFF2-40B4-BE49-F238E27FC236}">
                  <a16:creationId xmlns:a16="http://schemas.microsoft.com/office/drawing/2014/main" xmlns="" id="{D3308A36-283A-4968-9A72-E636F68501A4}"/>
                </a:ext>
              </a:extLst>
            </p:cNvPr>
            <p:cNvSpPr/>
            <p:nvPr/>
          </p:nvSpPr>
          <p:spPr>
            <a:xfrm rot="18900000">
              <a:off x="6890986" y="1291234"/>
              <a:ext cx="790602"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DMAINS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sp>
          <p:nvSpPr>
            <p:cNvPr id="87" name="TextBox 92">
              <a:extLst>
                <a:ext uri="{FF2B5EF4-FFF2-40B4-BE49-F238E27FC236}">
                  <a16:creationId xmlns:a16="http://schemas.microsoft.com/office/drawing/2014/main" xmlns="" id="{2EDAD29F-6752-4161-BA9B-BEDD593D607E}"/>
                </a:ext>
              </a:extLst>
            </p:cNvPr>
            <p:cNvSpPr txBox="1"/>
            <p:nvPr/>
          </p:nvSpPr>
          <p:spPr>
            <a:xfrm>
              <a:off x="6781882" y="3546986"/>
              <a:ext cx="1831070" cy="76944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A domain is a DNS zone for which the tenant has proven ownership. Each tenant has a core domain (onmicrosoft.com)</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2641" y="1719907"/>
              <a:ext cx="537478" cy="537478"/>
            </a:xfrm>
            <a:prstGeom prst="rect">
              <a:avLst/>
            </a:prstGeom>
          </p:spPr>
        </p:pic>
      </p:grpSp>
      <p:pic>
        <p:nvPicPr>
          <p:cNvPr id="36" name="Picture 35">
            <a:extLst>
              <a:ext uri="{FF2B5EF4-FFF2-40B4-BE49-F238E27FC236}">
                <a16:creationId xmlns="" xmlns:a16="http://schemas.microsoft.com/office/drawing/2014/main" id="{489CA974-BFDD-4137-A608-C539BA067DF5}"/>
              </a:ext>
            </a:extLst>
          </p:cNvPr>
          <p:cNvPicPr>
            <a:picLocks noChangeAspect="1"/>
          </p:cNvPicPr>
          <p:nvPr/>
        </p:nvPicPr>
        <p:blipFill>
          <a:blip r:embed="rId7"/>
          <a:stretch>
            <a:fillRect/>
          </a:stretch>
        </p:blipFill>
        <p:spPr>
          <a:xfrm>
            <a:off x="0" y="0"/>
            <a:ext cx="9144000" cy="5143500"/>
          </a:xfrm>
          <a:prstGeom prst="rect">
            <a:avLst/>
          </a:prstGeom>
        </p:spPr>
      </p:pic>
    </p:spTree>
    <p:extLst>
      <p:ext uri="{BB962C8B-B14F-4D97-AF65-F5344CB8AC3E}">
        <p14:creationId xmlns:p14="http://schemas.microsoft.com/office/powerpoint/2010/main" val="2306714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Identity And Access Management in Azure</a:t>
            </a:r>
            <a:endParaRPr lang="en-US" sz="2400" b="1" dirty="0">
              <a:solidFill>
                <a:srgbClr val="604878"/>
              </a:solidFill>
            </a:endParaRPr>
          </a:p>
        </p:txBody>
      </p:sp>
      <p:sp>
        <p:nvSpPr>
          <p:cNvPr id="10" name="Rectangle 9"/>
          <p:cNvSpPr/>
          <p:nvPr/>
        </p:nvSpPr>
        <p:spPr>
          <a:xfrm>
            <a:off x="1046772" y="848307"/>
            <a:ext cx="6739926" cy="507831"/>
          </a:xfrm>
          <a:prstGeom prst="rect">
            <a:avLst/>
          </a:prstGeom>
        </p:spPr>
        <p:txBody>
          <a:bodyPr wrap="square">
            <a:spAutoFit/>
          </a:bodyPr>
          <a:lstStyle/>
          <a:p>
            <a:pPr algn="ctr"/>
            <a:r>
              <a:rPr lang="en-US" b="1" dirty="0" smtClean="0"/>
              <a:t>Azure </a:t>
            </a:r>
            <a:r>
              <a:rPr lang="en-US" b="1" dirty="0"/>
              <a:t>not only offers identity and access management for </a:t>
            </a:r>
            <a:r>
              <a:rPr lang="en-US" b="1" dirty="0" smtClean="0"/>
              <a:t>Azure </a:t>
            </a:r>
            <a:r>
              <a:rPr lang="en-US" b="1" dirty="0"/>
              <a:t>cloud but also for hybrid environments.</a:t>
            </a:r>
            <a:endParaRPr lang="en-IN" b="1" dirty="0"/>
          </a:p>
        </p:txBody>
      </p:sp>
      <p:grpSp>
        <p:nvGrpSpPr>
          <p:cNvPr id="9" name="Group 8"/>
          <p:cNvGrpSpPr/>
          <p:nvPr/>
        </p:nvGrpSpPr>
        <p:grpSpPr>
          <a:xfrm>
            <a:off x="3484829" y="1438080"/>
            <a:ext cx="2140068" cy="1904927"/>
            <a:chOff x="3483352" y="1685925"/>
            <a:chExt cx="2140068" cy="1904927"/>
          </a:xfrm>
        </p:grpSpPr>
        <p:pic>
          <p:nvPicPr>
            <p:cNvPr id="3076" name="Picture 4" descr="Image result for azure cloud"/>
            <p:cNvPicPr>
              <a:picLocks noChangeAspect="1" noChangeArrowheads="1"/>
            </p:cNvPicPr>
            <p:nvPr/>
          </p:nvPicPr>
          <p:blipFill rotWithShape="1">
            <a:blip r:embed="rId3">
              <a:extLst>
                <a:ext uri="{28A0092B-C50C-407E-A947-70E740481C1C}">
                  <a14:useLocalDpi xmlns:a14="http://schemas.microsoft.com/office/drawing/2010/main" val="0"/>
                </a:ext>
              </a:extLst>
            </a:blip>
            <a:srcRect t="9033"/>
            <a:stretch/>
          </p:blipFill>
          <p:spPr bwMode="auto">
            <a:xfrm>
              <a:off x="3676160" y="1685925"/>
              <a:ext cx="1680560" cy="15287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4"/>
            <a:srcRect l="23591" t="18455" r="17032" b="25334"/>
            <a:stretch/>
          </p:blipFill>
          <p:spPr>
            <a:xfrm>
              <a:off x="3483352" y="2970189"/>
              <a:ext cx="516544" cy="488996"/>
            </a:xfrm>
            <a:prstGeom prst="rect">
              <a:avLst/>
            </a:prstGeom>
          </p:spPr>
        </p:pic>
        <p:sp>
          <p:nvSpPr>
            <p:cNvPr id="8" name="TextBox 7"/>
            <p:cNvSpPr txBox="1"/>
            <p:nvPr/>
          </p:nvSpPr>
          <p:spPr>
            <a:xfrm>
              <a:off x="3992076" y="3083021"/>
              <a:ext cx="1631344" cy="507831"/>
            </a:xfrm>
            <a:prstGeom prst="rect">
              <a:avLst/>
            </a:prstGeom>
            <a:noFill/>
          </p:spPr>
          <p:txBody>
            <a:bodyPr wrap="square" rtlCol="0">
              <a:spAutoFit/>
            </a:bodyPr>
            <a:lstStyle/>
            <a:p>
              <a:r>
                <a:rPr lang="en-US" dirty="0" smtClean="0">
                  <a:solidFill>
                    <a:srgbClr val="3999C6"/>
                  </a:solidFill>
                </a:rPr>
                <a:t>Identity and Access management</a:t>
              </a:r>
              <a:endParaRPr lang="en-IN" dirty="0">
                <a:solidFill>
                  <a:srgbClr val="3999C6"/>
                </a:solidFill>
              </a:endParaRPr>
            </a:p>
          </p:txBody>
        </p:sp>
      </p:grpSp>
      <p:cxnSp>
        <p:nvCxnSpPr>
          <p:cNvPr id="12" name="Elbow Connector 11"/>
          <p:cNvCxnSpPr/>
          <p:nvPr/>
        </p:nvCxnSpPr>
        <p:spPr>
          <a:xfrm rot="10800000" flipV="1">
            <a:off x="2927618" y="3431527"/>
            <a:ext cx="1585353" cy="514118"/>
          </a:xfrm>
          <a:prstGeom prst="bentConnector3">
            <a:avLst>
              <a:gd name="adj1" fmla="val 50000"/>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4512966" y="3431529"/>
            <a:ext cx="1697995" cy="508310"/>
          </a:xfrm>
          <a:prstGeom prst="bentConnector3">
            <a:avLst>
              <a:gd name="adj1" fmla="val 50000"/>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239847" y="2418087"/>
            <a:ext cx="2640310" cy="2202904"/>
            <a:chOff x="47520" y="2089075"/>
            <a:chExt cx="2640310" cy="2202904"/>
          </a:xfrm>
        </p:grpSpPr>
        <p:pic>
          <p:nvPicPr>
            <p:cNvPr id="3078" name="Picture 6" descr="Image result for rbac in azu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20" y="2089075"/>
              <a:ext cx="2640310" cy="2202904"/>
            </a:xfrm>
            <a:prstGeom prst="rect">
              <a:avLst/>
            </a:prstGeom>
            <a:noFill/>
            <a:ln>
              <a:solidFill>
                <a:srgbClr val="00BDF1"/>
              </a:solidFill>
            </a:ln>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909241" y="3687121"/>
              <a:ext cx="700705" cy="369332"/>
            </a:xfrm>
            <a:prstGeom prst="rect">
              <a:avLst/>
            </a:prstGeom>
            <a:noFill/>
          </p:spPr>
          <p:txBody>
            <a:bodyPr wrap="none" rtlCol="0">
              <a:spAutoFit/>
            </a:bodyPr>
            <a:lstStyle/>
            <a:p>
              <a:r>
                <a:rPr lang="en-US" sz="1800" b="1" dirty="0" smtClean="0">
                  <a:solidFill>
                    <a:srgbClr val="2273BA"/>
                  </a:solidFill>
                </a:rPr>
                <a:t>RBAC</a:t>
              </a:r>
              <a:endParaRPr lang="en-IN" sz="1800" b="1" dirty="0">
                <a:solidFill>
                  <a:srgbClr val="2273BA"/>
                </a:solidFill>
              </a:endParaRPr>
            </a:p>
          </p:txBody>
        </p:sp>
      </p:grpSp>
      <p:sp>
        <p:nvSpPr>
          <p:cNvPr id="49" name="TextBox 48"/>
          <p:cNvSpPr txBox="1"/>
          <p:nvPr/>
        </p:nvSpPr>
        <p:spPr>
          <a:xfrm>
            <a:off x="2832697" y="3949462"/>
            <a:ext cx="978290" cy="523220"/>
          </a:xfrm>
          <a:prstGeom prst="rect">
            <a:avLst/>
          </a:prstGeom>
          <a:noFill/>
        </p:spPr>
        <p:txBody>
          <a:bodyPr wrap="square" rtlCol="0">
            <a:spAutoFit/>
          </a:bodyPr>
          <a:lstStyle/>
          <a:p>
            <a:pPr algn="ctr"/>
            <a:r>
              <a:rPr lang="en-US" sz="1400" dirty="0" smtClean="0">
                <a:solidFill>
                  <a:srgbClr val="2273BA"/>
                </a:solidFill>
              </a:rPr>
              <a:t>Access Control</a:t>
            </a:r>
            <a:endParaRPr lang="en-IN" sz="1400" dirty="0">
              <a:solidFill>
                <a:srgbClr val="2273BA"/>
              </a:solidFill>
            </a:endParaRPr>
          </a:p>
        </p:txBody>
      </p:sp>
      <p:sp>
        <p:nvSpPr>
          <p:cNvPr id="50" name="TextBox 49"/>
          <p:cNvSpPr txBox="1"/>
          <p:nvPr/>
        </p:nvSpPr>
        <p:spPr>
          <a:xfrm>
            <a:off x="5159628" y="3949462"/>
            <a:ext cx="1150841" cy="523220"/>
          </a:xfrm>
          <a:prstGeom prst="rect">
            <a:avLst/>
          </a:prstGeom>
          <a:noFill/>
        </p:spPr>
        <p:txBody>
          <a:bodyPr wrap="square" rtlCol="0">
            <a:spAutoFit/>
          </a:bodyPr>
          <a:lstStyle/>
          <a:p>
            <a:pPr algn="ctr"/>
            <a:r>
              <a:rPr lang="en-US" sz="1400" dirty="0" smtClean="0">
                <a:solidFill>
                  <a:srgbClr val="2273BA"/>
                </a:solidFill>
              </a:rPr>
              <a:t>Identity management</a:t>
            </a:r>
            <a:endParaRPr lang="en-IN" sz="1400" dirty="0">
              <a:solidFill>
                <a:srgbClr val="2273BA"/>
              </a:solidFill>
            </a:endParaRPr>
          </a:p>
        </p:txBody>
      </p:sp>
      <p:grpSp>
        <p:nvGrpSpPr>
          <p:cNvPr id="46" name="Group 45"/>
          <p:cNvGrpSpPr/>
          <p:nvPr/>
        </p:nvGrpSpPr>
        <p:grpSpPr>
          <a:xfrm>
            <a:off x="6317513" y="2363293"/>
            <a:ext cx="2640310" cy="2203799"/>
            <a:chOff x="6021500" y="2218011"/>
            <a:chExt cx="2640310" cy="2203799"/>
          </a:xfrm>
        </p:grpSpPr>
        <p:grpSp>
          <p:nvGrpSpPr>
            <p:cNvPr id="41" name="Group 40"/>
            <p:cNvGrpSpPr/>
            <p:nvPr/>
          </p:nvGrpSpPr>
          <p:grpSpPr>
            <a:xfrm>
              <a:off x="6159018" y="2357437"/>
              <a:ext cx="2502792" cy="1898135"/>
              <a:chOff x="3254627" y="2250931"/>
              <a:chExt cx="2773739" cy="2103621"/>
            </a:xfrm>
          </p:grpSpPr>
          <p:pic>
            <p:nvPicPr>
              <p:cNvPr id="42" name="Picture 8" descr="Related image"/>
              <p:cNvPicPr>
                <a:picLocks noChangeAspect="1" noChangeArrowheads="1"/>
              </p:cNvPicPr>
              <p:nvPr/>
            </p:nvPicPr>
            <p:blipFill rotWithShape="1">
              <a:blip r:embed="rId6">
                <a:extLst>
                  <a:ext uri="{28A0092B-C50C-407E-A947-70E740481C1C}">
                    <a14:useLocalDpi xmlns:a14="http://schemas.microsoft.com/office/drawing/2010/main" val="0"/>
                  </a:ext>
                </a:extLst>
              </a:blip>
              <a:srcRect t="29854" b="30497"/>
              <a:stretch/>
            </p:blipFill>
            <p:spPr bwMode="auto">
              <a:xfrm>
                <a:off x="3254627" y="3399081"/>
                <a:ext cx="2773739" cy="61832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1605" y="2250931"/>
                <a:ext cx="1272212" cy="1272212"/>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3592376" y="3911127"/>
                <a:ext cx="2098237" cy="443425"/>
              </a:xfrm>
              <a:prstGeom prst="rect">
                <a:avLst/>
              </a:prstGeom>
              <a:noFill/>
            </p:spPr>
            <p:txBody>
              <a:bodyPr wrap="none" rtlCol="0">
                <a:spAutoFit/>
              </a:bodyPr>
              <a:lstStyle/>
              <a:p>
                <a:r>
                  <a:rPr lang="en-US" sz="2000" b="1" dirty="0" smtClean="0">
                    <a:solidFill>
                      <a:srgbClr val="2273BA"/>
                    </a:solidFill>
                  </a:rPr>
                  <a:t>Active Directory</a:t>
                </a:r>
                <a:endParaRPr lang="en-IN" sz="2000" b="1" dirty="0">
                  <a:solidFill>
                    <a:srgbClr val="2273BA"/>
                  </a:solidFill>
                </a:endParaRPr>
              </a:p>
            </p:txBody>
          </p:sp>
        </p:grpSp>
        <p:sp>
          <p:nvSpPr>
            <p:cNvPr id="45" name="Rectangle 44"/>
            <p:cNvSpPr/>
            <p:nvPr/>
          </p:nvSpPr>
          <p:spPr>
            <a:xfrm>
              <a:off x="6021500" y="2218011"/>
              <a:ext cx="2640310" cy="2203799"/>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3999C6"/>
                </a:solidFill>
              </a:endParaRPr>
            </a:p>
          </p:txBody>
        </p:sp>
      </p:grpSp>
      <p:pic>
        <p:nvPicPr>
          <p:cNvPr id="21" name="Picture 20">
            <a:extLst>
              <a:ext uri="{FF2B5EF4-FFF2-40B4-BE49-F238E27FC236}">
                <a16:creationId xmlns="" xmlns:a16="http://schemas.microsoft.com/office/drawing/2014/main" id="{489CA974-BFDD-4137-A608-C539BA067DF5}"/>
              </a:ext>
            </a:extLst>
          </p:cNvPr>
          <p:cNvPicPr>
            <a:picLocks noChangeAspect="1"/>
          </p:cNvPicPr>
          <p:nvPr/>
        </p:nvPicPr>
        <p:blipFill>
          <a:blip r:embed="rId8"/>
          <a:stretch>
            <a:fillRect/>
          </a:stretch>
        </p:blipFill>
        <p:spPr>
          <a:xfrm>
            <a:off x="0" y="0"/>
            <a:ext cx="9144000" cy="5143500"/>
          </a:xfrm>
          <a:prstGeom prst="rect">
            <a:avLst/>
          </a:prstGeom>
        </p:spPr>
      </p:pic>
    </p:spTree>
    <p:extLst>
      <p:ext uri="{BB962C8B-B14F-4D97-AF65-F5344CB8AC3E}">
        <p14:creationId xmlns:p14="http://schemas.microsoft.com/office/powerpoint/2010/main" val="265706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18"/>
                                        </p:tgtEl>
                                      </p:cBhvr>
                                    </p:animEffect>
                                    <p:animScale>
                                      <p:cBhvr>
                                        <p:cTn id="12"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Hands-On: Add a Custom Domain in Azure Active Directory</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7063819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Terminologies in Azure Active Directory</a:t>
            </a:r>
            <a:endParaRPr lang="en-US" sz="2400" b="1" dirty="0">
              <a:solidFill>
                <a:srgbClr val="604878"/>
              </a:solidFill>
            </a:endParaRPr>
          </a:p>
        </p:txBody>
      </p:sp>
      <p:grpSp>
        <p:nvGrpSpPr>
          <p:cNvPr id="12" name="Group 11"/>
          <p:cNvGrpSpPr/>
          <p:nvPr/>
        </p:nvGrpSpPr>
        <p:grpSpPr>
          <a:xfrm>
            <a:off x="4674857" y="966832"/>
            <a:ext cx="1835943" cy="3414592"/>
            <a:chOff x="596843" y="901835"/>
            <a:chExt cx="1835943" cy="3414592"/>
          </a:xfrm>
        </p:grpSpPr>
        <p:grpSp>
          <p:nvGrpSpPr>
            <p:cNvPr id="66" name="Group 65">
              <a:extLst>
                <a:ext uri="{FF2B5EF4-FFF2-40B4-BE49-F238E27FC236}">
                  <a16:creationId xmlns:a16="http://schemas.microsoft.com/office/drawing/2014/main" xmlns="" id="{33D3F9FB-E70E-497B-AD14-116E412885A8}"/>
                </a:ext>
              </a:extLst>
            </p:cNvPr>
            <p:cNvGrpSpPr/>
            <p:nvPr/>
          </p:nvGrpSpPr>
          <p:grpSpPr>
            <a:xfrm>
              <a:off x="596843" y="3087202"/>
              <a:ext cx="1835943" cy="1229225"/>
              <a:chOff x="332936" y="2473878"/>
              <a:chExt cx="2937088" cy="1638966"/>
            </a:xfrm>
          </p:grpSpPr>
          <p:sp>
            <p:nvSpPr>
              <p:cNvPr id="85" name="TextBox 85">
                <a:extLst>
                  <a:ext uri="{FF2B5EF4-FFF2-40B4-BE49-F238E27FC236}">
                    <a16:creationId xmlns:a16="http://schemas.microsoft.com/office/drawing/2014/main" xmlns="" id="{8B063CFF-61B9-481C-B1AC-5CBCF53C585D}"/>
                  </a:ext>
                </a:extLst>
              </p:cNvPr>
              <p:cNvSpPr txBox="1"/>
              <p:nvPr/>
            </p:nvSpPr>
            <p:spPr>
              <a:xfrm>
                <a:off x="332936" y="2473878"/>
                <a:ext cx="2937088" cy="615553"/>
              </a:xfrm>
              <a:prstGeom prst="rect">
                <a:avLst/>
              </a:prstGeom>
              <a:noFill/>
              <a:ln>
                <a:noFill/>
              </a:ln>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C13018"/>
                    </a:solidFill>
                    <a:effectLst>
                      <a:outerShdw blurRad="50800" dist="38100" dir="2700000" algn="tl" rotWithShape="0">
                        <a:prstClr val="black">
                          <a:alpha val="40000"/>
                        </a:prstClr>
                      </a:outerShdw>
                    </a:effectLst>
                    <a:uLnTx/>
                    <a:uFillTx/>
                    <a:latin typeface="Calibri" panose="020F0502020204030204"/>
                  </a:rPr>
                  <a:t>USER</a:t>
                </a:r>
                <a:endParaRPr kumimoji="0" lang="en-US" sz="2400" b="1" i="0" u="none" strike="noStrike" kern="1200" cap="none" spc="0" normalizeH="0" baseline="0" noProof="0" dirty="0">
                  <a:ln>
                    <a:noFill/>
                  </a:ln>
                  <a:solidFill>
                    <a:srgbClr val="C13018"/>
                  </a:solidFill>
                  <a:effectLst>
                    <a:outerShdw blurRad="50800" dist="38100" dir="2700000" algn="tl" rotWithShape="0">
                      <a:prstClr val="black">
                        <a:alpha val="40000"/>
                      </a:prstClr>
                    </a:outerShdw>
                  </a:effectLst>
                  <a:uLnTx/>
                  <a:uFillTx/>
                  <a:latin typeface="Calibri" panose="020F0502020204030204"/>
                </a:endParaRPr>
              </a:p>
            </p:txBody>
          </p:sp>
          <p:sp>
            <p:nvSpPr>
              <p:cNvPr id="86" name="TextBox 86">
                <a:extLst>
                  <a:ext uri="{FF2B5EF4-FFF2-40B4-BE49-F238E27FC236}">
                    <a16:creationId xmlns:a16="http://schemas.microsoft.com/office/drawing/2014/main" xmlns="" id="{8AC4C8CF-A5B9-4BCC-802D-DA7D097EDA65}"/>
                  </a:ext>
                </a:extLst>
              </p:cNvPr>
              <p:cNvSpPr txBox="1"/>
              <p:nvPr/>
            </p:nvSpPr>
            <p:spPr>
              <a:xfrm>
                <a:off x="340732" y="3086923"/>
                <a:ext cx="2929292" cy="1025921"/>
              </a:xfrm>
              <a:prstGeom prst="rect">
                <a:avLst/>
              </a:prstGeom>
              <a:noFill/>
              <a:ln>
                <a:noFill/>
              </a:ln>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Users are the individuals that are given permission and set of username and password to access and use certain services</a:t>
                </a:r>
                <a:endParaRPr kumimoji="0" lang="en-US" sz="1100" b="0" i="0" u="none" strike="noStrike" kern="1200" cap="none" spc="0" normalizeH="0" baseline="0" noProof="0" dirty="0">
                  <a:ln>
                    <a:noFill/>
                  </a:ln>
                  <a:effectLst/>
                  <a:uLnTx/>
                  <a:uFillTx/>
                  <a:latin typeface="Calibri" panose="020F0502020204030204"/>
                </a:endParaRPr>
              </a:p>
            </p:txBody>
          </p:sp>
        </p:grpSp>
        <p:sp>
          <p:nvSpPr>
            <p:cNvPr id="59" name="Diamond 58">
              <a:extLst>
                <a:ext uri="{FF2B5EF4-FFF2-40B4-BE49-F238E27FC236}">
                  <a16:creationId xmlns:a16="http://schemas.microsoft.com/office/drawing/2014/main" xmlns="" id="{F846E76A-55CF-499F-A226-6E988F3B4FD2}"/>
                </a:ext>
              </a:extLst>
            </p:cNvPr>
            <p:cNvSpPr/>
            <p:nvPr/>
          </p:nvSpPr>
          <p:spPr>
            <a:xfrm>
              <a:off x="596843" y="901835"/>
              <a:ext cx="1835943" cy="1835943"/>
            </a:xfrm>
            <a:prstGeom prst="diamond">
              <a:avLst/>
            </a:prstGeom>
            <a:solidFill>
              <a:srgbClr val="C13018"/>
            </a:solidFill>
            <a:ln w="12700" cap="flat" cmpd="sng" algn="ctr">
              <a:noFill/>
              <a:prstDash val="solid"/>
              <a:miter lim="800000"/>
            </a:ln>
            <a:effectLst>
              <a:glow rad="101600">
                <a:srgbClr val="FF0000">
                  <a:alpha val="60000"/>
                </a:srgbClr>
              </a:glo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0" name="Diamond 59">
              <a:extLst>
                <a:ext uri="{FF2B5EF4-FFF2-40B4-BE49-F238E27FC236}">
                  <a16:creationId xmlns:a16="http://schemas.microsoft.com/office/drawing/2014/main" xmlns="" id="{EE677CE6-B2F1-45CC-89F3-D99A2DEA8EB5}"/>
                </a:ext>
              </a:extLst>
            </p:cNvPr>
            <p:cNvSpPr/>
            <p:nvPr/>
          </p:nvSpPr>
          <p:spPr>
            <a:xfrm>
              <a:off x="596843" y="1149977"/>
              <a:ext cx="1835943" cy="1835943"/>
            </a:xfrm>
            <a:prstGeom prst="diamond">
              <a:avLst/>
            </a:prstGeom>
            <a:solidFill>
              <a:srgbClr val="D3D3D3"/>
            </a:solidFill>
            <a:ln w="12700" cap="flat" cmpd="sng" algn="ctr">
              <a:noFill/>
              <a:prstDash val="solid"/>
              <a:miter lim="800000"/>
            </a:ln>
            <a:effectLst>
              <a:glow rad="101600">
                <a:srgbClr val="FF0000">
                  <a:alpha val="60000"/>
                </a:srgbClr>
              </a:glo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cs typeface="Calibri" panose="020F0502020204030204" pitchFamily="34" charset="0"/>
                </a:rPr>
                <a:t>g</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73" name="Rectangle 72">
              <a:extLst>
                <a:ext uri="{FF2B5EF4-FFF2-40B4-BE49-F238E27FC236}">
                  <a16:creationId xmlns:a16="http://schemas.microsoft.com/office/drawing/2014/main" xmlns="" id="{9BB55229-DBE3-4909-8962-E9D210B61D07}"/>
                </a:ext>
              </a:extLst>
            </p:cNvPr>
            <p:cNvSpPr/>
            <p:nvPr/>
          </p:nvSpPr>
          <p:spPr>
            <a:xfrm rot="18900000">
              <a:off x="890427" y="1539376"/>
              <a:ext cx="562976"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USER</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042" y="1819806"/>
              <a:ext cx="537478" cy="537478"/>
            </a:xfrm>
            <a:prstGeom prst="rect">
              <a:avLst/>
            </a:prstGeom>
          </p:spPr>
        </p:pic>
      </p:grpSp>
      <p:grpSp>
        <p:nvGrpSpPr>
          <p:cNvPr id="11" name="Group 10"/>
          <p:cNvGrpSpPr/>
          <p:nvPr/>
        </p:nvGrpSpPr>
        <p:grpSpPr>
          <a:xfrm>
            <a:off x="6712981" y="966832"/>
            <a:ext cx="1835943" cy="3753147"/>
            <a:chOff x="2634967" y="901835"/>
            <a:chExt cx="1835943" cy="3753147"/>
          </a:xfrm>
        </p:grpSpPr>
        <p:sp>
          <p:nvSpPr>
            <p:cNvPr id="61" name="Diamond 60">
              <a:extLst>
                <a:ext uri="{FF2B5EF4-FFF2-40B4-BE49-F238E27FC236}">
                  <a16:creationId xmlns:a16="http://schemas.microsoft.com/office/drawing/2014/main" xmlns="" id="{B295DCF7-6644-4E13-99BA-613332407263}"/>
                </a:ext>
              </a:extLst>
            </p:cNvPr>
            <p:cNvSpPr/>
            <p:nvPr/>
          </p:nvSpPr>
          <p:spPr>
            <a:xfrm>
              <a:off x="2634967" y="1149977"/>
              <a:ext cx="1835943" cy="1835943"/>
            </a:xfrm>
            <a:prstGeom prst="diamond">
              <a:avLst/>
            </a:prstGeom>
            <a:solidFill>
              <a:srgbClr val="F7931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2" name="Diamond 61">
              <a:extLst>
                <a:ext uri="{FF2B5EF4-FFF2-40B4-BE49-F238E27FC236}">
                  <a16:creationId xmlns:a16="http://schemas.microsoft.com/office/drawing/2014/main" xmlns="" id="{FDE56BE4-CA2A-491C-8189-CCE5AFEBBEEF}"/>
                </a:ext>
              </a:extLst>
            </p:cNvPr>
            <p:cNvSpPr/>
            <p:nvPr/>
          </p:nvSpPr>
          <p:spPr>
            <a:xfrm>
              <a:off x="2634967" y="901835"/>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67" name="Group 66">
              <a:extLst>
                <a:ext uri="{FF2B5EF4-FFF2-40B4-BE49-F238E27FC236}">
                  <a16:creationId xmlns:a16="http://schemas.microsoft.com/office/drawing/2014/main" xmlns="" id="{81D64F09-EBEA-48FF-B839-95576BB66D92}"/>
                </a:ext>
              </a:extLst>
            </p:cNvPr>
            <p:cNvGrpSpPr/>
            <p:nvPr/>
          </p:nvGrpSpPr>
          <p:grpSpPr>
            <a:xfrm>
              <a:off x="2634967" y="3087202"/>
              <a:ext cx="1835943" cy="1567780"/>
              <a:chOff x="332936" y="2473878"/>
              <a:chExt cx="2937088" cy="2090372"/>
            </a:xfrm>
          </p:grpSpPr>
          <p:sp>
            <p:nvSpPr>
              <p:cNvPr id="83" name="TextBox 88">
                <a:extLst>
                  <a:ext uri="{FF2B5EF4-FFF2-40B4-BE49-F238E27FC236}">
                    <a16:creationId xmlns:a16="http://schemas.microsoft.com/office/drawing/2014/main" xmlns="" id="{C744AD18-7CBC-4E94-9E4E-DD676705D555}"/>
                  </a:ext>
                </a:extLst>
              </p:cNvPr>
              <p:cNvSpPr txBox="1"/>
              <p:nvPr/>
            </p:nvSpPr>
            <p:spPr>
              <a:xfrm>
                <a:off x="332936" y="2473878"/>
                <a:ext cx="2937088" cy="615553"/>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7931F"/>
                    </a:solidFill>
                    <a:effectLst/>
                    <a:uLnTx/>
                    <a:uFillTx/>
                    <a:latin typeface="Calibri" panose="020F0502020204030204"/>
                  </a:rPr>
                  <a:t>GROUPS</a:t>
                </a:r>
                <a:endParaRPr kumimoji="0" lang="en-US" sz="2400" b="1" i="0" u="none" strike="noStrike" kern="1200" cap="none" spc="0" normalizeH="0" baseline="0" noProof="0" dirty="0">
                  <a:ln>
                    <a:noFill/>
                  </a:ln>
                  <a:solidFill>
                    <a:srgbClr val="F7931F"/>
                  </a:solidFill>
                  <a:effectLst/>
                  <a:uLnTx/>
                  <a:uFillTx/>
                  <a:latin typeface="Calibri" panose="020F0502020204030204"/>
                </a:endParaRPr>
              </a:p>
            </p:txBody>
          </p:sp>
          <p:sp>
            <p:nvSpPr>
              <p:cNvPr id="84" name="TextBox 89">
                <a:extLst>
                  <a:ext uri="{FF2B5EF4-FFF2-40B4-BE49-F238E27FC236}">
                    <a16:creationId xmlns:a16="http://schemas.microsoft.com/office/drawing/2014/main" xmlns="" id="{BEAD29A2-29A1-4282-BA57-E38278D6CF29}"/>
                  </a:ext>
                </a:extLst>
              </p:cNvPr>
              <p:cNvSpPr txBox="1"/>
              <p:nvPr/>
            </p:nvSpPr>
            <p:spPr>
              <a:xfrm>
                <a:off x="340732" y="3086923"/>
                <a:ext cx="2929292" cy="147732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Groups are the logical group of users. Groups are  created to </a:t>
                </a:r>
                <a:r>
                  <a:rPr lang="en-US" sz="1100" dirty="0" smtClean="0"/>
                  <a:t>organize </a:t>
                </a:r>
                <a:r>
                  <a:rPr lang="en-US" sz="1100" dirty="0"/>
                  <a:t>the users or devices on the basis of geographic location, department, types of services or hardware characteristics.</a:t>
                </a:r>
              </a:p>
            </p:txBody>
          </p:sp>
        </p:grpSp>
        <p:sp>
          <p:nvSpPr>
            <p:cNvPr id="74" name="Rectangle 73">
              <a:extLst>
                <a:ext uri="{FF2B5EF4-FFF2-40B4-BE49-F238E27FC236}">
                  <a16:creationId xmlns:a16="http://schemas.microsoft.com/office/drawing/2014/main" xmlns="" id="{DF76EE38-BFF7-403B-B971-FE4224CF4BD3}"/>
                </a:ext>
              </a:extLst>
            </p:cNvPr>
            <p:cNvSpPr/>
            <p:nvPr/>
          </p:nvSpPr>
          <p:spPr>
            <a:xfrm rot="18900000">
              <a:off x="2812365" y="1291234"/>
              <a:ext cx="795347"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50" b="1" dirty="0" smtClean="0">
                  <a:solidFill>
                    <a:srgbClr val="D3D3D3">
                      <a:lumMod val="75000"/>
                    </a:srgbClr>
                  </a:solidFill>
                  <a:latin typeface="Calibri" panose="020F0502020204030204"/>
                </a:rPr>
                <a:t>GROUPS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6604" y="1728619"/>
              <a:ext cx="612668" cy="612668"/>
            </a:xfrm>
            <a:prstGeom prst="rect">
              <a:avLst/>
            </a:prstGeom>
          </p:spPr>
        </p:pic>
      </p:grpSp>
      <p:grpSp>
        <p:nvGrpSpPr>
          <p:cNvPr id="10" name="Group 9"/>
          <p:cNvGrpSpPr/>
          <p:nvPr/>
        </p:nvGrpSpPr>
        <p:grpSpPr>
          <a:xfrm>
            <a:off x="537688" y="966832"/>
            <a:ext cx="1835943" cy="3922424"/>
            <a:chOff x="4673091" y="901835"/>
            <a:chExt cx="1835943" cy="3922424"/>
          </a:xfrm>
        </p:grpSpPr>
        <p:grpSp>
          <p:nvGrpSpPr>
            <p:cNvPr id="3" name="Group 2"/>
            <p:cNvGrpSpPr/>
            <p:nvPr/>
          </p:nvGrpSpPr>
          <p:grpSpPr>
            <a:xfrm>
              <a:off x="4673091" y="901835"/>
              <a:ext cx="1835943" cy="3922424"/>
              <a:chOff x="4673091" y="901835"/>
              <a:chExt cx="1835943" cy="3922424"/>
            </a:xfrm>
          </p:grpSpPr>
          <p:sp>
            <p:nvSpPr>
              <p:cNvPr id="63" name="Diamond 62">
                <a:extLst>
                  <a:ext uri="{FF2B5EF4-FFF2-40B4-BE49-F238E27FC236}">
                    <a16:creationId xmlns:a16="http://schemas.microsoft.com/office/drawing/2014/main" xmlns="" id="{5B7A49FC-4560-4A03-85F4-E66B8D6C05B3}"/>
                  </a:ext>
                </a:extLst>
              </p:cNvPr>
              <p:cNvSpPr/>
              <p:nvPr/>
            </p:nvSpPr>
            <p:spPr>
              <a:xfrm>
                <a:off x="4673091" y="901835"/>
                <a:ext cx="1835943" cy="1835943"/>
              </a:xfrm>
              <a:prstGeom prst="diamond">
                <a:avLst/>
              </a:prstGeom>
              <a:solidFill>
                <a:srgbClr val="4CC1E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4" name="Diamond 63">
                <a:extLst>
                  <a:ext uri="{FF2B5EF4-FFF2-40B4-BE49-F238E27FC236}">
                    <a16:creationId xmlns:a16="http://schemas.microsoft.com/office/drawing/2014/main" xmlns="" id="{9CE3DA6A-880D-4CDD-9C90-22FF5FF98A4B}"/>
                  </a:ext>
                </a:extLst>
              </p:cNvPr>
              <p:cNvSpPr/>
              <p:nvPr/>
            </p:nvSpPr>
            <p:spPr>
              <a:xfrm>
                <a:off x="4673091" y="1149977"/>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81" name="TextBox 91">
                <a:extLst>
                  <a:ext uri="{FF2B5EF4-FFF2-40B4-BE49-F238E27FC236}">
                    <a16:creationId xmlns:a16="http://schemas.microsoft.com/office/drawing/2014/main" xmlns="" id="{0D318C88-6734-4255-AFB6-78122699B12D}"/>
                  </a:ext>
                </a:extLst>
              </p:cNvPr>
              <p:cNvSpPr txBox="1"/>
              <p:nvPr/>
            </p:nvSpPr>
            <p:spPr>
              <a:xfrm>
                <a:off x="4673091" y="3087202"/>
                <a:ext cx="1835943"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4CC1EF"/>
                    </a:solidFill>
                    <a:effectLst/>
                    <a:uLnTx/>
                    <a:uFillTx/>
                    <a:latin typeface="Calibri" panose="020F0502020204030204"/>
                  </a:rPr>
                  <a:t>TENANTS</a:t>
                </a:r>
                <a:endParaRPr kumimoji="0" lang="en-US" sz="2400" b="1" i="0" u="none" strike="noStrike" kern="1200" cap="none" spc="0" normalizeH="0" baseline="0" noProof="0" dirty="0">
                  <a:ln>
                    <a:noFill/>
                  </a:ln>
                  <a:solidFill>
                    <a:srgbClr val="4CC1EF"/>
                  </a:solidFill>
                  <a:effectLst/>
                  <a:uLnTx/>
                  <a:uFillTx/>
                  <a:latin typeface="Calibri" panose="020F0502020204030204"/>
                </a:endParaRPr>
              </a:p>
            </p:txBody>
          </p:sp>
          <p:sp>
            <p:nvSpPr>
              <p:cNvPr id="82" name="TextBox 92">
                <a:extLst>
                  <a:ext uri="{FF2B5EF4-FFF2-40B4-BE49-F238E27FC236}">
                    <a16:creationId xmlns:a16="http://schemas.microsoft.com/office/drawing/2014/main" xmlns="" id="{2EDAD29F-6752-4161-BA9B-BEDD593D607E}"/>
                  </a:ext>
                </a:extLst>
              </p:cNvPr>
              <p:cNvSpPr txBox="1"/>
              <p:nvPr/>
            </p:nvSpPr>
            <p:spPr>
              <a:xfrm>
                <a:off x="4677964" y="3546986"/>
                <a:ext cx="1831070" cy="127727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Tenant is an </a:t>
                </a:r>
                <a:r>
                  <a:rPr lang="en-US" sz="1100" dirty="0" smtClean="0"/>
                  <a:t>organization. </a:t>
                </a:r>
                <a:endParaRPr lang="en-US" sz="1100" dirty="0"/>
              </a:p>
              <a:p>
                <a:pPr lvl="0" algn="just"/>
                <a:r>
                  <a:rPr lang="en-US" sz="1100" dirty="0"/>
                  <a:t>Microsoft ensures that all the tenants or the organizations using Microsoft Cloud services stay isolated and separated, in order to maintain their services separately.</a:t>
                </a:r>
              </a:p>
            </p:txBody>
          </p:sp>
        </p:grpSp>
        <p:sp>
          <p:nvSpPr>
            <p:cNvPr id="75" name="Rectangle 74">
              <a:extLst>
                <a:ext uri="{FF2B5EF4-FFF2-40B4-BE49-F238E27FC236}">
                  <a16:creationId xmlns:a16="http://schemas.microsoft.com/office/drawing/2014/main" xmlns="" id="{8513AC20-908E-4727-A1F1-C10F93431C74}"/>
                </a:ext>
              </a:extLst>
            </p:cNvPr>
            <p:cNvSpPr/>
            <p:nvPr/>
          </p:nvSpPr>
          <p:spPr>
            <a:xfrm rot="18900000">
              <a:off x="4822020" y="1539376"/>
              <a:ext cx="852286"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TENANTS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0288" y="1765530"/>
              <a:ext cx="537480" cy="537480"/>
            </a:xfrm>
            <a:prstGeom prst="rect">
              <a:avLst/>
            </a:prstGeom>
          </p:spPr>
        </p:pic>
      </p:grpSp>
      <p:grpSp>
        <p:nvGrpSpPr>
          <p:cNvPr id="9" name="Group 8"/>
          <p:cNvGrpSpPr/>
          <p:nvPr/>
        </p:nvGrpSpPr>
        <p:grpSpPr>
          <a:xfrm>
            <a:off x="2575812" y="966832"/>
            <a:ext cx="1901737" cy="3412897"/>
            <a:chOff x="6711215" y="901835"/>
            <a:chExt cx="1901737" cy="3412897"/>
          </a:xfrm>
        </p:grpSpPr>
        <p:sp>
          <p:nvSpPr>
            <p:cNvPr id="65" name="Diamond 64">
              <a:extLst>
                <a:ext uri="{FF2B5EF4-FFF2-40B4-BE49-F238E27FC236}">
                  <a16:creationId xmlns:a16="http://schemas.microsoft.com/office/drawing/2014/main" xmlns="" id="{47849565-4555-4214-80A5-70BECA3046E9}"/>
                </a:ext>
              </a:extLst>
            </p:cNvPr>
            <p:cNvSpPr/>
            <p:nvPr/>
          </p:nvSpPr>
          <p:spPr>
            <a:xfrm>
              <a:off x="6711215" y="1149977"/>
              <a:ext cx="1835943" cy="1835943"/>
            </a:xfrm>
            <a:prstGeom prst="diamond">
              <a:avLst/>
            </a:prstGeom>
            <a:solidFill>
              <a:srgbClr val="00B050"/>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xmlns="" id="{85898F3C-2AE0-4866-9F1A-9119AA7DA065}"/>
                </a:ext>
              </a:extLst>
            </p:cNvPr>
            <p:cNvGrpSpPr/>
            <p:nvPr/>
          </p:nvGrpSpPr>
          <p:grpSpPr>
            <a:xfrm>
              <a:off x="6711215" y="3087202"/>
              <a:ext cx="1835943" cy="721394"/>
              <a:chOff x="332936" y="2473878"/>
              <a:chExt cx="2937088" cy="961858"/>
            </a:xfrm>
          </p:grpSpPr>
          <p:sp>
            <p:nvSpPr>
              <p:cNvPr id="79" name="TextBox 94">
                <a:extLst>
                  <a:ext uri="{FF2B5EF4-FFF2-40B4-BE49-F238E27FC236}">
                    <a16:creationId xmlns:a16="http://schemas.microsoft.com/office/drawing/2014/main" xmlns="" id="{24736FB6-3BB6-45B1-A987-57D0F9A57352}"/>
                  </a:ext>
                </a:extLst>
              </p:cNvPr>
              <p:cNvSpPr txBox="1"/>
              <p:nvPr/>
            </p:nvSpPr>
            <p:spPr>
              <a:xfrm>
                <a:off x="332936" y="2473878"/>
                <a:ext cx="2937088" cy="615553"/>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B050"/>
                    </a:solidFill>
                    <a:effectLst/>
                    <a:uLnTx/>
                    <a:uFillTx/>
                    <a:latin typeface="Calibri" panose="020F0502020204030204"/>
                  </a:rPr>
                  <a:t>DOMAINS</a:t>
                </a:r>
                <a:endParaRPr kumimoji="0" lang="en-US" sz="2400" b="1" i="0" u="none" strike="noStrike" kern="1200" cap="none" spc="0" normalizeH="0" baseline="0" noProof="0" dirty="0">
                  <a:ln>
                    <a:noFill/>
                  </a:ln>
                  <a:solidFill>
                    <a:srgbClr val="00B050"/>
                  </a:solidFill>
                  <a:effectLst/>
                  <a:uLnTx/>
                  <a:uFillTx/>
                  <a:latin typeface="Calibri" panose="020F0502020204030204"/>
                </a:endParaRPr>
              </a:p>
            </p:txBody>
          </p:sp>
          <p:sp>
            <p:nvSpPr>
              <p:cNvPr id="80" name="TextBox 95">
                <a:extLst>
                  <a:ext uri="{FF2B5EF4-FFF2-40B4-BE49-F238E27FC236}">
                    <a16:creationId xmlns:a16="http://schemas.microsoft.com/office/drawing/2014/main" xmlns="" id="{21ABB3B4-F0F2-4831-8D1D-6F18AC9BDCFF}"/>
                  </a:ext>
                </a:extLst>
              </p:cNvPr>
              <p:cNvSpPr txBox="1"/>
              <p:nvPr/>
            </p:nvSpPr>
            <p:spPr>
              <a:xfrm>
                <a:off x="340732" y="3086923"/>
                <a:ext cx="2929292" cy="34881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endParaRPr kumimoji="0" lang="en-US" sz="1100" b="0" i="0" u="none" strike="noStrike" kern="1200" cap="none" spc="0" normalizeH="0" baseline="0" noProof="0" dirty="0">
                  <a:ln>
                    <a:noFill/>
                  </a:ln>
                  <a:effectLst/>
                  <a:uLnTx/>
                  <a:uFillTx/>
                  <a:latin typeface="Calibri" panose="020F0502020204030204"/>
                </a:endParaRPr>
              </a:p>
            </p:txBody>
          </p:sp>
        </p:grpSp>
        <p:sp>
          <p:nvSpPr>
            <p:cNvPr id="76" name="Diamond 75">
              <a:extLst>
                <a:ext uri="{FF2B5EF4-FFF2-40B4-BE49-F238E27FC236}">
                  <a16:creationId xmlns:a16="http://schemas.microsoft.com/office/drawing/2014/main" xmlns="" id="{557A4CC5-363A-4720-878C-C1B940E3706C}"/>
                </a:ext>
              </a:extLst>
            </p:cNvPr>
            <p:cNvSpPr/>
            <p:nvPr/>
          </p:nvSpPr>
          <p:spPr>
            <a:xfrm>
              <a:off x="6711215" y="901835"/>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78" name="Rectangle 77">
              <a:extLst>
                <a:ext uri="{FF2B5EF4-FFF2-40B4-BE49-F238E27FC236}">
                  <a16:creationId xmlns:a16="http://schemas.microsoft.com/office/drawing/2014/main" xmlns="" id="{D3308A36-283A-4968-9A72-E636F68501A4}"/>
                </a:ext>
              </a:extLst>
            </p:cNvPr>
            <p:cNvSpPr/>
            <p:nvPr/>
          </p:nvSpPr>
          <p:spPr>
            <a:xfrm rot="18900000">
              <a:off x="6890986" y="1291234"/>
              <a:ext cx="790602"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DMAINS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sp>
          <p:nvSpPr>
            <p:cNvPr id="87" name="TextBox 92">
              <a:extLst>
                <a:ext uri="{FF2B5EF4-FFF2-40B4-BE49-F238E27FC236}">
                  <a16:creationId xmlns:a16="http://schemas.microsoft.com/office/drawing/2014/main" xmlns="" id="{2EDAD29F-6752-4161-BA9B-BEDD593D607E}"/>
                </a:ext>
              </a:extLst>
            </p:cNvPr>
            <p:cNvSpPr txBox="1"/>
            <p:nvPr/>
          </p:nvSpPr>
          <p:spPr>
            <a:xfrm>
              <a:off x="6781882" y="3545291"/>
              <a:ext cx="1831070" cy="76944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A domain is a DNS zone for which the tenant has proven ownership. Each tenant has a core domain (onmicrosoft.com)</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2641" y="1719907"/>
              <a:ext cx="537478" cy="537478"/>
            </a:xfrm>
            <a:prstGeom prst="rect">
              <a:avLst/>
            </a:prstGeom>
          </p:spPr>
        </p:pic>
      </p:grpSp>
      <p:pic>
        <p:nvPicPr>
          <p:cNvPr id="36" name="Picture 35">
            <a:extLst>
              <a:ext uri="{FF2B5EF4-FFF2-40B4-BE49-F238E27FC236}">
                <a16:creationId xmlns="" xmlns:a16="http://schemas.microsoft.com/office/drawing/2014/main" id="{489CA974-BFDD-4137-A608-C539BA067DF5}"/>
              </a:ext>
            </a:extLst>
          </p:cNvPr>
          <p:cNvPicPr>
            <a:picLocks noChangeAspect="1"/>
          </p:cNvPicPr>
          <p:nvPr/>
        </p:nvPicPr>
        <p:blipFill>
          <a:blip r:embed="rId7"/>
          <a:stretch>
            <a:fillRect/>
          </a:stretch>
        </p:blipFill>
        <p:spPr>
          <a:xfrm>
            <a:off x="0" y="0"/>
            <a:ext cx="9144000" cy="5143500"/>
          </a:xfrm>
          <a:prstGeom prst="rect">
            <a:avLst/>
          </a:prstGeom>
        </p:spPr>
      </p:pic>
    </p:spTree>
    <p:extLst>
      <p:ext uri="{BB962C8B-B14F-4D97-AF65-F5344CB8AC3E}">
        <p14:creationId xmlns:p14="http://schemas.microsoft.com/office/powerpoint/2010/main" val="3549531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Hands-On: Add or Delete Users using Azure Active Directory</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113662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Terminologies in Azure Active Directory</a:t>
            </a:r>
            <a:endParaRPr lang="en-US" sz="2400" b="1" dirty="0">
              <a:solidFill>
                <a:srgbClr val="604878"/>
              </a:solidFill>
            </a:endParaRPr>
          </a:p>
        </p:txBody>
      </p:sp>
      <p:grpSp>
        <p:nvGrpSpPr>
          <p:cNvPr id="12" name="Group 11"/>
          <p:cNvGrpSpPr/>
          <p:nvPr/>
        </p:nvGrpSpPr>
        <p:grpSpPr>
          <a:xfrm>
            <a:off x="4674857" y="966832"/>
            <a:ext cx="1835943" cy="3414592"/>
            <a:chOff x="596843" y="901835"/>
            <a:chExt cx="1835943" cy="3414592"/>
          </a:xfrm>
        </p:grpSpPr>
        <p:grpSp>
          <p:nvGrpSpPr>
            <p:cNvPr id="66" name="Group 65">
              <a:extLst>
                <a:ext uri="{FF2B5EF4-FFF2-40B4-BE49-F238E27FC236}">
                  <a16:creationId xmlns:a16="http://schemas.microsoft.com/office/drawing/2014/main" xmlns="" id="{33D3F9FB-E70E-497B-AD14-116E412885A8}"/>
                </a:ext>
              </a:extLst>
            </p:cNvPr>
            <p:cNvGrpSpPr/>
            <p:nvPr/>
          </p:nvGrpSpPr>
          <p:grpSpPr>
            <a:xfrm>
              <a:off x="596843" y="3087202"/>
              <a:ext cx="1835943" cy="1229225"/>
              <a:chOff x="332936" y="2473878"/>
              <a:chExt cx="2937088" cy="1638966"/>
            </a:xfrm>
          </p:grpSpPr>
          <p:sp>
            <p:nvSpPr>
              <p:cNvPr id="85" name="TextBox 85">
                <a:extLst>
                  <a:ext uri="{FF2B5EF4-FFF2-40B4-BE49-F238E27FC236}">
                    <a16:creationId xmlns:a16="http://schemas.microsoft.com/office/drawing/2014/main" xmlns="" id="{8B063CFF-61B9-481C-B1AC-5CBCF53C585D}"/>
                  </a:ext>
                </a:extLst>
              </p:cNvPr>
              <p:cNvSpPr txBox="1"/>
              <p:nvPr/>
            </p:nvSpPr>
            <p:spPr>
              <a:xfrm>
                <a:off x="332936" y="2473878"/>
                <a:ext cx="2937088" cy="615553"/>
              </a:xfrm>
              <a:prstGeom prst="rect">
                <a:avLst/>
              </a:prstGeom>
              <a:noFill/>
              <a:ln>
                <a:noFill/>
              </a:ln>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C13018"/>
                    </a:solidFill>
                    <a:effectLst>
                      <a:outerShdw blurRad="50800" dist="38100" dir="2700000" algn="tl" rotWithShape="0">
                        <a:prstClr val="black">
                          <a:alpha val="40000"/>
                        </a:prstClr>
                      </a:outerShdw>
                    </a:effectLst>
                    <a:uLnTx/>
                    <a:uFillTx/>
                    <a:latin typeface="Calibri" panose="020F0502020204030204"/>
                  </a:rPr>
                  <a:t>USER</a:t>
                </a:r>
                <a:endParaRPr kumimoji="0" lang="en-US" sz="2400" b="1" i="0" u="none" strike="noStrike" kern="1200" cap="none" spc="0" normalizeH="0" baseline="0" noProof="0" dirty="0">
                  <a:ln>
                    <a:noFill/>
                  </a:ln>
                  <a:solidFill>
                    <a:srgbClr val="C13018"/>
                  </a:solidFill>
                  <a:effectLst>
                    <a:outerShdw blurRad="50800" dist="38100" dir="2700000" algn="tl" rotWithShape="0">
                      <a:prstClr val="black">
                        <a:alpha val="40000"/>
                      </a:prstClr>
                    </a:outerShdw>
                  </a:effectLst>
                  <a:uLnTx/>
                  <a:uFillTx/>
                  <a:latin typeface="Calibri" panose="020F0502020204030204"/>
                </a:endParaRPr>
              </a:p>
            </p:txBody>
          </p:sp>
          <p:sp>
            <p:nvSpPr>
              <p:cNvPr id="86" name="TextBox 86">
                <a:extLst>
                  <a:ext uri="{FF2B5EF4-FFF2-40B4-BE49-F238E27FC236}">
                    <a16:creationId xmlns:a16="http://schemas.microsoft.com/office/drawing/2014/main" xmlns="" id="{8AC4C8CF-A5B9-4BCC-802D-DA7D097EDA65}"/>
                  </a:ext>
                </a:extLst>
              </p:cNvPr>
              <p:cNvSpPr txBox="1"/>
              <p:nvPr/>
            </p:nvSpPr>
            <p:spPr>
              <a:xfrm>
                <a:off x="340732" y="3086923"/>
                <a:ext cx="2929292" cy="1025921"/>
              </a:xfrm>
              <a:prstGeom prst="rect">
                <a:avLst/>
              </a:prstGeom>
              <a:noFill/>
              <a:ln>
                <a:noFill/>
              </a:ln>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Users are the individuals that are given permission and set of username and password to access and use certain services</a:t>
                </a:r>
                <a:endParaRPr kumimoji="0" lang="en-US" sz="1100" b="0" i="0" u="none" strike="noStrike" kern="1200" cap="none" spc="0" normalizeH="0" baseline="0" noProof="0" dirty="0">
                  <a:ln>
                    <a:noFill/>
                  </a:ln>
                  <a:effectLst/>
                  <a:uLnTx/>
                  <a:uFillTx/>
                  <a:latin typeface="Calibri" panose="020F0502020204030204"/>
                </a:endParaRPr>
              </a:p>
            </p:txBody>
          </p:sp>
        </p:grpSp>
        <p:sp>
          <p:nvSpPr>
            <p:cNvPr id="59" name="Diamond 58">
              <a:extLst>
                <a:ext uri="{FF2B5EF4-FFF2-40B4-BE49-F238E27FC236}">
                  <a16:creationId xmlns:a16="http://schemas.microsoft.com/office/drawing/2014/main" xmlns="" id="{F846E76A-55CF-499F-A226-6E988F3B4FD2}"/>
                </a:ext>
              </a:extLst>
            </p:cNvPr>
            <p:cNvSpPr/>
            <p:nvPr/>
          </p:nvSpPr>
          <p:spPr>
            <a:xfrm>
              <a:off x="596843" y="901835"/>
              <a:ext cx="1835943" cy="1835943"/>
            </a:xfrm>
            <a:prstGeom prst="diamond">
              <a:avLst/>
            </a:prstGeom>
            <a:solidFill>
              <a:srgbClr val="C1301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0" name="Diamond 59">
              <a:extLst>
                <a:ext uri="{FF2B5EF4-FFF2-40B4-BE49-F238E27FC236}">
                  <a16:creationId xmlns:a16="http://schemas.microsoft.com/office/drawing/2014/main" xmlns="" id="{EE677CE6-B2F1-45CC-89F3-D99A2DEA8EB5}"/>
                </a:ext>
              </a:extLst>
            </p:cNvPr>
            <p:cNvSpPr/>
            <p:nvPr/>
          </p:nvSpPr>
          <p:spPr>
            <a:xfrm>
              <a:off x="596843" y="1149977"/>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pitchFamily="34" charset="0"/>
                  <a:cs typeface="Calibri" panose="020F0502020204030204" pitchFamily="34" charset="0"/>
                </a:rPr>
                <a:t>g</a:t>
              </a: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73" name="Rectangle 72">
              <a:extLst>
                <a:ext uri="{FF2B5EF4-FFF2-40B4-BE49-F238E27FC236}">
                  <a16:creationId xmlns:a16="http://schemas.microsoft.com/office/drawing/2014/main" xmlns="" id="{9BB55229-DBE3-4909-8962-E9D210B61D07}"/>
                </a:ext>
              </a:extLst>
            </p:cNvPr>
            <p:cNvSpPr/>
            <p:nvPr/>
          </p:nvSpPr>
          <p:spPr>
            <a:xfrm rot="18900000">
              <a:off x="890427" y="1539376"/>
              <a:ext cx="562976"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USER</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042" y="1819806"/>
              <a:ext cx="537478" cy="537478"/>
            </a:xfrm>
            <a:prstGeom prst="rect">
              <a:avLst/>
            </a:prstGeom>
          </p:spPr>
        </p:pic>
      </p:grpSp>
      <p:grpSp>
        <p:nvGrpSpPr>
          <p:cNvPr id="11" name="Group 10"/>
          <p:cNvGrpSpPr/>
          <p:nvPr/>
        </p:nvGrpSpPr>
        <p:grpSpPr>
          <a:xfrm>
            <a:off x="6712981" y="966832"/>
            <a:ext cx="1835943" cy="3753147"/>
            <a:chOff x="2634967" y="901835"/>
            <a:chExt cx="1835943" cy="3753147"/>
          </a:xfrm>
        </p:grpSpPr>
        <p:sp>
          <p:nvSpPr>
            <p:cNvPr id="61" name="Diamond 60">
              <a:extLst>
                <a:ext uri="{FF2B5EF4-FFF2-40B4-BE49-F238E27FC236}">
                  <a16:creationId xmlns:a16="http://schemas.microsoft.com/office/drawing/2014/main" xmlns="" id="{B295DCF7-6644-4E13-99BA-613332407263}"/>
                </a:ext>
              </a:extLst>
            </p:cNvPr>
            <p:cNvSpPr/>
            <p:nvPr/>
          </p:nvSpPr>
          <p:spPr>
            <a:xfrm>
              <a:off x="2634967" y="1149977"/>
              <a:ext cx="1835943" cy="1835943"/>
            </a:xfrm>
            <a:prstGeom prst="diamond">
              <a:avLst/>
            </a:prstGeom>
            <a:solidFill>
              <a:srgbClr val="F7931F"/>
            </a:solidFill>
            <a:ln w="12700" cap="flat" cmpd="sng" algn="ctr">
              <a:noFill/>
              <a:prstDash val="solid"/>
              <a:miter lim="800000"/>
            </a:ln>
            <a:effectLst>
              <a:glow rad="63500">
                <a:schemeClr val="accent1">
                  <a:satMod val="175000"/>
                  <a:alpha val="40000"/>
                </a:schemeClr>
              </a:glo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2" name="Diamond 61">
              <a:extLst>
                <a:ext uri="{FF2B5EF4-FFF2-40B4-BE49-F238E27FC236}">
                  <a16:creationId xmlns:a16="http://schemas.microsoft.com/office/drawing/2014/main" xmlns="" id="{FDE56BE4-CA2A-491C-8189-CCE5AFEBBEEF}"/>
                </a:ext>
              </a:extLst>
            </p:cNvPr>
            <p:cNvSpPr/>
            <p:nvPr/>
          </p:nvSpPr>
          <p:spPr>
            <a:xfrm>
              <a:off x="2634967" y="901835"/>
              <a:ext cx="1835943" cy="1835943"/>
            </a:xfrm>
            <a:prstGeom prst="diamond">
              <a:avLst/>
            </a:prstGeom>
            <a:solidFill>
              <a:srgbClr val="D3D3D3"/>
            </a:solidFill>
            <a:ln w="12700" cap="flat" cmpd="sng" algn="ctr">
              <a:noFill/>
              <a:prstDash val="solid"/>
              <a:miter lim="800000"/>
            </a:ln>
            <a:effectLst>
              <a:glow rad="63500">
                <a:schemeClr val="accent1">
                  <a:satMod val="175000"/>
                  <a:alpha val="40000"/>
                </a:schemeClr>
              </a:glow>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67" name="Group 66">
              <a:extLst>
                <a:ext uri="{FF2B5EF4-FFF2-40B4-BE49-F238E27FC236}">
                  <a16:creationId xmlns:a16="http://schemas.microsoft.com/office/drawing/2014/main" xmlns="" id="{81D64F09-EBEA-48FF-B839-95576BB66D92}"/>
                </a:ext>
              </a:extLst>
            </p:cNvPr>
            <p:cNvGrpSpPr/>
            <p:nvPr/>
          </p:nvGrpSpPr>
          <p:grpSpPr>
            <a:xfrm>
              <a:off x="2634967" y="3087202"/>
              <a:ext cx="1835943" cy="1567780"/>
              <a:chOff x="332936" y="2473878"/>
              <a:chExt cx="2937088" cy="2090372"/>
            </a:xfrm>
          </p:grpSpPr>
          <p:sp>
            <p:nvSpPr>
              <p:cNvPr id="83" name="TextBox 88">
                <a:extLst>
                  <a:ext uri="{FF2B5EF4-FFF2-40B4-BE49-F238E27FC236}">
                    <a16:creationId xmlns:a16="http://schemas.microsoft.com/office/drawing/2014/main" xmlns="" id="{C744AD18-7CBC-4E94-9E4E-DD676705D555}"/>
                  </a:ext>
                </a:extLst>
              </p:cNvPr>
              <p:cNvSpPr txBox="1"/>
              <p:nvPr/>
            </p:nvSpPr>
            <p:spPr>
              <a:xfrm>
                <a:off x="332936" y="2473878"/>
                <a:ext cx="2937088" cy="615553"/>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7931F"/>
                    </a:solidFill>
                    <a:effectLst/>
                    <a:uLnTx/>
                    <a:uFillTx/>
                    <a:latin typeface="Calibri" panose="020F0502020204030204"/>
                  </a:rPr>
                  <a:t>GROUPS</a:t>
                </a:r>
                <a:endParaRPr kumimoji="0" lang="en-US" sz="2400" b="1" i="0" u="none" strike="noStrike" kern="1200" cap="none" spc="0" normalizeH="0" baseline="0" noProof="0" dirty="0">
                  <a:ln>
                    <a:noFill/>
                  </a:ln>
                  <a:solidFill>
                    <a:srgbClr val="F7931F"/>
                  </a:solidFill>
                  <a:effectLst/>
                  <a:uLnTx/>
                  <a:uFillTx/>
                  <a:latin typeface="Calibri" panose="020F0502020204030204"/>
                </a:endParaRPr>
              </a:p>
            </p:txBody>
          </p:sp>
          <p:sp>
            <p:nvSpPr>
              <p:cNvPr id="84" name="TextBox 89">
                <a:extLst>
                  <a:ext uri="{FF2B5EF4-FFF2-40B4-BE49-F238E27FC236}">
                    <a16:creationId xmlns:a16="http://schemas.microsoft.com/office/drawing/2014/main" xmlns="" id="{BEAD29A2-29A1-4282-BA57-E38278D6CF29}"/>
                  </a:ext>
                </a:extLst>
              </p:cNvPr>
              <p:cNvSpPr txBox="1"/>
              <p:nvPr/>
            </p:nvSpPr>
            <p:spPr>
              <a:xfrm>
                <a:off x="340732" y="3086923"/>
                <a:ext cx="2929292" cy="147732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Groups are the logical group of users. Groups are  created to </a:t>
                </a:r>
                <a:r>
                  <a:rPr lang="en-US" sz="1100" dirty="0" smtClean="0"/>
                  <a:t>organize </a:t>
                </a:r>
                <a:r>
                  <a:rPr lang="en-US" sz="1100" dirty="0"/>
                  <a:t>the users or devices on the basis of geographic location, department, types of services or hardware characteristics.</a:t>
                </a:r>
              </a:p>
            </p:txBody>
          </p:sp>
        </p:grpSp>
        <p:sp>
          <p:nvSpPr>
            <p:cNvPr id="74" name="Rectangle 73">
              <a:extLst>
                <a:ext uri="{FF2B5EF4-FFF2-40B4-BE49-F238E27FC236}">
                  <a16:creationId xmlns:a16="http://schemas.microsoft.com/office/drawing/2014/main" xmlns="" id="{DF76EE38-BFF7-403B-B971-FE4224CF4BD3}"/>
                </a:ext>
              </a:extLst>
            </p:cNvPr>
            <p:cNvSpPr/>
            <p:nvPr/>
          </p:nvSpPr>
          <p:spPr>
            <a:xfrm rot="18900000">
              <a:off x="2812365" y="1291234"/>
              <a:ext cx="795347"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50" b="1" dirty="0" smtClean="0">
                  <a:solidFill>
                    <a:srgbClr val="D3D3D3">
                      <a:lumMod val="75000"/>
                    </a:srgbClr>
                  </a:solidFill>
                  <a:latin typeface="Calibri" panose="020F0502020204030204"/>
                </a:rPr>
                <a:t>GROUPS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6604" y="1728619"/>
              <a:ext cx="612668" cy="612668"/>
            </a:xfrm>
            <a:prstGeom prst="rect">
              <a:avLst/>
            </a:prstGeom>
          </p:spPr>
        </p:pic>
      </p:grpSp>
      <p:grpSp>
        <p:nvGrpSpPr>
          <p:cNvPr id="10" name="Group 9"/>
          <p:cNvGrpSpPr/>
          <p:nvPr/>
        </p:nvGrpSpPr>
        <p:grpSpPr>
          <a:xfrm>
            <a:off x="537688" y="966832"/>
            <a:ext cx="1835943" cy="3922424"/>
            <a:chOff x="4673091" y="901835"/>
            <a:chExt cx="1835943" cy="3922424"/>
          </a:xfrm>
        </p:grpSpPr>
        <p:grpSp>
          <p:nvGrpSpPr>
            <p:cNvPr id="3" name="Group 2"/>
            <p:cNvGrpSpPr/>
            <p:nvPr/>
          </p:nvGrpSpPr>
          <p:grpSpPr>
            <a:xfrm>
              <a:off x="4673091" y="901835"/>
              <a:ext cx="1835943" cy="3922424"/>
              <a:chOff x="4673091" y="901835"/>
              <a:chExt cx="1835943" cy="3922424"/>
            </a:xfrm>
          </p:grpSpPr>
          <p:sp>
            <p:nvSpPr>
              <p:cNvPr id="63" name="Diamond 62">
                <a:extLst>
                  <a:ext uri="{FF2B5EF4-FFF2-40B4-BE49-F238E27FC236}">
                    <a16:creationId xmlns:a16="http://schemas.microsoft.com/office/drawing/2014/main" xmlns="" id="{5B7A49FC-4560-4A03-85F4-E66B8D6C05B3}"/>
                  </a:ext>
                </a:extLst>
              </p:cNvPr>
              <p:cNvSpPr/>
              <p:nvPr/>
            </p:nvSpPr>
            <p:spPr>
              <a:xfrm>
                <a:off x="4673091" y="901835"/>
                <a:ext cx="1835943" cy="1835943"/>
              </a:xfrm>
              <a:prstGeom prst="diamond">
                <a:avLst/>
              </a:prstGeom>
              <a:solidFill>
                <a:srgbClr val="4CC1E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4" name="Diamond 63">
                <a:extLst>
                  <a:ext uri="{FF2B5EF4-FFF2-40B4-BE49-F238E27FC236}">
                    <a16:creationId xmlns:a16="http://schemas.microsoft.com/office/drawing/2014/main" xmlns="" id="{9CE3DA6A-880D-4CDD-9C90-22FF5FF98A4B}"/>
                  </a:ext>
                </a:extLst>
              </p:cNvPr>
              <p:cNvSpPr/>
              <p:nvPr/>
            </p:nvSpPr>
            <p:spPr>
              <a:xfrm>
                <a:off x="4673091" y="1149977"/>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81" name="TextBox 91">
                <a:extLst>
                  <a:ext uri="{FF2B5EF4-FFF2-40B4-BE49-F238E27FC236}">
                    <a16:creationId xmlns:a16="http://schemas.microsoft.com/office/drawing/2014/main" xmlns="" id="{0D318C88-6734-4255-AFB6-78122699B12D}"/>
                  </a:ext>
                </a:extLst>
              </p:cNvPr>
              <p:cNvSpPr txBox="1"/>
              <p:nvPr/>
            </p:nvSpPr>
            <p:spPr>
              <a:xfrm>
                <a:off x="4673091" y="3087202"/>
                <a:ext cx="1835943"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4CC1EF"/>
                    </a:solidFill>
                    <a:effectLst/>
                    <a:uLnTx/>
                    <a:uFillTx/>
                    <a:latin typeface="Calibri" panose="020F0502020204030204"/>
                  </a:rPr>
                  <a:t>TENANTS</a:t>
                </a:r>
                <a:endParaRPr kumimoji="0" lang="en-US" sz="2400" b="1" i="0" u="none" strike="noStrike" kern="1200" cap="none" spc="0" normalizeH="0" baseline="0" noProof="0" dirty="0">
                  <a:ln>
                    <a:noFill/>
                  </a:ln>
                  <a:solidFill>
                    <a:srgbClr val="4CC1EF"/>
                  </a:solidFill>
                  <a:effectLst/>
                  <a:uLnTx/>
                  <a:uFillTx/>
                  <a:latin typeface="Calibri" panose="020F0502020204030204"/>
                </a:endParaRPr>
              </a:p>
            </p:txBody>
          </p:sp>
          <p:sp>
            <p:nvSpPr>
              <p:cNvPr id="82" name="TextBox 92">
                <a:extLst>
                  <a:ext uri="{FF2B5EF4-FFF2-40B4-BE49-F238E27FC236}">
                    <a16:creationId xmlns:a16="http://schemas.microsoft.com/office/drawing/2014/main" xmlns="" id="{2EDAD29F-6752-4161-BA9B-BEDD593D607E}"/>
                  </a:ext>
                </a:extLst>
              </p:cNvPr>
              <p:cNvSpPr txBox="1"/>
              <p:nvPr/>
            </p:nvSpPr>
            <p:spPr>
              <a:xfrm>
                <a:off x="4677964" y="3546986"/>
                <a:ext cx="1831070" cy="127727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Tenant is an </a:t>
                </a:r>
                <a:r>
                  <a:rPr lang="en-US" sz="1100" dirty="0" smtClean="0"/>
                  <a:t>organization. </a:t>
                </a:r>
                <a:endParaRPr lang="en-US" sz="1100" dirty="0"/>
              </a:p>
              <a:p>
                <a:pPr lvl="0" algn="just"/>
                <a:r>
                  <a:rPr lang="en-US" sz="1100" dirty="0"/>
                  <a:t>Microsoft ensures that all the tenants or the organizations using Microsoft Cloud services stay isolated and separated, in order to maintain their services separately.</a:t>
                </a:r>
              </a:p>
            </p:txBody>
          </p:sp>
        </p:grpSp>
        <p:sp>
          <p:nvSpPr>
            <p:cNvPr id="75" name="Rectangle 74">
              <a:extLst>
                <a:ext uri="{FF2B5EF4-FFF2-40B4-BE49-F238E27FC236}">
                  <a16:creationId xmlns:a16="http://schemas.microsoft.com/office/drawing/2014/main" xmlns="" id="{8513AC20-908E-4727-A1F1-C10F93431C74}"/>
                </a:ext>
              </a:extLst>
            </p:cNvPr>
            <p:cNvSpPr/>
            <p:nvPr/>
          </p:nvSpPr>
          <p:spPr>
            <a:xfrm rot="18900000">
              <a:off x="4822020" y="1539376"/>
              <a:ext cx="852286"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TENANTS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0288" y="1765530"/>
              <a:ext cx="537480" cy="537480"/>
            </a:xfrm>
            <a:prstGeom prst="rect">
              <a:avLst/>
            </a:prstGeom>
          </p:spPr>
        </p:pic>
      </p:grpSp>
      <p:grpSp>
        <p:nvGrpSpPr>
          <p:cNvPr id="9" name="Group 8"/>
          <p:cNvGrpSpPr/>
          <p:nvPr/>
        </p:nvGrpSpPr>
        <p:grpSpPr>
          <a:xfrm>
            <a:off x="2575812" y="966832"/>
            <a:ext cx="1896864" cy="3414592"/>
            <a:chOff x="6711215" y="901835"/>
            <a:chExt cx="1896864" cy="3414592"/>
          </a:xfrm>
        </p:grpSpPr>
        <p:sp>
          <p:nvSpPr>
            <p:cNvPr id="65" name="Diamond 64">
              <a:extLst>
                <a:ext uri="{FF2B5EF4-FFF2-40B4-BE49-F238E27FC236}">
                  <a16:creationId xmlns:a16="http://schemas.microsoft.com/office/drawing/2014/main" xmlns="" id="{47849565-4555-4214-80A5-70BECA3046E9}"/>
                </a:ext>
              </a:extLst>
            </p:cNvPr>
            <p:cNvSpPr/>
            <p:nvPr/>
          </p:nvSpPr>
          <p:spPr>
            <a:xfrm>
              <a:off x="6711215" y="1149977"/>
              <a:ext cx="1835943" cy="1835943"/>
            </a:xfrm>
            <a:prstGeom prst="diamond">
              <a:avLst/>
            </a:prstGeom>
            <a:solidFill>
              <a:srgbClr val="00B050"/>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xmlns="" id="{85898F3C-2AE0-4866-9F1A-9119AA7DA065}"/>
                </a:ext>
              </a:extLst>
            </p:cNvPr>
            <p:cNvGrpSpPr/>
            <p:nvPr/>
          </p:nvGrpSpPr>
          <p:grpSpPr>
            <a:xfrm>
              <a:off x="6711215" y="3087202"/>
              <a:ext cx="1835943" cy="721394"/>
              <a:chOff x="332936" y="2473878"/>
              <a:chExt cx="2937088" cy="961858"/>
            </a:xfrm>
          </p:grpSpPr>
          <p:sp>
            <p:nvSpPr>
              <p:cNvPr id="79" name="TextBox 94">
                <a:extLst>
                  <a:ext uri="{FF2B5EF4-FFF2-40B4-BE49-F238E27FC236}">
                    <a16:creationId xmlns:a16="http://schemas.microsoft.com/office/drawing/2014/main" xmlns="" id="{24736FB6-3BB6-45B1-A987-57D0F9A57352}"/>
                  </a:ext>
                </a:extLst>
              </p:cNvPr>
              <p:cNvSpPr txBox="1"/>
              <p:nvPr/>
            </p:nvSpPr>
            <p:spPr>
              <a:xfrm>
                <a:off x="332936" y="2473878"/>
                <a:ext cx="2937088" cy="615553"/>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00B050"/>
                    </a:solidFill>
                    <a:effectLst/>
                    <a:uLnTx/>
                    <a:uFillTx/>
                    <a:latin typeface="Calibri" panose="020F0502020204030204"/>
                  </a:rPr>
                  <a:t>DOMAINS</a:t>
                </a:r>
                <a:endParaRPr kumimoji="0" lang="en-US" sz="2400" b="1" i="0" u="none" strike="noStrike" kern="1200" cap="none" spc="0" normalizeH="0" baseline="0" noProof="0" dirty="0">
                  <a:ln>
                    <a:noFill/>
                  </a:ln>
                  <a:solidFill>
                    <a:srgbClr val="00B050"/>
                  </a:solidFill>
                  <a:effectLst/>
                  <a:uLnTx/>
                  <a:uFillTx/>
                  <a:latin typeface="Calibri" panose="020F0502020204030204"/>
                </a:endParaRPr>
              </a:p>
            </p:txBody>
          </p:sp>
          <p:sp>
            <p:nvSpPr>
              <p:cNvPr id="80" name="TextBox 95">
                <a:extLst>
                  <a:ext uri="{FF2B5EF4-FFF2-40B4-BE49-F238E27FC236}">
                    <a16:creationId xmlns:a16="http://schemas.microsoft.com/office/drawing/2014/main" xmlns="" id="{21ABB3B4-F0F2-4831-8D1D-6F18AC9BDCFF}"/>
                  </a:ext>
                </a:extLst>
              </p:cNvPr>
              <p:cNvSpPr txBox="1"/>
              <p:nvPr/>
            </p:nvSpPr>
            <p:spPr>
              <a:xfrm>
                <a:off x="340732" y="3086923"/>
                <a:ext cx="2929292" cy="34881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endParaRPr kumimoji="0" lang="en-US" sz="1100" b="0" i="0" u="none" strike="noStrike" kern="1200" cap="none" spc="0" normalizeH="0" baseline="0" noProof="0" dirty="0">
                  <a:ln>
                    <a:noFill/>
                  </a:ln>
                  <a:effectLst/>
                  <a:uLnTx/>
                  <a:uFillTx/>
                  <a:latin typeface="Calibri" panose="020F0502020204030204"/>
                </a:endParaRPr>
              </a:p>
            </p:txBody>
          </p:sp>
        </p:grpSp>
        <p:sp>
          <p:nvSpPr>
            <p:cNvPr id="76" name="Diamond 75">
              <a:extLst>
                <a:ext uri="{FF2B5EF4-FFF2-40B4-BE49-F238E27FC236}">
                  <a16:creationId xmlns:a16="http://schemas.microsoft.com/office/drawing/2014/main" xmlns="" id="{557A4CC5-363A-4720-878C-C1B940E3706C}"/>
                </a:ext>
              </a:extLst>
            </p:cNvPr>
            <p:cNvSpPr/>
            <p:nvPr/>
          </p:nvSpPr>
          <p:spPr>
            <a:xfrm>
              <a:off x="6711215" y="901835"/>
              <a:ext cx="1835943" cy="1835943"/>
            </a:xfrm>
            <a:prstGeom prst="diamond">
              <a:avLst/>
            </a:prstGeom>
            <a:solidFill>
              <a:srgbClr val="D3D3D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78" name="Rectangle 77">
              <a:extLst>
                <a:ext uri="{FF2B5EF4-FFF2-40B4-BE49-F238E27FC236}">
                  <a16:creationId xmlns:a16="http://schemas.microsoft.com/office/drawing/2014/main" xmlns="" id="{D3308A36-283A-4968-9A72-E636F68501A4}"/>
                </a:ext>
              </a:extLst>
            </p:cNvPr>
            <p:cNvSpPr/>
            <p:nvPr/>
          </p:nvSpPr>
          <p:spPr>
            <a:xfrm rot="18900000">
              <a:off x="6890986" y="1291234"/>
              <a:ext cx="790602" cy="3000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smtClean="0">
                  <a:ln>
                    <a:noFill/>
                  </a:ln>
                  <a:solidFill>
                    <a:srgbClr val="D3D3D3">
                      <a:lumMod val="75000"/>
                    </a:srgbClr>
                  </a:solidFill>
                  <a:effectLst/>
                  <a:uLnTx/>
                  <a:uFillTx/>
                  <a:latin typeface="Calibri" panose="020F0502020204030204"/>
                </a:rPr>
                <a:t>DMAINS</a:t>
              </a:r>
              <a:endParaRPr kumimoji="0" lang="en-US" sz="1350" b="1" i="0" u="none" strike="noStrike" kern="1200" cap="none" spc="0" normalizeH="0" baseline="0" noProof="0" dirty="0">
                <a:ln>
                  <a:noFill/>
                </a:ln>
                <a:solidFill>
                  <a:srgbClr val="D3D3D3">
                    <a:lumMod val="75000"/>
                  </a:srgbClr>
                </a:solidFill>
                <a:effectLst/>
                <a:uLnTx/>
                <a:uFillTx/>
                <a:latin typeface="Calibri" panose="020F0502020204030204"/>
              </a:endParaRPr>
            </a:p>
          </p:txBody>
        </p:sp>
        <p:sp>
          <p:nvSpPr>
            <p:cNvPr id="87" name="TextBox 92">
              <a:extLst>
                <a:ext uri="{FF2B5EF4-FFF2-40B4-BE49-F238E27FC236}">
                  <a16:creationId xmlns:a16="http://schemas.microsoft.com/office/drawing/2014/main" xmlns="" id="{2EDAD29F-6752-4161-BA9B-BEDD593D607E}"/>
                </a:ext>
              </a:extLst>
            </p:cNvPr>
            <p:cNvSpPr txBox="1"/>
            <p:nvPr/>
          </p:nvSpPr>
          <p:spPr>
            <a:xfrm>
              <a:off x="6777009" y="3546986"/>
              <a:ext cx="1831070" cy="76944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100" dirty="0"/>
                <a:t>A domain is a DNS zone for which the tenant has proven ownership. Each tenant has a core domain (onmicrosoft.com)</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2641" y="1719907"/>
              <a:ext cx="537478" cy="537478"/>
            </a:xfrm>
            <a:prstGeom prst="rect">
              <a:avLst/>
            </a:prstGeom>
          </p:spPr>
        </p:pic>
      </p:grpSp>
      <p:pic>
        <p:nvPicPr>
          <p:cNvPr id="36" name="Picture 35">
            <a:extLst>
              <a:ext uri="{FF2B5EF4-FFF2-40B4-BE49-F238E27FC236}">
                <a16:creationId xmlns="" xmlns:a16="http://schemas.microsoft.com/office/drawing/2014/main" id="{489CA974-BFDD-4137-A608-C539BA067DF5}"/>
              </a:ext>
            </a:extLst>
          </p:cNvPr>
          <p:cNvPicPr>
            <a:picLocks noChangeAspect="1"/>
          </p:cNvPicPr>
          <p:nvPr/>
        </p:nvPicPr>
        <p:blipFill>
          <a:blip r:embed="rId7"/>
          <a:stretch>
            <a:fillRect/>
          </a:stretch>
        </p:blipFill>
        <p:spPr>
          <a:xfrm>
            <a:off x="0" y="0"/>
            <a:ext cx="9144000" cy="5143500"/>
          </a:xfrm>
          <a:prstGeom prst="rect">
            <a:avLst/>
          </a:prstGeom>
        </p:spPr>
      </p:pic>
    </p:spTree>
    <p:extLst>
      <p:ext uri="{BB962C8B-B14F-4D97-AF65-F5344CB8AC3E}">
        <p14:creationId xmlns:p14="http://schemas.microsoft.com/office/powerpoint/2010/main" val="2079551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Hands-On: Create groups and Add members using Azure Active Directory</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8754650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Identity Solution for Hybrid Environments</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982393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What is Azure AD Connect?</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5748989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Azure AD Connect?</a:t>
            </a:r>
            <a:endParaRPr lang="en-US" sz="2400" b="1" dirty="0">
              <a:solidFill>
                <a:srgbClr val="604878"/>
              </a:solidFill>
            </a:endParaRPr>
          </a:p>
        </p:txBody>
      </p:sp>
      <p:sp>
        <p:nvSpPr>
          <p:cNvPr id="19" name="Rounded Rectangle 18"/>
          <p:cNvSpPr/>
          <p:nvPr/>
        </p:nvSpPr>
        <p:spPr>
          <a:xfrm>
            <a:off x="1766085" y="1078787"/>
            <a:ext cx="5762745" cy="760288"/>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Azure AD Connect is the bridge solution offered by Azure for an </a:t>
            </a:r>
            <a:r>
              <a:rPr lang="en-US" dirty="0" smtClean="0">
                <a:solidFill>
                  <a:prstClr val="black"/>
                </a:solidFill>
              </a:rPr>
              <a:t>organization's </a:t>
            </a:r>
            <a:r>
              <a:rPr lang="en-US" dirty="0">
                <a:solidFill>
                  <a:prstClr val="black"/>
                </a:solidFill>
              </a:rPr>
              <a:t>on premise Active Directory or identity infrastructure and cloud based Azure Active Directory.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488" y="2484758"/>
            <a:ext cx="1433713" cy="1433712"/>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59" y="3201614"/>
            <a:ext cx="834620" cy="834620"/>
          </a:xfrm>
          <a:prstGeom prst="rect">
            <a:avLst/>
          </a:prstGeom>
        </p:spPr>
      </p:pic>
      <p:pic>
        <p:nvPicPr>
          <p:cNvPr id="1030" name="Picture 6" descr="Image result for azure active directory"/>
          <p:cNvPicPr>
            <a:picLocks noChangeAspect="1" noChangeArrowheads="1"/>
          </p:cNvPicPr>
          <p:nvPr/>
        </p:nvPicPr>
        <p:blipFill rotWithShape="1">
          <a:blip r:embed="rId4">
            <a:extLst>
              <a:ext uri="{28A0092B-C50C-407E-A947-70E740481C1C}">
                <a14:useLocalDpi xmlns:a14="http://schemas.microsoft.com/office/drawing/2010/main" val="0"/>
              </a:ext>
            </a:extLst>
          </a:blip>
          <a:srcRect r="60892"/>
          <a:stretch/>
        </p:blipFill>
        <p:spPr bwMode="auto">
          <a:xfrm>
            <a:off x="6399314" y="2700237"/>
            <a:ext cx="1296886" cy="10027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rotWithShape="1">
          <a:blip r:embed="rId5">
            <a:extLst>
              <a:ext uri="{28A0092B-C50C-407E-A947-70E740481C1C}">
                <a14:useLocalDpi xmlns:a14="http://schemas.microsoft.com/office/drawing/2010/main" val="0"/>
              </a:ext>
            </a:extLst>
          </a:blip>
          <a:srcRect l="38031" t="24934" r="54023" b="44088"/>
          <a:stretch/>
        </p:blipFill>
        <p:spPr bwMode="auto">
          <a:xfrm>
            <a:off x="4195019" y="2484758"/>
            <a:ext cx="752476" cy="14382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632780" y="4036234"/>
            <a:ext cx="1876954" cy="523220"/>
          </a:xfrm>
          <a:prstGeom prst="rect">
            <a:avLst/>
          </a:prstGeom>
          <a:noFill/>
        </p:spPr>
        <p:txBody>
          <a:bodyPr wrap="square" rtlCol="0">
            <a:spAutoFit/>
          </a:bodyPr>
          <a:lstStyle/>
          <a:p>
            <a:r>
              <a:rPr lang="en-US" sz="1400" b="1" dirty="0" smtClean="0">
                <a:solidFill>
                  <a:srgbClr val="0079D6"/>
                </a:solidFill>
              </a:rPr>
              <a:t>Azure Active Directory Connect</a:t>
            </a:r>
            <a:endParaRPr lang="en-IN" sz="1400" b="1" dirty="0">
              <a:solidFill>
                <a:srgbClr val="0079D6"/>
              </a:solidFill>
            </a:endParaRPr>
          </a:p>
        </p:txBody>
      </p:sp>
      <p:sp>
        <p:nvSpPr>
          <p:cNvPr id="14" name="TextBox 13"/>
          <p:cNvSpPr txBox="1"/>
          <p:nvPr/>
        </p:nvSpPr>
        <p:spPr>
          <a:xfrm>
            <a:off x="6333905" y="4013253"/>
            <a:ext cx="1850699" cy="307777"/>
          </a:xfrm>
          <a:prstGeom prst="rect">
            <a:avLst/>
          </a:prstGeom>
          <a:noFill/>
        </p:spPr>
        <p:txBody>
          <a:bodyPr wrap="none" rtlCol="0">
            <a:spAutoFit/>
          </a:bodyPr>
          <a:lstStyle/>
          <a:p>
            <a:r>
              <a:rPr lang="en-US" sz="1400" b="1" dirty="0" smtClean="0">
                <a:solidFill>
                  <a:srgbClr val="2483C5"/>
                </a:solidFill>
              </a:rPr>
              <a:t>Azure Active Directory</a:t>
            </a:r>
            <a:endParaRPr lang="en-IN" sz="1400" b="1" dirty="0">
              <a:solidFill>
                <a:srgbClr val="2483C5"/>
              </a:solidFill>
            </a:endParaRPr>
          </a:p>
        </p:txBody>
      </p:sp>
      <p:sp>
        <p:nvSpPr>
          <p:cNvPr id="16" name="TextBox 15"/>
          <p:cNvSpPr txBox="1"/>
          <p:nvPr/>
        </p:nvSpPr>
        <p:spPr>
          <a:xfrm>
            <a:off x="1090561" y="4056322"/>
            <a:ext cx="1919340" cy="507831"/>
          </a:xfrm>
          <a:prstGeom prst="rect">
            <a:avLst/>
          </a:prstGeom>
          <a:noFill/>
        </p:spPr>
        <p:txBody>
          <a:bodyPr wrap="square" rtlCol="0">
            <a:spAutoFit/>
          </a:bodyPr>
          <a:lstStyle/>
          <a:p>
            <a:r>
              <a:rPr lang="en-US" b="1" dirty="0" smtClean="0"/>
              <a:t>On-premise identity Infrastructure</a:t>
            </a:r>
            <a:endParaRPr lang="en-IN" b="1" dirty="0"/>
          </a:p>
        </p:txBody>
      </p:sp>
      <p:cxnSp>
        <p:nvCxnSpPr>
          <p:cNvPr id="24" name="Straight Arrow Connector 23"/>
          <p:cNvCxnSpPr>
            <a:stCxn id="4" idx="3"/>
          </p:cNvCxnSpPr>
          <p:nvPr/>
        </p:nvCxnSpPr>
        <p:spPr>
          <a:xfrm>
            <a:off x="2743201" y="3201614"/>
            <a:ext cx="1295399"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103915" y="3201614"/>
            <a:ext cx="1295399"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 xmlns:a16="http://schemas.microsoft.com/office/drawing/2014/main" id="{489CA974-BFDD-4137-A608-C539BA067DF5}"/>
              </a:ext>
            </a:extLst>
          </p:cNvPr>
          <p:cNvPicPr>
            <a:picLocks noChangeAspect="1"/>
          </p:cNvPicPr>
          <p:nvPr/>
        </p:nvPicPr>
        <p:blipFill>
          <a:blip r:embed="rId6"/>
          <a:stretch>
            <a:fillRect/>
          </a:stretch>
        </p:blipFill>
        <p:spPr>
          <a:xfrm>
            <a:off x="0" y="0"/>
            <a:ext cx="9144000" cy="5143500"/>
          </a:xfrm>
          <a:prstGeom prst="rect">
            <a:avLst/>
          </a:prstGeom>
        </p:spPr>
      </p:pic>
    </p:spTree>
    <p:extLst>
      <p:ext uri="{BB962C8B-B14F-4D97-AF65-F5344CB8AC3E}">
        <p14:creationId xmlns:p14="http://schemas.microsoft.com/office/powerpoint/2010/main" val="2662694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Azure AD Connect?</a:t>
            </a:r>
            <a:endParaRPr lang="en-US" sz="2400" b="1" dirty="0">
              <a:solidFill>
                <a:srgbClr val="604878"/>
              </a:solidFill>
            </a:endParaRPr>
          </a:p>
        </p:txBody>
      </p:sp>
      <p:sp>
        <p:nvSpPr>
          <p:cNvPr id="19" name="Rounded Rectangle 18"/>
          <p:cNvSpPr/>
          <p:nvPr/>
        </p:nvSpPr>
        <p:spPr>
          <a:xfrm>
            <a:off x="1766085" y="1078787"/>
            <a:ext cx="5762745" cy="760288"/>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Azure AD Connect is the bridge solution offered by Azure for an </a:t>
            </a:r>
            <a:r>
              <a:rPr lang="en-US" dirty="0" smtClean="0">
                <a:solidFill>
                  <a:prstClr val="black"/>
                </a:solidFill>
              </a:rPr>
              <a:t>organization's </a:t>
            </a:r>
            <a:r>
              <a:rPr lang="en-US" dirty="0">
                <a:solidFill>
                  <a:prstClr val="black"/>
                </a:solidFill>
              </a:rPr>
              <a:t>on premise Active Directory or identity infrastructure and cloud based Azure Active Directory.</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41" y="2778969"/>
            <a:ext cx="1020882" cy="1020882"/>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926" y="3089711"/>
            <a:ext cx="391301" cy="391301"/>
          </a:xfrm>
          <a:prstGeom prst="rect">
            <a:avLst/>
          </a:prstGeom>
        </p:spPr>
      </p:pic>
      <p:sp>
        <p:nvSpPr>
          <p:cNvPr id="18" name="TextBox 17"/>
          <p:cNvSpPr txBox="1"/>
          <p:nvPr/>
        </p:nvSpPr>
        <p:spPr>
          <a:xfrm>
            <a:off x="3439009" y="3175223"/>
            <a:ext cx="1508746" cy="261610"/>
          </a:xfrm>
          <a:prstGeom prst="rect">
            <a:avLst/>
          </a:prstGeom>
          <a:noFill/>
        </p:spPr>
        <p:txBody>
          <a:bodyPr wrap="none" rtlCol="0">
            <a:spAutoFit/>
          </a:bodyPr>
          <a:lstStyle/>
          <a:p>
            <a:r>
              <a:rPr lang="en-US" sz="1100" b="1" dirty="0" smtClean="0"/>
              <a:t>Username &amp; password</a:t>
            </a:r>
            <a:endParaRPr lang="en-IN" sz="1100" b="1" dirty="0"/>
          </a:p>
        </p:txBody>
      </p:sp>
      <p:pic>
        <p:nvPicPr>
          <p:cNvPr id="6" name="Picture 5"/>
          <p:cNvPicPr>
            <a:picLocks noChangeAspect="1"/>
          </p:cNvPicPr>
          <p:nvPr/>
        </p:nvPicPr>
        <p:blipFill>
          <a:blip r:embed="rId4"/>
          <a:stretch>
            <a:fillRect/>
          </a:stretch>
        </p:blipFill>
        <p:spPr>
          <a:xfrm>
            <a:off x="5720445" y="3175223"/>
            <a:ext cx="1094010" cy="1094010"/>
          </a:xfrm>
          <a:prstGeom prst="rect">
            <a:avLst/>
          </a:prstGeom>
        </p:spPr>
      </p:pic>
      <p:grpSp>
        <p:nvGrpSpPr>
          <p:cNvPr id="8" name="Group 7"/>
          <p:cNvGrpSpPr/>
          <p:nvPr/>
        </p:nvGrpSpPr>
        <p:grpSpPr>
          <a:xfrm>
            <a:off x="5720445" y="2040893"/>
            <a:ext cx="1013262" cy="932512"/>
            <a:chOff x="6434820" y="2001188"/>
            <a:chExt cx="1013262" cy="932512"/>
          </a:xfrm>
        </p:grpSpPr>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5568" y="2001188"/>
              <a:ext cx="932514" cy="932512"/>
            </a:xfrm>
            <a:prstGeom prst="rect">
              <a:avLst/>
            </a:prstGeom>
          </p:spPr>
        </p:pic>
        <p:sp>
          <p:nvSpPr>
            <p:cNvPr id="7" name="Isosceles Triangle 6"/>
            <p:cNvSpPr/>
            <p:nvPr/>
          </p:nvSpPr>
          <p:spPr>
            <a:xfrm>
              <a:off x="6434820" y="2415136"/>
              <a:ext cx="485775" cy="476250"/>
            </a:xfrm>
            <a:prstGeom prst="triangle">
              <a:avLst/>
            </a:prstGeom>
            <a:solidFill>
              <a:srgbClr val="4C9C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p:cNvSpPr txBox="1"/>
          <p:nvPr/>
        </p:nvSpPr>
        <p:spPr>
          <a:xfrm>
            <a:off x="6814455" y="2376307"/>
            <a:ext cx="1369286" cy="261610"/>
          </a:xfrm>
          <a:prstGeom prst="rect">
            <a:avLst/>
          </a:prstGeom>
          <a:noFill/>
        </p:spPr>
        <p:txBody>
          <a:bodyPr wrap="none" rtlCol="0">
            <a:spAutoFit/>
          </a:bodyPr>
          <a:lstStyle/>
          <a:p>
            <a:r>
              <a:rPr lang="en-US" sz="1100" b="1" dirty="0" smtClean="0"/>
              <a:t>On-premise services</a:t>
            </a:r>
            <a:endParaRPr lang="en-IN" sz="1100" b="1" dirty="0"/>
          </a:p>
        </p:txBody>
      </p:sp>
      <p:sp>
        <p:nvSpPr>
          <p:cNvPr id="22" name="TextBox 21"/>
          <p:cNvSpPr txBox="1"/>
          <p:nvPr/>
        </p:nvSpPr>
        <p:spPr>
          <a:xfrm>
            <a:off x="6862080" y="3591423"/>
            <a:ext cx="1398140" cy="261610"/>
          </a:xfrm>
          <a:prstGeom prst="rect">
            <a:avLst/>
          </a:prstGeom>
          <a:noFill/>
        </p:spPr>
        <p:txBody>
          <a:bodyPr wrap="none" rtlCol="0">
            <a:spAutoFit/>
          </a:bodyPr>
          <a:lstStyle/>
          <a:p>
            <a:r>
              <a:rPr lang="en-US" sz="1100" b="1" dirty="0" smtClean="0"/>
              <a:t>Azure Cloud Services</a:t>
            </a:r>
            <a:endParaRPr lang="en-IN" sz="1100" b="1" dirty="0"/>
          </a:p>
        </p:txBody>
      </p:sp>
      <p:cxnSp>
        <p:nvCxnSpPr>
          <p:cNvPr id="25" name="Straight Arrow Connector 24"/>
          <p:cNvCxnSpPr>
            <a:stCxn id="15" idx="3"/>
          </p:cNvCxnSpPr>
          <p:nvPr/>
        </p:nvCxnSpPr>
        <p:spPr>
          <a:xfrm flipV="1">
            <a:off x="2032323" y="3285361"/>
            <a:ext cx="958527" cy="4049"/>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3"/>
          </p:cNvCxnSpPr>
          <p:nvPr/>
        </p:nvCxnSpPr>
        <p:spPr>
          <a:xfrm flipV="1">
            <a:off x="4947755" y="2931091"/>
            <a:ext cx="691045" cy="374937"/>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3"/>
          </p:cNvCxnSpPr>
          <p:nvPr/>
        </p:nvCxnSpPr>
        <p:spPr>
          <a:xfrm>
            <a:off x="4947755" y="3306028"/>
            <a:ext cx="656203" cy="30732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 xmlns:a16="http://schemas.microsoft.com/office/drawing/2014/main" id="{489CA974-BFDD-4137-A608-C539BA067DF5}"/>
              </a:ext>
            </a:extLst>
          </p:cNvPr>
          <p:cNvPicPr>
            <a:picLocks noChangeAspect="1"/>
          </p:cNvPicPr>
          <p:nvPr/>
        </p:nvPicPr>
        <p:blipFill>
          <a:blip r:embed="rId6"/>
          <a:stretch>
            <a:fillRect/>
          </a:stretch>
        </p:blipFill>
        <p:spPr>
          <a:xfrm>
            <a:off x="0" y="0"/>
            <a:ext cx="9144000" cy="5143500"/>
          </a:xfrm>
          <a:prstGeom prst="rect">
            <a:avLst/>
          </a:prstGeom>
        </p:spPr>
      </p:pic>
    </p:spTree>
    <p:extLst>
      <p:ext uri="{BB962C8B-B14F-4D97-AF65-F5344CB8AC3E}">
        <p14:creationId xmlns:p14="http://schemas.microsoft.com/office/powerpoint/2010/main" val="41999790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Features of Azure Active Directory Connect</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690602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1861526" y="2283272"/>
            <a:ext cx="5420948" cy="576956"/>
          </a:xfrm>
        </p:spPr>
        <p:txBody>
          <a:bodyPr anchor="ctr"/>
          <a:lstStyle/>
          <a:p>
            <a:pPr algn="ctr"/>
            <a:r>
              <a:rPr lang="en-US" dirty="0" smtClean="0"/>
              <a:t>What Is Access management in Azure?</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8449053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02912"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Features of Azure Active Directory Connect</a:t>
            </a:r>
            <a:endParaRPr lang="en-US" sz="2400" b="1" dirty="0">
              <a:solidFill>
                <a:srgbClr val="604878"/>
              </a:solidFill>
            </a:endParaRPr>
          </a:p>
        </p:txBody>
      </p:sp>
      <p:cxnSp>
        <p:nvCxnSpPr>
          <p:cNvPr id="3" name="Straight Connector 2"/>
          <p:cNvCxnSpPr/>
          <p:nvPr/>
        </p:nvCxnSpPr>
        <p:spPr>
          <a:xfrm>
            <a:off x="2914650" y="740080"/>
            <a:ext cx="19050" cy="4050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6712" y="1257300"/>
            <a:ext cx="2421238" cy="409575"/>
          </a:xfrm>
          <a:prstGeom prst="rect">
            <a:avLst/>
          </a:prstGeom>
          <a:solidFill>
            <a:schemeClr val="bg1">
              <a:lumMod val="95000"/>
            </a:schemeClr>
          </a:solidFill>
          <a:ln>
            <a:no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Password hash synchronization</a:t>
            </a:r>
          </a:p>
        </p:txBody>
      </p:sp>
      <p:sp>
        <p:nvSpPr>
          <p:cNvPr id="40" name="Rectangle 39"/>
          <p:cNvSpPr/>
          <p:nvPr/>
        </p:nvSpPr>
        <p:spPr>
          <a:xfrm>
            <a:off x="226712" y="177452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Pass-through authentication</a:t>
            </a:r>
          </a:p>
        </p:txBody>
      </p:sp>
      <p:sp>
        <p:nvSpPr>
          <p:cNvPr id="41" name="Rectangle 40"/>
          <p:cNvSpPr/>
          <p:nvPr/>
        </p:nvSpPr>
        <p:spPr>
          <a:xfrm>
            <a:off x="226712" y="229174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Federation integration</a:t>
            </a:r>
          </a:p>
        </p:txBody>
      </p:sp>
      <p:sp>
        <p:nvSpPr>
          <p:cNvPr id="42" name="Rectangle 41"/>
          <p:cNvSpPr/>
          <p:nvPr/>
        </p:nvSpPr>
        <p:spPr>
          <a:xfrm>
            <a:off x="226712" y="280896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Synchronization</a:t>
            </a:r>
          </a:p>
        </p:txBody>
      </p:sp>
      <p:sp>
        <p:nvSpPr>
          <p:cNvPr id="43" name="Rectangle 42"/>
          <p:cNvSpPr/>
          <p:nvPr/>
        </p:nvSpPr>
        <p:spPr>
          <a:xfrm>
            <a:off x="226712" y="332618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Health Monitoring </a:t>
            </a:r>
          </a:p>
        </p:txBody>
      </p:sp>
      <p:sp>
        <p:nvSpPr>
          <p:cNvPr id="44" name="Rounded Rectangle 43"/>
          <p:cNvSpPr/>
          <p:nvPr/>
        </p:nvSpPr>
        <p:spPr>
          <a:xfrm>
            <a:off x="3867150" y="1178448"/>
            <a:ext cx="4276725" cy="760288"/>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One </a:t>
            </a:r>
            <a:r>
              <a:rPr lang="en-US" sz="1200" dirty="0">
                <a:solidFill>
                  <a:schemeClr val="tx1"/>
                </a:solidFill>
              </a:rPr>
              <a:t>of the sign-in methods used to accomplish hybrid identity. Azure AD Connect synchronizes a hash, of the hash, of a users password from an on-premises Active Directory instance to a cloud-based Azure AD instance.</a:t>
            </a:r>
          </a:p>
        </p:txBody>
      </p:sp>
      <p:pic>
        <p:nvPicPr>
          <p:cNvPr id="2" name="Picture 1"/>
          <p:cNvPicPr>
            <a:picLocks noChangeAspect="1"/>
          </p:cNvPicPr>
          <p:nvPr/>
        </p:nvPicPr>
        <p:blipFill>
          <a:blip r:embed="rId3"/>
          <a:stretch>
            <a:fillRect/>
          </a:stretch>
        </p:blipFill>
        <p:spPr>
          <a:xfrm>
            <a:off x="4263776" y="2082568"/>
            <a:ext cx="3719244" cy="2622628"/>
          </a:xfrm>
          <a:prstGeom prst="rect">
            <a:avLst/>
          </a:prstGeom>
        </p:spPr>
      </p:pic>
      <p:pic>
        <p:nvPicPr>
          <p:cNvPr id="11" name="Picture 10">
            <a:extLst>
              <a:ext uri="{FF2B5EF4-FFF2-40B4-BE49-F238E27FC236}">
                <a16:creationId xmlns="" xmlns:a16="http://schemas.microsoft.com/office/drawing/2014/main" id="{489CA974-BFDD-4137-A608-C539BA067DF5}"/>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3802698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914650" y="740080"/>
            <a:ext cx="19050" cy="4050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6712" y="125730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Password hash synchronization</a:t>
            </a:r>
          </a:p>
        </p:txBody>
      </p:sp>
      <p:sp>
        <p:nvSpPr>
          <p:cNvPr id="40" name="Rectangle 39"/>
          <p:cNvSpPr/>
          <p:nvPr/>
        </p:nvSpPr>
        <p:spPr>
          <a:xfrm>
            <a:off x="226712" y="1774520"/>
            <a:ext cx="2421238" cy="409575"/>
          </a:xfrm>
          <a:prstGeom prst="rect">
            <a:avLst/>
          </a:prstGeom>
          <a:solidFill>
            <a:schemeClr val="bg1">
              <a:lumMod val="95000"/>
            </a:schemeClr>
          </a:solidFill>
          <a:ln>
            <a:noFill/>
          </a:ln>
          <a:effectLst>
            <a:glow rad="63500">
              <a:schemeClr val="accent2">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Pass-through authentication</a:t>
            </a:r>
          </a:p>
        </p:txBody>
      </p:sp>
      <p:sp>
        <p:nvSpPr>
          <p:cNvPr id="41" name="Rectangle 40"/>
          <p:cNvSpPr/>
          <p:nvPr/>
        </p:nvSpPr>
        <p:spPr>
          <a:xfrm>
            <a:off x="226712" y="229174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Federation integration</a:t>
            </a:r>
          </a:p>
        </p:txBody>
      </p:sp>
      <p:sp>
        <p:nvSpPr>
          <p:cNvPr id="42" name="Rectangle 41"/>
          <p:cNvSpPr/>
          <p:nvPr/>
        </p:nvSpPr>
        <p:spPr>
          <a:xfrm>
            <a:off x="226712" y="280896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Synchronization</a:t>
            </a:r>
          </a:p>
        </p:txBody>
      </p:sp>
      <p:sp>
        <p:nvSpPr>
          <p:cNvPr id="43" name="Rectangle 42"/>
          <p:cNvSpPr/>
          <p:nvPr/>
        </p:nvSpPr>
        <p:spPr>
          <a:xfrm>
            <a:off x="226712" y="332618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Health Monitoring </a:t>
            </a:r>
          </a:p>
        </p:txBody>
      </p:sp>
      <p:sp>
        <p:nvSpPr>
          <p:cNvPr id="44" name="Rounded Rectangle 43"/>
          <p:cNvSpPr/>
          <p:nvPr/>
        </p:nvSpPr>
        <p:spPr>
          <a:xfrm>
            <a:off x="3867150" y="1178448"/>
            <a:ext cx="4276725" cy="760288"/>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Pass-through Authentication allows your users to sign in to both on-premises and cloud-based applications using the same passwords.</a:t>
            </a:r>
          </a:p>
        </p:txBody>
      </p:sp>
      <p:sp>
        <p:nvSpPr>
          <p:cNvPr id="11" name="Text Placeholder 3">
            <a:extLst>
              <a:ext uri="{FF2B5EF4-FFF2-40B4-BE49-F238E27FC236}">
                <a16:creationId xmlns:a16="http://schemas.microsoft.com/office/drawing/2014/main" xmlns="" id="{E7A413D2-1870-47E0-A24F-010E8806E4E9}"/>
              </a:ext>
            </a:extLst>
          </p:cNvPr>
          <p:cNvSpPr txBox="1">
            <a:spLocks/>
          </p:cNvSpPr>
          <p:nvPr/>
        </p:nvSpPr>
        <p:spPr>
          <a:xfrm>
            <a:off x="302912"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Features of Azure Active Directory Connect</a:t>
            </a:r>
            <a:endParaRPr lang="en-US" sz="2400" b="1" dirty="0">
              <a:solidFill>
                <a:srgbClr val="604878"/>
              </a:solidFill>
            </a:endParaRPr>
          </a:p>
        </p:txBody>
      </p:sp>
      <p:pic>
        <p:nvPicPr>
          <p:cNvPr id="12" name="Picture 11">
            <a:extLst>
              <a:ext uri="{FF2B5EF4-FFF2-40B4-BE49-F238E27FC236}">
                <a16:creationId xmlns="" xmlns:a16="http://schemas.microsoft.com/office/drawing/2014/main" id="{489CA974-BFDD-4137-A608-C539BA067DF5}"/>
              </a:ext>
            </a:extLst>
          </p:cNvPr>
          <p:cNvPicPr>
            <a:picLocks noChangeAspect="1"/>
          </p:cNvPicPr>
          <p:nvPr/>
        </p:nvPicPr>
        <p:blipFill>
          <a:blip r:embed="rId3"/>
          <a:stretch>
            <a:fillRect/>
          </a:stretch>
        </p:blipFill>
        <p:spPr>
          <a:xfrm>
            <a:off x="0" y="0"/>
            <a:ext cx="9144000" cy="5143500"/>
          </a:xfrm>
          <a:prstGeom prst="rect">
            <a:avLst/>
          </a:prstGeom>
        </p:spPr>
      </p:pic>
      <p:pic>
        <p:nvPicPr>
          <p:cNvPr id="1026" name="Picture 2" descr="Image result for pass through authentication"/>
          <p:cNvPicPr>
            <a:picLocks noChangeAspect="1" noChangeArrowheads="1"/>
          </p:cNvPicPr>
          <p:nvPr/>
        </p:nvPicPr>
        <p:blipFill rotWithShape="1">
          <a:blip r:embed="rId4">
            <a:extLst>
              <a:ext uri="{28A0092B-C50C-407E-A947-70E740481C1C}">
                <a14:useLocalDpi xmlns:a14="http://schemas.microsoft.com/office/drawing/2010/main" val="0"/>
              </a:ext>
            </a:extLst>
          </a:blip>
          <a:srcRect l="1274" t="3702" r="1404" b="2959"/>
          <a:stretch/>
        </p:blipFill>
        <p:spPr bwMode="auto">
          <a:xfrm>
            <a:off x="3972567" y="2184095"/>
            <a:ext cx="4171308" cy="209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2438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914650" y="740080"/>
            <a:ext cx="19050" cy="4050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6712" y="125730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Password hash synchronization</a:t>
            </a:r>
          </a:p>
        </p:txBody>
      </p:sp>
      <p:sp>
        <p:nvSpPr>
          <p:cNvPr id="40" name="Rectangle 39"/>
          <p:cNvSpPr/>
          <p:nvPr/>
        </p:nvSpPr>
        <p:spPr>
          <a:xfrm>
            <a:off x="226712" y="177452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Pass-through authentication</a:t>
            </a:r>
          </a:p>
        </p:txBody>
      </p:sp>
      <p:sp>
        <p:nvSpPr>
          <p:cNvPr id="41" name="Rectangle 40"/>
          <p:cNvSpPr/>
          <p:nvPr/>
        </p:nvSpPr>
        <p:spPr>
          <a:xfrm>
            <a:off x="226712" y="2291740"/>
            <a:ext cx="2421238" cy="409575"/>
          </a:xfrm>
          <a:prstGeom prst="rect">
            <a:avLst/>
          </a:prstGeom>
          <a:solidFill>
            <a:schemeClr val="bg1">
              <a:lumMod val="95000"/>
            </a:schemeClr>
          </a:solidFill>
          <a:ln>
            <a:noFill/>
          </a:ln>
          <a:effectLst>
            <a:glow rad="63500">
              <a:schemeClr val="accent3">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Federation integration</a:t>
            </a:r>
          </a:p>
        </p:txBody>
      </p:sp>
      <p:sp>
        <p:nvSpPr>
          <p:cNvPr id="42" name="Rectangle 41"/>
          <p:cNvSpPr/>
          <p:nvPr/>
        </p:nvSpPr>
        <p:spPr>
          <a:xfrm>
            <a:off x="226712" y="280896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Synchronization</a:t>
            </a:r>
          </a:p>
        </p:txBody>
      </p:sp>
      <p:sp>
        <p:nvSpPr>
          <p:cNvPr id="43" name="Rectangle 42"/>
          <p:cNvSpPr/>
          <p:nvPr/>
        </p:nvSpPr>
        <p:spPr>
          <a:xfrm>
            <a:off x="226712" y="332618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Health Monitoring </a:t>
            </a:r>
          </a:p>
        </p:txBody>
      </p:sp>
      <p:pic>
        <p:nvPicPr>
          <p:cNvPr id="1026" name="Picture 2" descr="Image result for federation integration in azure"/>
          <p:cNvPicPr>
            <a:picLocks noChangeAspect="1" noChangeArrowheads="1"/>
          </p:cNvPicPr>
          <p:nvPr/>
        </p:nvPicPr>
        <p:blipFill rotWithShape="1">
          <a:blip r:embed="rId3">
            <a:extLst>
              <a:ext uri="{28A0092B-C50C-407E-A947-70E740481C1C}">
                <a14:useLocalDpi xmlns:a14="http://schemas.microsoft.com/office/drawing/2010/main" val="0"/>
              </a:ext>
            </a:extLst>
          </a:blip>
          <a:srcRect l="873" t="470" r="906" b="1569"/>
          <a:stretch/>
        </p:blipFill>
        <p:spPr bwMode="auto">
          <a:xfrm>
            <a:off x="3867150" y="1874016"/>
            <a:ext cx="4457700" cy="298892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Rounded Rectangle 43"/>
          <p:cNvSpPr/>
          <p:nvPr/>
        </p:nvSpPr>
        <p:spPr>
          <a:xfrm>
            <a:off x="3867150" y="1178448"/>
            <a:ext cx="4276725" cy="760288"/>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Federation is an optional part of Azure AD Connect and can be used to configure a hybrid environment using an on-premises AD FS infrastructure. </a:t>
            </a:r>
          </a:p>
        </p:txBody>
      </p:sp>
      <p:sp>
        <p:nvSpPr>
          <p:cNvPr id="11" name="Text Placeholder 3">
            <a:extLst>
              <a:ext uri="{FF2B5EF4-FFF2-40B4-BE49-F238E27FC236}">
                <a16:creationId xmlns:a16="http://schemas.microsoft.com/office/drawing/2014/main" xmlns="" id="{E7A413D2-1870-47E0-A24F-010E8806E4E9}"/>
              </a:ext>
            </a:extLst>
          </p:cNvPr>
          <p:cNvSpPr txBox="1">
            <a:spLocks/>
          </p:cNvSpPr>
          <p:nvPr/>
        </p:nvSpPr>
        <p:spPr>
          <a:xfrm>
            <a:off x="302912"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Features of Azure Active Directory Connect</a:t>
            </a:r>
            <a:endParaRPr lang="en-US" sz="2400" b="1" dirty="0">
              <a:solidFill>
                <a:srgbClr val="604878"/>
              </a:solidFill>
            </a:endParaRPr>
          </a:p>
        </p:txBody>
      </p:sp>
      <p:pic>
        <p:nvPicPr>
          <p:cNvPr id="12" name="Picture 11">
            <a:extLst>
              <a:ext uri="{FF2B5EF4-FFF2-40B4-BE49-F238E27FC236}">
                <a16:creationId xmlns="" xmlns:a16="http://schemas.microsoft.com/office/drawing/2014/main" id="{489CA974-BFDD-4137-A608-C539BA067DF5}"/>
              </a:ext>
            </a:extLst>
          </p:cNvPr>
          <p:cNvPicPr>
            <a:picLocks noChangeAspect="1"/>
          </p:cNvPicPr>
          <p:nvPr/>
        </p:nvPicPr>
        <p:blipFill>
          <a:blip r:embed="rId4"/>
          <a:stretch>
            <a:fillRect/>
          </a:stretch>
        </p:blipFill>
        <p:spPr>
          <a:xfrm>
            <a:off x="-18642" y="0"/>
            <a:ext cx="9144000" cy="5143500"/>
          </a:xfrm>
          <a:prstGeom prst="rect">
            <a:avLst/>
          </a:prstGeom>
        </p:spPr>
      </p:pic>
    </p:spTree>
    <p:extLst>
      <p:ext uri="{BB962C8B-B14F-4D97-AF65-F5344CB8AC3E}">
        <p14:creationId xmlns:p14="http://schemas.microsoft.com/office/powerpoint/2010/main" val="30577573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914650" y="740080"/>
            <a:ext cx="19050" cy="4050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6712" y="125730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Password hash synchronization</a:t>
            </a:r>
          </a:p>
        </p:txBody>
      </p:sp>
      <p:sp>
        <p:nvSpPr>
          <p:cNvPr id="40" name="Rectangle 39"/>
          <p:cNvSpPr/>
          <p:nvPr/>
        </p:nvSpPr>
        <p:spPr>
          <a:xfrm>
            <a:off x="226712" y="177452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Pass-through authentication</a:t>
            </a:r>
          </a:p>
        </p:txBody>
      </p:sp>
      <p:sp>
        <p:nvSpPr>
          <p:cNvPr id="41" name="Rectangle 40"/>
          <p:cNvSpPr/>
          <p:nvPr/>
        </p:nvSpPr>
        <p:spPr>
          <a:xfrm>
            <a:off x="226712" y="229174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Federation integration</a:t>
            </a:r>
          </a:p>
        </p:txBody>
      </p:sp>
      <p:sp>
        <p:nvSpPr>
          <p:cNvPr id="42" name="Rectangle 41"/>
          <p:cNvSpPr/>
          <p:nvPr/>
        </p:nvSpPr>
        <p:spPr>
          <a:xfrm>
            <a:off x="226712" y="2808960"/>
            <a:ext cx="2421238" cy="409575"/>
          </a:xfrm>
          <a:prstGeom prst="rect">
            <a:avLst/>
          </a:prstGeom>
          <a:solidFill>
            <a:schemeClr val="bg1">
              <a:lumMod val="95000"/>
            </a:schemeClr>
          </a:solidFill>
          <a:ln>
            <a:noFill/>
          </a:ln>
          <a:effectLst>
            <a:glow rad="63500">
              <a:schemeClr val="accent4">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Synchronization</a:t>
            </a:r>
          </a:p>
        </p:txBody>
      </p:sp>
      <p:sp>
        <p:nvSpPr>
          <p:cNvPr id="43" name="Rectangle 42"/>
          <p:cNvSpPr/>
          <p:nvPr/>
        </p:nvSpPr>
        <p:spPr>
          <a:xfrm>
            <a:off x="226712" y="332618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Health Monitoring </a:t>
            </a:r>
          </a:p>
        </p:txBody>
      </p:sp>
      <p:sp>
        <p:nvSpPr>
          <p:cNvPr id="44" name="Rounded Rectangle 43"/>
          <p:cNvSpPr/>
          <p:nvPr/>
        </p:nvSpPr>
        <p:spPr>
          <a:xfrm>
            <a:off x="3867150" y="1178448"/>
            <a:ext cx="4276725" cy="760288"/>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Responsible for creating users, groups, and other objects. As well as, making sure identity information for your on-premises users and groups is matching the cloud. This synchronization also includes password hashes.</a:t>
            </a:r>
          </a:p>
        </p:txBody>
      </p:sp>
      <p:sp>
        <p:nvSpPr>
          <p:cNvPr id="12" name="Text Placeholder 3">
            <a:extLst>
              <a:ext uri="{FF2B5EF4-FFF2-40B4-BE49-F238E27FC236}">
                <a16:creationId xmlns:a16="http://schemas.microsoft.com/office/drawing/2014/main" xmlns="" id="{E7A413D2-1870-47E0-A24F-010E8806E4E9}"/>
              </a:ext>
            </a:extLst>
          </p:cNvPr>
          <p:cNvSpPr txBox="1">
            <a:spLocks/>
          </p:cNvSpPr>
          <p:nvPr/>
        </p:nvSpPr>
        <p:spPr>
          <a:xfrm>
            <a:off x="302912"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Features of Azure Active Directory Connect</a:t>
            </a:r>
            <a:endParaRPr lang="en-US" sz="2400" b="1" dirty="0">
              <a:solidFill>
                <a:srgbClr val="604878"/>
              </a:solidFill>
            </a:endParaRPr>
          </a:p>
        </p:txBody>
      </p:sp>
      <p:grpSp>
        <p:nvGrpSpPr>
          <p:cNvPr id="5" name="Group 4"/>
          <p:cNvGrpSpPr/>
          <p:nvPr/>
        </p:nvGrpSpPr>
        <p:grpSpPr>
          <a:xfrm>
            <a:off x="4033122" y="2029729"/>
            <a:ext cx="3944780" cy="2761346"/>
            <a:chOff x="4033122" y="2029729"/>
            <a:chExt cx="3944780" cy="276134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3122" y="2029729"/>
              <a:ext cx="3944780" cy="2761346"/>
            </a:xfrm>
            <a:prstGeom prst="rect">
              <a:avLst/>
            </a:prstGeom>
          </p:spPr>
        </p:pic>
        <p:pic>
          <p:nvPicPr>
            <p:cNvPr id="1026" name="Picture 2" descr="Image result for azure 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429" y="2045815"/>
              <a:ext cx="1177378" cy="8409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12">
            <a:extLst>
              <a:ext uri="{FF2B5EF4-FFF2-40B4-BE49-F238E27FC236}">
                <a16:creationId xmlns="" xmlns:a16="http://schemas.microsoft.com/office/drawing/2014/main" id="{489CA974-BFDD-4137-A608-C539BA067DF5}"/>
              </a:ext>
            </a:extLst>
          </p:cNvPr>
          <p:cNvPicPr>
            <a:picLocks noChangeAspect="1"/>
          </p:cNvPicPr>
          <p:nvPr/>
        </p:nvPicPr>
        <p:blipFill>
          <a:blip r:embed="rId5"/>
          <a:stretch>
            <a:fillRect/>
          </a:stretch>
        </p:blipFill>
        <p:spPr>
          <a:xfrm>
            <a:off x="-18642" y="0"/>
            <a:ext cx="9144000" cy="5143500"/>
          </a:xfrm>
          <a:prstGeom prst="rect">
            <a:avLst/>
          </a:prstGeom>
        </p:spPr>
      </p:pic>
    </p:spTree>
    <p:extLst>
      <p:ext uri="{BB962C8B-B14F-4D97-AF65-F5344CB8AC3E}">
        <p14:creationId xmlns:p14="http://schemas.microsoft.com/office/powerpoint/2010/main" val="34015666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914650" y="740080"/>
            <a:ext cx="19050" cy="40509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6712" y="125730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Password hash synchronization</a:t>
            </a:r>
          </a:p>
        </p:txBody>
      </p:sp>
      <p:sp>
        <p:nvSpPr>
          <p:cNvPr id="40" name="Rectangle 39"/>
          <p:cNvSpPr/>
          <p:nvPr/>
        </p:nvSpPr>
        <p:spPr>
          <a:xfrm>
            <a:off x="226712" y="177452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Pass-through authentication</a:t>
            </a:r>
          </a:p>
        </p:txBody>
      </p:sp>
      <p:sp>
        <p:nvSpPr>
          <p:cNvPr id="41" name="Rectangle 40"/>
          <p:cNvSpPr/>
          <p:nvPr/>
        </p:nvSpPr>
        <p:spPr>
          <a:xfrm>
            <a:off x="226712" y="229174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Federation integration</a:t>
            </a:r>
          </a:p>
        </p:txBody>
      </p:sp>
      <p:sp>
        <p:nvSpPr>
          <p:cNvPr id="42" name="Rectangle 41"/>
          <p:cNvSpPr/>
          <p:nvPr/>
        </p:nvSpPr>
        <p:spPr>
          <a:xfrm>
            <a:off x="226712" y="2808960"/>
            <a:ext cx="2421238" cy="40957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Synchronization</a:t>
            </a:r>
          </a:p>
        </p:txBody>
      </p:sp>
      <p:sp>
        <p:nvSpPr>
          <p:cNvPr id="43" name="Rectangle 42"/>
          <p:cNvSpPr/>
          <p:nvPr/>
        </p:nvSpPr>
        <p:spPr>
          <a:xfrm>
            <a:off x="226712" y="3326180"/>
            <a:ext cx="2421238" cy="409575"/>
          </a:xfrm>
          <a:prstGeom prst="rect">
            <a:avLst/>
          </a:prstGeom>
          <a:solidFill>
            <a:schemeClr val="bg1">
              <a:lumMod val="95000"/>
            </a:schemeClr>
          </a:solidFill>
          <a:ln>
            <a:noFill/>
          </a:ln>
          <a:effectLst>
            <a:glow rad="63500">
              <a:schemeClr val="accent5">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Health Monitoring </a:t>
            </a:r>
          </a:p>
        </p:txBody>
      </p:sp>
      <p:sp>
        <p:nvSpPr>
          <p:cNvPr id="44" name="Rounded Rectangle 43"/>
          <p:cNvSpPr/>
          <p:nvPr/>
        </p:nvSpPr>
        <p:spPr>
          <a:xfrm>
            <a:off x="3867150" y="1178448"/>
            <a:ext cx="4276725" cy="760288"/>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Azure AD Connect Health can provide robust monitoring and provide a central location in the Azure portal to view this activity.</a:t>
            </a:r>
          </a:p>
        </p:txBody>
      </p:sp>
      <p:pic>
        <p:nvPicPr>
          <p:cNvPr id="10" name="Picture 9"/>
          <p:cNvPicPr>
            <a:picLocks noChangeAspect="1"/>
          </p:cNvPicPr>
          <p:nvPr/>
        </p:nvPicPr>
        <p:blipFill>
          <a:blip r:embed="rId3"/>
          <a:stretch>
            <a:fillRect/>
          </a:stretch>
        </p:blipFill>
        <p:spPr>
          <a:xfrm>
            <a:off x="4341812" y="1982541"/>
            <a:ext cx="3327400" cy="2808534"/>
          </a:xfrm>
          <a:prstGeom prst="rect">
            <a:avLst/>
          </a:prstGeom>
        </p:spPr>
      </p:pic>
      <p:sp>
        <p:nvSpPr>
          <p:cNvPr id="11" name="Text Placeholder 3">
            <a:extLst>
              <a:ext uri="{FF2B5EF4-FFF2-40B4-BE49-F238E27FC236}">
                <a16:creationId xmlns:a16="http://schemas.microsoft.com/office/drawing/2014/main" xmlns="" id="{E7A413D2-1870-47E0-A24F-010E8806E4E9}"/>
              </a:ext>
            </a:extLst>
          </p:cNvPr>
          <p:cNvSpPr txBox="1">
            <a:spLocks/>
          </p:cNvSpPr>
          <p:nvPr/>
        </p:nvSpPr>
        <p:spPr>
          <a:xfrm>
            <a:off x="302912"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Features of Azure Active Directory Connect</a:t>
            </a:r>
            <a:endParaRPr lang="en-US" sz="2400" b="1" dirty="0">
              <a:solidFill>
                <a:srgbClr val="604878"/>
              </a:solidFill>
            </a:endParaRPr>
          </a:p>
        </p:txBody>
      </p:sp>
      <p:pic>
        <p:nvPicPr>
          <p:cNvPr id="12" name="Picture 11">
            <a:extLst>
              <a:ext uri="{FF2B5EF4-FFF2-40B4-BE49-F238E27FC236}">
                <a16:creationId xmlns="" xmlns:a16="http://schemas.microsoft.com/office/drawing/2014/main" id="{489CA974-BFDD-4137-A608-C539BA067DF5}"/>
              </a:ext>
            </a:extLst>
          </p:cNvPr>
          <p:cNvPicPr>
            <a:picLocks noChangeAspect="1"/>
          </p:cNvPicPr>
          <p:nvPr/>
        </p:nvPicPr>
        <p:blipFill>
          <a:blip r:embed="rId4"/>
          <a:stretch>
            <a:fillRect/>
          </a:stretch>
        </p:blipFill>
        <p:spPr>
          <a:xfrm>
            <a:off x="-18642" y="0"/>
            <a:ext cx="9144000" cy="5143500"/>
          </a:xfrm>
          <a:prstGeom prst="rect">
            <a:avLst/>
          </a:prstGeom>
        </p:spPr>
      </p:pic>
    </p:spTree>
    <p:extLst>
      <p:ext uri="{BB962C8B-B14F-4D97-AF65-F5344CB8AC3E}">
        <p14:creationId xmlns:p14="http://schemas.microsoft.com/office/powerpoint/2010/main" val="21300154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1928201" y="1447800"/>
            <a:ext cx="5420948" cy="1621978"/>
          </a:xfrm>
        </p:spPr>
        <p:txBody>
          <a:bodyPr anchor="ctr"/>
          <a:lstStyle/>
          <a:p>
            <a:pPr algn="ctr"/>
            <a:r>
              <a:rPr lang="en-US" dirty="0" smtClean="0"/>
              <a:t>Implementing Authentication in Azure</a:t>
            </a:r>
            <a:endParaRPr lang="en-US" dirty="0"/>
          </a:p>
        </p:txBody>
      </p:sp>
      <p:sp>
        <p:nvSpPr>
          <p:cNvPr id="3"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3067050" y="3269803"/>
            <a:ext cx="4358299" cy="781050"/>
          </a:xfrm>
        </p:spPr>
        <p:txBody>
          <a:bodyPr anchor="ctr"/>
          <a:lstStyle/>
          <a:p>
            <a:pPr marL="285750" indent="-285750">
              <a:buFont typeface="Wingdings" panose="05000000000000000000" pitchFamily="2" charset="2"/>
              <a:buChar char="q"/>
            </a:pPr>
            <a:r>
              <a:rPr lang="en-US" sz="1800" dirty="0" smtClean="0"/>
              <a:t> Self Service password Reset</a:t>
            </a:r>
            <a:endParaRPr lang="en-US" sz="1800" dirty="0"/>
          </a:p>
        </p:txBody>
      </p:sp>
      <p:sp>
        <p:nvSpPr>
          <p:cNvPr id="5"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3067051" y="3936553"/>
            <a:ext cx="4358298" cy="781050"/>
          </a:xfrm>
        </p:spPr>
        <p:txBody>
          <a:bodyPr anchor="ctr"/>
          <a:lstStyle/>
          <a:p>
            <a:pPr marL="285750" indent="-285750">
              <a:buFont typeface="Wingdings" panose="05000000000000000000" pitchFamily="2" charset="2"/>
              <a:buChar char="q"/>
            </a:pPr>
            <a:r>
              <a:rPr lang="en-US" sz="1800" dirty="0" smtClean="0"/>
              <a:t> Multi-factor Authentication</a:t>
            </a:r>
            <a:endParaRPr lang="en-US" sz="1800" dirty="0"/>
          </a:p>
        </p:txBody>
      </p:sp>
      <p:pic>
        <p:nvPicPr>
          <p:cNvPr id="6" name="Picture 5">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18642" y="0"/>
            <a:ext cx="9144000" cy="5143500"/>
          </a:xfrm>
          <a:prstGeom prst="rect">
            <a:avLst/>
          </a:prstGeom>
        </p:spPr>
      </p:pic>
    </p:spTree>
    <p:extLst>
      <p:ext uri="{BB962C8B-B14F-4D97-AF65-F5344CB8AC3E}">
        <p14:creationId xmlns:p14="http://schemas.microsoft.com/office/powerpoint/2010/main" val="1579648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What is Self Service Password Reset</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18642" y="0"/>
            <a:ext cx="9144000" cy="5143500"/>
          </a:xfrm>
          <a:prstGeom prst="rect">
            <a:avLst/>
          </a:prstGeom>
        </p:spPr>
      </p:pic>
    </p:spTree>
    <p:extLst>
      <p:ext uri="{BB962C8B-B14F-4D97-AF65-F5344CB8AC3E}">
        <p14:creationId xmlns:p14="http://schemas.microsoft.com/office/powerpoint/2010/main" val="22801140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Self Service Password Reset</a:t>
            </a:r>
            <a:endParaRPr lang="en-US" sz="2400" b="1" dirty="0">
              <a:solidFill>
                <a:srgbClr val="604878"/>
              </a:solidFill>
            </a:endParaRPr>
          </a:p>
        </p:txBody>
      </p:sp>
      <p:sp>
        <p:nvSpPr>
          <p:cNvPr id="10" name="Rounded Rectangle 9"/>
          <p:cNvSpPr/>
          <p:nvPr/>
        </p:nvSpPr>
        <p:spPr>
          <a:xfrm>
            <a:off x="1679597" y="1146649"/>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Self Service password reset(SSPR) offers a means for IT Admins to enable </a:t>
            </a:r>
            <a:r>
              <a:rPr lang="en-US" dirty="0" smtClean="0">
                <a:solidFill>
                  <a:prstClr val="black"/>
                </a:solidFill>
              </a:rPr>
              <a:t>the </a:t>
            </a:r>
            <a:r>
              <a:rPr lang="en-US" dirty="0">
                <a:solidFill>
                  <a:prstClr val="black"/>
                </a:solidFill>
              </a:rPr>
              <a:t>users to reset or unlock their own passwords or accounts </a:t>
            </a:r>
            <a:r>
              <a:rPr lang="en-US" dirty="0" smtClean="0">
                <a:solidFill>
                  <a:prstClr val="black"/>
                </a:solidFill>
              </a:rPr>
              <a:t>without </a:t>
            </a:r>
            <a:r>
              <a:rPr lang="en-US" dirty="0">
                <a:solidFill>
                  <a:prstClr val="black"/>
                </a:solidFill>
              </a:rPr>
              <a:t>any IT intervention.</a:t>
            </a:r>
          </a:p>
        </p:txBody>
      </p:sp>
      <p:grpSp>
        <p:nvGrpSpPr>
          <p:cNvPr id="2" name="Group 1"/>
          <p:cNvGrpSpPr/>
          <p:nvPr/>
        </p:nvGrpSpPr>
        <p:grpSpPr>
          <a:xfrm>
            <a:off x="735165" y="1019827"/>
            <a:ext cx="855002" cy="1065302"/>
            <a:chOff x="3762855" y="2403483"/>
            <a:chExt cx="1754368" cy="218588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855" y="2834997"/>
              <a:ext cx="1754368" cy="175436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729" y="2403483"/>
              <a:ext cx="431514" cy="431514"/>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282" y="2403483"/>
              <a:ext cx="431514" cy="431514"/>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269" y="2403483"/>
              <a:ext cx="431514" cy="431514"/>
            </a:xfrm>
            <a:prstGeom prst="rect">
              <a:avLst/>
            </a:prstGeom>
          </p:spPr>
        </p:pic>
      </p:grpSp>
      <p:sp>
        <p:nvSpPr>
          <p:cNvPr id="9" name="Shape">
            <a:extLst>
              <a:ext uri="{FF2B5EF4-FFF2-40B4-BE49-F238E27FC236}">
                <a16:creationId xmlns:a16="http://schemas.microsoft.com/office/drawing/2014/main" xmlns="" id="{DEF5C9C7-5978-45A9-BBBF-01FD97FBF47E}"/>
              </a:ext>
            </a:extLst>
          </p:cNvPr>
          <p:cNvSpPr/>
          <p:nvPr/>
        </p:nvSpPr>
        <p:spPr>
          <a:xfrm>
            <a:off x="919205" y="2965550"/>
            <a:ext cx="1422896" cy="446887"/>
          </a:xfrm>
          <a:custGeom>
            <a:avLst/>
            <a:gdLst/>
            <a:ahLst/>
            <a:cxnLst>
              <a:cxn ang="0">
                <a:pos x="wd2" y="hd2"/>
              </a:cxn>
              <a:cxn ang="5400000">
                <a:pos x="wd2" y="hd2"/>
              </a:cxn>
              <a:cxn ang="10800000">
                <a:pos x="wd2" y="hd2"/>
              </a:cxn>
              <a:cxn ang="16200000">
                <a:pos x="wd2" y="hd2"/>
              </a:cxn>
            </a:cxnLst>
            <a:rect l="0" t="0" r="r" b="b"/>
            <a:pathLst>
              <a:path w="21489" h="21600" extrusionOk="0">
                <a:moveTo>
                  <a:pt x="234" y="14140"/>
                </a:moveTo>
                <a:lnTo>
                  <a:pt x="855" y="18268"/>
                </a:lnTo>
                <a:cubicBezTo>
                  <a:pt x="1168" y="20332"/>
                  <a:pt x="1743" y="21600"/>
                  <a:pt x="2367" y="21600"/>
                </a:cubicBezTo>
                <a:lnTo>
                  <a:pt x="3613" y="21600"/>
                </a:lnTo>
                <a:cubicBezTo>
                  <a:pt x="4238" y="21600"/>
                  <a:pt x="4813" y="20332"/>
                  <a:pt x="5125" y="18268"/>
                </a:cubicBezTo>
                <a:lnTo>
                  <a:pt x="5638" y="14877"/>
                </a:lnTo>
                <a:cubicBezTo>
                  <a:pt x="6043" y="12872"/>
                  <a:pt x="6672" y="11677"/>
                  <a:pt x="7347" y="11677"/>
                </a:cubicBezTo>
                <a:lnTo>
                  <a:pt x="17800" y="11677"/>
                </a:lnTo>
                <a:cubicBezTo>
                  <a:pt x="18371" y="11677"/>
                  <a:pt x="18922" y="12547"/>
                  <a:pt x="19323" y="14095"/>
                </a:cubicBezTo>
                <a:lnTo>
                  <a:pt x="19366" y="14257"/>
                </a:lnTo>
                <a:cubicBezTo>
                  <a:pt x="19408" y="14464"/>
                  <a:pt x="19455" y="14641"/>
                  <a:pt x="19509" y="14803"/>
                </a:cubicBezTo>
                <a:lnTo>
                  <a:pt x="19570" y="15039"/>
                </a:lnTo>
                <a:lnTo>
                  <a:pt x="19570" y="14980"/>
                </a:lnTo>
                <a:cubicBezTo>
                  <a:pt x="19682" y="15245"/>
                  <a:pt x="19813" y="15393"/>
                  <a:pt x="19952" y="15393"/>
                </a:cubicBezTo>
                <a:lnTo>
                  <a:pt x="20481" y="15393"/>
                </a:lnTo>
                <a:cubicBezTo>
                  <a:pt x="20747" y="15393"/>
                  <a:pt x="20990" y="14847"/>
                  <a:pt x="21125" y="13977"/>
                </a:cubicBezTo>
                <a:lnTo>
                  <a:pt x="21391" y="12223"/>
                </a:lnTo>
                <a:cubicBezTo>
                  <a:pt x="21522" y="11338"/>
                  <a:pt x="21522" y="10262"/>
                  <a:pt x="21391" y="9377"/>
                </a:cubicBezTo>
                <a:lnTo>
                  <a:pt x="21125" y="7623"/>
                </a:lnTo>
                <a:cubicBezTo>
                  <a:pt x="20994" y="6738"/>
                  <a:pt x="20747" y="6207"/>
                  <a:pt x="20481" y="6207"/>
                </a:cubicBezTo>
                <a:lnTo>
                  <a:pt x="19952" y="6207"/>
                </a:lnTo>
                <a:cubicBezTo>
                  <a:pt x="19813" y="6207"/>
                  <a:pt x="19686" y="6355"/>
                  <a:pt x="19570" y="6620"/>
                </a:cubicBezTo>
                <a:lnTo>
                  <a:pt x="19570" y="6561"/>
                </a:lnTo>
                <a:lnTo>
                  <a:pt x="19509" y="6797"/>
                </a:lnTo>
                <a:cubicBezTo>
                  <a:pt x="19455" y="6944"/>
                  <a:pt x="19408" y="7136"/>
                  <a:pt x="19366" y="7342"/>
                </a:cubicBezTo>
                <a:lnTo>
                  <a:pt x="19323" y="7505"/>
                </a:lnTo>
                <a:cubicBezTo>
                  <a:pt x="18918" y="9053"/>
                  <a:pt x="18371" y="9923"/>
                  <a:pt x="17800" y="9923"/>
                </a:cubicBezTo>
                <a:lnTo>
                  <a:pt x="7347" y="9923"/>
                </a:lnTo>
                <a:cubicBezTo>
                  <a:pt x="6811" y="9923"/>
                  <a:pt x="6117" y="7932"/>
                  <a:pt x="5742" y="6709"/>
                </a:cubicBezTo>
                <a:cubicBezTo>
                  <a:pt x="5604" y="6251"/>
                  <a:pt x="5488" y="5721"/>
                  <a:pt x="5395" y="5116"/>
                </a:cubicBezTo>
                <a:lnTo>
                  <a:pt x="5125" y="3332"/>
                </a:lnTo>
                <a:cubicBezTo>
                  <a:pt x="4813" y="1268"/>
                  <a:pt x="4238" y="0"/>
                  <a:pt x="3613" y="0"/>
                </a:cubicBezTo>
                <a:lnTo>
                  <a:pt x="2367" y="0"/>
                </a:lnTo>
                <a:cubicBezTo>
                  <a:pt x="1743" y="0"/>
                  <a:pt x="1168" y="1268"/>
                  <a:pt x="855" y="3332"/>
                </a:cubicBezTo>
                <a:lnTo>
                  <a:pt x="234" y="7460"/>
                </a:lnTo>
                <a:cubicBezTo>
                  <a:pt x="-78" y="9525"/>
                  <a:pt x="-78" y="12075"/>
                  <a:pt x="234" y="14140"/>
                </a:cubicBezTo>
                <a:close/>
                <a:moveTo>
                  <a:pt x="19674" y="10395"/>
                </a:moveTo>
                <a:lnTo>
                  <a:pt x="19860" y="9171"/>
                </a:lnTo>
                <a:cubicBezTo>
                  <a:pt x="19898" y="8920"/>
                  <a:pt x="19968" y="8773"/>
                  <a:pt x="20041" y="8773"/>
                </a:cubicBezTo>
                <a:lnTo>
                  <a:pt x="20411" y="8773"/>
                </a:lnTo>
                <a:cubicBezTo>
                  <a:pt x="20484" y="8773"/>
                  <a:pt x="20554" y="8920"/>
                  <a:pt x="20592" y="9171"/>
                </a:cubicBezTo>
                <a:lnTo>
                  <a:pt x="20778" y="10395"/>
                </a:lnTo>
                <a:cubicBezTo>
                  <a:pt x="20816" y="10645"/>
                  <a:pt x="20816" y="10955"/>
                  <a:pt x="20778" y="11191"/>
                </a:cubicBezTo>
                <a:lnTo>
                  <a:pt x="20592" y="12414"/>
                </a:lnTo>
                <a:cubicBezTo>
                  <a:pt x="20554" y="12665"/>
                  <a:pt x="20484" y="12813"/>
                  <a:pt x="20411" y="12813"/>
                </a:cubicBezTo>
                <a:lnTo>
                  <a:pt x="20041" y="12813"/>
                </a:lnTo>
                <a:cubicBezTo>
                  <a:pt x="19968" y="12813"/>
                  <a:pt x="19898" y="12665"/>
                  <a:pt x="19860" y="12414"/>
                </a:cubicBezTo>
                <a:lnTo>
                  <a:pt x="19674" y="11191"/>
                </a:lnTo>
                <a:cubicBezTo>
                  <a:pt x="19636" y="10955"/>
                  <a:pt x="19636" y="10645"/>
                  <a:pt x="19674" y="10395"/>
                </a:cubicBezTo>
                <a:close/>
                <a:moveTo>
                  <a:pt x="902" y="8935"/>
                </a:moveTo>
                <a:lnTo>
                  <a:pt x="1523" y="4807"/>
                </a:lnTo>
                <a:cubicBezTo>
                  <a:pt x="1696" y="3657"/>
                  <a:pt x="2020" y="2949"/>
                  <a:pt x="2367" y="2949"/>
                </a:cubicBezTo>
                <a:lnTo>
                  <a:pt x="3613" y="2949"/>
                </a:lnTo>
                <a:cubicBezTo>
                  <a:pt x="3960" y="2949"/>
                  <a:pt x="4284" y="3657"/>
                  <a:pt x="4458" y="4807"/>
                </a:cubicBezTo>
                <a:lnTo>
                  <a:pt x="5079" y="8935"/>
                </a:lnTo>
                <a:cubicBezTo>
                  <a:pt x="5253" y="10085"/>
                  <a:pt x="5253" y="11515"/>
                  <a:pt x="5079" y="12665"/>
                </a:cubicBezTo>
                <a:lnTo>
                  <a:pt x="4454" y="16793"/>
                </a:lnTo>
                <a:cubicBezTo>
                  <a:pt x="4281" y="17943"/>
                  <a:pt x="3957" y="18651"/>
                  <a:pt x="3609" y="18651"/>
                </a:cubicBezTo>
                <a:lnTo>
                  <a:pt x="2364" y="18651"/>
                </a:lnTo>
                <a:cubicBezTo>
                  <a:pt x="2016" y="18651"/>
                  <a:pt x="1692" y="17943"/>
                  <a:pt x="1519" y="16793"/>
                </a:cubicBezTo>
                <a:lnTo>
                  <a:pt x="894" y="12665"/>
                </a:lnTo>
                <a:cubicBezTo>
                  <a:pt x="728" y="11515"/>
                  <a:pt x="728" y="10085"/>
                  <a:pt x="902" y="8935"/>
                </a:cubicBezTo>
                <a:close/>
              </a:path>
            </a:pathLst>
          </a:custGeom>
          <a:solidFill>
            <a:srgbClr val="C13018"/>
          </a:solidFill>
          <a:ln w="12700">
            <a:miter lim="400000"/>
          </a:ln>
        </p:spPr>
        <p:txBody>
          <a:bodyPr lIns="28575" tIns="28575" rIns="28575" bIns="28575" anchor="ctr"/>
          <a:lstStyle/>
          <a:p>
            <a:pPr marL="0" marR="0" lvl="0" indent="0" defTabSz="914400" eaLnBrk="1" fontAlgn="auto" latinLnBrk="0" hangingPunct="1">
              <a:lnSpc>
                <a:spcPct val="100000"/>
              </a:lnSpc>
              <a:spcBef>
                <a:spcPts val="0"/>
              </a:spcBef>
              <a:spcAft>
                <a:spcPts val="0"/>
              </a:spcAft>
              <a:buClrTx/>
              <a:buSzTx/>
              <a:buFontTx/>
              <a:buNone/>
              <a:tabLst/>
              <a:defRPr sz="3000"/>
            </a:pPr>
            <a:endParaRPr kumimoji="0" sz="2250" b="0" i="0" u="none" strike="noStrike" kern="0" cap="none" spc="0" normalizeH="0" baseline="0" noProof="0">
              <a:ln>
                <a:noFill/>
              </a:ln>
              <a:solidFill>
                <a:prstClr val="black"/>
              </a:solidFill>
              <a:effectLst/>
              <a:uLnTx/>
              <a:uFillTx/>
            </a:endParaRPr>
          </a:p>
        </p:txBody>
      </p:sp>
      <p:sp>
        <p:nvSpPr>
          <p:cNvPr id="11" name="TextBox 10">
            <a:extLst>
              <a:ext uri="{FF2B5EF4-FFF2-40B4-BE49-F238E27FC236}">
                <a16:creationId xmlns:a16="http://schemas.microsoft.com/office/drawing/2014/main" xmlns="" id="{3E634580-1277-4DF5-A9A5-D5EBDC7B9452}"/>
              </a:ext>
            </a:extLst>
          </p:cNvPr>
          <p:cNvSpPr txBox="1"/>
          <p:nvPr/>
        </p:nvSpPr>
        <p:spPr>
          <a:xfrm>
            <a:off x="919205" y="2999095"/>
            <a:ext cx="453269" cy="355230"/>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rPr>
              <a:t>01</a:t>
            </a:r>
          </a:p>
        </p:txBody>
      </p:sp>
      <p:sp>
        <p:nvSpPr>
          <p:cNvPr id="12" name="Shape">
            <a:extLst>
              <a:ext uri="{FF2B5EF4-FFF2-40B4-BE49-F238E27FC236}">
                <a16:creationId xmlns:a16="http://schemas.microsoft.com/office/drawing/2014/main" xmlns="" id="{28FF3198-5275-4848-BE76-4C6BDFCAFC88}"/>
              </a:ext>
            </a:extLst>
          </p:cNvPr>
          <p:cNvSpPr/>
          <p:nvPr/>
        </p:nvSpPr>
        <p:spPr>
          <a:xfrm flipH="1">
            <a:off x="5066777" y="3005909"/>
            <a:ext cx="1419402" cy="446887"/>
          </a:xfrm>
          <a:custGeom>
            <a:avLst/>
            <a:gdLst/>
            <a:ahLst/>
            <a:cxnLst>
              <a:cxn ang="0">
                <a:pos x="wd2" y="hd2"/>
              </a:cxn>
              <a:cxn ang="5400000">
                <a:pos x="wd2" y="hd2"/>
              </a:cxn>
              <a:cxn ang="10800000">
                <a:pos x="wd2" y="hd2"/>
              </a:cxn>
              <a:cxn ang="16200000">
                <a:pos x="wd2" y="hd2"/>
              </a:cxn>
            </a:cxnLst>
            <a:rect l="0" t="0" r="r" b="b"/>
            <a:pathLst>
              <a:path w="21489" h="21600" extrusionOk="0">
                <a:moveTo>
                  <a:pt x="21255" y="7460"/>
                </a:moveTo>
                <a:lnTo>
                  <a:pt x="20634" y="3332"/>
                </a:lnTo>
                <a:cubicBezTo>
                  <a:pt x="20321" y="1268"/>
                  <a:pt x="19746" y="0"/>
                  <a:pt x="19122" y="0"/>
                </a:cubicBezTo>
                <a:lnTo>
                  <a:pt x="17876" y="0"/>
                </a:lnTo>
                <a:cubicBezTo>
                  <a:pt x="17251" y="0"/>
                  <a:pt x="16676" y="1268"/>
                  <a:pt x="16364" y="3332"/>
                </a:cubicBezTo>
                <a:lnTo>
                  <a:pt x="15851" y="6723"/>
                </a:lnTo>
                <a:cubicBezTo>
                  <a:pt x="15446" y="8728"/>
                  <a:pt x="14817" y="9923"/>
                  <a:pt x="14142" y="9923"/>
                </a:cubicBezTo>
                <a:lnTo>
                  <a:pt x="3689" y="9923"/>
                </a:lnTo>
                <a:cubicBezTo>
                  <a:pt x="3118" y="9923"/>
                  <a:pt x="2567" y="9053"/>
                  <a:pt x="2166" y="7505"/>
                </a:cubicBezTo>
                <a:lnTo>
                  <a:pt x="2123" y="7343"/>
                </a:lnTo>
                <a:cubicBezTo>
                  <a:pt x="2081" y="7136"/>
                  <a:pt x="2034" y="6959"/>
                  <a:pt x="1980" y="6797"/>
                </a:cubicBezTo>
                <a:lnTo>
                  <a:pt x="1919" y="6561"/>
                </a:lnTo>
                <a:lnTo>
                  <a:pt x="1919" y="6620"/>
                </a:lnTo>
                <a:cubicBezTo>
                  <a:pt x="1807" y="6355"/>
                  <a:pt x="1676" y="6207"/>
                  <a:pt x="1537" y="6207"/>
                </a:cubicBezTo>
                <a:lnTo>
                  <a:pt x="1008" y="6207"/>
                </a:lnTo>
                <a:cubicBezTo>
                  <a:pt x="742" y="6207"/>
                  <a:pt x="499" y="6753"/>
                  <a:pt x="364" y="7623"/>
                </a:cubicBezTo>
                <a:lnTo>
                  <a:pt x="98" y="9377"/>
                </a:lnTo>
                <a:cubicBezTo>
                  <a:pt x="-33" y="10262"/>
                  <a:pt x="-33" y="11338"/>
                  <a:pt x="98" y="12223"/>
                </a:cubicBezTo>
                <a:lnTo>
                  <a:pt x="364" y="13977"/>
                </a:lnTo>
                <a:cubicBezTo>
                  <a:pt x="495" y="14862"/>
                  <a:pt x="742" y="15393"/>
                  <a:pt x="1008" y="15393"/>
                </a:cubicBezTo>
                <a:lnTo>
                  <a:pt x="1537" y="15393"/>
                </a:lnTo>
                <a:cubicBezTo>
                  <a:pt x="1676" y="15393"/>
                  <a:pt x="1803" y="15245"/>
                  <a:pt x="1919" y="14980"/>
                </a:cubicBezTo>
                <a:lnTo>
                  <a:pt x="1919" y="15039"/>
                </a:lnTo>
                <a:lnTo>
                  <a:pt x="1980" y="14803"/>
                </a:lnTo>
                <a:cubicBezTo>
                  <a:pt x="2034" y="14656"/>
                  <a:pt x="2081" y="14464"/>
                  <a:pt x="2123" y="14257"/>
                </a:cubicBezTo>
                <a:lnTo>
                  <a:pt x="2166" y="14095"/>
                </a:lnTo>
                <a:cubicBezTo>
                  <a:pt x="2571" y="12547"/>
                  <a:pt x="3118" y="11677"/>
                  <a:pt x="3689" y="11677"/>
                </a:cubicBezTo>
                <a:lnTo>
                  <a:pt x="14142" y="11677"/>
                </a:lnTo>
                <a:cubicBezTo>
                  <a:pt x="14678" y="11677"/>
                  <a:pt x="15372" y="13668"/>
                  <a:pt x="15747" y="14891"/>
                </a:cubicBezTo>
                <a:cubicBezTo>
                  <a:pt x="15885" y="15349"/>
                  <a:pt x="16001" y="15879"/>
                  <a:pt x="16094" y="16484"/>
                </a:cubicBezTo>
                <a:lnTo>
                  <a:pt x="16364" y="18268"/>
                </a:lnTo>
                <a:cubicBezTo>
                  <a:pt x="16676" y="20332"/>
                  <a:pt x="17251" y="21600"/>
                  <a:pt x="17876" y="21600"/>
                </a:cubicBezTo>
                <a:lnTo>
                  <a:pt x="19122" y="21600"/>
                </a:lnTo>
                <a:cubicBezTo>
                  <a:pt x="19746" y="21600"/>
                  <a:pt x="20321" y="20332"/>
                  <a:pt x="20634" y="18268"/>
                </a:cubicBezTo>
                <a:lnTo>
                  <a:pt x="21255" y="14140"/>
                </a:lnTo>
                <a:cubicBezTo>
                  <a:pt x="21567" y="12075"/>
                  <a:pt x="21567" y="9525"/>
                  <a:pt x="21255" y="7460"/>
                </a:cubicBezTo>
                <a:close/>
                <a:moveTo>
                  <a:pt x="1815" y="11205"/>
                </a:moveTo>
                <a:lnTo>
                  <a:pt x="1629" y="12429"/>
                </a:lnTo>
                <a:cubicBezTo>
                  <a:pt x="1591" y="12680"/>
                  <a:pt x="1521" y="12827"/>
                  <a:pt x="1448" y="12827"/>
                </a:cubicBezTo>
                <a:lnTo>
                  <a:pt x="1078" y="12827"/>
                </a:lnTo>
                <a:cubicBezTo>
                  <a:pt x="1005" y="12827"/>
                  <a:pt x="935" y="12680"/>
                  <a:pt x="897" y="12429"/>
                </a:cubicBezTo>
                <a:lnTo>
                  <a:pt x="711" y="11205"/>
                </a:lnTo>
                <a:cubicBezTo>
                  <a:pt x="673" y="10955"/>
                  <a:pt x="673" y="10645"/>
                  <a:pt x="711" y="10409"/>
                </a:cubicBezTo>
                <a:lnTo>
                  <a:pt x="897" y="9186"/>
                </a:lnTo>
                <a:cubicBezTo>
                  <a:pt x="935" y="8935"/>
                  <a:pt x="1005" y="8787"/>
                  <a:pt x="1078" y="8787"/>
                </a:cubicBezTo>
                <a:lnTo>
                  <a:pt x="1448" y="8787"/>
                </a:lnTo>
                <a:cubicBezTo>
                  <a:pt x="1521" y="8787"/>
                  <a:pt x="1591" y="8935"/>
                  <a:pt x="1629" y="9186"/>
                </a:cubicBezTo>
                <a:lnTo>
                  <a:pt x="1815" y="10409"/>
                </a:lnTo>
                <a:cubicBezTo>
                  <a:pt x="1853" y="10645"/>
                  <a:pt x="1853" y="10955"/>
                  <a:pt x="1815" y="11205"/>
                </a:cubicBezTo>
                <a:close/>
                <a:moveTo>
                  <a:pt x="20587" y="12665"/>
                </a:moveTo>
                <a:lnTo>
                  <a:pt x="19966" y="16793"/>
                </a:lnTo>
                <a:cubicBezTo>
                  <a:pt x="19793" y="17943"/>
                  <a:pt x="19469" y="18651"/>
                  <a:pt x="19122" y="18651"/>
                </a:cubicBezTo>
                <a:lnTo>
                  <a:pt x="17876" y="18651"/>
                </a:lnTo>
                <a:cubicBezTo>
                  <a:pt x="17529" y="18651"/>
                  <a:pt x="17205" y="17943"/>
                  <a:pt x="17031" y="16793"/>
                </a:cubicBezTo>
                <a:lnTo>
                  <a:pt x="16410" y="12665"/>
                </a:lnTo>
                <a:cubicBezTo>
                  <a:pt x="16236" y="11515"/>
                  <a:pt x="16236" y="10085"/>
                  <a:pt x="16410" y="8935"/>
                </a:cubicBezTo>
                <a:lnTo>
                  <a:pt x="17035" y="4807"/>
                </a:lnTo>
                <a:cubicBezTo>
                  <a:pt x="17208" y="3657"/>
                  <a:pt x="17532" y="2949"/>
                  <a:pt x="17880" y="2949"/>
                </a:cubicBezTo>
                <a:lnTo>
                  <a:pt x="19125" y="2949"/>
                </a:lnTo>
                <a:cubicBezTo>
                  <a:pt x="19473" y="2949"/>
                  <a:pt x="19797" y="3657"/>
                  <a:pt x="19970" y="4807"/>
                </a:cubicBezTo>
                <a:lnTo>
                  <a:pt x="20595" y="8935"/>
                </a:lnTo>
                <a:cubicBezTo>
                  <a:pt x="20761" y="10085"/>
                  <a:pt x="20761" y="11515"/>
                  <a:pt x="20587" y="12665"/>
                </a:cubicBezTo>
                <a:close/>
              </a:path>
            </a:pathLst>
          </a:custGeom>
          <a:solidFill>
            <a:srgbClr val="00B050"/>
          </a:solidFill>
          <a:ln w="12700">
            <a:miter lim="400000"/>
          </a:ln>
        </p:spPr>
        <p:txBody>
          <a:bodyPr lIns="28575" tIns="28575" rIns="28575" bIns="28575" anchor="ctr"/>
          <a:lstStyle/>
          <a:p>
            <a:pPr marL="0" marR="0" lvl="0" indent="0" defTabSz="914400" eaLnBrk="1" fontAlgn="auto" latinLnBrk="0" hangingPunct="1">
              <a:lnSpc>
                <a:spcPct val="100000"/>
              </a:lnSpc>
              <a:spcBef>
                <a:spcPts val="0"/>
              </a:spcBef>
              <a:spcAft>
                <a:spcPts val="0"/>
              </a:spcAft>
              <a:buClrTx/>
              <a:buSzTx/>
              <a:buFontTx/>
              <a:buNone/>
              <a:tabLst/>
              <a:defRPr sz="3000"/>
            </a:pPr>
            <a:endParaRPr kumimoji="0" sz="2250" b="0" i="0" u="none" strike="noStrike" kern="0" cap="none" spc="0" normalizeH="0" baseline="0" noProof="0">
              <a:ln>
                <a:noFill/>
              </a:ln>
              <a:solidFill>
                <a:prstClr val="black"/>
              </a:solidFill>
              <a:effectLst/>
              <a:uLnTx/>
              <a:uFillTx/>
            </a:endParaRPr>
          </a:p>
        </p:txBody>
      </p:sp>
      <p:sp>
        <p:nvSpPr>
          <p:cNvPr id="15" name="Shape">
            <a:extLst>
              <a:ext uri="{FF2B5EF4-FFF2-40B4-BE49-F238E27FC236}">
                <a16:creationId xmlns:a16="http://schemas.microsoft.com/office/drawing/2014/main" xmlns="" id="{F1F1C49E-3BE2-4630-B8AE-BFEF56F3938C}"/>
              </a:ext>
            </a:extLst>
          </p:cNvPr>
          <p:cNvSpPr/>
          <p:nvPr/>
        </p:nvSpPr>
        <p:spPr>
          <a:xfrm flipH="1">
            <a:off x="5099581" y="3598005"/>
            <a:ext cx="1419402" cy="446887"/>
          </a:xfrm>
          <a:custGeom>
            <a:avLst/>
            <a:gdLst/>
            <a:ahLst/>
            <a:cxnLst>
              <a:cxn ang="0">
                <a:pos x="wd2" y="hd2"/>
              </a:cxn>
              <a:cxn ang="5400000">
                <a:pos x="wd2" y="hd2"/>
              </a:cxn>
              <a:cxn ang="10800000">
                <a:pos x="wd2" y="hd2"/>
              </a:cxn>
              <a:cxn ang="16200000">
                <a:pos x="wd2" y="hd2"/>
              </a:cxn>
            </a:cxnLst>
            <a:rect l="0" t="0" r="r" b="b"/>
            <a:pathLst>
              <a:path w="21489" h="21600" extrusionOk="0">
                <a:moveTo>
                  <a:pt x="21255" y="7460"/>
                </a:moveTo>
                <a:lnTo>
                  <a:pt x="20634" y="3332"/>
                </a:lnTo>
                <a:cubicBezTo>
                  <a:pt x="20321" y="1268"/>
                  <a:pt x="19746" y="0"/>
                  <a:pt x="19122" y="0"/>
                </a:cubicBezTo>
                <a:lnTo>
                  <a:pt x="17876" y="0"/>
                </a:lnTo>
                <a:cubicBezTo>
                  <a:pt x="17251" y="0"/>
                  <a:pt x="16676" y="1268"/>
                  <a:pt x="16364" y="3332"/>
                </a:cubicBezTo>
                <a:lnTo>
                  <a:pt x="15851" y="6723"/>
                </a:lnTo>
                <a:cubicBezTo>
                  <a:pt x="15446" y="8728"/>
                  <a:pt x="14817" y="9923"/>
                  <a:pt x="14142" y="9923"/>
                </a:cubicBezTo>
                <a:lnTo>
                  <a:pt x="3689" y="9923"/>
                </a:lnTo>
                <a:cubicBezTo>
                  <a:pt x="3118" y="9923"/>
                  <a:pt x="2567" y="9053"/>
                  <a:pt x="2166" y="7505"/>
                </a:cubicBezTo>
                <a:lnTo>
                  <a:pt x="2123" y="7343"/>
                </a:lnTo>
                <a:cubicBezTo>
                  <a:pt x="2081" y="7136"/>
                  <a:pt x="2034" y="6959"/>
                  <a:pt x="1980" y="6797"/>
                </a:cubicBezTo>
                <a:lnTo>
                  <a:pt x="1919" y="6561"/>
                </a:lnTo>
                <a:lnTo>
                  <a:pt x="1919" y="6620"/>
                </a:lnTo>
                <a:cubicBezTo>
                  <a:pt x="1807" y="6355"/>
                  <a:pt x="1676" y="6207"/>
                  <a:pt x="1537" y="6207"/>
                </a:cubicBezTo>
                <a:lnTo>
                  <a:pt x="1008" y="6207"/>
                </a:lnTo>
                <a:cubicBezTo>
                  <a:pt x="742" y="6207"/>
                  <a:pt x="499" y="6753"/>
                  <a:pt x="364" y="7623"/>
                </a:cubicBezTo>
                <a:lnTo>
                  <a:pt x="98" y="9377"/>
                </a:lnTo>
                <a:cubicBezTo>
                  <a:pt x="-33" y="10262"/>
                  <a:pt x="-33" y="11338"/>
                  <a:pt x="98" y="12223"/>
                </a:cubicBezTo>
                <a:lnTo>
                  <a:pt x="364" y="13977"/>
                </a:lnTo>
                <a:cubicBezTo>
                  <a:pt x="495" y="14862"/>
                  <a:pt x="742" y="15393"/>
                  <a:pt x="1008" y="15393"/>
                </a:cubicBezTo>
                <a:lnTo>
                  <a:pt x="1537" y="15393"/>
                </a:lnTo>
                <a:cubicBezTo>
                  <a:pt x="1676" y="15393"/>
                  <a:pt x="1803" y="15245"/>
                  <a:pt x="1919" y="14980"/>
                </a:cubicBezTo>
                <a:lnTo>
                  <a:pt x="1919" y="15039"/>
                </a:lnTo>
                <a:lnTo>
                  <a:pt x="1980" y="14803"/>
                </a:lnTo>
                <a:cubicBezTo>
                  <a:pt x="2034" y="14656"/>
                  <a:pt x="2081" y="14464"/>
                  <a:pt x="2123" y="14257"/>
                </a:cubicBezTo>
                <a:lnTo>
                  <a:pt x="2166" y="14095"/>
                </a:lnTo>
                <a:cubicBezTo>
                  <a:pt x="2571" y="12547"/>
                  <a:pt x="3118" y="11677"/>
                  <a:pt x="3689" y="11677"/>
                </a:cubicBezTo>
                <a:lnTo>
                  <a:pt x="14142" y="11677"/>
                </a:lnTo>
                <a:cubicBezTo>
                  <a:pt x="14678" y="11677"/>
                  <a:pt x="15372" y="13668"/>
                  <a:pt x="15747" y="14891"/>
                </a:cubicBezTo>
                <a:cubicBezTo>
                  <a:pt x="15885" y="15349"/>
                  <a:pt x="16001" y="15879"/>
                  <a:pt x="16094" y="16484"/>
                </a:cubicBezTo>
                <a:lnTo>
                  <a:pt x="16364" y="18268"/>
                </a:lnTo>
                <a:cubicBezTo>
                  <a:pt x="16676" y="20332"/>
                  <a:pt x="17251" y="21600"/>
                  <a:pt x="17876" y="21600"/>
                </a:cubicBezTo>
                <a:lnTo>
                  <a:pt x="19122" y="21600"/>
                </a:lnTo>
                <a:cubicBezTo>
                  <a:pt x="19746" y="21600"/>
                  <a:pt x="20321" y="20332"/>
                  <a:pt x="20634" y="18268"/>
                </a:cubicBezTo>
                <a:lnTo>
                  <a:pt x="21255" y="14140"/>
                </a:lnTo>
                <a:cubicBezTo>
                  <a:pt x="21567" y="12075"/>
                  <a:pt x="21567" y="9525"/>
                  <a:pt x="21255" y="7460"/>
                </a:cubicBezTo>
                <a:close/>
                <a:moveTo>
                  <a:pt x="1815" y="11205"/>
                </a:moveTo>
                <a:lnTo>
                  <a:pt x="1629" y="12429"/>
                </a:lnTo>
                <a:cubicBezTo>
                  <a:pt x="1591" y="12680"/>
                  <a:pt x="1521" y="12827"/>
                  <a:pt x="1448" y="12827"/>
                </a:cubicBezTo>
                <a:lnTo>
                  <a:pt x="1078" y="12827"/>
                </a:lnTo>
                <a:cubicBezTo>
                  <a:pt x="1005" y="12827"/>
                  <a:pt x="935" y="12680"/>
                  <a:pt x="897" y="12429"/>
                </a:cubicBezTo>
                <a:lnTo>
                  <a:pt x="711" y="11205"/>
                </a:lnTo>
                <a:cubicBezTo>
                  <a:pt x="673" y="10955"/>
                  <a:pt x="673" y="10645"/>
                  <a:pt x="711" y="10409"/>
                </a:cubicBezTo>
                <a:lnTo>
                  <a:pt x="897" y="9186"/>
                </a:lnTo>
                <a:cubicBezTo>
                  <a:pt x="935" y="8935"/>
                  <a:pt x="1005" y="8787"/>
                  <a:pt x="1078" y="8787"/>
                </a:cubicBezTo>
                <a:lnTo>
                  <a:pt x="1448" y="8787"/>
                </a:lnTo>
                <a:cubicBezTo>
                  <a:pt x="1521" y="8787"/>
                  <a:pt x="1591" y="8935"/>
                  <a:pt x="1629" y="9186"/>
                </a:cubicBezTo>
                <a:lnTo>
                  <a:pt x="1815" y="10409"/>
                </a:lnTo>
                <a:cubicBezTo>
                  <a:pt x="1853" y="10645"/>
                  <a:pt x="1853" y="10955"/>
                  <a:pt x="1815" y="11205"/>
                </a:cubicBezTo>
                <a:close/>
                <a:moveTo>
                  <a:pt x="20587" y="12665"/>
                </a:moveTo>
                <a:lnTo>
                  <a:pt x="19966" y="16793"/>
                </a:lnTo>
                <a:cubicBezTo>
                  <a:pt x="19793" y="17943"/>
                  <a:pt x="19469" y="18651"/>
                  <a:pt x="19122" y="18651"/>
                </a:cubicBezTo>
                <a:lnTo>
                  <a:pt x="17876" y="18651"/>
                </a:lnTo>
                <a:cubicBezTo>
                  <a:pt x="17529" y="18651"/>
                  <a:pt x="17205" y="17943"/>
                  <a:pt x="17031" y="16793"/>
                </a:cubicBezTo>
                <a:lnTo>
                  <a:pt x="16410" y="12665"/>
                </a:lnTo>
                <a:cubicBezTo>
                  <a:pt x="16236" y="11515"/>
                  <a:pt x="16236" y="10085"/>
                  <a:pt x="16410" y="8935"/>
                </a:cubicBezTo>
                <a:lnTo>
                  <a:pt x="17035" y="4807"/>
                </a:lnTo>
                <a:cubicBezTo>
                  <a:pt x="17208" y="3657"/>
                  <a:pt x="17532" y="2949"/>
                  <a:pt x="17880" y="2949"/>
                </a:cubicBezTo>
                <a:lnTo>
                  <a:pt x="19125" y="2949"/>
                </a:lnTo>
                <a:cubicBezTo>
                  <a:pt x="19473" y="2949"/>
                  <a:pt x="19797" y="3657"/>
                  <a:pt x="19970" y="4807"/>
                </a:cubicBezTo>
                <a:lnTo>
                  <a:pt x="20595" y="8935"/>
                </a:lnTo>
                <a:cubicBezTo>
                  <a:pt x="20761" y="10085"/>
                  <a:pt x="20761" y="11515"/>
                  <a:pt x="20587" y="12665"/>
                </a:cubicBezTo>
                <a:close/>
              </a:path>
            </a:pathLst>
          </a:custGeom>
          <a:solidFill>
            <a:srgbClr val="2B3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6" name="Shape">
            <a:extLst>
              <a:ext uri="{FF2B5EF4-FFF2-40B4-BE49-F238E27FC236}">
                <a16:creationId xmlns:a16="http://schemas.microsoft.com/office/drawing/2014/main" xmlns="" id="{9BA9C45A-6559-4640-82C5-C3D511BEB56A}"/>
              </a:ext>
            </a:extLst>
          </p:cNvPr>
          <p:cNvSpPr/>
          <p:nvPr/>
        </p:nvSpPr>
        <p:spPr>
          <a:xfrm>
            <a:off x="937368" y="3594506"/>
            <a:ext cx="1422896" cy="446887"/>
          </a:xfrm>
          <a:custGeom>
            <a:avLst/>
            <a:gdLst/>
            <a:ahLst/>
            <a:cxnLst>
              <a:cxn ang="0">
                <a:pos x="wd2" y="hd2"/>
              </a:cxn>
              <a:cxn ang="5400000">
                <a:pos x="wd2" y="hd2"/>
              </a:cxn>
              <a:cxn ang="10800000">
                <a:pos x="wd2" y="hd2"/>
              </a:cxn>
              <a:cxn ang="16200000">
                <a:pos x="wd2" y="hd2"/>
              </a:cxn>
            </a:cxnLst>
            <a:rect l="0" t="0" r="r" b="b"/>
            <a:pathLst>
              <a:path w="21489" h="21600" extrusionOk="0">
                <a:moveTo>
                  <a:pt x="234" y="14140"/>
                </a:moveTo>
                <a:lnTo>
                  <a:pt x="855" y="18268"/>
                </a:lnTo>
                <a:cubicBezTo>
                  <a:pt x="1168" y="20332"/>
                  <a:pt x="1743" y="21600"/>
                  <a:pt x="2367" y="21600"/>
                </a:cubicBezTo>
                <a:lnTo>
                  <a:pt x="3613" y="21600"/>
                </a:lnTo>
                <a:cubicBezTo>
                  <a:pt x="4238" y="21600"/>
                  <a:pt x="4813" y="20332"/>
                  <a:pt x="5125" y="18268"/>
                </a:cubicBezTo>
                <a:lnTo>
                  <a:pt x="5638" y="14877"/>
                </a:lnTo>
                <a:cubicBezTo>
                  <a:pt x="6043" y="12872"/>
                  <a:pt x="6672" y="11677"/>
                  <a:pt x="7347" y="11677"/>
                </a:cubicBezTo>
                <a:lnTo>
                  <a:pt x="17800" y="11677"/>
                </a:lnTo>
                <a:cubicBezTo>
                  <a:pt x="18371" y="11677"/>
                  <a:pt x="18922" y="12547"/>
                  <a:pt x="19323" y="14095"/>
                </a:cubicBezTo>
                <a:lnTo>
                  <a:pt x="19366" y="14257"/>
                </a:lnTo>
                <a:cubicBezTo>
                  <a:pt x="19408" y="14464"/>
                  <a:pt x="19455" y="14641"/>
                  <a:pt x="19509" y="14803"/>
                </a:cubicBezTo>
                <a:lnTo>
                  <a:pt x="19570" y="15039"/>
                </a:lnTo>
                <a:lnTo>
                  <a:pt x="19570" y="14980"/>
                </a:lnTo>
                <a:cubicBezTo>
                  <a:pt x="19682" y="15245"/>
                  <a:pt x="19813" y="15393"/>
                  <a:pt x="19952" y="15393"/>
                </a:cubicBezTo>
                <a:lnTo>
                  <a:pt x="20481" y="15393"/>
                </a:lnTo>
                <a:cubicBezTo>
                  <a:pt x="20747" y="15393"/>
                  <a:pt x="20990" y="14847"/>
                  <a:pt x="21125" y="13977"/>
                </a:cubicBezTo>
                <a:lnTo>
                  <a:pt x="21391" y="12223"/>
                </a:lnTo>
                <a:cubicBezTo>
                  <a:pt x="21522" y="11338"/>
                  <a:pt x="21522" y="10262"/>
                  <a:pt x="21391" y="9377"/>
                </a:cubicBezTo>
                <a:lnTo>
                  <a:pt x="21125" y="7623"/>
                </a:lnTo>
                <a:cubicBezTo>
                  <a:pt x="20994" y="6738"/>
                  <a:pt x="20747" y="6207"/>
                  <a:pt x="20481" y="6207"/>
                </a:cubicBezTo>
                <a:lnTo>
                  <a:pt x="19952" y="6207"/>
                </a:lnTo>
                <a:cubicBezTo>
                  <a:pt x="19813" y="6207"/>
                  <a:pt x="19686" y="6355"/>
                  <a:pt x="19570" y="6620"/>
                </a:cubicBezTo>
                <a:lnTo>
                  <a:pt x="19570" y="6561"/>
                </a:lnTo>
                <a:lnTo>
                  <a:pt x="19509" y="6797"/>
                </a:lnTo>
                <a:cubicBezTo>
                  <a:pt x="19455" y="6944"/>
                  <a:pt x="19408" y="7136"/>
                  <a:pt x="19366" y="7342"/>
                </a:cubicBezTo>
                <a:lnTo>
                  <a:pt x="19323" y="7505"/>
                </a:lnTo>
                <a:cubicBezTo>
                  <a:pt x="18918" y="9053"/>
                  <a:pt x="18371" y="9923"/>
                  <a:pt x="17800" y="9923"/>
                </a:cubicBezTo>
                <a:lnTo>
                  <a:pt x="7347" y="9923"/>
                </a:lnTo>
                <a:cubicBezTo>
                  <a:pt x="6811" y="9923"/>
                  <a:pt x="6117" y="7932"/>
                  <a:pt x="5742" y="6709"/>
                </a:cubicBezTo>
                <a:cubicBezTo>
                  <a:pt x="5604" y="6251"/>
                  <a:pt x="5488" y="5721"/>
                  <a:pt x="5395" y="5116"/>
                </a:cubicBezTo>
                <a:lnTo>
                  <a:pt x="5125" y="3332"/>
                </a:lnTo>
                <a:cubicBezTo>
                  <a:pt x="4813" y="1268"/>
                  <a:pt x="4238" y="0"/>
                  <a:pt x="3613" y="0"/>
                </a:cubicBezTo>
                <a:lnTo>
                  <a:pt x="2367" y="0"/>
                </a:lnTo>
                <a:cubicBezTo>
                  <a:pt x="1743" y="0"/>
                  <a:pt x="1168" y="1268"/>
                  <a:pt x="855" y="3332"/>
                </a:cubicBezTo>
                <a:lnTo>
                  <a:pt x="234" y="7460"/>
                </a:lnTo>
                <a:cubicBezTo>
                  <a:pt x="-78" y="9525"/>
                  <a:pt x="-78" y="12075"/>
                  <a:pt x="234" y="14140"/>
                </a:cubicBezTo>
                <a:close/>
                <a:moveTo>
                  <a:pt x="19674" y="10395"/>
                </a:moveTo>
                <a:lnTo>
                  <a:pt x="19860" y="9171"/>
                </a:lnTo>
                <a:cubicBezTo>
                  <a:pt x="19898" y="8920"/>
                  <a:pt x="19968" y="8773"/>
                  <a:pt x="20041" y="8773"/>
                </a:cubicBezTo>
                <a:lnTo>
                  <a:pt x="20411" y="8773"/>
                </a:lnTo>
                <a:cubicBezTo>
                  <a:pt x="20484" y="8773"/>
                  <a:pt x="20554" y="8920"/>
                  <a:pt x="20592" y="9171"/>
                </a:cubicBezTo>
                <a:lnTo>
                  <a:pt x="20778" y="10395"/>
                </a:lnTo>
                <a:cubicBezTo>
                  <a:pt x="20816" y="10645"/>
                  <a:pt x="20816" y="10955"/>
                  <a:pt x="20778" y="11191"/>
                </a:cubicBezTo>
                <a:lnTo>
                  <a:pt x="20592" y="12414"/>
                </a:lnTo>
                <a:cubicBezTo>
                  <a:pt x="20554" y="12665"/>
                  <a:pt x="20484" y="12813"/>
                  <a:pt x="20411" y="12813"/>
                </a:cubicBezTo>
                <a:lnTo>
                  <a:pt x="20041" y="12813"/>
                </a:lnTo>
                <a:cubicBezTo>
                  <a:pt x="19968" y="12813"/>
                  <a:pt x="19898" y="12665"/>
                  <a:pt x="19860" y="12414"/>
                </a:cubicBezTo>
                <a:lnTo>
                  <a:pt x="19674" y="11191"/>
                </a:lnTo>
                <a:cubicBezTo>
                  <a:pt x="19636" y="10955"/>
                  <a:pt x="19636" y="10645"/>
                  <a:pt x="19674" y="10395"/>
                </a:cubicBezTo>
                <a:close/>
                <a:moveTo>
                  <a:pt x="902" y="8935"/>
                </a:moveTo>
                <a:lnTo>
                  <a:pt x="1523" y="4807"/>
                </a:lnTo>
                <a:cubicBezTo>
                  <a:pt x="1696" y="3657"/>
                  <a:pt x="2020" y="2949"/>
                  <a:pt x="2367" y="2949"/>
                </a:cubicBezTo>
                <a:lnTo>
                  <a:pt x="3613" y="2949"/>
                </a:lnTo>
                <a:cubicBezTo>
                  <a:pt x="3960" y="2949"/>
                  <a:pt x="4284" y="3657"/>
                  <a:pt x="4458" y="4807"/>
                </a:cubicBezTo>
                <a:lnTo>
                  <a:pt x="5079" y="8935"/>
                </a:lnTo>
                <a:cubicBezTo>
                  <a:pt x="5253" y="10085"/>
                  <a:pt x="5253" y="11515"/>
                  <a:pt x="5079" y="12665"/>
                </a:cubicBezTo>
                <a:lnTo>
                  <a:pt x="4454" y="16793"/>
                </a:lnTo>
                <a:cubicBezTo>
                  <a:pt x="4281" y="17943"/>
                  <a:pt x="3957" y="18651"/>
                  <a:pt x="3609" y="18651"/>
                </a:cubicBezTo>
                <a:lnTo>
                  <a:pt x="2364" y="18651"/>
                </a:lnTo>
                <a:cubicBezTo>
                  <a:pt x="2016" y="18651"/>
                  <a:pt x="1692" y="17943"/>
                  <a:pt x="1519" y="16793"/>
                </a:cubicBezTo>
                <a:lnTo>
                  <a:pt x="894" y="12665"/>
                </a:lnTo>
                <a:cubicBezTo>
                  <a:pt x="728" y="11515"/>
                  <a:pt x="728" y="10085"/>
                  <a:pt x="902" y="8935"/>
                </a:cubicBezTo>
                <a:close/>
              </a:path>
            </a:pathLst>
          </a:custGeom>
          <a:solidFill>
            <a:srgbClr val="F36F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7" name="Shape">
            <a:extLst>
              <a:ext uri="{FF2B5EF4-FFF2-40B4-BE49-F238E27FC236}">
                <a16:creationId xmlns:a16="http://schemas.microsoft.com/office/drawing/2014/main" xmlns="" id="{B35DB206-ED28-4EF2-A261-A3E01FCD7D60}"/>
              </a:ext>
            </a:extLst>
          </p:cNvPr>
          <p:cNvSpPr/>
          <p:nvPr/>
        </p:nvSpPr>
        <p:spPr>
          <a:xfrm flipH="1">
            <a:off x="5099581" y="4242090"/>
            <a:ext cx="1419402" cy="446887"/>
          </a:xfrm>
          <a:custGeom>
            <a:avLst/>
            <a:gdLst/>
            <a:ahLst/>
            <a:cxnLst>
              <a:cxn ang="0">
                <a:pos x="wd2" y="hd2"/>
              </a:cxn>
              <a:cxn ang="5400000">
                <a:pos x="wd2" y="hd2"/>
              </a:cxn>
              <a:cxn ang="10800000">
                <a:pos x="wd2" y="hd2"/>
              </a:cxn>
              <a:cxn ang="16200000">
                <a:pos x="wd2" y="hd2"/>
              </a:cxn>
            </a:cxnLst>
            <a:rect l="0" t="0" r="r" b="b"/>
            <a:pathLst>
              <a:path w="21489" h="21600" extrusionOk="0">
                <a:moveTo>
                  <a:pt x="21255" y="7460"/>
                </a:moveTo>
                <a:lnTo>
                  <a:pt x="20634" y="3332"/>
                </a:lnTo>
                <a:cubicBezTo>
                  <a:pt x="20321" y="1268"/>
                  <a:pt x="19746" y="0"/>
                  <a:pt x="19122" y="0"/>
                </a:cubicBezTo>
                <a:lnTo>
                  <a:pt x="17876" y="0"/>
                </a:lnTo>
                <a:cubicBezTo>
                  <a:pt x="17251" y="0"/>
                  <a:pt x="16676" y="1268"/>
                  <a:pt x="16364" y="3332"/>
                </a:cubicBezTo>
                <a:lnTo>
                  <a:pt x="15851" y="6723"/>
                </a:lnTo>
                <a:cubicBezTo>
                  <a:pt x="15446" y="8728"/>
                  <a:pt x="14817" y="9923"/>
                  <a:pt x="14142" y="9923"/>
                </a:cubicBezTo>
                <a:lnTo>
                  <a:pt x="3689" y="9923"/>
                </a:lnTo>
                <a:cubicBezTo>
                  <a:pt x="3118" y="9923"/>
                  <a:pt x="2567" y="9053"/>
                  <a:pt x="2166" y="7505"/>
                </a:cubicBezTo>
                <a:lnTo>
                  <a:pt x="2123" y="7343"/>
                </a:lnTo>
                <a:cubicBezTo>
                  <a:pt x="2081" y="7136"/>
                  <a:pt x="2034" y="6959"/>
                  <a:pt x="1980" y="6797"/>
                </a:cubicBezTo>
                <a:lnTo>
                  <a:pt x="1919" y="6561"/>
                </a:lnTo>
                <a:lnTo>
                  <a:pt x="1919" y="6620"/>
                </a:lnTo>
                <a:cubicBezTo>
                  <a:pt x="1807" y="6355"/>
                  <a:pt x="1676" y="6207"/>
                  <a:pt x="1537" y="6207"/>
                </a:cubicBezTo>
                <a:lnTo>
                  <a:pt x="1008" y="6207"/>
                </a:lnTo>
                <a:cubicBezTo>
                  <a:pt x="742" y="6207"/>
                  <a:pt x="499" y="6753"/>
                  <a:pt x="364" y="7623"/>
                </a:cubicBezTo>
                <a:lnTo>
                  <a:pt x="98" y="9377"/>
                </a:lnTo>
                <a:cubicBezTo>
                  <a:pt x="-33" y="10262"/>
                  <a:pt x="-33" y="11338"/>
                  <a:pt x="98" y="12223"/>
                </a:cubicBezTo>
                <a:lnTo>
                  <a:pt x="364" y="13977"/>
                </a:lnTo>
                <a:cubicBezTo>
                  <a:pt x="495" y="14862"/>
                  <a:pt x="742" y="15393"/>
                  <a:pt x="1008" y="15393"/>
                </a:cubicBezTo>
                <a:lnTo>
                  <a:pt x="1537" y="15393"/>
                </a:lnTo>
                <a:cubicBezTo>
                  <a:pt x="1676" y="15393"/>
                  <a:pt x="1803" y="15245"/>
                  <a:pt x="1919" y="14980"/>
                </a:cubicBezTo>
                <a:lnTo>
                  <a:pt x="1919" y="15039"/>
                </a:lnTo>
                <a:lnTo>
                  <a:pt x="1980" y="14803"/>
                </a:lnTo>
                <a:cubicBezTo>
                  <a:pt x="2034" y="14656"/>
                  <a:pt x="2081" y="14464"/>
                  <a:pt x="2123" y="14257"/>
                </a:cubicBezTo>
                <a:lnTo>
                  <a:pt x="2166" y="14095"/>
                </a:lnTo>
                <a:cubicBezTo>
                  <a:pt x="2571" y="12547"/>
                  <a:pt x="3118" y="11677"/>
                  <a:pt x="3689" y="11677"/>
                </a:cubicBezTo>
                <a:lnTo>
                  <a:pt x="14142" y="11677"/>
                </a:lnTo>
                <a:cubicBezTo>
                  <a:pt x="14678" y="11677"/>
                  <a:pt x="15372" y="13668"/>
                  <a:pt x="15747" y="14891"/>
                </a:cubicBezTo>
                <a:cubicBezTo>
                  <a:pt x="15885" y="15349"/>
                  <a:pt x="16001" y="15879"/>
                  <a:pt x="16094" y="16484"/>
                </a:cubicBezTo>
                <a:lnTo>
                  <a:pt x="16364" y="18268"/>
                </a:lnTo>
                <a:cubicBezTo>
                  <a:pt x="16676" y="20332"/>
                  <a:pt x="17251" y="21600"/>
                  <a:pt x="17876" y="21600"/>
                </a:cubicBezTo>
                <a:lnTo>
                  <a:pt x="19122" y="21600"/>
                </a:lnTo>
                <a:cubicBezTo>
                  <a:pt x="19746" y="21600"/>
                  <a:pt x="20321" y="20332"/>
                  <a:pt x="20634" y="18268"/>
                </a:cubicBezTo>
                <a:lnTo>
                  <a:pt x="21255" y="14140"/>
                </a:lnTo>
                <a:cubicBezTo>
                  <a:pt x="21567" y="12075"/>
                  <a:pt x="21567" y="9525"/>
                  <a:pt x="21255" y="7460"/>
                </a:cubicBezTo>
                <a:close/>
                <a:moveTo>
                  <a:pt x="1815" y="11205"/>
                </a:moveTo>
                <a:lnTo>
                  <a:pt x="1629" y="12429"/>
                </a:lnTo>
                <a:cubicBezTo>
                  <a:pt x="1591" y="12680"/>
                  <a:pt x="1521" y="12827"/>
                  <a:pt x="1448" y="12827"/>
                </a:cubicBezTo>
                <a:lnTo>
                  <a:pt x="1078" y="12827"/>
                </a:lnTo>
                <a:cubicBezTo>
                  <a:pt x="1005" y="12827"/>
                  <a:pt x="935" y="12680"/>
                  <a:pt x="897" y="12429"/>
                </a:cubicBezTo>
                <a:lnTo>
                  <a:pt x="711" y="11205"/>
                </a:lnTo>
                <a:cubicBezTo>
                  <a:pt x="673" y="10955"/>
                  <a:pt x="673" y="10645"/>
                  <a:pt x="711" y="10409"/>
                </a:cubicBezTo>
                <a:lnTo>
                  <a:pt x="897" y="9186"/>
                </a:lnTo>
                <a:cubicBezTo>
                  <a:pt x="935" y="8935"/>
                  <a:pt x="1005" y="8787"/>
                  <a:pt x="1078" y="8787"/>
                </a:cubicBezTo>
                <a:lnTo>
                  <a:pt x="1448" y="8787"/>
                </a:lnTo>
                <a:cubicBezTo>
                  <a:pt x="1521" y="8787"/>
                  <a:pt x="1591" y="8935"/>
                  <a:pt x="1629" y="9186"/>
                </a:cubicBezTo>
                <a:lnTo>
                  <a:pt x="1815" y="10409"/>
                </a:lnTo>
                <a:cubicBezTo>
                  <a:pt x="1853" y="10645"/>
                  <a:pt x="1853" y="10955"/>
                  <a:pt x="1815" y="11205"/>
                </a:cubicBezTo>
                <a:close/>
                <a:moveTo>
                  <a:pt x="20587" y="12665"/>
                </a:moveTo>
                <a:lnTo>
                  <a:pt x="19966" y="16793"/>
                </a:lnTo>
                <a:cubicBezTo>
                  <a:pt x="19793" y="17943"/>
                  <a:pt x="19469" y="18651"/>
                  <a:pt x="19122" y="18651"/>
                </a:cubicBezTo>
                <a:lnTo>
                  <a:pt x="17876" y="18651"/>
                </a:lnTo>
                <a:cubicBezTo>
                  <a:pt x="17529" y="18651"/>
                  <a:pt x="17205" y="17943"/>
                  <a:pt x="17031" y="16793"/>
                </a:cubicBezTo>
                <a:lnTo>
                  <a:pt x="16410" y="12665"/>
                </a:lnTo>
                <a:cubicBezTo>
                  <a:pt x="16236" y="11515"/>
                  <a:pt x="16236" y="10085"/>
                  <a:pt x="16410" y="8935"/>
                </a:cubicBezTo>
                <a:lnTo>
                  <a:pt x="17035" y="4807"/>
                </a:lnTo>
                <a:cubicBezTo>
                  <a:pt x="17208" y="3657"/>
                  <a:pt x="17532" y="2949"/>
                  <a:pt x="17880" y="2949"/>
                </a:cubicBezTo>
                <a:lnTo>
                  <a:pt x="19125" y="2949"/>
                </a:lnTo>
                <a:cubicBezTo>
                  <a:pt x="19473" y="2949"/>
                  <a:pt x="19797" y="3657"/>
                  <a:pt x="19970" y="4807"/>
                </a:cubicBezTo>
                <a:lnTo>
                  <a:pt x="20595" y="8935"/>
                </a:lnTo>
                <a:cubicBezTo>
                  <a:pt x="20761" y="10085"/>
                  <a:pt x="20761" y="11515"/>
                  <a:pt x="20587" y="12665"/>
                </a:cubicBezTo>
                <a:close/>
              </a:path>
            </a:pathLst>
          </a:custGeom>
          <a:solidFill>
            <a:srgbClr val="0D9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8" name="Shape">
            <a:extLst>
              <a:ext uri="{FF2B5EF4-FFF2-40B4-BE49-F238E27FC236}">
                <a16:creationId xmlns:a16="http://schemas.microsoft.com/office/drawing/2014/main" xmlns="" id="{AFA7D99D-1370-48C0-BEEE-A9A1DF0E7F64}"/>
              </a:ext>
            </a:extLst>
          </p:cNvPr>
          <p:cNvSpPr/>
          <p:nvPr/>
        </p:nvSpPr>
        <p:spPr>
          <a:xfrm>
            <a:off x="937368" y="4242090"/>
            <a:ext cx="1422896" cy="446887"/>
          </a:xfrm>
          <a:custGeom>
            <a:avLst/>
            <a:gdLst/>
            <a:ahLst/>
            <a:cxnLst>
              <a:cxn ang="0">
                <a:pos x="wd2" y="hd2"/>
              </a:cxn>
              <a:cxn ang="5400000">
                <a:pos x="wd2" y="hd2"/>
              </a:cxn>
              <a:cxn ang="10800000">
                <a:pos x="wd2" y="hd2"/>
              </a:cxn>
              <a:cxn ang="16200000">
                <a:pos x="wd2" y="hd2"/>
              </a:cxn>
            </a:cxnLst>
            <a:rect l="0" t="0" r="r" b="b"/>
            <a:pathLst>
              <a:path w="21489" h="21600" extrusionOk="0">
                <a:moveTo>
                  <a:pt x="234" y="14140"/>
                </a:moveTo>
                <a:lnTo>
                  <a:pt x="855" y="18268"/>
                </a:lnTo>
                <a:cubicBezTo>
                  <a:pt x="1168" y="20332"/>
                  <a:pt x="1743" y="21600"/>
                  <a:pt x="2367" y="21600"/>
                </a:cubicBezTo>
                <a:lnTo>
                  <a:pt x="3613" y="21600"/>
                </a:lnTo>
                <a:cubicBezTo>
                  <a:pt x="4238" y="21600"/>
                  <a:pt x="4813" y="20332"/>
                  <a:pt x="5125" y="18268"/>
                </a:cubicBezTo>
                <a:lnTo>
                  <a:pt x="5638" y="14877"/>
                </a:lnTo>
                <a:cubicBezTo>
                  <a:pt x="6043" y="12872"/>
                  <a:pt x="6672" y="11677"/>
                  <a:pt x="7347" y="11677"/>
                </a:cubicBezTo>
                <a:lnTo>
                  <a:pt x="17800" y="11677"/>
                </a:lnTo>
                <a:cubicBezTo>
                  <a:pt x="18371" y="11677"/>
                  <a:pt x="18922" y="12547"/>
                  <a:pt x="19323" y="14095"/>
                </a:cubicBezTo>
                <a:lnTo>
                  <a:pt x="19366" y="14257"/>
                </a:lnTo>
                <a:cubicBezTo>
                  <a:pt x="19408" y="14464"/>
                  <a:pt x="19455" y="14641"/>
                  <a:pt x="19509" y="14803"/>
                </a:cubicBezTo>
                <a:lnTo>
                  <a:pt x="19570" y="15039"/>
                </a:lnTo>
                <a:lnTo>
                  <a:pt x="19570" y="14980"/>
                </a:lnTo>
                <a:cubicBezTo>
                  <a:pt x="19682" y="15245"/>
                  <a:pt x="19813" y="15393"/>
                  <a:pt x="19952" y="15393"/>
                </a:cubicBezTo>
                <a:lnTo>
                  <a:pt x="20481" y="15393"/>
                </a:lnTo>
                <a:cubicBezTo>
                  <a:pt x="20747" y="15393"/>
                  <a:pt x="20990" y="14847"/>
                  <a:pt x="21125" y="13977"/>
                </a:cubicBezTo>
                <a:lnTo>
                  <a:pt x="21391" y="12223"/>
                </a:lnTo>
                <a:cubicBezTo>
                  <a:pt x="21522" y="11338"/>
                  <a:pt x="21522" y="10262"/>
                  <a:pt x="21391" y="9377"/>
                </a:cubicBezTo>
                <a:lnTo>
                  <a:pt x="21125" y="7623"/>
                </a:lnTo>
                <a:cubicBezTo>
                  <a:pt x="20994" y="6738"/>
                  <a:pt x="20747" y="6207"/>
                  <a:pt x="20481" y="6207"/>
                </a:cubicBezTo>
                <a:lnTo>
                  <a:pt x="19952" y="6207"/>
                </a:lnTo>
                <a:cubicBezTo>
                  <a:pt x="19813" y="6207"/>
                  <a:pt x="19686" y="6355"/>
                  <a:pt x="19570" y="6620"/>
                </a:cubicBezTo>
                <a:lnTo>
                  <a:pt x="19570" y="6561"/>
                </a:lnTo>
                <a:lnTo>
                  <a:pt x="19509" y="6797"/>
                </a:lnTo>
                <a:cubicBezTo>
                  <a:pt x="19455" y="6944"/>
                  <a:pt x="19408" y="7136"/>
                  <a:pt x="19366" y="7342"/>
                </a:cubicBezTo>
                <a:lnTo>
                  <a:pt x="19323" y="7505"/>
                </a:lnTo>
                <a:cubicBezTo>
                  <a:pt x="18918" y="9053"/>
                  <a:pt x="18371" y="9923"/>
                  <a:pt x="17800" y="9923"/>
                </a:cubicBezTo>
                <a:lnTo>
                  <a:pt x="7347" y="9923"/>
                </a:lnTo>
                <a:cubicBezTo>
                  <a:pt x="6811" y="9923"/>
                  <a:pt x="6117" y="7932"/>
                  <a:pt x="5742" y="6709"/>
                </a:cubicBezTo>
                <a:cubicBezTo>
                  <a:pt x="5604" y="6251"/>
                  <a:pt x="5488" y="5721"/>
                  <a:pt x="5395" y="5116"/>
                </a:cubicBezTo>
                <a:lnTo>
                  <a:pt x="5125" y="3332"/>
                </a:lnTo>
                <a:cubicBezTo>
                  <a:pt x="4813" y="1268"/>
                  <a:pt x="4238" y="0"/>
                  <a:pt x="3613" y="0"/>
                </a:cubicBezTo>
                <a:lnTo>
                  <a:pt x="2367" y="0"/>
                </a:lnTo>
                <a:cubicBezTo>
                  <a:pt x="1743" y="0"/>
                  <a:pt x="1168" y="1268"/>
                  <a:pt x="855" y="3332"/>
                </a:cubicBezTo>
                <a:lnTo>
                  <a:pt x="234" y="7460"/>
                </a:lnTo>
                <a:cubicBezTo>
                  <a:pt x="-78" y="9525"/>
                  <a:pt x="-78" y="12075"/>
                  <a:pt x="234" y="14140"/>
                </a:cubicBezTo>
                <a:close/>
                <a:moveTo>
                  <a:pt x="19674" y="10395"/>
                </a:moveTo>
                <a:lnTo>
                  <a:pt x="19860" y="9171"/>
                </a:lnTo>
                <a:cubicBezTo>
                  <a:pt x="19898" y="8920"/>
                  <a:pt x="19968" y="8773"/>
                  <a:pt x="20041" y="8773"/>
                </a:cubicBezTo>
                <a:lnTo>
                  <a:pt x="20411" y="8773"/>
                </a:lnTo>
                <a:cubicBezTo>
                  <a:pt x="20484" y="8773"/>
                  <a:pt x="20554" y="8920"/>
                  <a:pt x="20592" y="9171"/>
                </a:cubicBezTo>
                <a:lnTo>
                  <a:pt x="20778" y="10395"/>
                </a:lnTo>
                <a:cubicBezTo>
                  <a:pt x="20816" y="10645"/>
                  <a:pt x="20816" y="10955"/>
                  <a:pt x="20778" y="11191"/>
                </a:cubicBezTo>
                <a:lnTo>
                  <a:pt x="20592" y="12414"/>
                </a:lnTo>
                <a:cubicBezTo>
                  <a:pt x="20554" y="12665"/>
                  <a:pt x="20484" y="12813"/>
                  <a:pt x="20411" y="12813"/>
                </a:cubicBezTo>
                <a:lnTo>
                  <a:pt x="20041" y="12813"/>
                </a:lnTo>
                <a:cubicBezTo>
                  <a:pt x="19968" y="12813"/>
                  <a:pt x="19898" y="12665"/>
                  <a:pt x="19860" y="12414"/>
                </a:cubicBezTo>
                <a:lnTo>
                  <a:pt x="19674" y="11191"/>
                </a:lnTo>
                <a:cubicBezTo>
                  <a:pt x="19636" y="10955"/>
                  <a:pt x="19636" y="10645"/>
                  <a:pt x="19674" y="10395"/>
                </a:cubicBezTo>
                <a:close/>
                <a:moveTo>
                  <a:pt x="902" y="8935"/>
                </a:moveTo>
                <a:lnTo>
                  <a:pt x="1523" y="4807"/>
                </a:lnTo>
                <a:cubicBezTo>
                  <a:pt x="1696" y="3656"/>
                  <a:pt x="2020" y="2949"/>
                  <a:pt x="2367" y="2949"/>
                </a:cubicBezTo>
                <a:lnTo>
                  <a:pt x="3613" y="2949"/>
                </a:lnTo>
                <a:cubicBezTo>
                  <a:pt x="3960" y="2949"/>
                  <a:pt x="4284" y="3656"/>
                  <a:pt x="4458" y="4807"/>
                </a:cubicBezTo>
                <a:lnTo>
                  <a:pt x="5079" y="8935"/>
                </a:lnTo>
                <a:cubicBezTo>
                  <a:pt x="5253" y="10085"/>
                  <a:pt x="5253" y="11515"/>
                  <a:pt x="5079" y="12665"/>
                </a:cubicBezTo>
                <a:lnTo>
                  <a:pt x="4454" y="16793"/>
                </a:lnTo>
                <a:cubicBezTo>
                  <a:pt x="4281" y="17943"/>
                  <a:pt x="3957" y="18651"/>
                  <a:pt x="3609" y="18651"/>
                </a:cubicBezTo>
                <a:lnTo>
                  <a:pt x="2364" y="18651"/>
                </a:lnTo>
                <a:cubicBezTo>
                  <a:pt x="2016" y="18651"/>
                  <a:pt x="1692" y="17943"/>
                  <a:pt x="1519" y="16793"/>
                </a:cubicBezTo>
                <a:lnTo>
                  <a:pt x="894" y="12665"/>
                </a:lnTo>
                <a:cubicBezTo>
                  <a:pt x="728" y="11515"/>
                  <a:pt x="728" y="10085"/>
                  <a:pt x="902" y="8935"/>
                </a:cubicBezTo>
                <a:close/>
              </a:path>
            </a:pathLst>
          </a:custGeom>
          <a:solidFill>
            <a:srgbClr val="993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
        <p:nvSpPr>
          <p:cNvPr id="19" name="TextBox 18">
            <a:extLst>
              <a:ext uri="{FF2B5EF4-FFF2-40B4-BE49-F238E27FC236}">
                <a16:creationId xmlns:a16="http://schemas.microsoft.com/office/drawing/2014/main" xmlns="" id="{D882A6E6-9EBD-4AD6-8329-39D9DBA76BAE}"/>
              </a:ext>
            </a:extLst>
          </p:cNvPr>
          <p:cNvSpPr txBox="1"/>
          <p:nvPr/>
        </p:nvSpPr>
        <p:spPr>
          <a:xfrm>
            <a:off x="5016927" y="3051737"/>
            <a:ext cx="453269" cy="355230"/>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rPr>
              <a:t>02</a:t>
            </a:r>
          </a:p>
        </p:txBody>
      </p:sp>
      <p:sp>
        <p:nvSpPr>
          <p:cNvPr id="20" name="TextBox 19">
            <a:extLst>
              <a:ext uri="{FF2B5EF4-FFF2-40B4-BE49-F238E27FC236}">
                <a16:creationId xmlns:a16="http://schemas.microsoft.com/office/drawing/2014/main" xmlns="" id="{6A744A16-3787-4797-820A-60ED61210CB6}"/>
              </a:ext>
            </a:extLst>
          </p:cNvPr>
          <p:cNvSpPr txBox="1"/>
          <p:nvPr/>
        </p:nvSpPr>
        <p:spPr>
          <a:xfrm>
            <a:off x="937367" y="3647807"/>
            <a:ext cx="453269" cy="355230"/>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rPr>
              <a:t>03</a:t>
            </a:r>
          </a:p>
        </p:txBody>
      </p:sp>
      <p:sp>
        <p:nvSpPr>
          <p:cNvPr id="21" name="TextBox 20">
            <a:extLst>
              <a:ext uri="{FF2B5EF4-FFF2-40B4-BE49-F238E27FC236}">
                <a16:creationId xmlns:a16="http://schemas.microsoft.com/office/drawing/2014/main" xmlns="" id="{913B3777-EB21-472E-9FD2-8959D270EB37}"/>
              </a:ext>
            </a:extLst>
          </p:cNvPr>
          <p:cNvSpPr txBox="1"/>
          <p:nvPr/>
        </p:nvSpPr>
        <p:spPr>
          <a:xfrm>
            <a:off x="5078791" y="3646033"/>
            <a:ext cx="453269" cy="355230"/>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rPr>
              <a:t>04</a:t>
            </a:r>
          </a:p>
        </p:txBody>
      </p:sp>
      <p:sp>
        <p:nvSpPr>
          <p:cNvPr id="22" name="TextBox 21">
            <a:extLst>
              <a:ext uri="{FF2B5EF4-FFF2-40B4-BE49-F238E27FC236}">
                <a16:creationId xmlns:a16="http://schemas.microsoft.com/office/drawing/2014/main" xmlns="" id="{0711B6BD-821D-44B4-9B78-34DCC7B1B97A}"/>
              </a:ext>
            </a:extLst>
          </p:cNvPr>
          <p:cNvSpPr txBox="1"/>
          <p:nvPr/>
        </p:nvSpPr>
        <p:spPr>
          <a:xfrm>
            <a:off x="937366" y="4289567"/>
            <a:ext cx="453269" cy="355230"/>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rPr>
              <a:t>05</a:t>
            </a:r>
          </a:p>
        </p:txBody>
      </p:sp>
      <p:sp>
        <p:nvSpPr>
          <p:cNvPr id="23" name="TextBox 22">
            <a:extLst>
              <a:ext uri="{FF2B5EF4-FFF2-40B4-BE49-F238E27FC236}">
                <a16:creationId xmlns:a16="http://schemas.microsoft.com/office/drawing/2014/main" xmlns="" id="{01A1ACB2-09D3-4403-9907-BD1F5F5262D6}"/>
              </a:ext>
            </a:extLst>
          </p:cNvPr>
          <p:cNvSpPr txBox="1"/>
          <p:nvPr/>
        </p:nvSpPr>
        <p:spPr>
          <a:xfrm>
            <a:off x="5099581" y="4269222"/>
            <a:ext cx="453269" cy="355230"/>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black"/>
                </a:solidFill>
                <a:effectLst/>
                <a:uLnTx/>
                <a:uFillTx/>
              </a:rPr>
              <a:t>06</a:t>
            </a:r>
          </a:p>
        </p:txBody>
      </p:sp>
      <p:sp>
        <p:nvSpPr>
          <p:cNvPr id="24" name="TextBox 23">
            <a:extLst>
              <a:ext uri="{FF2B5EF4-FFF2-40B4-BE49-F238E27FC236}">
                <a16:creationId xmlns:a16="http://schemas.microsoft.com/office/drawing/2014/main" xmlns="" id="{980E827B-995B-4BD1-B1A6-71D88EE7B13B}"/>
              </a:ext>
            </a:extLst>
          </p:cNvPr>
          <p:cNvSpPr txBox="1"/>
          <p:nvPr/>
        </p:nvSpPr>
        <p:spPr>
          <a:xfrm>
            <a:off x="2548337" y="3004327"/>
            <a:ext cx="2037103" cy="369332"/>
          </a:xfrm>
          <a:prstGeom prst="rect">
            <a:avLst/>
          </a:prstGeom>
          <a:noFill/>
        </p:spPr>
        <p:txBody>
          <a:bodyPr wrap="square" lIns="0" rIns="0" rtlCol="0" anchor="b">
            <a:spAutoFit/>
          </a:bodyPr>
          <a:lstStyle/>
          <a:p>
            <a:pPr lvl="0" defTabSz="914400"/>
            <a:r>
              <a:rPr lang="en-US" sz="1800" b="1" kern="0" noProof="1">
                <a:solidFill>
                  <a:srgbClr val="C13018"/>
                </a:solidFill>
              </a:rPr>
              <a:t>Mobile phone</a:t>
            </a:r>
          </a:p>
        </p:txBody>
      </p:sp>
      <p:sp>
        <p:nvSpPr>
          <p:cNvPr id="25" name="TextBox 24">
            <a:extLst>
              <a:ext uri="{FF2B5EF4-FFF2-40B4-BE49-F238E27FC236}">
                <a16:creationId xmlns:a16="http://schemas.microsoft.com/office/drawing/2014/main" xmlns="" id="{9941D559-C85E-4B20-8A02-2CB762920A2F}"/>
              </a:ext>
            </a:extLst>
          </p:cNvPr>
          <p:cNvSpPr txBox="1"/>
          <p:nvPr/>
        </p:nvSpPr>
        <p:spPr>
          <a:xfrm>
            <a:off x="6724304" y="3018086"/>
            <a:ext cx="2247238" cy="369332"/>
          </a:xfrm>
          <a:prstGeom prst="rect">
            <a:avLst/>
          </a:prstGeom>
          <a:noFill/>
        </p:spPr>
        <p:txBody>
          <a:bodyPr wrap="square" lIns="0" rIns="0" rtlCol="0" anchor="b">
            <a:spAutoFit/>
          </a:bodyPr>
          <a:lstStyle/>
          <a:p>
            <a:pPr lvl="0" defTabSz="914400"/>
            <a:r>
              <a:rPr lang="en-US" sz="1800" b="1" kern="0" noProof="1">
                <a:solidFill>
                  <a:srgbClr val="00B050"/>
                </a:solidFill>
              </a:rPr>
              <a:t>Mobile app notification</a:t>
            </a:r>
          </a:p>
        </p:txBody>
      </p:sp>
      <p:sp>
        <p:nvSpPr>
          <p:cNvPr id="26" name="TextBox 25">
            <a:extLst>
              <a:ext uri="{FF2B5EF4-FFF2-40B4-BE49-F238E27FC236}">
                <a16:creationId xmlns:a16="http://schemas.microsoft.com/office/drawing/2014/main" xmlns="" id="{AD4A37B2-79AC-488B-8900-B67CE884354F}"/>
              </a:ext>
            </a:extLst>
          </p:cNvPr>
          <p:cNvSpPr txBox="1"/>
          <p:nvPr/>
        </p:nvSpPr>
        <p:spPr>
          <a:xfrm>
            <a:off x="2521677" y="3610825"/>
            <a:ext cx="2037103" cy="369332"/>
          </a:xfrm>
          <a:prstGeom prst="rect">
            <a:avLst/>
          </a:prstGeom>
          <a:noFill/>
        </p:spPr>
        <p:txBody>
          <a:bodyPr wrap="square" lIns="0" rIns="0" rtlCol="0" anchor="b">
            <a:spAutoFit/>
          </a:bodyPr>
          <a:lstStyle/>
          <a:p>
            <a:pPr lvl="0" defTabSz="914400"/>
            <a:r>
              <a:rPr lang="en-US" sz="1800" b="1" kern="0" noProof="1">
                <a:solidFill>
                  <a:srgbClr val="F36F13"/>
                </a:solidFill>
              </a:rPr>
              <a:t>Office phone</a:t>
            </a:r>
          </a:p>
        </p:txBody>
      </p:sp>
      <p:sp>
        <p:nvSpPr>
          <p:cNvPr id="27" name="TextBox 26">
            <a:extLst>
              <a:ext uri="{FF2B5EF4-FFF2-40B4-BE49-F238E27FC236}">
                <a16:creationId xmlns:a16="http://schemas.microsoft.com/office/drawing/2014/main" xmlns="" id="{A4ABB273-311B-49A5-8F8F-511D396172C3}"/>
              </a:ext>
            </a:extLst>
          </p:cNvPr>
          <p:cNvSpPr txBox="1"/>
          <p:nvPr/>
        </p:nvSpPr>
        <p:spPr>
          <a:xfrm>
            <a:off x="2521677" y="4241220"/>
            <a:ext cx="2037103" cy="369332"/>
          </a:xfrm>
          <a:prstGeom prst="rect">
            <a:avLst/>
          </a:prstGeom>
          <a:noFill/>
        </p:spPr>
        <p:txBody>
          <a:bodyPr wrap="square" lIns="0" rIns="0" rtlCol="0" anchor="b">
            <a:spAutoFit/>
          </a:bodyPr>
          <a:lstStyle/>
          <a:p>
            <a:pPr lvl="0" defTabSz="914400"/>
            <a:r>
              <a:rPr lang="en-US" sz="1800" b="1" kern="0" noProof="1">
                <a:solidFill>
                  <a:srgbClr val="993366"/>
                </a:solidFill>
              </a:rPr>
              <a:t>Security questions</a:t>
            </a:r>
          </a:p>
        </p:txBody>
      </p:sp>
      <p:sp>
        <p:nvSpPr>
          <p:cNvPr id="28" name="TextBox 27">
            <a:extLst>
              <a:ext uri="{FF2B5EF4-FFF2-40B4-BE49-F238E27FC236}">
                <a16:creationId xmlns:a16="http://schemas.microsoft.com/office/drawing/2014/main" xmlns="" id="{FD72D89B-87FD-4B9E-ACF8-6703229C7166}"/>
              </a:ext>
            </a:extLst>
          </p:cNvPr>
          <p:cNvSpPr txBox="1"/>
          <p:nvPr/>
        </p:nvSpPr>
        <p:spPr>
          <a:xfrm>
            <a:off x="6724304" y="3604799"/>
            <a:ext cx="2037103" cy="369332"/>
          </a:xfrm>
          <a:prstGeom prst="rect">
            <a:avLst/>
          </a:prstGeom>
          <a:noFill/>
        </p:spPr>
        <p:txBody>
          <a:bodyPr wrap="square" lIns="0" rIns="0" rtlCol="0" anchor="b">
            <a:spAutoFit/>
          </a:bodyPr>
          <a:lstStyle/>
          <a:p>
            <a:pPr lvl="0" defTabSz="914400"/>
            <a:r>
              <a:rPr lang="en-US" sz="1800" b="1" kern="0" noProof="1">
                <a:solidFill>
                  <a:srgbClr val="2B323B"/>
                </a:solidFill>
              </a:rPr>
              <a:t>Email</a:t>
            </a:r>
          </a:p>
        </p:txBody>
      </p:sp>
      <p:sp>
        <p:nvSpPr>
          <p:cNvPr id="29" name="TextBox 28">
            <a:extLst>
              <a:ext uri="{FF2B5EF4-FFF2-40B4-BE49-F238E27FC236}">
                <a16:creationId xmlns:a16="http://schemas.microsoft.com/office/drawing/2014/main" xmlns="" id="{43BABC52-22C7-4D03-9A40-74D1418F78E9}"/>
              </a:ext>
            </a:extLst>
          </p:cNvPr>
          <p:cNvSpPr txBox="1"/>
          <p:nvPr/>
        </p:nvSpPr>
        <p:spPr>
          <a:xfrm>
            <a:off x="6724304" y="4275465"/>
            <a:ext cx="2037103" cy="369332"/>
          </a:xfrm>
          <a:prstGeom prst="rect">
            <a:avLst/>
          </a:prstGeom>
          <a:noFill/>
        </p:spPr>
        <p:txBody>
          <a:bodyPr wrap="square" lIns="0" rIns="0" rtlCol="0" anchor="b">
            <a:spAutoFit/>
          </a:bodyPr>
          <a:lstStyle/>
          <a:p>
            <a:pPr lvl="0" defTabSz="914400"/>
            <a:r>
              <a:rPr lang="en-US" sz="1800" b="1" kern="0" noProof="1">
                <a:solidFill>
                  <a:srgbClr val="0D95BC"/>
                </a:solidFill>
              </a:rPr>
              <a:t>Mobile app code</a:t>
            </a:r>
          </a:p>
        </p:txBody>
      </p:sp>
      <p:sp>
        <p:nvSpPr>
          <p:cNvPr id="5" name="TextBox 4"/>
          <p:cNvSpPr txBox="1"/>
          <p:nvPr/>
        </p:nvSpPr>
        <p:spPr>
          <a:xfrm>
            <a:off x="1679597" y="2190365"/>
            <a:ext cx="6048025" cy="507831"/>
          </a:xfrm>
          <a:prstGeom prst="rect">
            <a:avLst/>
          </a:prstGeom>
          <a:noFill/>
        </p:spPr>
        <p:txBody>
          <a:bodyPr wrap="square" rtlCol="0">
            <a:spAutoFit/>
          </a:bodyPr>
          <a:lstStyle/>
          <a:p>
            <a:pPr algn="ctr"/>
            <a:r>
              <a:rPr lang="en-US" b="1" dirty="0"/>
              <a:t>If SSPR is enabled, you must select at least one of the following </a:t>
            </a:r>
            <a:r>
              <a:rPr lang="en-US" b="1" dirty="0" smtClean="0"/>
              <a:t>options/Gates </a:t>
            </a:r>
            <a:r>
              <a:rPr lang="en-US" b="1" dirty="0"/>
              <a:t>for the authentication methods</a:t>
            </a:r>
            <a:r>
              <a:rPr lang="en-US" b="1" dirty="0" smtClean="0"/>
              <a:t>.</a:t>
            </a:r>
          </a:p>
        </p:txBody>
      </p:sp>
      <p:pic>
        <p:nvPicPr>
          <p:cNvPr id="30" name="Picture 29">
            <a:extLst>
              <a:ext uri="{FF2B5EF4-FFF2-40B4-BE49-F238E27FC236}">
                <a16:creationId xmlns="" xmlns:a16="http://schemas.microsoft.com/office/drawing/2014/main" id="{489CA974-BFDD-4137-A608-C539BA067DF5}"/>
              </a:ext>
            </a:extLst>
          </p:cNvPr>
          <p:cNvPicPr>
            <a:picLocks noChangeAspect="1"/>
          </p:cNvPicPr>
          <p:nvPr/>
        </p:nvPicPr>
        <p:blipFill>
          <a:blip r:embed="rId4"/>
          <a:stretch>
            <a:fillRect/>
          </a:stretch>
        </p:blipFill>
        <p:spPr>
          <a:xfrm>
            <a:off x="-18642" y="0"/>
            <a:ext cx="9144000" cy="5143500"/>
          </a:xfrm>
          <a:prstGeom prst="rect">
            <a:avLst/>
          </a:prstGeom>
        </p:spPr>
      </p:pic>
    </p:spTree>
    <p:extLst>
      <p:ext uri="{BB962C8B-B14F-4D97-AF65-F5344CB8AC3E}">
        <p14:creationId xmlns:p14="http://schemas.microsoft.com/office/powerpoint/2010/main" val="14233775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Why Self Service Password Reset?</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18642" y="0"/>
            <a:ext cx="9144000" cy="5143500"/>
          </a:xfrm>
          <a:prstGeom prst="rect">
            <a:avLst/>
          </a:prstGeom>
        </p:spPr>
      </p:pic>
    </p:spTree>
    <p:extLst>
      <p:ext uri="{BB962C8B-B14F-4D97-AF65-F5344CB8AC3E}">
        <p14:creationId xmlns:p14="http://schemas.microsoft.com/office/powerpoint/2010/main" val="19546153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824389" y="1987090"/>
            <a:ext cx="2280863" cy="903634"/>
            <a:chOff x="5633356" y="1871920"/>
            <a:chExt cx="2280863" cy="903634"/>
          </a:xfrm>
          <a:solidFill>
            <a:schemeClr val="bg1">
              <a:lumMod val="95000"/>
            </a:schemeClr>
          </a:solidFill>
        </p:grpSpPr>
        <p:sp>
          <p:nvSpPr>
            <p:cNvPr id="36" name="Rounded Rectangle 35"/>
            <p:cNvSpPr/>
            <p:nvPr/>
          </p:nvSpPr>
          <p:spPr>
            <a:xfrm>
              <a:off x="5633356" y="1871920"/>
              <a:ext cx="2280863" cy="903634"/>
            </a:xfrm>
            <a:prstGeom prst="round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TextBox 9">
              <a:extLst>
                <a:ext uri="{FF2B5EF4-FFF2-40B4-BE49-F238E27FC236}">
                  <a16:creationId xmlns:a16="http://schemas.microsoft.com/office/drawing/2014/main" xmlns="" id="{847E7FA4-8560-4C45-BBF9-104A10865002}"/>
                </a:ext>
              </a:extLst>
            </p:cNvPr>
            <p:cNvSpPr txBox="1"/>
            <p:nvPr/>
          </p:nvSpPr>
          <p:spPr>
            <a:xfrm>
              <a:off x="5886634" y="1943951"/>
              <a:ext cx="1774306" cy="830997"/>
            </a:xfrm>
            <a:prstGeom prst="rect">
              <a:avLst/>
            </a:prstGeom>
            <a:grpFill/>
          </p:spPr>
          <p:txBody>
            <a:bodyPr wrap="square" lIns="0" rIns="0" rtlCol="0" anchor="t">
              <a:spAutoFit/>
            </a:bodyPr>
            <a:lstStyle/>
            <a:p>
              <a:pPr algn="ctr"/>
              <a:r>
                <a:rPr lang="en-US" sz="1200" dirty="0">
                  <a:solidFill>
                    <a:prstClr val="black"/>
                  </a:solidFill>
                </a:rPr>
                <a:t>Ensures that password problems are only resolved after adequate user authentication</a:t>
              </a:r>
            </a:p>
          </p:txBody>
        </p:sp>
      </p:grpSp>
      <p:grpSp>
        <p:nvGrpSpPr>
          <p:cNvPr id="6" name="Group 5"/>
          <p:cNvGrpSpPr/>
          <p:nvPr/>
        </p:nvGrpSpPr>
        <p:grpSpPr>
          <a:xfrm>
            <a:off x="5824389" y="3264216"/>
            <a:ext cx="2280863" cy="903634"/>
            <a:chOff x="5672317" y="3149046"/>
            <a:chExt cx="2280863" cy="903634"/>
          </a:xfrm>
          <a:solidFill>
            <a:schemeClr val="bg1">
              <a:lumMod val="95000"/>
            </a:schemeClr>
          </a:solidFill>
        </p:grpSpPr>
        <p:sp>
          <p:nvSpPr>
            <p:cNvPr id="35" name="Rounded Rectangle 34"/>
            <p:cNvSpPr/>
            <p:nvPr/>
          </p:nvSpPr>
          <p:spPr>
            <a:xfrm>
              <a:off x="5672317" y="3149046"/>
              <a:ext cx="2280863" cy="90363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 name="TextBox 13">
              <a:extLst>
                <a:ext uri="{FF2B5EF4-FFF2-40B4-BE49-F238E27FC236}">
                  <a16:creationId xmlns:a16="http://schemas.microsoft.com/office/drawing/2014/main" xmlns="" id="{05D58727-94E6-4BDB-93F9-E055B0879482}"/>
                </a:ext>
              </a:extLst>
            </p:cNvPr>
            <p:cNvSpPr txBox="1"/>
            <p:nvPr/>
          </p:nvSpPr>
          <p:spPr>
            <a:xfrm>
              <a:off x="5849120" y="3185438"/>
              <a:ext cx="1918143" cy="830997"/>
            </a:xfrm>
            <a:prstGeom prst="rect">
              <a:avLst/>
            </a:prstGeom>
            <a:grpFill/>
          </p:spPr>
          <p:txBody>
            <a:bodyPr wrap="square" lIns="0" rIns="0" rtlCol="0" anchor="t">
              <a:spAutoFit/>
            </a:bodyPr>
            <a:lstStyle/>
            <a:p>
              <a:pPr algn="ctr"/>
              <a:r>
                <a:rPr lang="en-US" sz="1200" dirty="0">
                  <a:solidFill>
                    <a:prstClr val="black"/>
                  </a:solidFill>
                </a:rPr>
                <a:t>Helps users set a password of their own convenience, which later helps them remember their password easily</a:t>
              </a:r>
            </a:p>
          </p:txBody>
        </p:sp>
      </p:grpSp>
      <p:grpSp>
        <p:nvGrpSpPr>
          <p:cNvPr id="31" name="Group 30"/>
          <p:cNvGrpSpPr/>
          <p:nvPr/>
        </p:nvGrpSpPr>
        <p:grpSpPr>
          <a:xfrm>
            <a:off x="896481" y="2729197"/>
            <a:ext cx="2280863" cy="903634"/>
            <a:chOff x="1191802" y="2728972"/>
            <a:chExt cx="2280863" cy="903634"/>
          </a:xfrm>
          <a:solidFill>
            <a:schemeClr val="bg1">
              <a:lumMod val="95000"/>
            </a:schemeClr>
          </a:solidFill>
        </p:grpSpPr>
        <p:sp>
          <p:nvSpPr>
            <p:cNvPr id="34" name="Rounded Rectangle 33"/>
            <p:cNvSpPr/>
            <p:nvPr/>
          </p:nvSpPr>
          <p:spPr>
            <a:xfrm>
              <a:off x="1191802" y="2728972"/>
              <a:ext cx="2280863" cy="903634"/>
            </a:xfrm>
            <a:prstGeom prst="round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7" name="TextBox 16">
              <a:extLst>
                <a:ext uri="{FF2B5EF4-FFF2-40B4-BE49-F238E27FC236}">
                  <a16:creationId xmlns:a16="http://schemas.microsoft.com/office/drawing/2014/main" xmlns="" id="{F8DFD2B0-1E3C-4E83-8461-E4D2695E564B}"/>
                </a:ext>
              </a:extLst>
            </p:cNvPr>
            <p:cNvSpPr txBox="1"/>
            <p:nvPr/>
          </p:nvSpPr>
          <p:spPr>
            <a:xfrm>
              <a:off x="1470975" y="2775554"/>
              <a:ext cx="1727128" cy="830997"/>
            </a:xfrm>
            <a:prstGeom prst="rect">
              <a:avLst/>
            </a:prstGeom>
            <a:grpFill/>
          </p:spPr>
          <p:txBody>
            <a:bodyPr wrap="square" lIns="0" rIns="0" rtlCol="0" anchor="t">
              <a:spAutoFit/>
            </a:bodyPr>
            <a:lstStyle/>
            <a:p>
              <a:pPr algn="ctr"/>
              <a:r>
                <a:rPr lang="en-US" sz="1200" dirty="0">
                  <a:solidFill>
                    <a:prstClr val="black"/>
                  </a:solidFill>
                </a:rPr>
                <a:t>Eliminates the drawback of many help desks, that is intruder attack to claim a new password</a:t>
              </a:r>
            </a:p>
          </p:txBody>
        </p:sp>
      </p:grpSp>
      <p:grpSp>
        <p:nvGrpSpPr>
          <p:cNvPr id="33" name="Group 32"/>
          <p:cNvGrpSpPr/>
          <p:nvPr/>
        </p:nvGrpSpPr>
        <p:grpSpPr>
          <a:xfrm>
            <a:off x="897846" y="1402104"/>
            <a:ext cx="2280863" cy="903634"/>
            <a:chOff x="1191802" y="1444764"/>
            <a:chExt cx="2280863" cy="903634"/>
          </a:xfrm>
          <a:solidFill>
            <a:schemeClr val="bg1">
              <a:lumMod val="95000"/>
            </a:schemeClr>
          </a:solidFill>
        </p:grpSpPr>
        <p:sp>
          <p:nvSpPr>
            <p:cNvPr id="5" name="Rounded Rectangle 4"/>
            <p:cNvSpPr/>
            <p:nvPr/>
          </p:nvSpPr>
          <p:spPr>
            <a:xfrm>
              <a:off x="1191802" y="1444764"/>
              <a:ext cx="2280863" cy="90363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0" name="TextBox 19">
              <a:extLst>
                <a:ext uri="{FF2B5EF4-FFF2-40B4-BE49-F238E27FC236}">
                  <a16:creationId xmlns:a16="http://schemas.microsoft.com/office/drawing/2014/main" xmlns="" id="{2A216338-DC37-4F88-88B9-D741EA0D583B}"/>
                </a:ext>
              </a:extLst>
            </p:cNvPr>
            <p:cNvSpPr txBox="1"/>
            <p:nvPr/>
          </p:nvSpPr>
          <p:spPr>
            <a:xfrm>
              <a:off x="1474117" y="1563109"/>
              <a:ext cx="1737439" cy="646331"/>
            </a:xfrm>
            <a:prstGeom prst="rect">
              <a:avLst/>
            </a:prstGeom>
            <a:grpFill/>
          </p:spPr>
          <p:txBody>
            <a:bodyPr wrap="square" lIns="0" rIns="0" rtlCol="0" anchor="t">
              <a:spAutoFit/>
            </a:bodyPr>
            <a:lstStyle/>
            <a:p>
              <a:pPr algn="ctr"/>
              <a:r>
                <a:rPr lang="en-US" sz="1200" dirty="0">
                  <a:solidFill>
                    <a:prstClr val="black"/>
                  </a:solidFill>
                </a:rPr>
                <a:t>Reduces helpdesk Call Volumes and expedites the password reset procedure</a:t>
              </a:r>
            </a:p>
          </p:txBody>
        </p:sp>
      </p:grpSp>
      <p:sp>
        <p:nvSpPr>
          <p:cNvPr id="21" name="Arrow: Chevron 7">
            <a:extLst>
              <a:ext uri="{FF2B5EF4-FFF2-40B4-BE49-F238E27FC236}">
                <a16:creationId xmlns:a16="http://schemas.microsoft.com/office/drawing/2014/main" xmlns="" id="{009902A3-91A0-48EE-B8F3-5753ED9060CB}"/>
              </a:ext>
            </a:extLst>
          </p:cNvPr>
          <p:cNvSpPr/>
          <p:nvPr/>
        </p:nvSpPr>
        <p:spPr>
          <a:xfrm>
            <a:off x="3780265" y="1243563"/>
            <a:ext cx="688767" cy="1146961"/>
          </a:xfrm>
          <a:prstGeom prst="chevron">
            <a:avLst>
              <a:gd name="adj" fmla="val 33421"/>
            </a:avLst>
          </a:prstGeom>
          <a:solidFill>
            <a:schemeClr val="accent1"/>
          </a:solidFill>
          <a:ln>
            <a:noFill/>
          </a:ln>
          <a:effectLst>
            <a:innerShdw dist="88900" dir="108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22" name="Arrow: Chevron 89">
            <a:extLst>
              <a:ext uri="{FF2B5EF4-FFF2-40B4-BE49-F238E27FC236}">
                <a16:creationId xmlns:a16="http://schemas.microsoft.com/office/drawing/2014/main" xmlns="" id="{EB0294ED-45C9-4EC9-9C19-714142C0D5A2}"/>
              </a:ext>
            </a:extLst>
          </p:cNvPr>
          <p:cNvSpPr/>
          <p:nvPr/>
        </p:nvSpPr>
        <p:spPr>
          <a:xfrm>
            <a:off x="3780265" y="2523694"/>
            <a:ext cx="688767" cy="1146961"/>
          </a:xfrm>
          <a:prstGeom prst="chevron">
            <a:avLst>
              <a:gd name="adj" fmla="val 33421"/>
            </a:avLst>
          </a:prstGeom>
          <a:solidFill>
            <a:schemeClr val="accent3"/>
          </a:solidFill>
          <a:ln>
            <a:noFill/>
          </a:ln>
          <a:effectLst>
            <a:innerShdw dist="88900" dir="108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3" name="Arrow: Chevron 90">
            <a:extLst>
              <a:ext uri="{FF2B5EF4-FFF2-40B4-BE49-F238E27FC236}">
                <a16:creationId xmlns:a16="http://schemas.microsoft.com/office/drawing/2014/main" xmlns="" id="{1574822F-89C8-46B2-8B75-6D672FC73C85}"/>
              </a:ext>
            </a:extLst>
          </p:cNvPr>
          <p:cNvSpPr/>
          <p:nvPr/>
        </p:nvSpPr>
        <p:spPr>
          <a:xfrm rot="10800000">
            <a:off x="4362427" y="1883629"/>
            <a:ext cx="688767" cy="1146961"/>
          </a:xfrm>
          <a:prstGeom prst="chevron">
            <a:avLst>
              <a:gd name="adj" fmla="val 33421"/>
            </a:avLst>
          </a:prstGeom>
          <a:solidFill>
            <a:schemeClr val="accent2"/>
          </a:solidFill>
          <a:ln>
            <a:noFill/>
          </a:ln>
          <a:effectLst>
            <a:innerShdw dist="88900" dir="108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24" name="Arrow: Chevron 91">
            <a:extLst>
              <a:ext uri="{FF2B5EF4-FFF2-40B4-BE49-F238E27FC236}">
                <a16:creationId xmlns:a16="http://schemas.microsoft.com/office/drawing/2014/main" xmlns="" id="{50331DC7-276C-4183-BC9C-ED15FC88E013}"/>
              </a:ext>
            </a:extLst>
          </p:cNvPr>
          <p:cNvSpPr/>
          <p:nvPr/>
        </p:nvSpPr>
        <p:spPr>
          <a:xfrm rot="10800000">
            <a:off x="4362427" y="3163760"/>
            <a:ext cx="688767" cy="1146961"/>
          </a:xfrm>
          <a:prstGeom prst="chevron">
            <a:avLst>
              <a:gd name="adj" fmla="val 33421"/>
            </a:avLst>
          </a:prstGeom>
          <a:solidFill>
            <a:schemeClr val="accent5"/>
          </a:solidFill>
          <a:ln>
            <a:noFill/>
          </a:ln>
          <a:effectLst>
            <a:innerShdw dist="88900" dir="108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prstClr val="white"/>
              </a:solidFill>
            </a:endParaRPr>
          </a:p>
        </p:txBody>
      </p:sp>
      <p:pic>
        <p:nvPicPr>
          <p:cNvPr id="25" name="Graphic 24" descr="Users">
            <a:extLst>
              <a:ext uri="{FF2B5EF4-FFF2-40B4-BE49-F238E27FC236}">
                <a16:creationId xmlns:a16="http://schemas.microsoft.com/office/drawing/2014/main" xmlns="" id="{5602F894-7914-4583-8B74-55061C67E7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983549" y="2171634"/>
            <a:ext cx="570950" cy="570950"/>
          </a:xfrm>
          <a:prstGeom prst="rect">
            <a:avLst/>
          </a:prstGeom>
        </p:spPr>
      </p:pic>
      <p:pic>
        <p:nvPicPr>
          <p:cNvPr id="26" name="Graphic 25" descr="Puzzle">
            <a:extLst>
              <a:ext uri="{FF2B5EF4-FFF2-40B4-BE49-F238E27FC236}">
                <a16:creationId xmlns:a16="http://schemas.microsoft.com/office/drawing/2014/main" xmlns="" id="{67EE9CE5-68AE-44D6-91D9-8272D218DE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983549" y="3451765"/>
            <a:ext cx="570950" cy="570950"/>
          </a:xfrm>
          <a:prstGeom prst="rect">
            <a:avLst/>
          </a:prstGeom>
        </p:spPr>
      </p:pic>
      <p:pic>
        <p:nvPicPr>
          <p:cNvPr id="27" name="Graphic 26" descr="Lightbulb">
            <a:extLst>
              <a:ext uri="{FF2B5EF4-FFF2-40B4-BE49-F238E27FC236}">
                <a16:creationId xmlns:a16="http://schemas.microsoft.com/office/drawing/2014/main" xmlns="" id="{C3F01FE4-93EA-448D-BE86-9232992FAA1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265746" y="2811700"/>
            <a:ext cx="570950" cy="570950"/>
          </a:xfrm>
          <a:prstGeom prst="rect">
            <a:avLst/>
          </a:prstGeom>
        </p:spPr>
      </p:pic>
      <p:pic>
        <p:nvPicPr>
          <p:cNvPr id="28" name="Graphic 27" descr="Rocket">
            <a:extLst>
              <a:ext uri="{FF2B5EF4-FFF2-40B4-BE49-F238E27FC236}">
                <a16:creationId xmlns:a16="http://schemas.microsoft.com/office/drawing/2014/main" xmlns="" id="{2F0C07DF-647C-4AC7-8FC7-E6FA4CC268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3264279" y="1531568"/>
            <a:ext cx="570950" cy="570950"/>
          </a:xfrm>
          <a:prstGeom prst="rect">
            <a:avLst/>
          </a:prstGeom>
        </p:spPr>
      </p:pic>
      <p:sp>
        <p:nvSpPr>
          <p:cNvPr id="29" name="Freeform: Shape 33">
            <a:extLst>
              <a:ext uri="{FF2B5EF4-FFF2-40B4-BE49-F238E27FC236}">
                <a16:creationId xmlns:a16="http://schemas.microsoft.com/office/drawing/2014/main" xmlns="" id="{76B4E4BD-EEFB-4541-BF51-1DBFFA020DAE}"/>
              </a:ext>
            </a:extLst>
          </p:cNvPr>
          <p:cNvSpPr/>
          <p:nvPr/>
        </p:nvSpPr>
        <p:spPr>
          <a:xfrm>
            <a:off x="3780264" y="3829683"/>
            <a:ext cx="649848" cy="476521"/>
          </a:xfrm>
          <a:custGeom>
            <a:avLst/>
            <a:gdLst>
              <a:gd name="connsiteX0" fmla="*/ 0 w 1040758"/>
              <a:gd name="connsiteY0" fmla="*/ 0 h 763168"/>
              <a:gd name="connsiteX1" fmla="*/ 734425 w 1040758"/>
              <a:gd name="connsiteY1" fmla="*/ 0 h 763168"/>
              <a:gd name="connsiteX2" fmla="*/ 1040758 w 1040758"/>
              <a:gd name="connsiteY2" fmla="*/ 763168 h 763168"/>
              <a:gd name="connsiteX3" fmla="*/ 306333 w 1040758"/>
              <a:gd name="connsiteY3" fmla="*/ 763168 h 763168"/>
            </a:gdLst>
            <a:ahLst/>
            <a:cxnLst>
              <a:cxn ang="0">
                <a:pos x="connsiteX0" y="connsiteY0"/>
              </a:cxn>
              <a:cxn ang="0">
                <a:pos x="connsiteX1" y="connsiteY1"/>
              </a:cxn>
              <a:cxn ang="0">
                <a:pos x="connsiteX2" y="connsiteY2"/>
              </a:cxn>
              <a:cxn ang="0">
                <a:pos x="connsiteX3" y="connsiteY3"/>
              </a:cxn>
            </a:cxnLst>
            <a:rect l="l" t="t" r="r" b="b"/>
            <a:pathLst>
              <a:path w="1040758" h="763168">
                <a:moveTo>
                  <a:pt x="0" y="0"/>
                </a:moveTo>
                <a:lnTo>
                  <a:pt x="734425" y="0"/>
                </a:lnTo>
                <a:lnTo>
                  <a:pt x="1040758" y="763168"/>
                </a:lnTo>
                <a:lnTo>
                  <a:pt x="306333" y="763168"/>
                </a:lnTo>
                <a:close/>
              </a:path>
            </a:pathLst>
          </a:custGeom>
          <a:solidFill>
            <a:schemeClr val="bg1">
              <a:lumMod val="85000"/>
            </a:schemeClr>
          </a:solidFill>
          <a:ln>
            <a:noFill/>
          </a:ln>
          <a:effectLst>
            <a:innerShdw dist="88900" dir="108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0" name="Freeform: Shape 32">
            <a:extLst>
              <a:ext uri="{FF2B5EF4-FFF2-40B4-BE49-F238E27FC236}">
                <a16:creationId xmlns:a16="http://schemas.microsoft.com/office/drawing/2014/main" xmlns="" id="{55D9FEE8-0DB0-4181-9455-5F7B58CA892D}"/>
              </a:ext>
            </a:extLst>
          </p:cNvPr>
          <p:cNvSpPr/>
          <p:nvPr/>
        </p:nvSpPr>
        <p:spPr>
          <a:xfrm rot="10800000">
            <a:off x="4399532" y="1243562"/>
            <a:ext cx="651662" cy="481040"/>
          </a:xfrm>
          <a:custGeom>
            <a:avLst/>
            <a:gdLst>
              <a:gd name="connsiteX0" fmla="*/ 1043662 w 1043662"/>
              <a:gd name="connsiteY0" fmla="*/ 770405 h 770405"/>
              <a:gd name="connsiteX1" fmla="*/ 309237 w 1043662"/>
              <a:gd name="connsiteY1" fmla="*/ 770405 h 770405"/>
              <a:gd name="connsiteX2" fmla="*/ 0 w 1043662"/>
              <a:gd name="connsiteY2" fmla="*/ 0 h 770405"/>
              <a:gd name="connsiteX3" fmla="*/ 734425 w 1043662"/>
              <a:gd name="connsiteY3" fmla="*/ 0 h 770405"/>
            </a:gdLst>
            <a:ahLst/>
            <a:cxnLst>
              <a:cxn ang="0">
                <a:pos x="connsiteX0" y="connsiteY0"/>
              </a:cxn>
              <a:cxn ang="0">
                <a:pos x="connsiteX1" y="connsiteY1"/>
              </a:cxn>
              <a:cxn ang="0">
                <a:pos x="connsiteX2" y="connsiteY2"/>
              </a:cxn>
              <a:cxn ang="0">
                <a:pos x="connsiteX3" y="connsiteY3"/>
              </a:cxn>
            </a:cxnLst>
            <a:rect l="l" t="t" r="r" b="b"/>
            <a:pathLst>
              <a:path w="1043662" h="770405">
                <a:moveTo>
                  <a:pt x="1043662" y="770405"/>
                </a:moveTo>
                <a:lnTo>
                  <a:pt x="309237" y="770405"/>
                </a:lnTo>
                <a:lnTo>
                  <a:pt x="0" y="0"/>
                </a:lnTo>
                <a:lnTo>
                  <a:pt x="734425" y="0"/>
                </a:lnTo>
                <a:close/>
              </a:path>
            </a:pathLst>
          </a:custGeom>
          <a:solidFill>
            <a:schemeClr val="bg1">
              <a:lumMod val="85000"/>
            </a:schemeClr>
          </a:solidFill>
          <a:ln>
            <a:noFill/>
          </a:ln>
          <a:effectLst>
            <a:innerShdw dist="88900" dir="108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32" name="Text Placeholder 3">
            <a:extLst>
              <a:ext uri="{FF2B5EF4-FFF2-40B4-BE49-F238E27FC236}">
                <a16:creationId xmlns:a16="http://schemas.microsoft.com/office/drawing/2014/main" xmlns="" id="{E7A413D2-1870-47E0-A24F-010E8806E4E9}"/>
              </a:ext>
            </a:extLst>
          </p:cNvPr>
          <p:cNvSpPr txBox="1">
            <a:spLocks/>
          </p:cNvSpPr>
          <p:nvPr/>
        </p:nvSpPr>
        <p:spPr>
          <a:xfrm>
            <a:off x="472328" y="143207"/>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Why Self-Service Password Reset?</a:t>
            </a:r>
            <a:endParaRPr lang="en-US" sz="2400" b="1" dirty="0">
              <a:solidFill>
                <a:srgbClr val="604878"/>
              </a:solidFill>
            </a:endParaRPr>
          </a:p>
        </p:txBody>
      </p:sp>
      <p:pic>
        <p:nvPicPr>
          <p:cNvPr id="37" name="Picture 36">
            <a:extLst>
              <a:ext uri="{FF2B5EF4-FFF2-40B4-BE49-F238E27FC236}">
                <a16:creationId xmlns="" xmlns:a16="http://schemas.microsoft.com/office/drawing/2014/main" id="{489CA974-BFDD-4137-A608-C539BA067DF5}"/>
              </a:ext>
            </a:extLst>
          </p:cNvPr>
          <p:cNvPicPr>
            <a:picLocks noChangeAspect="1"/>
          </p:cNvPicPr>
          <p:nvPr/>
        </p:nvPicPr>
        <p:blipFill>
          <a:blip r:embed="rId11"/>
          <a:stretch>
            <a:fillRect/>
          </a:stretch>
        </p:blipFill>
        <p:spPr>
          <a:xfrm>
            <a:off x="-18642" y="0"/>
            <a:ext cx="9144000" cy="5143500"/>
          </a:xfrm>
          <a:prstGeom prst="rect">
            <a:avLst/>
          </a:prstGeom>
        </p:spPr>
      </p:pic>
    </p:spTree>
    <p:extLst>
      <p:ext uri="{BB962C8B-B14F-4D97-AF65-F5344CB8AC3E}">
        <p14:creationId xmlns:p14="http://schemas.microsoft.com/office/powerpoint/2010/main" val="1350651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Access management in Azure?</a:t>
            </a:r>
            <a:endParaRPr lang="en-US" sz="2400" b="1" dirty="0">
              <a:solidFill>
                <a:srgbClr val="604878"/>
              </a:solidFill>
            </a:endParaRPr>
          </a:p>
        </p:txBody>
      </p:sp>
      <p:sp>
        <p:nvSpPr>
          <p:cNvPr id="6" name="Rounded Rectangle 5"/>
          <p:cNvSpPr/>
          <p:nvPr/>
        </p:nvSpPr>
        <p:spPr>
          <a:xfrm>
            <a:off x="1171254" y="1158141"/>
            <a:ext cx="6863137" cy="81304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Access management in Azure refers to the process that allows, denies or restricts access to Azure services or resources</a:t>
            </a:r>
            <a:r>
              <a:rPr lang="en-US" dirty="0" smtClean="0">
                <a:solidFill>
                  <a:schemeClr val="tx1"/>
                </a:solidFill>
              </a:rPr>
              <a:t>. It also includes, deciding who gets access and up to what extent, in Azure cloud.</a:t>
            </a:r>
            <a:endParaRPr lang="en-IN" dirty="0">
              <a:solidFill>
                <a:schemeClr val="tx1"/>
              </a:solidFill>
            </a:endParaRPr>
          </a:p>
        </p:txBody>
      </p:sp>
      <p:cxnSp>
        <p:nvCxnSpPr>
          <p:cNvPr id="32" name="Straight Arrow Connector 31"/>
          <p:cNvCxnSpPr/>
          <p:nvPr/>
        </p:nvCxnSpPr>
        <p:spPr>
          <a:xfrm>
            <a:off x="3873357" y="3200860"/>
            <a:ext cx="1274722" cy="0"/>
          </a:xfrm>
          <a:prstGeom prst="straightConnector1">
            <a:avLst/>
          </a:prstGeom>
          <a:ln w="12700">
            <a:solidFill>
              <a:srgbClr val="2562CE"/>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822" y="2086319"/>
            <a:ext cx="4215826" cy="2371402"/>
          </a:xfrm>
          <a:prstGeom prst="rect">
            <a:avLst/>
          </a:prstGeom>
        </p:spPr>
      </p:pic>
      <p:grpSp>
        <p:nvGrpSpPr>
          <p:cNvPr id="36" name="Group 35"/>
          <p:cNvGrpSpPr/>
          <p:nvPr/>
        </p:nvGrpSpPr>
        <p:grpSpPr>
          <a:xfrm>
            <a:off x="1421869" y="2409550"/>
            <a:ext cx="2646697" cy="2111959"/>
            <a:chOff x="-551073" y="997844"/>
            <a:chExt cx="2646697" cy="2111959"/>
          </a:xfrm>
        </p:grpSpPr>
        <p:sp>
          <p:nvSpPr>
            <p:cNvPr id="34" name="Isosceles Triangle 33"/>
            <p:cNvSpPr/>
            <p:nvPr/>
          </p:nvSpPr>
          <p:spPr>
            <a:xfrm>
              <a:off x="-180462" y="1317644"/>
              <a:ext cx="1895520" cy="1314182"/>
            </a:xfrm>
            <a:prstGeom prst="triangle">
              <a:avLst/>
            </a:prstGeom>
            <a:solidFill>
              <a:schemeClr val="bg1"/>
            </a:solidFill>
            <a:ln w="19050">
              <a:solidFill>
                <a:srgbClr val="2562C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45824">
              <a:off x="384059" y="997844"/>
              <a:ext cx="779422" cy="7794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904" y="2090083"/>
              <a:ext cx="1019720" cy="101972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73" y="2003785"/>
              <a:ext cx="1002832" cy="1002832"/>
            </a:xfrm>
            <a:prstGeom prst="rect">
              <a:avLst/>
            </a:prstGeom>
          </p:spPr>
        </p:pic>
      </p:grpSp>
      <p:pic>
        <p:nvPicPr>
          <p:cNvPr id="11" name="Picture 10">
            <a:extLst>
              <a:ext uri="{FF2B5EF4-FFF2-40B4-BE49-F238E27FC236}">
                <a16:creationId xmlns="" xmlns:a16="http://schemas.microsoft.com/office/drawing/2014/main" id="{489CA974-BFDD-4137-A608-C539BA067DF5}"/>
              </a:ext>
            </a:extLst>
          </p:cNvPr>
          <p:cNvPicPr>
            <a:picLocks noChangeAspect="1"/>
          </p:cNvPicPr>
          <p:nvPr/>
        </p:nvPicPr>
        <p:blipFill>
          <a:blip r:embed="rId6"/>
          <a:stretch>
            <a:fillRect/>
          </a:stretch>
        </p:blipFill>
        <p:spPr>
          <a:xfrm>
            <a:off x="0" y="0"/>
            <a:ext cx="9144000" cy="5143500"/>
          </a:xfrm>
          <a:prstGeom prst="rect">
            <a:avLst/>
          </a:prstGeom>
        </p:spPr>
      </p:pic>
    </p:spTree>
    <p:extLst>
      <p:ext uri="{BB962C8B-B14F-4D97-AF65-F5344CB8AC3E}">
        <p14:creationId xmlns:p14="http://schemas.microsoft.com/office/powerpoint/2010/main" val="18190982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Hands on: Enable Self Service </a:t>
            </a:r>
            <a:r>
              <a:rPr lang="en-US" dirty="0"/>
              <a:t>P</a:t>
            </a:r>
            <a:r>
              <a:rPr lang="en-US" dirty="0" smtClean="0"/>
              <a:t>assword </a:t>
            </a:r>
            <a:r>
              <a:rPr lang="en-US" dirty="0"/>
              <a:t>R</a:t>
            </a:r>
            <a:r>
              <a:rPr lang="en-US" dirty="0" smtClean="0"/>
              <a:t>eset</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18642" y="0"/>
            <a:ext cx="9144000" cy="5143500"/>
          </a:xfrm>
          <a:prstGeom prst="rect">
            <a:avLst/>
          </a:prstGeom>
        </p:spPr>
      </p:pic>
    </p:spTree>
    <p:extLst>
      <p:ext uri="{BB962C8B-B14F-4D97-AF65-F5344CB8AC3E}">
        <p14:creationId xmlns:p14="http://schemas.microsoft.com/office/powerpoint/2010/main" val="13600053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Multi-factor Authentication</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18642" y="0"/>
            <a:ext cx="9144000" cy="5143500"/>
          </a:xfrm>
          <a:prstGeom prst="rect">
            <a:avLst/>
          </a:prstGeom>
        </p:spPr>
      </p:pic>
    </p:spTree>
    <p:extLst>
      <p:ext uri="{BB962C8B-B14F-4D97-AF65-F5344CB8AC3E}">
        <p14:creationId xmlns:p14="http://schemas.microsoft.com/office/powerpoint/2010/main" val="33117483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smtClean="0">
                <a:solidFill>
                  <a:srgbClr val="604878"/>
                </a:solidFill>
              </a:rPr>
              <a:t>What is Multi-factor Authentication?</a:t>
            </a:r>
            <a:endParaRPr lang="en-US" sz="2400" b="1" dirty="0">
              <a:solidFill>
                <a:srgbClr val="604878"/>
              </a:solidFill>
            </a:endParaRPr>
          </a:p>
        </p:txBody>
      </p:sp>
      <p:sp>
        <p:nvSpPr>
          <p:cNvPr id="19" name="Rounded Rectangle 18"/>
          <p:cNvSpPr/>
          <p:nvPr/>
        </p:nvSpPr>
        <p:spPr>
          <a:xfrm>
            <a:off x="1201007" y="1048860"/>
            <a:ext cx="6936126" cy="760288"/>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Multi factor Authentication combines multiple number of independent credentials to create a layered </a:t>
            </a:r>
            <a:r>
              <a:rPr lang="en-US" dirty="0" smtClean="0">
                <a:solidFill>
                  <a:prstClr val="black"/>
                </a:solidFill>
              </a:rPr>
              <a:t>defense </a:t>
            </a:r>
            <a:r>
              <a:rPr lang="en-US" dirty="0">
                <a:solidFill>
                  <a:prstClr val="black"/>
                </a:solidFill>
              </a:rPr>
              <a:t>against </a:t>
            </a:r>
            <a:r>
              <a:rPr lang="en-US" dirty="0" smtClean="0">
                <a:solidFill>
                  <a:prstClr val="black"/>
                </a:solidFill>
              </a:rPr>
              <a:t>unauthorized </a:t>
            </a:r>
            <a:r>
              <a:rPr lang="en-US" dirty="0">
                <a:solidFill>
                  <a:prstClr val="black"/>
                </a:solidFill>
              </a:rPr>
              <a:t>authentication or </a:t>
            </a:r>
            <a:r>
              <a:rPr lang="en-US" dirty="0" smtClean="0">
                <a:solidFill>
                  <a:prstClr val="black"/>
                </a:solidFill>
              </a:rPr>
              <a:t>unauthorized access</a:t>
            </a:r>
            <a:r>
              <a:rPr lang="en-US" dirty="0">
                <a:solidFill>
                  <a:prstClr val="black"/>
                </a:solidFill>
              </a:rPr>
              <a:t>. </a:t>
            </a:r>
          </a:p>
        </p:txBody>
      </p:sp>
      <p:sp>
        <p:nvSpPr>
          <p:cNvPr id="3" name="Rectangle 2"/>
          <p:cNvSpPr/>
          <p:nvPr/>
        </p:nvSpPr>
        <p:spPr>
          <a:xfrm>
            <a:off x="2147204" y="2108417"/>
            <a:ext cx="5438775" cy="300082"/>
          </a:xfrm>
          <a:prstGeom prst="rect">
            <a:avLst/>
          </a:prstGeom>
        </p:spPr>
        <p:txBody>
          <a:bodyPr wrap="square">
            <a:spAutoFit/>
          </a:bodyPr>
          <a:lstStyle/>
          <a:p>
            <a:r>
              <a:rPr lang="en-IN" b="1" dirty="0"/>
              <a:t>For example, it might use the combination of following credentials</a:t>
            </a:r>
            <a:r>
              <a:rPr lang="en-IN" b="1" dirty="0" smtClean="0"/>
              <a:t>:</a:t>
            </a:r>
            <a:endParaRPr lang="en-IN" b="1" dirty="0"/>
          </a:p>
        </p:txBody>
      </p:sp>
      <p:sp>
        <p:nvSpPr>
          <p:cNvPr id="4" name="Rectangle 3"/>
          <p:cNvSpPr/>
          <p:nvPr/>
        </p:nvSpPr>
        <p:spPr>
          <a:xfrm>
            <a:off x="2528203" y="2494243"/>
            <a:ext cx="4872721" cy="715581"/>
          </a:xfrm>
          <a:prstGeom prst="rect">
            <a:avLst/>
          </a:prstGeom>
        </p:spPr>
        <p:txBody>
          <a:bodyPr wrap="square">
            <a:spAutoFit/>
          </a:bodyPr>
          <a:lstStyle/>
          <a:p>
            <a:pPr marL="285750" indent="-285750">
              <a:buFont typeface="Wingdings" panose="05000000000000000000" pitchFamily="2" charset="2"/>
              <a:buChar char="Ø"/>
            </a:pPr>
            <a:r>
              <a:rPr lang="en-IN" dirty="0"/>
              <a:t>what the user knows, that is password </a:t>
            </a:r>
          </a:p>
          <a:p>
            <a:pPr marL="285750" indent="-285750">
              <a:buFont typeface="Wingdings" panose="05000000000000000000" pitchFamily="2" charset="2"/>
              <a:buChar char="Ø"/>
            </a:pPr>
            <a:r>
              <a:rPr lang="en-IN" dirty="0"/>
              <a:t>what the user has, that is security token on a trusted device</a:t>
            </a:r>
          </a:p>
          <a:p>
            <a:pPr marL="285750" indent="-285750">
              <a:buFont typeface="Wingdings" panose="05000000000000000000" pitchFamily="2" charset="2"/>
              <a:buChar char="Ø"/>
            </a:pPr>
            <a:r>
              <a:rPr lang="en-IN" dirty="0"/>
              <a:t>what the user is, that is biometric verification</a:t>
            </a:r>
          </a:p>
        </p:txBody>
      </p:sp>
      <p:grpSp>
        <p:nvGrpSpPr>
          <p:cNvPr id="11" name="Group 10"/>
          <p:cNvGrpSpPr/>
          <p:nvPr/>
        </p:nvGrpSpPr>
        <p:grpSpPr>
          <a:xfrm>
            <a:off x="1391507" y="3368449"/>
            <a:ext cx="1603677" cy="1069069"/>
            <a:chOff x="264161" y="3324225"/>
            <a:chExt cx="1603677" cy="1069069"/>
          </a:xfrm>
        </p:grpSpPr>
        <p:sp>
          <p:nvSpPr>
            <p:cNvPr id="6" name="TextBox 5"/>
            <p:cNvSpPr txBox="1"/>
            <p:nvPr/>
          </p:nvSpPr>
          <p:spPr>
            <a:xfrm>
              <a:off x="264161" y="3324225"/>
              <a:ext cx="1170718" cy="300082"/>
            </a:xfrm>
            <a:prstGeom prst="rect">
              <a:avLst/>
            </a:prstGeom>
            <a:noFill/>
          </p:spPr>
          <p:txBody>
            <a:bodyPr wrap="square" rtlCol="0">
              <a:spAutoFit/>
            </a:bodyPr>
            <a:lstStyle/>
            <a:p>
              <a:r>
                <a:rPr lang="en-US" b="1" dirty="0" smtClean="0"/>
                <a:t>Username</a:t>
              </a:r>
              <a:endParaRPr lang="en-IN" b="1" dirty="0"/>
            </a:p>
          </p:txBody>
        </p:sp>
        <p:sp>
          <p:nvSpPr>
            <p:cNvPr id="31" name="TextBox 30"/>
            <p:cNvSpPr txBox="1"/>
            <p:nvPr/>
          </p:nvSpPr>
          <p:spPr>
            <a:xfrm>
              <a:off x="264161" y="3876764"/>
              <a:ext cx="1170718" cy="300082"/>
            </a:xfrm>
            <a:prstGeom prst="rect">
              <a:avLst/>
            </a:prstGeom>
            <a:noFill/>
          </p:spPr>
          <p:txBody>
            <a:bodyPr wrap="square" rtlCol="0">
              <a:spAutoFit/>
            </a:bodyPr>
            <a:lstStyle/>
            <a:p>
              <a:r>
                <a:rPr lang="en-US" b="1" dirty="0" smtClean="0"/>
                <a:t>Password</a:t>
              </a:r>
              <a:endParaRPr lang="en-IN" b="1" dirty="0"/>
            </a:p>
          </p:txBody>
        </p:sp>
        <p:sp>
          <p:nvSpPr>
            <p:cNvPr id="7" name="Rectangle 6"/>
            <p:cNvSpPr/>
            <p:nvPr/>
          </p:nvSpPr>
          <p:spPr>
            <a:xfrm>
              <a:off x="359411" y="3600540"/>
              <a:ext cx="1508427" cy="242746"/>
            </a:xfrm>
            <a:prstGeom prst="rect">
              <a:avLst/>
            </a:prstGeom>
            <a:solidFill>
              <a:schemeClr val="bg1">
                <a:lumMod val="95000"/>
              </a:schemeClr>
            </a:solidFill>
            <a:ln>
              <a:solidFill>
                <a:srgbClr val="00BD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359411" y="4150548"/>
              <a:ext cx="1508427" cy="242746"/>
            </a:xfrm>
            <a:prstGeom prst="rect">
              <a:avLst/>
            </a:prstGeom>
            <a:solidFill>
              <a:schemeClr val="bg1">
                <a:lumMod val="95000"/>
              </a:schemeClr>
            </a:solidFill>
            <a:ln>
              <a:solidFill>
                <a:srgbClr val="00BD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398" y="3324225"/>
            <a:ext cx="1172596" cy="11725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913" y="3286535"/>
            <a:ext cx="1232898" cy="1232898"/>
          </a:xfrm>
          <a:prstGeom prst="rect">
            <a:avLst/>
          </a:prstGeom>
        </p:spPr>
      </p:pic>
      <p:pic>
        <p:nvPicPr>
          <p:cNvPr id="13" name="Picture 12">
            <a:extLst>
              <a:ext uri="{FF2B5EF4-FFF2-40B4-BE49-F238E27FC236}">
                <a16:creationId xmlns="" xmlns:a16="http://schemas.microsoft.com/office/drawing/2014/main" id="{489CA974-BFDD-4137-A608-C539BA067DF5}"/>
              </a:ext>
            </a:extLst>
          </p:cNvPr>
          <p:cNvPicPr>
            <a:picLocks noChangeAspect="1"/>
          </p:cNvPicPr>
          <p:nvPr/>
        </p:nvPicPr>
        <p:blipFill>
          <a:blip r:embed="rId4"/>
          <a:stretch>
            <a:fillRect/>
          </a:stretch>
        </p:blipFill>
        <p:spPr>
          <a:xfrm>
            <a:off x="-18642" y="0"/>
            <a:ext cx="9144000" cy="5143500"/>
          </a:xfrm>
          <a:prstGeom prst="rect">
            <a:avLst/>
          </a:prstGeom>
        </p:spPr>
      </p:pic>
    </p:spTree>
    <p:extLst>
      <p:ext uri="{BB962C8B-B14F-4D97-AF65-F5344CB8AC3E}">
        <p14:creationId xmlns:p14="http://schemas.microsoft.com/office/powerpoint/2010/main" val="38947889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2004401" y="1752600"/>
            <a:ext cx="5420948" cy="1621978"/>
          </a:xfrm>
        </p:spPr>
        <p:txBody>
          <a:bodyPr anchor="ctr"/>
          <a:lstStyle/>
          <a:p>
            <a:pPr algn="ctr"/>
            <a:r>
              <a:rPr lang="en-US" dirty="0" smtClean="0"/>
              <a:t>Quiz</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18642" y="0"/>
            <a:ext cx="9144000" cy="5143500"/>
          </a:xfrm>
          <a:prstGeom prst="rect">
            <a:avLst/>
          </a:prstGeom>
        </p:spPr>
      </p:pic>
    </p:spTree>
    <p:extLst>
      <p:ext uri="{BB962C8B-B14F-4D97-AF65-F5344CB8AC3E}">
        <p14:creationId xmlns:p14="http://schemas.microsoft.com/office/powerpoint/2010/main" val="17209450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404389-104E-4537-9C61-B79D8336E2CA}"/>
              </a:ext>
            </a:extLst>
          </p:cNvPr>
          <p:cNvSpPr txBox="1"/>
          <p:nvPr/>
        </p:nvSpPr>
        <p:spPr>
          <a:xfrm>
            <a:off x="327260" y="219389"/>
            <a:ext cx="849913" cy="461665"/>
          </a:xfrm>
          <a:prstGeom prst="rect">
            <a:avLst/>
          </a:prstGeom>
          <a:noFill/>
        </p:spPr>
        <p:txBody>
          <a:bodyPr wrap="none" rtlCol="0">
            <a:spAutoFit/>
          </a:bodyPr>
          <a:lstStyle/>
          <a:p>
            <a:r>
              <a:rPr lang="en-IN" sz="2400" b="1" dirty="0" smtClean="0">
                <a:solidFill>
                  <a:srgbClr val="604878"/>
                </a:solidFill>
                <a:latin typeface="Raleway"/>
              </a:rPr>
              <a:t>Quiz</a:t>
            </a:r>
            <a:endParaRPr lang="en-IN" sz="2400" b="1" dirty="0">
              <a:solidFill>
                <a:srgbClr val="604878"/>
              </a:solidFill>
              <a:latin typeface="Raleway"/>
            </a:endParaRPr>
          </a:p>
        </p:txBody>
      </p:sp>
      <p:sp>
        <p:nvSpPr>
          <p:cNvPr id="3" name="TextBox 2"/>
          <p:cNvSpPr txBox="1"/>
          <p:nvPr/>
        </p:nvSpPr>
        <p:spPr>
          <a:xfrm>
            <a:off x="327260" y="903546"/>
            <a:ext cx="8106622" cy="369332"/>
          </a:xfrm>
          <a:prstGeom prst="rect">
            <a:avLst/>
          </a:prstGeom>
          <a:noFill/>
        </p:spPr>
        <p:txBody>
          <a:bodyPr wrap="square" rtlCol="0">
            <a:spAutoFit/>
          </a:bodyPr>
          <a:lstStyle/>
          <a:p>
            <a:r>
              <a:rPr lang="en-US" sz="1800" b="1" dirty="0" smtClean="0">
                <a:solidFill>
                  <a:prstClr val="black"/>
                </a:solidFill>
              </a:rPr>
              <a:t>1. What is Azure Active Directory?</a:t>
            </a:r>
            <a:endParaRPr lang="en-US" sz="1800" b="1" dirty="0">
              <a:solidFill>
                <a:prstClr val="black"/>
              </a:solidFill>
            </a:endParaRPr>
          </a:p>
        </p:txBody>
      </p:sp>
      <p:sp>
        <p:nvSpPr>
          <p:cNvPr id="6" name="Rounded Rectangle 5"/>
          <p:cNvSpPr/>
          <p:nvPr/>
        </p:nvSpPr>
        <p:spPr>
          <a:xfrm>
            <a:off x="752276" y="1881935"/>
            <a:ext cx="362829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A. </a:t>
            </a:r>
            <a:r>
              <a:rPr lang="en-US" sz="1200" dirty="0">
                <a:solidFill>
                  <a:prstClr val="black"/>
                </a:solidFill>
                <a:latin typeface="Raleway"/>
              </a:rPr>
              <a:t>Networking Service offered by Azure</a:t>
            </a:r>
          </a:p>
        </p:txBody>
      </p:sp>
      <p:sp>
        <p:nvSpPr>
          <p:cNvPr id="8" name="Rounded Rectangle 7"/>
          <p:cNvSpPr/>
          <p:nvPr/>
        </p:nvSpPr>
        <p:spPr>
          <a:xfrm>
            <a:off x="752276" y="2426849"/>
            <a:ext cx="362829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B. </a:t>
            </a:r>
            <a:r>
              <a:rPr lang="en-US" sz="1200" dirty="0">
                <a:solidFill>
                  <a:prstClr val="black"/>
                </a:solidFill>
                <a:latin typeface="Raleway"/>
              </a:rPr>
              <a:t>Data Warehouse Service offered by Azure</a:t>
            </a:r>
          </a:p>
        </p:txBody>
      </p:sp>
      <p:sp>
        <p:nvSpPr>
          <p:cNvPr id="7" name="Rounded Rectangle 6"/>
          <p:cNvSpPr/>
          <p:nvPr/>
        </p:nvSpPr>
        <p:spPr>
          <a:xfrm>
            <a:off x="752276" y="2971763"/>
            <a:ext cx="362829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B. </a:t>
            </a:r>
            <a:r>
              <a:rPr lang="en-US" sz="1200" dirty="0">
                <a:solidFill>
                  <a:prstClr val="black"/>
                </a:solidFill>
                <a:latin typeface="Raleway"/>
              </a:rPr>
              <a:t>Identity and Access management service offered by Azure</a:t>
            </a:r>
          </a:p>
        </p:txBody>
      </p:sp>
      <p:sp>
        <p:nvSpPr>
          <p:cNvPr id="9" name="Rounded Rectangle 8"/>
          <p:cNvSpPr/>
          <p:nvPr/>
        </p:nvSpPr>
        <p:spPr>
          <a:xfrm>
            <a:off x="752276" y="3516677"/>
            <a:ext cx="362829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prstClr val="black"/>
                </a:solidFill>
                <a:latin typeface="Raleway"/>
              </a:rPr>
              <a:t>D. </a:t>
            </a:r>
            <a:r>
              <a:rPr lang="en-US" sz="1200" dirty="0">
                <a:solidFill>
                  <a:prstClr val="black"/>
                </a:solidFill>
                <a:latin typeface="Raleway"/>
              </a:rPr>
              <a:t>Another term for Azure subscription</a:t>
            </a:r>
          </a:p>
        </p:txBody>
      </p:sp>
      <p:pic>
        <p:nvPicPr>
          <p:cNvPr id="10" name="Picture 2" descr="Image result for QnA">
            <a:extLst>
              <a:ext uri="{FF2B5EF4-FFF2-40B4-BE49-F238E27FC236}">
                <a16:creationId xmlns:a16="http://schemas.microsoft.com/office/drawing/2014/main" xmlns="" id="{3FED1C87-0889-4A2C-AB6E-3C27B1039A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7064" y="3236620"/>
            <a:ext cx="1891620" cy="19116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 xmlns:a16="http://schemas.microsoft.com/office/drawing/2014/main" id="{489CA974-BFDD-4137-A608-C539BA067DF5}"/>
              </a:ext>
            </a:extLst>
          </p:cNvPr>
          <p:cNvPicPr>
            <a:picLocks noChangeAspect="1"/>
          </p:cNvPicPr>
          <p:nvPr/>
        </p:nvPicPr>
        <p:blipFill>
          <a:blip r:embed="rId3"/>
          <a:stretch>
            <a:fillRect/>
          </a:stretch>
        </p:blipFill>
        <p:spPr>
          <a:xfrm>
            <a:off x="-18642" y="0"/>
            <a:ext cx="9144000" cy="5143500"/>
          </a:xfrm>
          <a:prstGeom prst="rect">
            <a:avLst/>
          </a:prstGeom>
        </p:spPr>
      </p:pic>
    </p:spTree>
    <p:extLst>
      <p:ext uri="{BB962C8B-B14F-4D97-AF65-F5344CB8AC3E}">
        <p14:creationId xmlns:p14="http://schemas.microsoft.com/office/powerpoint/2010/main" val="16051503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404389-104E-4537-9C61-B79D8336E2CA}"/>
              </a:ext>
            </a:extLst>
          </p:cNvPr>
          <p:cNvSpPr txBox="1"/>
          <p:nvPr/>
        </p:nvSpPr>
        <p:spPr>
          <a:xfrm>
            <a:off x="327260" y="219389"/>
            <a:ext cx="849913" cy="461665"/>
          </a:xfrm>
          <a:prstGeom prst="rect">
            <a:avLst/>
          </a:prstGeom>
          <a:noFill/>
        </p:spPr>
        <p:txBody>
          <a:bodyPr wrap="none" rtlCol="0">
            <a:spAutoFit/>
          </a:bodyPr>
          <a:lstStyle/>
          <a:p>
            <a:r>
              <a:rPr lang="en-IN" sz="2400" b="1" dirty="0" smtClean="0">
                <a:solidFill>
                  <a:srgbClr val="604878"/>
                </a:solidFill>
                <a:latin typeface="Raleway"/>
              </a:rPr>
              <a:t>Quiz</a:t>
            </a:r>
            <a:endParaRPr lang="en-IN" sz="2400" b="1" dirty="0">
              <a:solidFill>
                <a:srgbClr val="604878"/>
              </a:solidFill>
              <a:latin typeface="Raleway"/>
            </a:endParaRPr>
          </a:p>
        </p:txBody>
      </p:sp>
      <p:sp>
        <p:nvSpPr>
          <p:cNvPr id="3" name="TextBox 2"/>
          <p:cNvSpPr txBox="1"/>
          <p:nvPr/>
        </p:nvSpPr>
        <p:spPr>
          <a:xfrm>
            <a:off x="327260" y="903546"/>
            <a:ext cx="8106622" cy="369332"/>
          </a:xfrm>
          <a:prstGeom prst="rect">
            <a:avLst/>
          </a:prstGeom>
          <a:noFill/>
        </p:spPr>
        <p:txBody>
          <a:bodyPr wrap="square" rtlCol="0">
            <a:spAutoFit/>
          </a:bodyPr>
          <a:lstStyle/>
          <a:p>
            <a:r>
              <a:rPr lang="en-US" sz="1800" b="1" dirty="0">
                <a:solidFill>
                  <a:prstClr val="black"/>
                </a:solidFill>
              </a:rPr>
              <a:t>2</a:t>
            </a:r>
            <a:r>
              <a:rPr lang="en-US" sz="1800" b="1" dirty="0" smtClean="0">
                <a:solidFill>
                  <a:prstClr val="black"/>
                </a:solidFill>
              </a:rPr>
              <a:t>. </a:t>
            </a:r>
            <a:r>
              <a:rPr lang="en-US" sz="1800" b="1" dirty="0">
                <a:solidFill>
                  <a:prstClr val="black"/>
                </a:solidFill>
              </a:rPr>
              <a:t>Which of the following tasks cannot be performed using </a:t>
            </a:r>
            <a:r>
              <a:rPr lang="en-US" sz="1800" b="1" dirty="0" err="1">
                <a:solidFill>
                  <a:prstClr val="black"/>
                </a:solidFill>
              </a:rPr>
              <a:t>rbac</a:t>
            </a:r>
            <a:r>
              <a:rPr lang="en-US" sz="1800" b="1" dirty="0">
                <a:solidFill>
                  <a:prstClr val="black"/>
                </a:solidFill>
              </a:rPr>
              <a:t> in </a:t>
            </a:r>
            <a:r>
              <a:rPr lang="en-US" sz="1800" b="1" dirty="0" smtClean="0">
                <a:solidFill>
                  <a:prstClr val="black"/>
                </a:solidFill>
              </a:rPr>
              <a:t>Azure?</a:t>
            </a:r>
            <a:endParaRPr lang="en-US" sz="1800" b="1" dirty="0">
              <a:solidFill>
                <a:prstClr val="black"/>
              </a:solidFill>
            </a:endParaRPr>
          </a:p>
        </p:txBody>
      </p:sp>
      <p:sp>
        <p:nvSpPr>
          <p:cNvPr id="6" name="Rounded Rectangle 5"/>
          <p:cNvSpPr/>
          <p:nvPr/>
        </p:nvSpPr>
        <p:spPr>
          <a:xfrm>
            <a:off x="752276" y="1881935"/>
            <a:ext cx="557660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A. </a:t>
            </a:r>
            <a:r>
              <a:rPr lang="en-US" sz="1200" dirty="0">
                <a:solidFill>
                  <a:prstClr val="black"/>
                </a:solidFill>
                <a:latin typeface="Raleway"/>
              </a:rPr>
              <a:t>Grant access to an application to access some selected Azure resources from a resource group</a:t>
            </a:r>
            <a:endParaRPr lang="en-IN" sz="1200" dirty="0">
              <a:solidFill>
                <a:prstClr val="black"/>
              </a:solidFill>
              <a:latin typeface="Raleway"/>
            </a:endParaRPr>
          </a:p>
        </p:txBody>
      </p:sp>
      <p:sp>
        <p:nvSpPr>
          <p:cNvPr id="8" name="Rounded Rectangle 7"/>
          <p:cNvSpPr/>
          <p:nvPr/>
        </p:nvSpPr>
        <p:spPr>
          <a:xfrm>
            <a:off x="752276" y="2426849"/>
            <a:ext cx="557660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B. </a:t>
            </a:r>
            <a:r>
              <a:rPr lang="en-US" sz="1200" dirty="0">
                <a:solidFill>
                  <a:prstClr val="black"/>
                </a:solidFill>
                <a:latin typeface="Raleway"/>
              </a:rPr>
              <a:t>Grant access to a user to access the whole resource group</a:t>
            </a:r>
          </a:p>
        </p:txBody>
      </p:sp>
      <p:sp>
        <p:nvSpPr>
          <p:cNvPr id="7" name="Rounded Rectangle 6"/>
          <p:cNvSpPr/>
          <p:nvPr/>
        </p:nvSpPr>
        <p:spPr>
          <a:xfrm>
            <a:off x="752276" y="2971763"/>
            <a:ext cx="557660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B. </a:t>
            </a:r>
            <a:r>
              <a:rPr lang="en-US" sz="1200" dirty="0">
                <a:solidFill>
                  <a:prstClr val="black"/>
                </a:solidFill>
                <a:latin typeface="Raleway"/>
              </a:rPr>
              <a:t>Restrict a user from accessing the whole subscription</a:t>
            </a:r>
          </a:p>
        </p:txBody>
      </p:sp>
      <p:sp>
        <p:nvSpPr>
          <p:cNvPr id="9" name="Rounded Rectangle 8"/>
          <p:cNvSpPr/>
          <p:nvPr/>
        </p:nvSpPr>
        <p:spPr>
          <a:xfrm>
            <a:off x="752276" y="3516677"/>
            <a:ext cx="557660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prstClr val="black"/>
                </a:solidFill>
                <a:latin typeface="Raleway"/>
              </a:rPr>
              <a:t>D. None </a:t>
            </a:r>
            <a:r>
              <a:rPr lang="en-US" sz="1200" dirty="0">
                <a:solidFill>
                  <a:prstClr val="black"/>
                </a:solidFill>
                <a:latin typeface="Raleway"/>
              </a:rPr>
              <a:t>of the above</a:t>
            </a:r>
          </a:p>
        </p:txBody>
      </p:sp>
      <p:pic>
        <p:nvPicPr>
          <p:cNvPr id="10" name="Picture 2" descr="Image result for QnA">
            <a:extLst>
              <a:ext uri="{FF2B5EF4-FFF2-40B4-BE49-F238E27FC236}">
                <a16:creationId xmlns:a16="http://schemas.microsoft.com/office/drawing/2014/main" xmlns="" id="{3FED1C87-0889-4A2C-AB6E-3C27B1039A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2821" y="3236620"/>
            <a:ext cx="1891620" cy="19116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 xmlns:a16="http://schemas.microsoft.com/office/drawing/2014/main" id="{489CA974-BFDD-4137-A608-C539BA067DF5}"/>
              </a:ext>
            </a:extLst>
          </p:cNvPr>
          <p:cNvPicPr>
            <a:picLocks noChangeAspect="1"/>
          </p:cNvPicPr>
          <p:nvPr/>
        </p:nvPicPr>
        <p:blipFill>
          <a:blip r:embed="rId3"/>
          <a:stretch>
            <a:fillRect/>
          </a:stretch>
        </p:blipFill>
        <p:spPr>
          <a:xfrm>
            <a:off x="-18642" y="0"/>
            <a:ext cx="9144000" cy="5143500"/>
          </a:xfrm>
          <a:prstGeom prst="rect">
            <a:avLst/>
          </a:prstGeom>
        </p:spPr>
      </p:pic>
    </p:spTree>
    <p:extLst>
      <p:ext uri="{BB962C8B-B14F-4D97-AF65-F5344CB8AC3E}">
        <p14:creationId xmlns:p14="http://schemas.microsoft.com/office/powerpoint/2010/main" val="19069597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404389-104E-4537-9C61-B79D8336E2CA}"/>
              </a:ext>
            </a:extLst>
          </p:cNvPr>
          <p:cNvSpPr txBox="1"/>
          <p:nvPr/>
        </p:nvSpPr>
        <p:spPr>
          <a:xfrm>
            <a:off x="327260" y="219389"/>
            <a:ext cx="849913" cy="461665"/>
          </a:xfrm>
          <a:prstGeom prst="rect">
            <a:avLst/>
          </a:prstGeom>
          <a:noFill/>
        </p:spPr>
        <p:txBody>
          <a:bodyPr wrap="none" rtlCol="0">
            <a:spAutoFit/>
          </a:bodyPr>
          <a:lstStyle/>
          <a:p>
            <a:r>
              <a:rPr lang="en-IN" sz="2400" b="1" dirty="0" smtClean="0">
                <a:solidFill>
                  <a:srgbClr val="604878"/>
                </a:solidFill>
                <a:latin typeface="Raleway"/>
              </a:rPr>
              <a:t>Quiz</a:t>
            </a:r>
            <a:endParaRPr lang="en-IN" sz="2400" b="1" dirty="0">
              <a:solidFill>
                <a:srgbClr val="604878"/>
              </a:solidFill>
              <a:latin typeface="Raleway"/>
            </a:endParaRPr>
          </a:p>
        </p:txBody>
      </p:sp>
      <p:sp>
        <p:nvSpPr>
          <p:cNvPr id="3" name="TextBox 2"/>
          <p:cNvSpPr txBox="1"/>
          <p:nvPr/>
        </p:nvSpPr>
        <p:spPr>
          <a:xfrm>
            <a:off x="327260" y="903546"/>
            <a:ext cx="8106622" cy="646331"/>
          </a:xfrm>
          <a:prstGeom prst="rect">
            <a:avLst/>
          </a:prstGeom>
          <a:noFill/>
        </p:spPr>
        <p:txBody>
          <a:bodyPr wrap="square" rtlCol="0">
            <a:spAutoFit/>
          </a:bodyPr>
          <a:lstStyle/>
          <a:p>
            <a:r>
              <a:rPr lang="en-US" sz="1800" b="1" dirty="0" smtClean="0">
                <a:solidFill>
                  <a:prstClr val="black"/>
                </a:solidFill>
              </a:rPr>
              <a:t>3. Self service password reset feature lets users login without using any authentication credentials. True or False?</a:t>
            </a:r>
            <a:endParaRPr lang="en-US" sz="1800" b="1" dirty="0">
              <a:solidFill>
                <a:prstClr val="black"/>
              </a:solidFill>
            </a:endParaRPr>
          </a:p>
        </p:txBody>
      </p:sp>
      <p:sp>
        <p:nvSpPr>
          <p:cNvPr id="6" name="Rounded Rectangle 5"/>
          <p:cNvSpPr/>
          <p:nvPr/>
        </p:nvSpPr>
        <p:spPr>
          <a:xfrm>
            <a:off x="752276" y="1881935"/>
            <a:ext cx="362829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A. True</a:t>
            </a:r>
            <a:endParaRPr lang="en-IN" sz="1200" dirty="0">
              <a:solidFill>
                <a:prstClr val="black"/>
              </a:solidFill>
              <a:latin typeface="Raleway"/>
            </a:endParaRPr>
          </a:p>
        </p:txBody>
      </p:sp>
      <p:sp>
        <p:nvSpPr>
          <p:cNvPr id="8" name="Rounded Rectangle 7"/>
          <p:cNvSpPr/>
          <p:nvPr/>
        </p:nvSpPr>
        <p:spPr>
          <a:xfrm>
            <a:off x="752276" y="2426849"/>
            <a:ext cx="362829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B. False</a:t>
            </a:r>
            <a:endParaRPr lang="en-US" sz="1200" dirty="0">
              <a:solidFill>
                <a:prstClr val="black"/>
              </a:solidFill>
              <a:latin typeface="Raleway"/>
            </a:endParaRPr>
          </a:p>
        </p:txBody>
      </p:sp>
      <p:pic>
        <p:nvPicPr>
          <p:cNvPr id="10" name="Picture 2" descr="Image result for QnA">
            <a:extLst>
              <a:ext uri="{FF2B5EF4-FFF2-40B4-BE49-F238E27FC236}">
                <a16:creationId xmlns:a16="http://schemas.microsoft.com/office/drawing/2014/main" xmlns="" id="{3FED1C87-0889-4A2C-AB6E-3C27B1039A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2821" y="3236620"/>
            <a:ext cx="1891620" cy="19116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489CA974-BFDD-4137-A608-C539BA067DF5}"/>
              </a:ext>
            </a:extLst>
          </p:cNvPr>
          <p:cNvPicPr>
            <a:picLocks noChangeAspect="1"/>
          </p:cNvPicPr>
          <p:nvPr/>
        </p:nvPicPr>
        <p:blipFill>
          <a:blip r:embed="rId3"/>
          <a:stretch>
            <a:fillRect/>
          </a:stretch>
        </p:blipFill>
        <p:spPr>
          <a:xfrm>
            <a:off x="-18642" y="0"/>
            <a:ext cx="9144000" cy="5143500"/>
          </a:xfrm>
          <a:prstGeom prst="rect">
            <a:avLst/>
          </a:prstGeom>
        </p:spPr>
      </p:pic>
    </p:spTree>
    <p:extLst>
      <p:ext uri="{BB962C8B-B14F-4D97-AF65-F5344CB8AC3E}">
        <p14:creationId xmlns:p14="http://schemas.microsoft.com/office/powerpoint/2010/main" val="1466397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404389-104E-4537-9C61-B79D8336E2CA}"/>
              </a:ext>
            </a:extLst>
          </p:cNvPr>
          <p:cNvSpPr txBox="1"/>
          <p:nvPr/>
        </p:nvSpPr>
        <p:spPr>
          <a:xfrm>
            <a:off x="327260" y="219389"/>
            <a:ext cx="849913" cy="461665"/>
          </a:xfrm>
          <a:prstGeom prst="rect">
            <a:avLst/>
          </a:prstGeom>
          <a:noFill/>
        </p:spPr>
        <p:txBody>
          <a:bodyPr wrap="none" rtlCol="0">
            <a:spAutoFit/>
          </a:bodyPr>
          <a:lstStyle/>
          <a:p>
            <a:r>
              <a:rPr lang="en-IN" sz="2400" b="1" dirty="0" smtClean="0">
                <a:solidFill>
                  <a:srgbClr val="604878"/>
                </a:solidFill>
                <a:latin typeface="Raleway"/>
              </a:rPr>
              <a:t>Quiz</a:t>
            </a:r>
            <a:endParaRPr lang="en-IN" sz="2400" b="1" dirty="0">
              <a:solidFill>
                <a:srgbClr val="604878"/>
              </a:solidFill>
              <a:latin typeface="Raleway"/>
            </a:endParaRPr>
          </a:p>
        </p:txBody>
      </p:sp>
      <p:sp>
        <p:nvSpPr>
          <p:cNvPr id="3" name="TextBox 2"/>
          <p:cNvSpPr txBox="1"/>
          <p:nvPr/>
        </p:nvSpPr>
        <p:spPr>
          <a:xfrm>
            <a:off x="327260" y="903546"/>
            <a:ext cx="8106622" cy="369332"/>
          </a:xfrm>
          <a:prstGeom prst="rect">
            <a:avLst/>
          </a:prstGeom>
          <a:noFill/>
        </p:spPr>
        <p:txBody>
          <a:bodyPr wrap="square" rtlCol="0">
            <a:spAutoFit/>
          </a:bodyPr>
          <a:lstStyle/>
          <a:p>
            <a:r>
              <a:rPr lang="en-US" sz="1800" b="1" dirty="0">
                <a:solidFill>
                  <a:prstClr val="black"/>
                </a:solidFill>
              </a:rPr>
              <a:t>4</a:t>
            </a:r>
            <a:r>
              <a:rPr lang="en-US" sz="1800" b="1" dirty="0" smtClean="0">
                <a:solidFill>
                  <a:prstClr val="black"/>
                </a:solidFill>
              </a:rPr>
              <a:t>. Which is the following statements in false?</a:t>
            </a:r>
            <a:endParaRPr lang="en-US" sz="1800" b="1" dirty="0">
              <a:solidFill>
                <a:prstClr val="black"/>
              </a:solidFill>
            </a:endParaRPr>
          </a:p>
        </p:txBody>
      </p:sp>
      <p:sp>
        <p:nvSpPr>
          <p:cNvPr id="6" name="Rounded Rectangle 5"/>
          <p:cNvSpPr/>
          <p:nvPr/>
        </p:nvSpPr>
        <p:spPr>
          <a:xfrm>
            <a:off x="752276" y="1881935"/>
            <a:ext cx="5956749"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A. Azure uses </a:t>
            </a:r>
            <a:r>
              <a:rPr lang="en-IN" sz="1200" dirty="0" err="1" smtClean="0">
                <a:solidFill>
                  <a:prstClr val="black"/>
                </a:solidFill>
                <a:latin typeface="Raleway"/>
              </a:rPr>
              <a:t>Rbac</a:t>
            </a:r>
            <a:r>
              <a:rPr lang="en-IN" sz="1200" dirty="0" smtClean="0">
                <a:solidFill>
                  <a:prstClr val="black"/>
                </a:solidFill>
                <a:latin typeface="Raleway"/>
              </a:rPr>
              <a:t> method for access management</a:t>
            </a:r>
            <a:endParaRPr lang="en-IN" sz="1200" dirty="0">
              <a:solidFill>
                <a:prstClr val="black"/>
              </a:solidFill>
              <a:latin typeface="Raleway"/>
            </a:endParaRPr>
          </a:p>
        </p:txBody>
      </p:sp>
      <p:sp>
        <p:nvSpPr>
          <p:cNvPr id="8" name="Rounded Rectangle 7"/>
          <p:cNvSpPr/>
          <p:nvPr/>
        </p:nvSpPr>
        <p:spPr>
          <a:xfrm>
            <a:off x="752276" y="2426849"/>
            <a:ext cx="5956749"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B. There can only be one Azure Active directory per account</a:t>
            </a:r>
            <a:endParaRPr lang="en-US" sz="1200" dirty="0">
              <a:solidFill>
                <a:prstClr val="black"/>
              </a:solidFill>
              <a:latin typeface="Raleway"/>
            </a:endParaRPr>
          </a:p>
        </p:txBody>
      </p:sp>
      <p:sp>
        <p:nvSpPr>
          <p:cNvPr id="7" name="Rounded Rectangle 6"/>
          <p:cNvSpPr/>
          <p:nvPr/>
        </p:nvSpPr>
        <p:spPr>
          <a:xfrm>
            <a:off x="752276" y="2971763"/>
            <a:ext cx="5956749"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B. IAM services offered by Azure can only be  used on Azure cloud environment and cannot be extended on hybrid environment</a:t>
            </a:r>
            <a:endParaRPr lang="en-US" sz="1200" dirty="0">
              <a:solidFill>
                <a:prstClr val="black"/>
              </a:solidFill>
              <a:latin typeface="Raleway"/>
            </a:endParaRPr>
          </a:p>
        </p:txBody>
      </p:sp>
      <p:sp>
        <p:nvSpPr>
          <p:cNvPr id="9" name="Rounded Rectangle 8"/>
          <p:cNvSpPr/>
          <p:nvPr/>
        </p:nvSpPr>
        <p:spPr>
          <a:xfrm>
            <a:off x="752276" y="3516677"/>
            <a:ext cx="5956749"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prstClr val="black"/>
                </a:solidFill>
                <a:latin typeface="Raleway"/>
              </a:rPr>
              <a:t>D.  Azure Active Directory helps achieving SSO</a:t>
            </a:r>
            <a:endParaRPr lang="en-US" sz="1200" dirty="0">
              <a:solidFill>
                <a:prstClr val="black"/>
              </a:solidFill>
              <a:latin typeface="Raleway"/>
            </a:endParaRPr>
          </a:p>
        </p:txBody>
      </p:sp>
      <p:pic>
        <p:nvPicPr>
          <p:cNvPr id="10" name="Picture 2" descr="Image result for QnA">
            <a:extLst>
              <a:ext uri="{FF2B5EF4-FFF2-40B4-BE49-F238E27FC236}">
                <a16:creationId xmlns:a16="http://schemas.microsoft.com/office/drawing/2014/main" xmlns="" id="{3FED1C87-0889-4A2C-AB6E-3C27B1039A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2821" y="3236620"/>
            <a:ext cx="1891620" cy="19116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 xmlns:a16="http://schemas.microsoft.com/office/drawing/2014/main" id="{489CA974-BFDD-4137-A608-C539BA067DF5}"/>
              </a:ext>
            </a:extLst>
          </p:cNvPr>
          <p:cNvPicPr>
            <a:picLocks noChangeAspect="1"/>
          </p:cNvPicPr>
          <p:nvPr/>
        </p:nvPicPr>
        <p:blipFill>
          <a:blip r:embed="rId3"/>
          <a:stretch>
            <a:fillRect/>
          </a:stretch>
        </p:blipFill>
        <p:spPr>
          <a:xfrm>
            <a:off x="-18642" y="0"/>
            <a:ext cx="9144000" cy="5143500"/>
          </a:xfrm>
          <a:prstGeom prst="rect">
            <a:avLst/>
          </a:prstGeom>
        </p:spPr>
      </p:pic>
    </p:spTree>
    <p:extLst>
      <p:ext uri="{BB962C8B-B14F-4D97-AF65-F5344CB8AC3E}">
        <p14:creationId xmlns:p14="http://schemas.microsoft.com/office/powerpoint/2010/main" val="24919494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404389-104E-4537-9C61-B79D8336E2CA}"/>
              </a:ext>
            </a:extLst>
          </p:cNvPr>
          <p:cNvSpPr txBox="1"/>
          <p:nvPr/>
        </p:nvSpPr>
        <p:spPr>
          <a:xfrm>
            <a:off x="327260" y="219389"/>
            <a:ext cx="849913" cy="461665"/>
          </a:xfrm>
          <a:prstGeom prst="rect">
            <a:avLst/>
          </a:prstGeom>
          <a:noFill/>
        </p:spPr>
        <p:txBody>
          <a:bodyPr wrap="none" rtlCol="0">
            <a:spAutoFit/>
          </a:bodyPr>
          <a:lstStyle/>
          <a:p>
            <a:r>
              <a:rPr lang="en-IN" sz="2400" b="1" dirty="0" smtClean="0">
                <a:solidFill>
                  <a:srgbClr val="604878"/>
                </a:solidFill>
                <a:latin typeface="Raleway"/>
              </a:rPr>
              <a:t>Quiz</a:t>
            </a:r>
            <a:endParaRPr lang="en-IN" sz="2400" b="1" dirty="0">
              <a:solidFill>
                <a:srgbClr val="604878"/>
              </a:solidFill>
              <a:latin typeface="Raleway"/>
            </a:endParaRPr>
          </a:p>
        </p:txBody>
      </p:sp>
      <p:sp>
        <p:nvSpPr>
          <p:cNvPr id="3" name="TextBox 2"/>
          <p:cNvSpPr txBox="1"/>
          <p:nvPr/>
        </p:nvSpPr>
        <p:spPr>
          <a:xfrm>
            <a:off x="327260" y="903546"/>
            <a:ext cx="8106622" cy="646331"/>
          </a:xfrm>
          <a:prstGeom prst="rect">
            <a:avLst/>
          </a:prstGeom>
          <a:noFill/>
        </p:spPr>
        <p:txBody>
          <a:bodyPr wrap="square" rtlCol="0">
            <a:spAutoFit/>
          </a:bodyPr>
          <a:lstStyle/>
          <a:p>
            <a:r>
              <a:rPr lang="en-US" sz="1800" b="1" dirty="0" smtClean="0">
                <a:solidFill>
                  <a:prstClr val="black"/>
                </a:solidFill>
              </a:rPr>
              <a:t>5. </a:t>
            </a:r>
            <a:r>
              <a:rPr lang="en-US" sz="1800" b="1" dirty="0">
                <a:solidFill>
                  <a:prstClr val="black"/>
                </a:solidFill>
              </a:rPr>
              <a:t>Multiple subscriptions can trust the same Azure AD directory, but each subscription can only trust a single </a:t>
            </a:r>
            <a:r>
              <a:rPr lang="en-US" sz="1800" b="1" dirty="0" smtClean="0">
                <a:solidFill>
                  <a:prstClr val="black"/>
                </a:solidFill>
              </a:rPr>
              <a:t>directory.</a:t>
            </a:r>
            <a:endParaRPr lang="en-US" sz="1800" b="1" dirty="0">
              <a:solidFill>
                <a:prstClr val="black"/>
              </a:solidFill>
            </a:endParaRPr>
          </a:p>
        </p:txBody>
      </p:sp>
      <p:sp>
        <p:nvSpPr>
          <p:cNvPr id="6" name="Rounded Rectangle 5"/>
          <p:cNvSpPr/>
          <p:nvPr/>
        </p:nvSpPr>
        <p:spPr>
          <a:xfrm>
            <a:off x="540403" y="2116457"/>
            <a:ext cx="362829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A. True</a:t>
            </a:r>
            <a:endParaRPr lang="en-IN" sz="1200" dirty="0">
              <a:solidFill>
                <a:prstClr val="black"/>
              </a:solidFill>
              <a:latin typeface="Raleway"/>
            </a:endParaRPr>
          </a:p>
        </p:txBody>
      </p:sp>
      <p:sp>
        <p:nvSpPr>
          <p:cNvPr id="8" name="Rounded Rectangle 7"/>
          <p:cNvSpPr/>
          <p:nvPr/>
        </p:nvSpPr>
        <p:spPr>
          <a:xfrm>
            <a:off x="540403" y="2661371"/>
            <a:ext cx="3628295"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smtClean="0">
                <a:solidFill>
                  <a:prstClr val="black"/>
                </a:solidFill>
                <a:latin typeface="Raleway"/>
              </a:rPr>
              <a:t>B. False</a:t>
            </a:r>
            <a:endParaRPr lang="en-US" sz="1200" dirty="0">
              <a:solidFill>
                <a:prstClr val="black"/>
              </a:solidFill>
              <a:latin typeface="Raleway"/>
            </a:endParaRPr>
          </a:p>
        </p:txBody>
      </p:sp>
      <p:pic>
        <p:nvPicPr>
          <p:cNvPr id="10" name="Picture 2" descr="Image result for QnA">
            <a:extLst>
              <a:ext uri="{FF2B5EF4-FFF2-40B4-BE49-F238E27FC236}">
                <a16:creationId xmlns:a16="http://schemas.microsoft.com/office/drawing/2014/main" xmlns="" id="{3FED1C87-0889-4A2C-AB6E-3C27B1039A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2821" y="3236620"/>
            <a:ext cx="1891620" cy="19116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489CA974-BFDD-4137-A608-C539BA067DF5}"/>
              </a:ext>
            </a:extLst>
          </p:cNvPr>
          <p:cNvPicPr>
            <a:picLocks noChangeAspect="1"/>
          </p:cNvPicPr>
          <p:nvPr/>
        </p:nvPicPr>
        <p:blipFill>
          <a:blip r:embed="rId3"/>
          <a:stretch>
            <a:fillRect/>
          </a:stretch>
        </p:blipFill>
        <p:spPr>
          <a:xfrm>
            <a:off x="-18642" y="0"/>
            <a:ext cx="9144000" cy="5143500"/>
          </a:xfrm>
          <a:prstGeom prst="rect">
            <a:avLst/>
          </a:prstGeom>
        </p:spPr>
      </p:pic>
    </p:spTree>
    <p:extLst>
      <p:ext uri="{BB962C8B-B14F-4D97-AF65-F5344CB8AC3E}">
        <p14:creationId xmlns:p14="http://schemas.microsoft.com/office/powerpoint/2010/main" val="40554212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012ADE01-946F-4052-90AD-2BE245388AA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02000" y="357456"/>
            <a:ext cx="2540000" cy="885422"/>
          </a:xfrm>
          <a:prstGeom prst="rect">
            <a:avLst/>
          </a:prstGeom>
        </p:spPr>
      </p:pic>
      <p:grpSp>
        <p:nvGrpSpPr>
          <p:cNvPr id="11" name="Group 10">
            <a:extLst>
              <a:ext uri="{FF2B5EF4-FFF2-40B4-BE49-F238E27FC236}">
                <a16:creationId xmlns:a16="http://schemas.microsoft.com/office/drawing/2014/main" xmlns="" id="{1B9B9199-166E-4BFD-9B85-5CA80213BE93}"/>
              </a:ext>
            </a:extLst>
          </p:cNvPr>
          <p:cNvGrpSpPr/>
          <p:nvPr/>
        </p:nvGrpSpPr>
        <p:grpSpPr>
          <a:xfrm>
            <a:off x="924894" y="1655664"/>
            <a:ext cx="7281387" cy="3083597"/>
            <a:chOff x="591670" y="2090218"/>
            <a:chExt cx="10688149" cy="4526327"/>
          </a:xfrm>
        </p:grpSpPr>
        <p:pic>
          <p:nvPicPr>
            <p:cNvPr id="12" name="Picture 11">
              <a:extLst>
                <a:ext uri="{FF2B5EF4-FFF2-40B4-BE49-F238E27FC236}">
                  <a16:creationId xmlns:a16="http://schemas.microsoft.com/office/drawing/2014/main" xmlns="" id="{8792E514-88A8-44EC-8F50-1004CFC1F2BD}"/>
                </a:ext>
                <a:ext uri="{C183D7F6-B498-43B3-948B-1728B52AA6E4}">
                  <adec:decorative xmlns:adec="http://schemas.microsoft.com/office/drawing/2017/decorative" xmlns=""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663" b="10935"/>
            <a:stretch/>
          </p:blipFill>
          <p:spPr>
            <a:xfrm>
              <a:off x="591670" y="2090218"/>
              <a:ext cx="10652248" cy="4526327"/>
            </a:xfrm>
            <a:prstGeom prst="rect">
              <a:avLst/>
            </a:prstGeom>
          </p:spPr>
        </p:pic>
        <p:sp>
          <p:nvSpPr>
            <p:cNvPr id="13" name="TextBox 12">
              <a:extLst>
                <a:ext uri="{FF2B5EF4-FFF2-40B4-BE49-F238E27FC236}">
                  <a16:creationId xmlns:a16="http://schemas.microsoft.com/office/drawing/2014/main" xmlns="" id="{95982313-48B0-4D9B-8370-9FF41CF8F19E}"/>
                </a:ext>
              </a:extLst>
            </p:cNvPr>
            <p:cNvSpPr txBox="1"/>
            <p:nvPr/>
          </p:nvSpPr>
          <p:spPr>
            <a:xfrm>
              <a:off x="6880643" y="2451478"/>
              <a:ext cx="3122906" cy="440482"/>
            </a:xfrm>
            <a:prstGeom prst="rect">
              <a:avLst/>
            </a:prstGeom>
            <a:noFill/>
          </p:spPr>
          <p:txBody>
            <a:bodyPr wrap="none" rtlCol="0">
              <a:spAutoFit/>
            </a:bodyPr>
            <a:lstStyle/>
            <a:p>
              <a:r>
                <a:rPr lang="en-US" b="1" dirty="0">
                  <a:solidFill>
                    <a:schemeClr val="accent1"/>
                  </a:solidFill>
                  <a:latin typeface="Raleway"/>
                </a:rPr>
                <a:t>India: +91-7847955955</a:t>
              </a:r>
            </a:p>
          </p:txBody>
        </p:sp>
        <p:sp>
          <p:nvSpPr>
            <p:cNvPr id="14" name="TextBox 13">
              <a:extLst>
                <a:ext uri="{FF2B5EF4-FFF2-40B4-BE49-F238E27FC236}">
                  <a16:creationId xmlns:a16="http://schemas.microsoft.com/office/drawing/2014/main" xmlns="" id="{AF0135DA-139D-4BD1-8B64-8F332204EF55}"/>
                </a:ext>
              </a:extLst>
            </p:cNvPr>
            <p:cNvSpPr txBox="1"/>
            <p:nvPr/>
          </p:nvSpPr>
          <p:spPr>
            <a:xfrm>
              <a:off x="6880643" y="3152473"/>
              <a:ext cx="4260726" cy="440482"/>
            </a:xfrm>
            <a:prstGeom prst="rect">
              <a:avLst/>
            </a:prstGeom>
            <a:noFill/>
          </p:spPr>
          <p:txBody>
            <a:bodyPr wrap="none" rtlCol="0">
              <a:spAutoFit/>
            </a:bodyPr>
            <a:lstStyle/>
            <a:p>
              <a:r>
                <a:rPr lang="en-US" b="1" dirty="0">
                  <a:solidFill>
                    <a:schemeClr val="accent1"/>
                  </a:solidFill>
                  <a:latin typeface="Raleway"/>
                </a:rPr>
                <a:t>US: 1-800-216-8930 (TOLL FREE)</a:t>
              </a:r>
            </a:p>
          </p:txBody>
        </p:sp>
        <p:sp>
          <p:nvSpPr>
            <p:cNvPr id="15" name="TextBox 14">
              <a:extLst>
                <a:ext uri="{FF2B5EF4-FFF2-40B4-BE49-F238E27FC236}">
                  <a16:creationId xmlns:a16="http://schemas.microsoft.com/office/drawing/2014/main" xmlns="" id="{C5F3A766-3167-4485-A3B1-18C2C60B1D16}"/>
                </a:ext>
              </a:extLst>
            </p:cNvPr>
            <p:cNvSpPr txBox="1"/>
            <p:nvPr/>
          </p:nvSpPr>
          <p:spPr>
            <a:xfrm>
              <a:off x="6880643" y="4099242"/>
              <a:ext cx="3242911" cy="440482"/>
            </a:xfrm>
            <a:prstGeom prst="rect">
              <a:avLst/>
            </a:prstGeom>
            <a:noFill/>
          </p:spPr>
          <p:txBody>
            <a:bodyPr wrap="none" rtlCol="0">
              <a:spAutoFit/>
            </a:bodyPr>
            <a:lstStyle/>
            <a:p>
              <a:r>
                <a:rPr lang="en-US" b="1" dirty="0" smtClean="0">
                  <a:solidFill>
                    <a:srgbClr val="7671B3"/>
                  </a:solidFill>
                  <a:latin typeface="Raleway"/>
                </a:rPr>
                <a:t>support@intellipaat.com</a:t>
              </a:r>
              <a:endParaRPr lang="en-US" b="1" dirty="0">
                <a:solidFill>
                  <a:srgbClr val="7671B3"/>
                </a:solidFill>
                <a:latin typeface="Raleway"/>
              </a:endParaRPr>
            </a:p>
          </p:txBody>
        </p:sp>
        <p:sp>
          <p:nvSpPr>
            <p:cNvPr id="16" name="TextBox 15">
              <a:extLst>
                <a:ext uri="{FF2B5EF4-FFF2-40B4-BE49-F238E27FC236}">
                  <a16:creationId xmlns:a16="http://schemas.microsoft.com/office/drawing/2014/main" xmlns="" id="{15A40A4E-660A-4A32-ADAE-5CA538731B75}"/>
                </a:ext>
              </a:extLst>
            </p:cNvPr>
            <p:cNvSpPr txBox="1"/>
            <p:nvPr/>
          </p:nvSpPr>
          <p:spPr>
            <a:xfrm>
              <a:off x="6880643" y="5486326"/>
              <a:ext cx="4399176" cy="440482"/>
            </a:xfrm>
            <a:prstGeom prst="rect">
              <a:avLst/>
            </a:prstGeom>
            <a:noFill/>
          </p:spPr>
          <p:txBody>
            <a:bodyPr wrap="none" rtlCol="0">
              <a:spAutoFit/>
            </a:bodyPr>
            <a:lstStyle/>
            <a:p>
              <a:r>
                <a:rPr lang="en-US" b="1" dirty="0">
                  <a:solidFill>
                    <a:srgbClr val="3C8478"/>
                  </a:solidFill>
                  <a:latin typeface="Raleway"/>
                </a:rPr>
                <a:t>24/7 Chat with Our Course Advisor</a:t>
              </a:r>
            </a:p>
          </p:txBody>
        </p:sp>
      </p:grpSp>
      <p:sp>
        <p:nvSpPr>
          <p:cNvPr id="2" name="Rectangle 1">
            <a:extLst>
              <a:ext uri="{FF2B5EF4-FFF2-40B4-BE49-F238E27FC236}">
                <a16:creationId xmlns:a16="http://schemas.microsoft.com/office/drawing/2014/main" xmlns="" id="{7F46E37F-F5FE-4E77-861B-7598F9BF118F}"/>
              </a:ext>
            </a:extLst>
          </p:cNvPr>
          <p:cNvSpPr/>
          <p:nvPr/>
        </p:nvSpPr>
        <p:spPr>
          <a:xfrm>
            <a:off x="7251404" y="10633"/>
            <a:ext cx="1881963" cy="8741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xmlns="" id="{489CA974-BFDD-4137-A608-C539BA067DF5}"/>
              </a:ext>
            </a:extLst>
          </p:cNvPr>
          <p:cNvPicPr>
            <a:picLocks noChangeAspect="1"/>
          </p:cNvPicPr>
          <p:nvPr/>
        </p:nvPicPr>
        <p:blipFill>
          <a:blip r:embed="rId5"/>
          <a:stretch>
            <a:fillRect/>
          </a:stretch>
        </p:blipFill>
        <p:spPr>
          <a:xfrm>
            <a:off x="0" y="-42375"/>
            <a:ext cx="9144000" cy="5143500"/>
          </a:xfrm>
          <a:prstGeom prst="rect">
            <a:avLst/>
          </a:prstGeom>
        </p:spPr>
      </p:pic>
    </p:spTree>
    <p:extLst>
      <p:ext uri="{BB962C8B-B14F-4D97-AF65-F5344CB8AC3E}">
        <p14:creationId xmlns:p14="http://schemas.microsoft.com/office/powerpoint/2010/main" val="3615429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084B27D5-1CD5-45B7-B400-5D1E9D0D3153}"/>
              </a:ext>
            </a:extLst>
          </p:cNvPr>
          <p:cNvSpPr>
            <a:spLocks noGrp="1"/>
          </p:cNvSpPr>
          <p:nvPr>
            <p:ph type="body" sz="quarter" idx="10"/>
          </p:nvPr>
        </p:nvSpPr>
        <p:spPr>
          <a:xfrm>
            <a:off x="1861526" y="2283272"/>
            <a:ext cx="5420948" cy="576956"/>
          </a:xfrm>
        </p:spPr>
        <p:txBody>
          <a:bodyPr anchor="ctr"/>
          <a:lstStyle/>
          <a:p>
            <a:pPr algn="ctr"/>
            <a:r>
              <a:rPr lang="en-US" dirty="0" smtClean="0"/>
              <a:t>Role based Access Control</a:t>
            </a:r>
            <a:endParaRPr lang="en-US" dirty="0"/>
          </a:p>
        </p:txBody>
      </p:sp>
      <p:pic>
        <p:nvPicPr>
          <p:cNvPr id="3" name="Picture 2">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770920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a:solidFill>
                  <a:srgbClr val="604878"/>
                </a:solidFill>
              </a:rPr>
              <a:t>What is RBAC?</a:t>
            </a:r>
          </a:p>
        </p:txBody>
      </p:sp>
      <p:sp>
        <p:nvSpPr>
          <p:cNvPr id="6" name="Rounded Rectangle 5"/>
          <p:cNvSpPr/>
          <p:nvPr/>
        </p:nvSpPr>
        <p:spPr>
          <a:xfrm>
            <a:off x="1099334" y="1052775"/>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employs role based access </a:t>
            </a:r>
            <a:r>
              <a:rPr lang="en-US" dirty="0" smtClean="0">
                <a:solidFill>
                  <a:schemeClr val="tx1"/>
                </a:solidFill>
              </a:rPr>
              <a:t>control (</a:t>
            </a:r>
            <a:r>
              <a:rPr lang="en-US" dirty="0">
                <a:solidFill>
                  <a:schemeClr val="tx1"/>
                </a:solidFill>
              </a:rPr>
              <a:t>RBAC) method for access management in Azure </a:t>
            </a:r>
            <a:r>
              <a:rPr lang="en-US" dirty="0" smtClean="0">
                <a:solidFill>
                  <a:schemeClr val="tx1"/>
                </a:solidFill>
              </a:rPr>
              <a:t>cloud. RBAC </a:t>
            </a:r>
            <a:r>
              <a:rPr lang="en-US" dirty="0">
                <a:solidFill>
                  <a:schemeClr val="tx1"/>
                </a:solidFill>
              </a:rPr>
              <a:t>is used to manage who (user) has access to Azure resources.</a:t>
            </a:r>
            <a:endParaRPr lang="en-IN" dirty="0">
              <a:solidFill>
                <a:schemeClr val="tx1"/>
              </a:solidFill>
            </a:endParaRPr>
          </a:p>
        </p:txBody>
      </p:sp>
      <p:sp>
        <p:nvSpPr>
          <p:cNvPr id="7" name="Rectangle 6"/>
          <p:cNvSpPr/>
          <p:nvPr/>
        </p:nvSpPr>
        <p:spPr>
          <a:xfrm>
            <a:off x="1161372" y="2046470"/>
            <a:ext cx="6616557" cy="507831"/>
          </a:xfrm>
          <a:prstGeom prst="rect">
            <a:avLst/>
          </a:prstGeom>
        </p:spPr>
        <p:txBody>
          <a:bodyPr wrap="square">
            <a:spAutoFit/>
          </a:bodyPr>
          <a:lstStyle/>
          <a:p>
            <a:pPr algn="ctr"/>
            <a:r>
              <a:rPr lang="en-IN" b="1" dirty="0" smtClean="0"/>
              <a:t>RBAC works by creating and assigning roles and then enforcing permissions on those roles. You can use RBAC to:</a:t>
            </a:r>
            <a:endParaRPr lang="en-IN" b="1" dirty="0"/>
          </a:p>
        </p:txBody>
      </p:sp>
      <p:sp>
        <p:nvSpPr>
          <p:cNvPr id="30" name="Rectangle 9">
            <a:extLst>
              <a:ext uri="{FF2B5EF4-FFF2-40B4-BE49-F238E27FC236}">
                <a16:creationId xmlns:a16="http://schemas.microsoft.com/office/drawing/2014/main" xmlns="" id="{28EE0EFF-D494-4F1F-A408-E02BA05B97B5}"/>
              </a:ext>
            </a:extLst>
          </p:cNvPr>
          <p:cNvSpPr>
            <a:spLocks noChangeArrowheads="1"/>
          </p:cNvSpPr>
          <p:nvPr/>
        </p:nvSpPr>
        <p:spPr bwMode="auto">
          <a:xfrm>
            <a:off x="3070104" y="2736337"/>
            <a:ext cx="4707825" cy="571631"/>
          </a:xfrm>
          <a:prstGeom prst="roundRect">
            <a:avLst/>
          </a:prstGeom>
          <a:solidFill>
            <a:schemeClr val="accent5">
              <a:lumMod val="20000"/>
              <a:lumOff val="80000"/>
            </a:schemeClr>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1" name="Rectangle 15">
            <a:extLst>
              <a:ext uri="{FF2B5EF4-FFF2-40B4-BE49-F238E27FC236}">
                <a16:creationId xmlns:a16="http://schemas.microsoft.com/office/drawing/2014/main" xmlns="" id="{794DBE4D-40B7-4CA9-A796-D21F85D4219B}"/>
              </a:ext>
            </a:extLst>
          </p:cNvPr>
          <p:cNvSpPr>
            <a:spLocks noChangeArrowheads="1"/>
          </p:cNvSpPr>
          <p:nvPr/>
        </p:nvSpPr>
        <p:spPr bwMode="auto">
          <a:xfrm>
            <a:off x="3070104" y="3462154"/>
            <a:ext cx="4707825" cy="571631"/>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2" name="Rectangle 21">
            <a:extLst>
              <a:ext uri="{FF2B5EF4-FFF2-40B4-BE49-F238E27FC236}">
                <a16:creationId xmlns:a16="http://schemas.microsoft.com/office/drawing/2014/main" xmlns="" id="{663D6D11-54A8-4EE7-AD6D-0292F8E08A1C}"/>
              </a:ext>
            </a:extLst>
          </p:cNvPr>
          <p:cNvSpPr>
            <a:spLocks noChangeArrowheads="1"/>
          </p:cNvSpPr>
          <p:nvPr/>
        </p:nvSpPr>
        <p:spPr bwMode="auto">
          <a:xfrm>
            <a:off x="3070104" y="4190676"/>
            <a:ext cx="4707825" cy="571631"/>
          </a:xfrm>
          <a:prstGeom prst="roundRect">
            <a:avLst/>
          </a:prstGeom>
          <a:solidFill>
            <a:schemeClr val="accent2">
              <a:lumMod val="20000"/>
              <a:lumOff val="80000"/>
            </a:schemeClr>
          </a:solidFill>
          <a:ln>
            <a:noFill/>
          </a:ln>
          <a:effectLst>
            <a:outerShdw blurRad="508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grpSp>
        <p:nvGrpSpPr>
          <p:cNvPr id="34" name="Group 33">
            <a:extLst>
              <a:ext uri="{FF2B5EF4-FFF2-40B4-BE49-F238E27FC236}">
                <a16:creationId xmlns:a16="http://schemas.microsoft.com/office/drawing/2014/main" xmlns="" id="{F41BE47C-D232-4721-BCF9-430BE128CB60}"/>
              </a:ext>
            </a:extLst>
          </p:cNvPr>
          <p:cNvGrpSpPr/>
          <p:nvPr/>
        </p:nvGrpSpPr>
        <p:grpSpPr>
          <a:xfrm>
            <a:off x="1370367" y="2784733"/>
            <a:ext cx="1825732" cy="2270716"/>
            <a:chOff x="4939457" y="1700093"/>
            <a:chExt cx="2050637" cy="3338893"/>
          </a:xfrm>
        </p:grpSpPr>
        <p:sp>
          <p:nvSpPr>
            <p:cNvPr id="35" name="Freeform 5">
              <a:extLst>
                <a:ext uri="{FF2B5EF4-FFF2-40B4-BE49-F238E27FC236}">
                  <a16:creationId xmlns:a16="http://schemas.microsoft.com/office/drawing/2014/main" xmlns="" id="{6A1D38BA-F617-4994-B146-03E530BF9956}"/>
                </a:ext>
              </a:extLst>
            </p:cNvPr>
            <p:cNvSpPr>
              <a:spLocks/>
            </p:cNvSpPr>
            <p:nvPr/>
          </p:nvSpPr>
          <p:spPr bwMode="auto">
            <a:xfrm>
              <a:off x="4939457" y="1700093"/>
              <a:ext cx="2050637" cy="1198425"/>
            </a:xfrm>
            <a:custGeom>
              <a:avLst/>
              <a:gdLst>
                <a:gd name="T0" fmla="*/ 423 w 423"/>
                <a:gd name="T1" fmla="*/ 0 h 603"/>
                <a:gd name="T2" fmla="*/ 423 w 423"/>
                <a:gd name="T3" fmla="*/ 392 h 603"/>
                <a:gd name="T4" fmla="*/ 211 w 423"/>
                <a:gd name="T5" fmla="*/ 603 h 603"/>
                <a:gd name="T6" fmla="*/ 0 w 423"/>
                <a:gd name="T7" fmla="*/ 392 h 603"/>
                <a:gd name="T8" fmla="*/ 0 w 423"/>
                <a:gd name="T9" fmla="*/ 0 h 603"/>
                <a:gd name="T10" fmla="*/ 211 w 423"/>
                <a:gd name="T11" fmla="*/ 211 h 603"/>
                <a:gd name="T12" fmla="*/ 423 w 423"/>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423" h="603">
                  <a:moveTo>
                    <a:pt x="423" y="0"/>
                  </a:moveTo>
                  <a:lnTo>
                    <a:pt x="423" y="392"/>
                  </a:lnTo>
                  <a:lnTo>
                    <a:pt x="211" y="603"/>
                  </a:lnTo>
                  <a:lnTo>
                    <a:pt x="0" y="392"/>
                  </a:lnTo>
                  <a:lnTo>
                    <a:pt x="0" y="0"/>
                  </a:lnTo>
                  <a:lnTo>
                    <a:pt x="211" y="211"/>
                  </a:lnTo>
                  <a:lnTo>
                    <a:pt x="423" y="0"/>
                  </a:lnTo>
                  <a:close/>
                </a:path>
              </a:pathLst>
            </a:custGeom>
            <a:solidFill>
              <a:schemeClr val="accent4"/>
            </a:solidFill>
            <a:ln>
              <a:noFill/>
            </a:ln>
          </p:spPr>
          <p:txBody>
            <a:bodyPr vert="horz" wrap="square" lIns="68580" tIns="34290" rIns="68580" bIns="68580" numCol="1" anchor="b"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smtClean="0">
                <a:ln>
                  <a:noFill/>
                </a:ln>
                <a:solidFill>
                  <a:srgbClr val="3A5C84">
                    <a:lumMod val="60000"/>
                    <a:lumOff val="40000"/>
                  </a:srgbClr>
                </a:solidFill>
                <a:effectLst/>
                <a:uLnTx/>
                <a:uFillTx/>
              </a:endParaRPr>
            </a:p>
          </p:txBody>
        </p:sp>
        <p:sp>
          <p:nvSpPr>
            <p:cNvPr id="36" name="Freeform 11">
              <a:extLst>
                <a:ext uri="{FF2B5EF4-FFF2-40B4-BE49-F238E27FC236}">
                  <a16:creationId xmlns:a16="http://schemas.microsoft.com/office/drawing/2014/main" xmlns="" id="{B099CFBB-C80A-40BE-9162-63EBE4B35852}"/>
                </a:ext>
              </a:extLst>
            </p:cNvPr>
            <p:cNvSpPr>
              <a:spLocks/>
            </p:cNvSpPr>
            <p:nvPr/>
          </p:nvSpPr>
          <p:spPr bwMode="auto">
            <a:xfrm>
              <a:off x="4939457" y="2767345"/>
              <a:ext cx="2050637" cy="1200412"/>
            </a:xfrm>
            <a:custGeom>
              <a:avLst/>
              <a:gdLst>
                <a:gd name="T0" fmla="*/ 423 w 423"/>
                <a:gd name="T1" fmla="*/ 0 h 604"/>
                <a:gd name="T2" fmla="*/ 423 w 423"/>
                <a:gd name="T3" fmla="*/ 392 h 604"/>
                <a:gd name="T4" fmla="*/ 211 w 423"/>
                <a:gd name="T5" fmla="*/ 604 h 604"/>
                <a:gd name="T6" fmla="*/ 0 w 423"/>
                <a:gd name="T7" fmla="*/ 392 h 604"/>
                <a:gd name="T8" fmla="*/ 0 w 423"/>
                <a:gd name="T9" fmla="*/ 0 h 604"/>
                <a:gd name="T10" fmla="*/ 211 w 423"/>
                <a:gd name="T11" fmla="*/ 211 h 604"/>
                <a:gd name="T12" fmla="*/ 423 w 423"/>
                <a:gd name="T13" fmla="*/ 0 h 604"/>
              </a:gdLst>
              <a:ahLst/>
              <a:cxnLst>
                <a:cxn ang="0">
                  <a:pos x="T0" y="T1"/>
                </a:cxn>
                <a:cxn ang="0">
                  <a:pos x="T2" y="T3"/>
                </a:cxn>
                <a:cxn ang="0">
                  <a:pos x="T4" y="T5"/>
                </a:cxn>
                <a:cxn ang="0">
                  <a:pos x="T6" y="T7"/>
                </a:cxn>
                <a:cxn ang="0">
                  <a:pos x="T8" y="T9"/>
                </a:cxn>
                <a:cxn ang="0">
                  <a:pos x="T10" y="T11"/>
                </a:cxn>
                <a:cxn ang="0">
                  <a:pos x="T12" y="T13"/>
                </a:cxn>
              </a:cxnLst>
              <a:rect l="0" t="0" r="r" b="b"/>
              <a:pathLst>
                <a:path w="423" h="604">
                  <a:moveTo>
                    <a:pt x="423" y="0"/>
                  </a:moveTo>
                  <a:lnTo>
                    <a:pt x="423" y="392"/>
                  </a:lnTo>
                  <a:lnTo>
                    <a:pt x="211" y="604"/>
                  </a:lnTo>
                  <a:lnTo>
                    <a:pt x="0" y="392"/>
                  </a:lnTo>
                  <a:lnTo>
                    <a:pt x="0" y="0"/>
                  </a:lnTo>
                  <a:lnTo>
                    <a:pt x="211" y="211"/>
                  </a:lnTo>
                  <a:lnTo>
                    <a:pt x="423" y="0"/>
                  </a:lnTo>
                  <a:close/>
                </a:path>
              </a:pathLst>
            </a:custGeom>
            <a:solidFill>
              <a:srgbClr val="F7931F">
                <a:lumMod val="75000"/>
              </a:srgbClr>
            </a:solidFill>
            <a:ln>
              <a:noFill/>
            </a:ln>
          </p:spPr>
          <p:txBody>
            <a:bodyPr vert="horz" wrap="square" lIns="68580" tIns="34290" rIns="68580" bIns="68580" numCol="1" anchor="b"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smtClean="0">
                <a:ln>
                  <a:noFill/>
                </a:ln>
                <a:solidFill>
                  <a:srgbClr val="F7931F">
                    <a:lumMod val="50000"/>
                  </a:srgbClr>
                </a:solidFill>
                <a:effectLst/>
                <a:uLnTx/>
                <a:uFillTx/>
              </a:endParaRPr>
            </a:p>
          </p:txBody>
        </p:sp>
        <p:sp>
          <p:nvSpPr>
            <p:cNvPr id="37" name="Freeform 17">
              <a:extLst>
                <a:ext uri="{FF2B5EF4-FFF2-40B4-BE49-F238E27FC236}">
                  <a16:creationId xmlns:a16="http://schemas.microsoft.com/office/drawing/2014/main" xmlns="" id="{9ED5B05D-C459-4EB4-B406-195B90A00B6C}"/>
                </a:ext>
              </a:extLst>
            </p:cNvPr>
            <p:cNvSpPr>
              <a:spLocks/>
            </p:cNvSpPr>
            <p:nvPr/>
          </p:nvSpPr>
          <p:spPr bwMode="auto">
            <a:xfrm>
              <a:off x="4939457" y="3838574"/>
              <a:ext cx="2050637" cy="1200412"/>
            </a:xfrm>
            <a:custGeom>
              <a:avLst/>
              <a:gdLst>
                <a:gd name="T0" fmla="*/ 423 w 423"/>
                <a:gd name="T1" fmla="*/ 0 h 604"/>
                <a:gd name="T2" fmla="*/ 423 w 423"/>
                <a:gd name="T3" fmla="*/ 392 h 604"/>
                <a:gd name="T4" fmla="*/ 211 w 423"/>
                <a:gd name="T5" fmla="*/ 604 h 604"/>
                <a:gd name="T6" fmla="*/ 0 w 423"/>
                <a:gd name="T7" fmla="*/ 392 h 604"/>
                <a:gd name="T8" fmla="*/ 0 w 423"/>
                <a:gd name="T9" fmla="*/ 0 h 604"/>
                <a:gd name="T10" fmla="*/ 211 w 423"/>
                <a:gd name="T11" fmla="*/ 211 h 604"/>
                <a:gd name="T12" fmla="*/ 423 w 423"/>
                <a:gd name="T13" fmla="*/ 0 h 604"/>
              </a:gdLst>
              <a:ahLst/>
              <a:cxnLst>
                <a:cxn ang="0">
                  <a:pos x="T0" y="T1"/>
                </a:cxn>
                <a:cxn ang="0">
                  <a:pos x="T2" y="T3"/>
                </a:cxn>
                <a:cxn ang="0">
                  <a:pos x="T4" y="T5"/>
                </a:cxn>
                <a:cxn ang="0">
                  <a:pos x="T6" y="T7"/>
                </a:cxn>
                <a:cxn ang="0">
                  <a:pos x="T8" y="T9"/>
                </a:cxn>
                <a:cxn ang="0">
                  <a:pos x="T10" y="T11"/>
                </a:cxn>
                <a:cxn ang="0">
                  <a:pos x="T12" y="T13"/>
                </a:cxn>
              </a:cxnLst>
              <a:rect l="0" t="0" r="r" b="b"/>
              <a:pathLst>
                <a:path w="423" h="604">
                  <a:moveTo>
                    <a:pt x="423" y="0"/>
                  </a:moveTo>
                  <a:lnTo>
                    <a:pt x="423" y="392"/>
                  </a:lnTo>
                  <a:lnTo>
                    <a:pt x="211" y="604"/>
                  </a:lnTo>
                  <a:lnTo>
                    <a:pt x="0" y="392"/>
                  </a:lnTo>
                  <a:lnTo>
                    <a:pt x="0" y="0"/>
                  </a:lnTo>
                  <a:lnTo>
                    <a:pt x="211" y="211"/>
                  </a:lnTo>
                  <a:lnTo>
                    <a:pt x="423" y="0"/>
                  </a:lnTo>
                  <a:close/>
                </a:path>
              </a:pathLst>
            </a:custGeom>
            <a:solidFill>
              <a:schemeClr val="accent2">
                <a:lumMod val="50000"/>
              </a:schemeClr>
            </a:solidFill>
            <a:ln>
              <a:noFill/>
            </a:ln>
          </p:spPr>
          <p:txBody>
            <a:bodyPr vert="horz" wrap="square" lIns="68580" tIns="34290" rIns="68580" bIns="68580" numCol="1" anchor="b"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smtClean="0">
                <a:ln>
                  <a:noFill/>
                </a:ln>
                <a:solidFill>
                  <a:srgbClr val="4CC1EF">
                    <a:lumMod val="50000"/>
                  </a:srgbClr>
                </a:solidFill>
                <a:effectLst/>
                <a:uLnTx/>
                <a:uFillTx/>
              </a:endParaRPr>
            </a:p>
          </p:txBody>
        </p:sp>
      </p:grpSp>
      <p:sp>
        <p:nvSpPr>
          <p:cNvPr id="40" name="TextBox 39">
            <a:extLst>
              <a:ext uri="{FF2B5EF4-FFF2-40B4-BE49-F238E27FC236}">
                <a16:creationId xmlns:a16="http://schemas.microsoft.com/office/drawing/2014/main" xmlns="" id="{E334BCDA-4E88-426F-8406-60EE1CD7CFA8}"/>
              </a:ext>
            </a:extLst>
          </p:cNvPr>
          <p:cNvSpPr txBox="1"/>
          <p:nvPr/>
        </p:nvSpPr>
        <p:spPr>
          <a:xfrm>
            <a:off x="3583251" y="2771359"/>
            <a:ext cx="3718821" cy="461665"/>
          </a:xfrm>
          <a:prstGeom prst="rect">
            <a:avLst/>
          </a:prstGeom>
          <a:noFill/>
        </p:spPr>
        <p:txBody>
          <a:bodyPr wrap="square" lIns="0" rIns="0" rtlCol="0" anchor="ctr">
            <a:spAutoFit/>
          </a:bodyPr>
          <a:lstStyle/>
          <a:p>
            <a:pPr lvl="0" algn="just" defTabSz="914400"/>
            <a:r>
              <a:rPr lang="en-US" sz="1200" kern="0" dirty="0"/>
              <a:t>Allow an application to access only a few Azure resources from a resource group.</a:t>
            </a:r>
            <a:endParaRPr kumimoji="0" lang="en-US" sz="1200" b="0" i="0" u="none" strike="noStrike" kern="0" cap="none" spc="0" normalizeH="0" baseline="0" noProof="0" dirty="0" smtClean="0">
              <a:ln>
                <a:noFill/>
              </a:ln>
              <a:effectLst/>
              <a:uLnTx/>
              <a:uFillTx/>
            </a:endParaRPr>
          </a:p>
        </p:txBody>
      </p:sp>
      <p:sp>
        <p:nvSpPr>
          <p:cNvPr id="42" name="TextBox 41">
            <a:extLst>
              <a:ext uri="{FF2B5EF4-FFF2-40B4-BE49-F238E27FC236}">
                <a16:creationId xmlns:a16="http://schemas.microsoft.com/office/drawing/2014/main" xmlns="" id="{C52D3733-D743-4062-8DA7-ED7072D07384}"/>
              </a:ext>
            </a:extLst>
          </p:cNvPr>
          <p:cNvSpPr txBox="1"/>
          <p:nvPr/>
        </p:nvSpPr>
        <p:spPr>
          <a:xfrm>
            <a:off x="3583250" y="3472557"/>
            <a:ext cx="3718821" cy="461665"/>
          </a:xfrm>
          <a:prstGeom prst="rect">
            <a:avLst/>
          </a:prstGeom>
          <a:noFill/>
        </p:spPr>
        <p:txBody>
          <a:bodyPr wrap="square" lIns="0" rIns="0" rtlCol="0" anchor="ctr">
            <a:spAutoFit/>
          </a:bodyPr>
          <a:lstStyle/>
          <a:p>
            <a:pPr lvl="0" algn="just" defTabSz="914400"/>
            <a:r>
              <a:rPr lang="en-US" sz="1200" kern="0" dirty="0"/>
              <a:t>Allow one user to manage only one particular resource in a subscription.</a:t>
            </a:r>
            <a:endParaRPr kumimoji="0" lang="en-US" sz="1200" b="0" i="0" u="none" strike="noStrike" kern="0" cap="none" spc="0" normalizeH="0" baseline="0" noProof="0" dirty="0" smtClean="0">
              <a:ln>
                <a:noFill/>
              </a:ln>
              <a:effectLst/>
              <a:uLnTx/>
              <a:uFillTx/>
            </a:endParaRPr>
          </a:p>
        </p:txBody>
      </p:sp>
      <p:sp>
        <p:nvSpPr>
          <p:cNvPr id="44" name="TextBox 43">
            <a:extLst>
              <a:ext uri="{FF2B5EF4-FFF2-40B4-BE49-F238E27FC236}">
                <a16:creationId xmlns:a16="http://schemas.microsoft.com/office/drawing/2014/main" xmlns="" id="{4F9E10F7-F9F0-4291-8C55-372016E759D1}"/>
              </a:ext>
            </a:extLst>
          </p:cNvPr>
          <p:cNvSpPr txBox="1"/>
          <p:nvPr/>
        </p:nvSpPr>
        <p:spPr>
          <a:xfrm>
            <a:off x="3583249" y="4171429"/>
            <a:ext cx="3718821" cy="461665"/>
          </a:xfrm>
          <a:prstGeom prst="rect">
            <a:avLst/>
          </a:prstGeom>
          <a:noFill/>
        </p:spPr>
        <p:txBody>
          <a:bodyPr wrap="square" lIns="0" rIns="0" rtlCol="0" anchor="ctr">
            <a:spAutoFit/>
          </a:bodyPr>
          <a:lstStyle/>
          <a:p>
            <a:pPr lvl="0" algn="just" defTabSz="914400"/>
            <a:r>
              <a:rPr lang="en-US" sz="1200" kern="0" dirty="0"/>
              <a:t>Restrict a user from managing only one particular resource in a subscription.</a:t>
            </a:r>
            <a:endParaRPr kumimoji="0" lang="en-US" sz="1200" b="0" i="0" u="none" strike="noStrike" kern="0" cap="none" spc="0" normalizeH="0" baseline="0" noProof="0" dirty="0" smtClean="0">
              <a:ln>
                <a:noFill/>
              </a:ln>
              <a:effectLst/>
              <a:uLnTx/>
              <a:uFillTx/>
            </a:endParaRPr>
          </a:p>
        </p:txBody>
      </p:sp>
      <p:sp>
        <p:nvSpPr>
          <p:cNvPr id="47" name="Freeform 5">
            <a:extLst>
              <a:ext uri="{FF2B5EF4-FFF2-40B4-BE49-F238E27FC236}">
                <a16:creationId xmlns:a16="http://schemas.microsoft.com/office/drawing/2014/main" xmlns="" id="{D73326E7-E390-4477-B2F5-ED157C68FA86}"/>
              </a:ext>
            </a:extLst>
          </p:cNvPr>
          <p:cNvSpPr>
            <a:spLocks/>
          </p:cNvSpPr>
          <p:nvPr/>
        </p:nvSpPr>
        <p:spPr bwMode="auto">
          <a:xfrm>
            <a:off x="1370367" y="2686304"/>
            <a:ext cx="1825732" cy="815025"/>
          </a:xfrm>
          <a:custGeom>
            <a:avLst/>
            <a:gdLst>
              <a:gd name="T0" fmla="*/ 423 w 423"/>
              <a:gd name="T1" fmla="*/ 0 h 603"/>
              <a:gd name="T2" fmla="*/ 423 w 423"/>
              <a:gd name="T3" fmla="*/ 392 h 603"/>
              <a:gd name="T4" fmla="*/ 211 w 423"/>
              <a:gd name="T5" fmla="*/ 603 h 603"/>
              <a:gd name="T6" fmla="*/ 0 w 423"/>
              <a:gd name="T7" fmla="*/ 392 h 603"/>
              <a:gd name="T8" fmla="*/ 0 w 423"/>
              <a:gd name="T9" fmla="*/ 0 h 603"/>
              <a:gd name="T10" fmla="*/ 211 w 423"/>
              <a:gd name="T11" fmla="*/ 211 h 603"/>
              <a:gd name="T12" fmla="*/ 423 w 423"/>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423" h="603">
                <a:moveTo>
                  <a:pt x="423" y="0"/>
                </a:moveTo>
                <a:lnTo>
                  <a:pt x="423" y="392"/>
                </a:lnTo>
                <a:lnTo>
                  <a:pt x="211" y="603"/>
                </a:lnTo>
                <a:lnTo>
                  <a:pt x="0" y="392"/>
                </a:lnTo>
                <a:lnTo>
                  <a:pt x="0" y="0"/>
                </a:lnTo>
                <a:lnTo>
                  <a:pt x="211" y="211"/>
                </a:lnTo>
                <a:lnTo>
                  <a:pt x="423" y="0"/>
                </a:lnTo>
                <a:close/>
              </a:path>
            </a:pathLst>
          </a:custGeom>
          <a:solidFill>
            <a:srgbClr val="0070C0"/>
          </a:solidFill>
          <a:ln>
            <a:noFill/>
          </a:ln>
        </p:spPr>
        <p:txBody>
          <a:bodyPr vert="horz" wrap="square" lIns="68580" tIns="34290" rIns="68580" bIns="182880" numCol="1" anchor="b"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chemeClr val="bg1"/>
                </a:solidFill>
                <a:effectLst/>
                <a:uLnTx/>
                <a:uFillTx/>
              </a:rPr>
              <a:t>01</a:t>
            </a:r>
          </a:p>
        </p:txBody>
      </p:sp>
      <p:sp>
        <p:nvSpPr>
          <p:cNvPr id="48" name="Freeform 11">
            <a:extLst>
              <a:ext uri="{FF2B5EF4-FFF2-40B4-BE49-F238E27FC236}">
                <a16:creationId xmlns:a16="http://schemas.microsoft.com/office/drawing/2014/main" xmlns="" id="{6BEE40F3-9B77-4FF6-961C-C927FA29EDCC}"/>
              </a:ext>
            </a:extLst>
          </p:cNvPr>
          <p:cNvSpPr>
            <a:spLocks/>
          </p:cNvSpPr>
          <p:nvPr/>
        </p:nvSpPr>
        <p:spPr bwMode="auto">
          <a:xfrm>
            <a:off x="1370367" y="3445194"/>
            <a:ext cx="1825732" cy="816377"/>
          </a:xfrm>
          <a:custGeom>
            <a:avLst/>
            <a:gdLst>
              <a:gd name="T0" fmla="*/ 423 w 423"/>
              <a:gd name="T1" fmla="*/ 0 h 604"/>
              <a:gd name="T2" fmla="*/ 423 w 423"/>
              <a:gd name="T3" fmla="*/ 392 h 604"/>
              <a:gd name="T4" fmla="*/ 211 w 423"/>
              <a:gd name="T5" fmla="*/ 604 h 604"/>
              <a:gd name="T6" fmla="*/ 0 w 423"/>
              <a:gd name="T7" fmla="*/ 392 h 604"/>
              <a:gd name="T8" fmla="*/ 0 w 423"/>
              <a:gd name="T9" fmla="*/ 0 h 604"/>
              <a:gd name="T10" fmla="*/ 211 w 423"/>
              <a:gd name="T11" fmla="*/ 211 h 604"/>
              <a:gd name="T12" fmla="*/ 423 w 423"/>
              <a:gd name="T13" fmla="*/ 0 h 604"/>
            </a:gdLst>
            <a:ahLst/>
            <a:cxnLst>
              <a:cxn ang="0">
                <a:pos x="T0" y="T1"/>
              </a:cxn>
              <a:cxn ang="0">
                <a:pos x="T2" y="T3"/>
              </a:cxn>
              <a:cxn ang="0">
                <a:pos x="T4" y="T5"/>
              </a:cxn>
              <a:cxn ang="0">
                <a:pos x="T6" y="T7"/>
              </a:cxn>
              <a:cxn ang="0">
                <a:pos x="T8" y="T9"/>
              </a:cxn>
              <a:cxn ang="0">
                <a:pos x="T10" y="T11"/>
              </a:cxn>
              <a:cxn ang="0">
                <a:pos x="T12" y="T13"/>
              </a:cxn>
            </a:cxnLst>
            <a:rect l="0" t="0" r="r" b="b"/>
            <a:pathLst>
              <a:path w="423" h="604">
                <a:moveTo>
                  <a:pt x="423" y="0"/>
                </a:moveTo>
                <a:lnTo>
                  <a:pt x="423" y="392"/>
                </a:lnTo>
                <a:lnTo>
                  <a:pt x="211" y="604"/>
                </a:lnTo>
                <a:lnTo>
                  <a:pt x="0" y="392"/>
                </a:lnTo>
                <a:lnTo>
                  <a:pt x="0" y="0"/>
                </a:lnTo>
                <a:lnTo>
                  <a:pt x="211" y="211"/>
                </a:lnTo>
                <a:lnTo>
                  <a:pt x="423" y="0"/>
                </a:lnTo>
                <a:close/>
              </a:path>
            </a:pathLst>
          </a:custGeom>
          <a:solidFill>
            <a:srgbClr val="F7931F"/>
          </a:solidFill>
          <a:ln>
            <a:noFill/>
          </a:ln>
        </p:spPr>
        <p:txBody>
          <a:bodyPr vert="horz" wrap="square" lIns="68580" tIns="34290" rIns="68580" bIns="182880" numCol="1" anchor="b"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chemeClr val="bg1"/>
                </a:solidFill>
                <a:effectLst/>
                <a:uLnTx/>
                <a:uFillTx/>
              </a:rPr>
              <a:t>02</a:t>
            </a:r>
          </a:p>
        </p:txBody>
      </p:sp>
      <p:sp>
        <p:nvSpPr>
          <p:cNvPr id="49" name="Freeform 17">
            <a:extLst>
              <a:ext uri="{FF2B5EF4-FFF2-40B4-BE49-F238E27FC236}">
                <a16:creationId xmlns:a16="http://schemas.microsoft.com/office/drawing/2014/main" xmlns="" id="{7835CBBD-0CFA-4D34-A8BB-1AF1F74B16CE}"/>
              </a:ext>
            </a:extLst>
          </p:cNvPr>
          <p:cNvSpPr>
            <a:spLocks/>
          </p:cNvSpPr>
          <p:nvPr/>
        </p:nvSpPr>
        <p:spPr bwMode="auto">
          <a:xfrm>
            <a:off x="1370367" y="4173716"/>
            <a:ext cx="1825732" cy="816377"/>
          </a:xfrm>
          <a:custGeom>
            <a:avLst/>
            <a:gdLst>
              <a:gd name="T0" fmla="*/ 423 w 423"/>
              <a:gd name="T1" fmla="*/ 0 h 604"/>
              <a:gd name="T2" fmla="*/ 423 w 423"/>
              <a:gd name="T3" fmla="*/ 392 h 604"/>
              <a:gd name="T4" fmla="*/ 211 w 423"/>
              <a:gd name="T5" fmla="*/ 604 h 604"/>
              <a:gd name="T6" fmla="*/ 0 w 423"/>
              <a:gd name="T7" fmla="*/ 392 h 604"/>
              <a:gd name="T8" fmla="*/ 0 w 423"/>
              <a:gd name="T9" fmla="*/ 0 h 604"/>
              <a:gd name="T10" fmla="*/ 211 w 423"/>
              <a:gd name="T11" fmla="*/ 211 h 604"/>
              <a:gd name="T12" fmla="*/ 423 w 423"/>
              <a:gd name="T13" fmla="*/ 0 h 604"/>
            </a:gdLst>
            <a:ahLst/>
            <a:cxnLst>
              <a:cxn ang="0">
                <a:pos x="T0" y="T1"/>
              </a:cxn>
              <a:cxn ang="0">
                <a:pos x="T2" y="T3"/>
              </a:cxn>
              <a:cxn ang="0">
                <a:pos x="T4" y="T5"/>
              </a:cxn>
              <a:cxn ang="0">
                <a:pos x="T6" y="T7"/>
              </a:cxn>
              <a:cxn ang="0">
                <a:pos x="T8" y="T9"/>
              </a:cxn>
              <a:cxn ang="0">
                <a:pos x="T10" y="T11"/>
              </a:cxn>
              <a:cxn ang="0">
                <a:pos x="T12" y="T13"/>
              </a:cxn>
            </a:cxnLst>
            <a:rect l="0" t="0" r="r" b="b"/>
            <a:pathLst>
              <a:path w="423" h="604">
                <a:moveTo>
                  <a:pt x="423" y="0"/>
                </a:moveTo>
                <a:lnTo>
                  <a:pt x="423" y="392"/>
                </a:lnTo>
                <a:lnTo>
                  <a:pt x="211" y="604"/>
                </a:lnTo>
                <a:lnTo>
                  <a:pt x="0" y="392"/>
                </a:lnTo>
                <a:lnTo>
                  <a:pt x="0" y="0"/>
                </a:lnTo>
                <a:lnTo>
                  <a:pt x="211" y="211"/>
                </a:lnTo>
                <a:lnTo>
                  <a:pt x="423" y="0"/>
                </a:lnTo>
                <a:close/>
              </a:path>
            </a:pathLst>
          </a:custGeom>
          <a:solidFill>
            <a:srgbClr val="7030A0"/>
          </a:solidFill>
          <a:ln>
            <a:noFill/>
          </a:ln>
        </p:spPr>
        <p:txBody>
          <a:bodyPr vert="horz" wrap="square" lIns="68580" tIns="34290" rIns="68580" bIns="182880" numCol="1" anchor="b"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chemeClr val="bg1"/>
                </a:solidFill>
                <a:effectLst/>
                <a:uLnTx/>
                <a:uFillTx/>
              </a:rPr>
              <a:t>03</a:t>
            </a:r>
          </a:p>
        </p:txBody>
      </p:sp>
      <p:pic>
        <p:nvPicPr>
          <p:cNvPr id="18" name="Picture 17">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960253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
            <a:extLst>
              <a:ext uri="{FF2B5EF4-FFF2-40B4-BE49-F238E27FC236}">
                <a16:creationId xmlns:a16="http://schemas.microsoft.com/office/drawing/2014/main" xmlns="" id="{E7A413D2-1870-47E0-A24F-010E8806E4E9}"/>
              </a:ext>
            </a:extLst>
          </p:cNvPr>
          <p:cNvSpPr txBox="1">
            <a:spLocks/>
          </p:cNvSpPr>
          <p:nvPr/>
        </p:nvSpPr>
        <p:spPr>
          <a:xfrm>
            <a:off x="369587" y="163124"/>
            <a:ext cx="6492493" cy="576956"/>
          </a:xfrm>
          <a:prstGeom prst="rect">
            <a:avLst/>
          </a:prstGeom>
        </p:spPr>
        <p:txBody>
          <a:bodyPr lIns="0" anchor="ctr"/>
          <a:lstStyle>
            <a:lvl1pPr marL="0" indent="0" algn="l" defTabSz="914400" rtl="0" eaLnBrk="1" latinLnBrk="0" hangingPunct="1">
              <a:lnSpc>
                <a:spcPct val="90000"/>
              </a:lnSpc>
              <a:spcBef>
                <a:spcPts val="1000"/>
              </a:spcBef>
              <a:buFont typeface="Arial"/>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400" b="1" dirty="0">
                <a:solidFill>
                  <a:srgbClr val="604878"/>
                </a:solidFill>
              </a:rPr>
              <a:t>Built-in Roles in Azure</a:t>
            </a:r>
          </a:p>
        </p:txBody>
      </p:sp>
      <p:sp>
        <p:nvSpPr>
          <p:cNvPr id="36" name="Rounded Rectangle 35"/>
          <p:cNvSpPr/>
          <p:nvPr/>
        </p:nvSpPr>
        <p:spPr>
          <a:xfrm>
            <a:off x="1099334" y="1062743"/>
            <a:ext cx="6616557" cy="811659"/>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RBAC can be used to create custom roles with permissions of </a:t>
            </a:r>
            <a:r>
              <a:rPr lang="en-US" dirty="0">
                <a:solidFill>
                  <a:schemeClr val="tx1"/>
                </a:solidFill>
              </a:rPr>
              <a:t>our choice. There are some built-in roles in Azure with pre-defined permissions that can assigned and used</a:t>
            </a:r>
            <a:r>
              <a:rPr lang="en-US" dirty="0" smtClean="0">
                <a:solidFill>
                  <a:schemeClr val="tx1"/>
                </a:solidFill>
              </a:rPr>
              <a:t>.</a:t>
            </a:r>
            <a:endParaRPr lang="en-US" dirty="0">
              <a:solidFill>
                <a:schemeClr val="tx1"/>
              </a:solidFill>
            </a:endParaRPr>
          </a:p>
        </p:txBody>
      </p:sp>
      <p:grpSp>
        <p:nvGrpSpPr>
          <p:cNvPr id="125" name="Group 124"/>
          <p:cNvGrpSpPr/>
          <p:nvPr/>
        </p:nvGrpSpPr>
        <p:grpSpPr>
          <a:xfrm>
            <a:off x="5678515" y="2086334"/>
            <a:ext cx="1266423" cy="2698486"/>
            <a:chOff x="497608" y="1388615"/>
            <a:chExt cx="3020291" cy="4669285"/>
          </a:xfrm>
        </p:grpSpPr>
        <p:sp>
          <p:nvSpPr>
            <p:cNvPr id="126" name="Rectangle 125"/>
            <p:cNvSpPr/>
            <p:nvPr/>
          </p:nvSpPr>
          <p:spPr>
            <a:xfrm>
              <a:off x="497608" y="1388615"/>
              <a:ext cx="3020291" cy="157018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4000"/>
                <a:t>04</a:t>
              </a:r>
            </a:p>
          </p:txBody>
        </p:sp>
        <p:sp>
          <p:nvSpPr>
            <p:cNvPr id="127" name="Rectangle 126"/>
            <p:cNvSpPr/>
            <p:nvPr/>
          </p:nvSpPr>
          <p:spPr>
            <a:xfrm>
              <a:off x="497608" y="2958796"/>
              <a:ext cx="3020291" cy="294670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sp>
          <p:nvSpPr>
            <p:cNvPr id="128" name="Rectangle 127"/>
            <p:cNvSpPr/>
            <p:nvPr/>
          </p:nvSpPr>
          <p:spPr>
            <a:xfrm>
              <a:off x="497608" y="5905500"/>
              <a:ext cx="3020291" cy="1524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grpSp>
      <p:grpSp>
        <p:nvGrpSpPr>
          <p:cNvPr id="129" name="Group 128"/>
          <p:cNvGrpSpPr/>
          <p:nvPr/>
        </p:nvGrpSpPr>
        <p:grpSpPr>
          <a:xfrm>
            <a:off x="4412092" y="2086334"/>
            <a:ext cx="1266423" cy="2698486"/>
            <a:chOff x="497608" y="1388615"/>
            <a:chExt cx="3020291" cy="4669285"/>
          </a:xfrm>
          <a:effectLst/>
        </p:grpSpPr>
        <p:sp>
          <p:nvSpPr>
            <p:cNvPr id="130" name="Rectangle 129"/>
            <p:cNvSpPr/>
            <p:nvPr/>
          </p:nvSpPr>
          <p:spPr>
            <a:xfrm>
              <a:off x="497608" y="1388615"/>
              <a:ext cx="3020291" cy="1570181"/>
            </a:xfrm>
            <a:prstGeom prst="rect">
              <a:avLst/>
            </a:prstGeom>
            <a:solidFill>
              <a:schemeClr val="accent4"/>
            </a:solidFill>
            <a:ln>
              <a:solidFill>
                <a:srgbClr val="1B587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4000" dirty="0"/>
                <a:t>03</a:t>
              </a:r>
            </a:p>
          </p:txBody>
        </p:sp>
        <p:sp>
          <p:nvSpPr>
            <p:cNvPr id="131" name="Rectangle 130"/>
            <p:cNvSpPr/>
            <p:nvPr/>
          </p:nvSpPr>
          <p:spPr>
            <a:xfrm>
              <a:off x="497608" y="2958796"/>
              <a:ext cx="3020291" cy="2946704"/>
            </a:xfrm>
            <a:prstGeom prst="rect">
              <a:avLst/>
            </a:prstGeom>
            <a:solidFill>
              <a:schemeClr val="bg1"/>
            </a:solidFill>
            <a:ln>
              <a:solidFill>
                <a:srgbClr val="1B587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sp>
          <p:nvSpPr>
            <p:cNvPr id="132" name="Rectangle 131"/>
            <p:cNvSpPr/>
            <p:nvPr/>
          </p:nvSpPr>
          <p:spPr>
            <a:xfrm>
              <a:off x="497608" y="5905500"/>
              <a:ext cx="3020291" cy="152400"/>
            </a:xfrm>
            <a:prstGeom prst="rect">
              <a:avLst/>
            </a:prstGeom>
            <a:solidFill>
              <a:schemeClr val="accent4"/>
            </a:solidFill>
            <a:ln>
              <a:solidFill>
                <a:srgbClr val="1B587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grpSp>
      <p:grpSp>
        <p:nvGrpSpPr>
          <p:cNvPr id="133" name="Group 132"/>
          <p:cNvGrpSpPr/>
          <p:nvPr/>
        </p:nvGrpSpPr>
        <p:grpSpPr>
          <a:xfrm>
            <a:off x="3145670" y="2086334"/>
            <a:ext cx="1266423" cy="2698486"/>
            <a:chOff x="497608" y="1388615"/>
            <a:chExt cx="3020291" cy="4669285"/>
          </a:xfrm>
          <a:effectLst/>
        </p:grpSpPr>
        <p:sp>
          <p:nvSpPr>
            <p:cNvPr id="134" name="Rectangle 133"/>
            <p:cNvSpPr/>
            <p:nvPr/>
          </p:nvSpPr>
          <p:spPr>
            <a:xfrm>
              <a:off x="497608" y="1388615"/>
              <a:ext cx="3020291" cy="1570181"/>
            </a:xfrm>
            <a:prstGeom prst="rect">
              <a:avLst/>
            </a:prstGeom>
            <a:solidFill>
              <a:schemeClr val="accent3"/>
            </a:solidFill>
            <a:ln>
              <a:solidFill>
                <a:srgbClr val="6B9F2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4000"/>
                <a:t>02</a:t>
              </a:r>
            </a:p>
          </p:txBody>
        </p:sp>
        <p:sp>
          <p:nvSpPr>
            <p:cNvPr id="135" name="Rectangle 134"/>
            <p:cNvSpPr/>
            <p:nvPr/>
          </p:nvSpPr>
          <p:spPr>
            <a:xfrm>
              <a:off x="497608" y="2958796"/>
              <a:ext cx="3020291" cy="2946704"/>
            </a:xfrm>
            <a:prstGeom prst="rect">
              <a:avLst/>
            </a:prstGeom>
            <a:solidFill>
              <a:schemeClr val="bg1"/>
            </a:solidFill>
            <a:ln>
              <a:solidFill>
                <a:srgbClr val="6B9F2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sp>
          <p:nvSpPr>
            <p:cNvPr id="136" name="Rectangle 135"/>
            <p:cNvSpPr/>
            <p:nvPr/>
          </p:nvSpPr>
          <p:spPr>
            <a:xfrm>
              <a:off x="497608" y="5905500"/>
              <a:ext cx="3020291" cy="152400"/>
            </a:xfrm>
            <a:prstGeom prst="rect">
              <a:avLst/>
            </a:prstGeom>
            <a:solidFill>
              <a:schemeClr val="accent3"/>
            </a:solidFill>
            <a:ln>
              <a:solidFill>
                <a:srgbClr val="6B9F2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grpSp>
      <p:grpSp>
        <p:nvGrpSpPr>
          <p:cNvPr id="137" name="Group 136"/>
          <p:cNvGrpSpPr/>
          <p:nvPr/>
        </p:nvGrpSpPr>
        <p:grpSpPr>
          <a:xfrm>
            <a:off x="1879247" y="2086334"/>
            <a:ext cx="1266423" cy="2698486"/>
            <a:chOff x="497608" y="1388615"/>
            <a:chExt cx="3020291" cy="4669285"/>
          </a:xfrm>
          <a:effectLst/>
        </p:grpSpPr>
        <p:sp>
          <p:nvSpPr>
            <p:cNvPr id="138" name="Rectangle 137"/>
            <p:cNvSpPr/>
            <p:nvPr/>
          </p:nvSpPr>
          <p:spPr>
            <a:xfrm>
              <a:off x="497608" y="1388615"/>
              <a:ext cx="3020291" cy="1570181"/>
            </a:xfrm>
            <a:prstGeom prst="rect">
              <a:avLst/>
            </a:prstGeom>
            <a:solidFill>
              <a:schemeClr val="accent5"/>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4000" dirty="0"/>
                <a:t>01</a:t>
              </a:r>
            </a:p>
          </p:txBody>
        </p:sp>
        <p:sp>
          <p:nvSpPr>
            <p:cNvPr id="139" name="Rectangle 138"/>
            <p:cNvSpPr/>
            <p:nvPr/>
          </p:nvSpPr>
          <p:spPr>
            <a:xfrm>
              <a:off x="497608" y="2958796"/>
              <a:ext cx="3020291" cy="2946704"/>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sp>
          <p:nvSpPr>
            <p:cNvPr id="140" name="Rectangle 139"/>
            <p:cNvSpPr/>
            <p:nvPr/>
          </p:nvSpPr>
          <p:spPr>
            <a:xfrm>
              <a:off x="497608" y="5905500"/>
              <a:ext cx="3020291" cy="152400"/>
            </a:xfrm>
            <a:prstGeom prst="rect">
              <a:avLst/>
            </a:prstGeom>
            <a:solidFill>
              <a:schemeClr val="accent5"/>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800"/>
            </a:p>
          </p:txBody>
        </p:sp>
      </p:grpSp>
      <p:grpSp>
        <p:nvGrpSpPr>
          <p:cNvPr id="141" name="Group 140"/>
          <p:cNvGrpSpPr/>
          <p:nvPr/>
        </p:nvGrpSpPr>
        <p:grpSpPr>
          <a:xfrm>
            <a:off x="1964899" y="3162583"/>
            <a:ext cx="1095119" cy="1417994"/>
            <a:chOff x="8274023" y="1181902"/>
            <a:chExt cx="2937088" cy="1748239"/>
          </a:xfrm>
        </p:grpSpPr>
        <p:sp>
          <p:nvSpPr>
            <p:cNvPr id="142" name="TextBox 141"/>
            <p:cNvSpPr txBox="1"/>
            <p:nvPr/>
          </p:nvSpPr>
          <p:spPr>
            <a:xfrm>
              <a:off x="8274023" y="1181902"/>
              <a:ext cx="2937088" cy="417402"/>
            </a:xfrm>
            <a:prstGeom prst="rect">
              <a:avLst/>
            </a:prstGeom>
            <a:noFill/>
          </p:spPr>
          <p:txBody>
            <a:bodyPr wrap="square" lIns="0" rIns="0" rtlCol="0" anchor="ctr">
              <a:spAutoFit/>
            </a:bodyPr>
            <a:lstStyle/>
            <a:p>
              <a:pPr algn="ctr"/>
              <a:r>
                <a:rPr lang="en-US" sz="1600" b="1" dirty="0">
                  <a:solidFill>
                    <a:schemeClr val="accent5"/>
                  </a:solidFill>
                </a:rPr>
                <a:t>Owner</a:t>
              </a:r>
            </a:p>
          </p:txBody>
        </p:sp>
        <p:sp>
          <p:nvSpPr>
            <p:cNvPr id="143" name="TextBox 142"/>
            <p:cNvSpPr txBox="1"/>
            <p:nvPr/>
          </p:nvSpPr>
          <p:spPr>
            <a:xfrm>
              <a:off x="8281817" y="1820231"/>
              <a:ext cx="2929294" cy="1109910"/>
            </a:xfrm>
            <a:prstGeom prst="rect">
              <a:avLst/>
            </a:prstGeom>
            <a:noFill/>
          </p:spPr>
          <p:txBody>
            <a:bodyPr wrap="square" lIns="0" rIns="0" rtlCol="0" anchor="t">
              <a:spAutoFit/>
            </a:bodyPr>
            <a:lstStyle/>
            <a:p>
              <a:pPr algn="ctr"/>
              <a:r>
                <a:rPr lang="en-US" sz="1050" dirty="0"/>
                <a:t>Has full access to all resources including the right to delegate access to others.</a:t>
              </a:r>
              <a:endParaRPr lang="en-US" sz="1050" dirty="0">
                <a:solidFill>
                  <a:schemeClr val="tx1">
                    <a:lumMod val="50000"/>
                    <a:lumOff val="50000"/>
                  </a:schemeClr>
                </a:solidFill>
              </a:endParaRPr>
            </a:p>
          </p:txBody>
        </p:sp>
      </p:grpSp>
      <p:grpSp>
        <p:nvGrpSpPr>
          <p:cNvPr id="144" name="Group 143"/>
          <p:cNvGrpSpPr/>
          <p:nvPr/>
        </p:nvGrpSpPr>
        <p:grpSpPr>
          <a:xfrm>
            <a:off x="3100665" y="3162584"/>
            <a:ext cx="1356433" cy="1417993"/>
            <a:chOff x="7923603" y="1181901"/>
            <a:chExt cx="3637927" cy="1748239"/>
          </a:xfrm>
        </p:grpSpPr>
        <p:sp>
          <p:nvSpPr>
            <p:cNvPr id="145" name="TextBox 144"/>
            <p:cNvSpPr txBox="1"/>
            <p:nvPr/>
          </p:nvSpPr>
          <p:spPr>
            <a:xfrm>
              <a:off x="7923603" y="1181901"/>
              <a:ext cx="3637927" cy="417402"/>
            </a:xfrm>
            <a:prstGeom prst="rect">
              <a:avLst/>
            </a:prstGeom>
            <a:noFill/>
          </p:spPr>
          <p:txBody>
            <a:bodyPr wrap="square" lIns="0" rIns="0" rtlCol="0" anchor="ctr">
              <a:spAutoFit/>
            </a:bodyPr>
            <a:lstStyle/>
            <a:p>
              <a:pPr algn="ctr"/>
              <a:r>
                <a:rPr lang="en-US" sz="1600" b="1" dirty="0">
                  <a:solidFill>
                    <a:schemeClr val="accent3"/>
                  </a:solidFill>
                </a:rPr>
                <a:t>Contributor </a:t>
              </a:r>
            </a:p>
          </p:txBody>
        </p:sp>
        <p:sp>
          <p:nvSpPr>
            <p:cNvPr id="146" name="TextBox 145"/>
            <p:cNvSpPr txBox="1"/>
            <p:nvPr/>
          </p:nvSpPr>
          <p:spPr>
            <a:xfrm>
              <a:off x="8366234" y="1820229"/>
              <a:ext cx="2929294" cy="1109911"/>
            </a:xfrm>
            <a:prstGeom prst="rect">
              <a:avLst/>
            </a:prstGeom>
            <a:noFill/>
          </p:spPr>
          <p:txBody>
            <a:bodyPr wrap="square" lIns="0" rIns="0" rtlCol="0" anchor="t">
              <a:spAutoFit/>
            </a:bodyPr>
            <a:lstStyle/>
            <a:p>
              <a:pPr algn="ctr"/>
              <a:r>
                <a:rPr lang="en-US" sz="1050" dirty="0"/>
                <a:t> Can create and manage all types of Azure resources but can’t grant access to others.</a:t>
              </a:r>
              <a:endParaRPr lang="en-US" sz="1050" dirty="0">
                <a:solidFill>
                  <a:schemeClr val="tx1">
                    <a:lumMod val="50000"/>
                    <a:lumOff val="50000"/>
                  </a:schemeClr>
                </a:solidFill>
              </a:endParaRPr>
            </a:p>
          </p:txBody>
        </p:sp>
      </p:grpSp>
      <p:grpSp>
        <p:nvGrpSpPr>
          <p:cNvPr id="147" name="Group 146"/>
          <p:cNvGrpSpPr/>
          <p:nvPr/>
        </p:nvGrpSpPr>
        <p:grpSpPr>
          <a:xfrm>
            <a:off x="4497745" y="3162585"/>
            <a:ext cx="1158071" cy="1073607"/>
            <a:chOff x="8274023" y="1181902"/>
            <a:chExt cx="3105924" cy="1323645"/>
          </a:xfrm>
        </p:grpSpPr>
        <p:sp>
          <p:nvSpPr>
            <p:cNvPr id="148" name="TextBox 147"/>
            <p:cNvSpPr txBox="1"/>
            <p:nvPr/>
          </p:nvSpPr>
          <p:spPr>
            <a:xfrm>
              <a:off x="8274023" y="1181902"/>
              <a:ext cx="2937088" cy="417401"/>
            </a:xfrm>
            <a:prstGeom prst="rect">
              <a:avLst/>
            </a:prstGeom>
            <a:noFill/>
          </p:spPr>
          <p:txBody>
            <a:bodyPr wrap="square" lIns="0" rIns="0" rtlCol="0" anchor="ctr">
              <a:spAutoFit/>
            </a:bodyPr>
            <a:lstStyle/>
            <a:p>
              <a:pPr algn="ctr"/>
              <a:r>
                <a:rPr lang="en-US" sz="1600" b="1" dirty="0">
                  <a:solidFill>
                    <a:schemeClr val="accent4"/>
                  </a:solidFill>
                </a:rPr>
                <a:t>Reader</a:t>
              </a:r>
            </a:p>
          </p:txBody>
        </p:sp>
        <p:sp>
          <p:nvSpPr>
            <p:cNvPr id="149" name="TextBox 148"/>
            <p:cNvSpPr txBox="1"/>
            <p:nvPr/>
          </p:nvSpPr>
          <p:spPr>
            <a:xfrm>
              <a:off x="8450653" y="1993282"/>
              <a:ext cx="2929294" cy="512265"/>
            </a:xfrm>
            <a:prstGeom prst="rect">
              <a:avLst/>
            </a:prstGeom>
            <a:noFill/>
          </p:spPr>
          <p:txBody>
            <a:bodyPr wrap="square" lIns="0" rIns="0" rtlCol="0" anchor="t">
              <a:spAutoFit/>
            </a:bodyPr>
            <a:lstStyle/>
            <a:p>
              <a:pPr algn="ctr"/>
              <a:r>
                <a:rPr lang="en-US" sz="1050" dirty="0"/>
                <a:t>Can view existing Azure resources.</a:t>
              </a:r>
              <a:endParaRPr lang="en-US" sz="1050" dirty="0">
                <a:solidFill>
                  <a:schemeClr val="tx1">
                    <a:lumMod val="50000"/>
                    <a:lumOff val="50000"/>
                  </a:schemeClr>
                </a:solidFill>
              </a:endParaRPr>
            </a:p>
          </p:txBody>
        </p:sp>
      </p:grpSp>
      <p:grpSp>
        <p:nvGrpSpPr>
          <p:cNvPr id="150" name="Group 149"/>
          <p:cNvGrpSpPr/>
          <p:nvPr/>
        </p:nvGrpSpPr>
        <p:grpSpPr>
          <a:xfrm>
            <a:off x="5742921" y="3028172"/>
            <a:ext cx="1180771" cy="1288813"/>
            <a:chOff x="8217042" y="1016184"/>
            <a:chExt cx="3166805" cy="1588974"/>
          </a:xfrm>
        </p:grpSpPr>
        <p:sp>
          <p:nvSpPr>
            <p:cNvPr id="151" name="TextBox 150"/>
            <p:cNvSpPr txBox="1"/>
            <p:nvPr/>
          </p:nvSpPr>
          <p:spPr>
            <a:xfrm>
              <a:off x="8217042" y="1016184"/>
              <a:ext cx="3166805" cy="720968"/>
            </a:xfrm>
            <a:prstGeom prst="rect">
              <a:avLst/>
            </a:prstGeom>
            <a:noFill/>
          </p:spPr>
          <p:txBody>
            <a:bodyPr wrap="square" lIns="0" rIns="0" rtlCol="0" anchor="ctr">
              <a:spAutoFit/>
            </a:bodyPr>
            <a:lstStyle/>
            <a:p>
              <a:pPr algn="ctr"/>
              <a:r>
                <a:rPr lang="en-US" sz="1600" b="1" dirty="0">
                  <a:solidFill>
                    <a:schemeClr val="accent1"/>
                  </a:solidFill>
                </a:rPr>
                <a:t>User Access Administrator</a:t>
              </a:r>
            </a:p>
          </p:txBody>
        </p:sp>
        <p:sp>
          <p:nvSpPr>
            <p:cNvPr id="152" name="TextBox 151"/>
            <p:cNvSpPr txBox="1"/>
            <p:nvPr/>
          </p:nvSpPr>
          <p:spPr>
            <a:xfrm>
              <a:off x="8454553" y="1893677"/>
              <a:ext cx="2929294" cy="711481"/>
            </a:xfrm>
            <a:prstGeom prst="rect">
              <a:avLst/>
            </a:prstGeom>
            <a:noFill/>
          </p:spPr>
          <p:txBody>
            <a:bodyPr wrap="square" lIns="0" rIns="0" rtlCol="0" anchor="t">
              <a:spAutoFit/>
            </a:bodyPr>
            <a:lstStyle/>
            <a:p>
              <a:pPr algn="ctr"/>
              <a:r>
                <a:rPr lang="en-US" sz="1050" dirty="0"/>
                <a:t>Lets you manage user access to Azure resources.</a:t>
              </a:r>
              <a:endParaRPr lang="en-US" sz="1050" dirty="0">
                <a:solidFill>
                  <a:schemeClr val="tx1">
                    <a:lumMod val="50000"/>
                    <a:lumOff val="50000"/>
                  </a:schemeClr>
                </a:solidFill>
              </a:endParaRPr>
            </a:p>
          </p:txBody>
        </p:sp>
      </p:grpSp>
      <p:grpSp>
        <p:nvGrpSpPr>
          <p:cNvPr id="153" name="Group 152"/>
          <p:cNvGrpSpPr/>
          <p:nvPr/>
        </p:nvGrpSpPr>
        <p:grpSpPr>
          <a:xfrm>
            <a:off x="3145670" y="2086334"/>
            <a:ext cx="85652" cy="2698486"/>
            <a:chOff x="3467100" y="1310676"/>
            <a:chExt cx="177800" cy="4669285"/>
          </a:xfrm>
        </p:grpSpPr>
        <p:sp>
          <p:nvSpPr>
            <p:cNvPr id="154" name="Rectangle 153"/>
            <p:cNvSpPr/>
            <p:nvPr/>
          </p:nvSpPr>
          <p:spPr>
            <a:xfrm flipH="1">
              <a:off x="3467100" y="2880857"/>
              <a:ext cx="177800" cy="2946704"/>
            </a:xfrm>
            <a:prstGeom prst="rect">
              <a:avLst/>
            </a:prstGeom>
            <a:gradFill flip="none" rotWithShape="1">
              <a:gsLst>
                <a:gs pos="100000">
                  <a:schemeClr val="bg1">
                    <a:alpha val="0"/>
                  </a:schemeClr>
                </a:gs>
                <a:gs pos="0">
                  <a:schemeClr val="tx1">
                    <a:lumMod val="50000"/>
                    <a:lumOff val="50000"/>
                    <a:alpha val="7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5" name="Rectangle 154"/>
            <p:cNvSpPr/>
            <p:nvPr/>
          </p:nvSpPr>
          <p:spPr>
            <a:xfrm flipH="1">
              <a:off x="3467100" y="1310676"/>
              <a:ext cx="177800" cy="1570181"/>
            </a:xfrm>
            <a:prstGeom prst="rect">
              <a:avLst/>
            </a:prstGeom>
            <a:gradFill flip="none" rotWithShape="1">
              <a:gsLst>
                <a:gs pos="100000">
                  <a:schemeClr val="accent3">
                    <a:alpha val="46000"/>
                  </a:schemeClr>
                </a:gs>
                <a:gs pos="0">
                  <a:schemeClr val="tx2">
                    <a:alpha val="5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6" name="Rectangle 155"/>
            <p:cNvSpPr/>
            <p:nvPr/>
          </p:nvSpPr>
          <p:spPr>
            <a:xfrm flipH="1">
              <a:off x="3467100" y="5827561"/>
              <a:ext cx="177800" cy="152400"/>
            </a:xfrm>
            <a:prstGeom prst="rect">
              <a:avLst/>
            </a:prstGeom>
            <a:gradFill flip="none" rotWithShape="1">
              <a:gsLst>
                <a:gs pos="100000">
                  <a:schemeClr val="accent3">
                    <a:alpha val="46000"/>
                  </a:schemeClr>
                </a:gs>
                <a:gs pos="0">
                  <a:schemeClr val="tx2">
                    <a:alpha val="5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grpSp>
        <p:nvGrpSpPr>
          <p:cNvPr id="157" name="Group 156"/>
          <p:cNvGrpSpPr/>
          <p:nvPr/>
        </p:nvGrpSpPr>
        <p:grpSpPr>
          <a:xfrm>
            <a:off x="4413545" y="2086334"/>
            <a:ext cx="85652" cy="2698486"/>
            <a:chOff x="6410024" y="1310676"/>
            <a:chExt cx="177800" cy="4669285"/>
          </a:xfrm>
        </p:grpSpPr>
        <p:sp>
          <p:nvSpPr>
            <p:cNvPr id="158" name="Rectangle 157"/>
            <p:cNvSpPr/>
            <p:nvPr/>
          </p:nvSpPr>
          <p:spPr>
            <a:xfrm flipH="1">
              <a:off x="6410024" y="2880857"/>
              <a:ext cx="177800" cy="2946704"/>
            </a:xfrm>
            <a:prstGeom prst="rect">
              <a:avLst/>
            </a:prstGeom>
            <a:gradFill flip="none" rotWithShape="1">
              <a:gsLst>
                <a:gs pos="100000">
                  <a:schemeClr val="bg1">
                    <a:alpha val="0"/>
                  </a:schemeClr>
                </a:gs>
                <a:gs pos="0">
                  <a:schemeClr val="tx1">
                    <a:lumMod val="50000"/>
                    <a:lumOff val="50000"/>
                    <a:alpha val="7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9" name="Rectangle 158"/>
            <p:cNvSpPr/>
            <p:nvPr/>
          </p:nvSpPr>
          <p:spPr>
            <a:xfrm flipH="1">
              <a:off x="6410024" y="1310676"/>
              <a:ext cx="177800" cy="1570181"/>
            </a:xfrm>
            <a:prstGeom prst="rect">
              <a:avLst/>
            </a:prstGeom>
            <a:gradFill flip="none" rotWithShape="1">
              <a:gsLst>
                <a:gs pos="100000">
                  <a:schemeClr val="accent4"/>
                </a:gs>
                <a:gs pos="0">
                  <a:schemeClr val="accent4">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0" name="Rectangle 159"/>
            <p:cNvSpPr/>
            <p:nvPr/>
          </p:nvSpPr>
          <p:spPr>
            <a:xfrm flipH="1">
              <a:off x="6410024" y="5827561"/>
              <a:ext cx="177800" cy="152400"/>
            </a:xfrm>
            <a:prstGeom prst="rect">
              <a:avLst/>
            </a:prstGeom>
            <a:gradFill flip="none" rotWithShape="1">
              <a:gsLst>
                <a:gs pos="100000">
                  <a:schemeClr val="accent4"/>
                </a:gs>
                <a:gs pos="0">
                  <a:schemeClr val="accent4">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grpSp>
        <p:nvGrpSpPr>
          <p:cNvPr id="161" name="Group 160"/>
          <p:cNvGrpSpPr/>
          <p:nvPr/>
        </p:nvGrpSpPr>
        <p:grpSpPr>
          <a:xfrm>
            <a:off x="5677062" y="2086334"/>
            <a:ext cx="85652" cy="2698486"/>
            <a:chOff x="6410024" y="1310676"/>
            <a:chExt cx="177800" cy="4669285"/>
          </a:xfrm>
        </p:grpSpPr>
        <p:sp>
          <p:nvSpPr>
            <p:cNvPr id="162" name="Rectangle 161"/>
            <p:cNvSpPr/>
            <p:nvPr/>
          </p:nvSpPr>
          <p:spPr>
            <a:xfrm flipH="1">
              <a:off x="6410024" y="2880857"/>
              <a:ext cx="177800" cy="2946704"/>
            </a:xfrm>
            <a:prstGeom prst="rect">
              <a:avLst/>
            </a:prstGeom>
            <a:gradFill flip="none" rotWithShape="1">
              <a:gsLst>
                <a:gs pos="100000">
                  <a:schemeClr val="bg1">
                    <a:alpha val="0"/>
                  </a:schemeClr>
                </a:gs>
                <a:gs pos="0">
                  <a:schemeClr val="tx1">
                    <a:lumMod val="50000"/>
                    <a:lumOff val="50000"/>
                    <a:alpha val="7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3" name="Rectangle 162"/>
            <p:cNvSpPr/>
            <p:nvPr/>
          </p:nvSpPr>
          <p:spPr>
            <a:xfrm flipH="1">
              <a:off x="6410024" y="1310676"/>
              <a:ext cx="177800" cy="1570181"/>
            </a:xfrm>
            <a:prstGeom prst="rect">
              <a:avLst/>
            </a:prstGeom>
            <a:gradFill flip="none" rotWithShape="1">
              <a:gsLst>
                <a:gs pos="100000">
                  <a:schemeClr val="accent1"/>
                </a:gs>
                <a:gs pos="0">
                  <a:schemeClr val="accent1">
                    <a:lumMod val="50000"/>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4" name="Rectangle 163"/>
            <p:cNvSpPr/>
            <p:nvPr/>
          </p:nvSpPr>
          <p:spPr>
            <a:xfrm flipH="1">
              <a:off x="6410024" y="5827561"/>
              <a:ext cx="177800" cy="152400"/>
            </a:xfrm>
            <a:prstGeom prst="rect">
              <a:avLst/>
            </a:prstGeom>
            <a:gradFill flip="none" rotWithShape="1">
              <a:gsLst>
                <a:gs pos="100000">
                  <a:schemeClr val="accent1"/>
                </a:gs>
                <a:gs pos="0">
                  <a:schemeClr val="accent1">
                    <a:lumMod val="50000"/>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pic>
        <p:nvPicPr>
          <p:cNvPr id="44" name="Picture 43">
            <a:extLst>
              <a:ext uri="{FF2B5EF4-FFF2-40B4-BE49-F238E27FC236}">
                <a16:creationId xmlns="" xmlns:a16="http://schemas.microsoft.com/office/drawing/2014/main" id="{489CA974-BFDD-4137-A608-C539BA067D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59783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ersonalizado">
  <a:themeElements>
    <a:clrScheme name="Custom 12">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323232"/>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Diseño personalizado">
  <a:themeElements>
    <a:clrScheme name="Custom 13">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323232"/>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Diseño personalizado">
  <a:themeElements>
    <a:clrScheme name="Custom 13">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323232"/>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32578</TotalTime>
  <Words>3165</Words>
  <Application>Microsoft Office PowerPoint</Application>
  <PresentationFormat>On-screen Show (16:9)</PresentationFormat>
  <Paragraphs>469</Paragraphs>
  <Slides>69</Slides>
  <Notes>13</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69</vt:i4>
      </vt:variant>
    </vt:vector>
  </HeadingPairs>
  <TitlesOfParts>
    <vt:vector size="86" baseType="lpstr">
      <vt:lpstr>Arial</vt:lpstr>
      <vt:lpstr>Calibri</vt:lpstr>
      <vt:lpstr>Calibri Light</vt:lpstr>
      <vt:lpstr>FontAwesome</vt:lpstr>
      <vt:lpstr>Lato</vt:lpstr>
      <vt:lpstr>Lato Regular</vt:lpstr>
      <vt:lpstr>Raleway</vt:lpstr>
      <vt:lpstr>Raleway Black</vt:lpstr>
      <vt:lpstr>Raleway Light</vt:lpstr>
      <vt:lpstr>Wingdings</vt:lpstr>
      <vt:lpstr>Diseño personalizado</vt:lpstr>
      <vt:lpstr>1_Diseño personalizado</vt:lpstr>
      <vt:lpstr>2_Diseño personalizado</vt:lpstr>
      <vt:lpstr>3_Diseño personalizado</vt:lpstr>
      <vt:lpstr>4_Diseño personalizado</vt:lpstr>
      <vt:lpstr>5_Diseño personalizado</vt:lpstr>
      <vt:lpstr>6_Diseño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richa goal</dc:creator>
  <cp:lastModifiedBy>Intellipaat-Team</cp:lastModifiedBy>
  <cp:revision>1281</cp:revision>
  <dcterms:created xsi:type="dcterms:W3CDTF">2016-05-27T21:17:44Z</dcterms:created>
  <dcterms:modified xsi:type="dcterms:W3CDTF">2019-09-24T11:14:36Z</dcterms:modified>
</cp:coreProperties>
</file>