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69" r:id="rId3"/>
    <p:sldId id="257" r:id="rId4"/>
    <p:sldId id="259" r:id="rId5"/>
    <p:sldId id="260" r:id="rId6"/>
    <p:sldId id="264" r:id="rId7"/>
    <p:sldId id="271" r:id="rId8"/>
    <p:sldId id="266" r:id="rId9"/>
    <p:sldId id="267" r:id="rId10"/>
    <p:sldId id="268" r:id="rId11"/>
    <p:sldId id="265"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n.data.gov.in/resource/company-master-data-tamil-nadu-upto-28th-february-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C18D-5199-CAB0-AEB4-EC2660F37776}"/>
              </a:ext>
            </a:extLst>
          </p:cNvPr>
          <p:cNvSpPr>
            <a:spLocks noGrp="1"/>
          </p:cNvSpPr>
          <p:nvPr>
            <p:ph type="ctrTitle"/>
          </p:nvPr>
        </p:nvSpPr>
        <p:spPr/>
        <p:txBody>
          <a:bodyPr/>
          <a:lstStyle/>
          <a:p>
            <a:r>
              <a:rPr lang="en-US" sz="2400" dirty="0"/>
              <a:t>Department of electronics and communication </a:t>
            </a:r>
            <a:br>
              <a:rPr lang="en-US" sz="1600" dirty="0"/>
            </a:br>
            <a:br>
              <a:rPr lang="en-US" sz="1600" dirty="0"/>
            </a:br>
            <a:br>
              <a:rPr lang="en-US" sz="1600" dirty="0"/>
            </a:br>
            <a:br>
              <a:rPr lang="en-US" sz="1600" dirty="0"/>
            </a:br>
            <a:r>
              <a:rPr lang="en-US" sz="4000" dirty="0"/>
              <a:t>ROC COMPANY ANALYSIS</a:t>
            </a:r>
          </a:p>
        </p:txBody>
      </p:sp>
      <p:sp>
        <p:nvSpPr>
          <p:cNvPr id="3" name="Subtitle 2">
            <a:extLst>
              <a:ext uri="{FF2B5EF4-FFF2-40B4-BE49-F238E27FC236}">
                <a16:creationId xmlns:a16="http://schemas.microsoft.com/office/drawing/2014/main" id="{27A006DA-46CB-5553-8AE0-6C981042434F}"/>
              </a:ext>
            </a:extLst>
          </p:cNvPr>
          <p:cNvSpPr>
            <a:spLocks noGrp="1"/>
          </p:cNvSpPr>
          <p:nvPr>
            <p:ph type="subTitle" idx="1"/>
          </p:nvPr>
        </p:nvSpPr>
        <p:spPr>
          <a:xfrm>
            <a:off x="2692398" y="3657596"/>
            <a:ext cx="6815669" cy="1683029"/>
          </a:xfrm>
        </p:spPr>
        <p:txBody>
          <a:bodyPr>
            <a:normAutofit fontScale="25000" lnSpcReduction="20000"/>
          </a:bodyPr>
          <a:lstStyle/>
          <a:p>
            <a:r>
              <a:rPr lang="en-US" sz="5600" dirty="0"/>
              <a:t>A Comprehensive roc company analysis solution</a:t>
            </a:r>
          </a:p>
          <a:p>
            <a:r>
              <a:rPr lang="en-US" sz="5600" dirty="0"/>
              <a:t>Team members: KIRUTHIKA.G (113321106044)</a:t>
            </a:r>
          </a:p>
          <a:p>
            <a:r>
              <a:rPr lang="en-US" sz="5600" dirty="0"/>
              <a:t>                                  DHANISHA MARY..C (113321106020)</a:t>
            </a:r>
          </a:p>
          <a:p>
            <a:r>
              <a:rPr lang="en-US" sz="5600" dirty="0"/>
              <a:t>                   INDHUJA.V( 113321106034)</a:t>
            </a:r>
          </a:p>
          <a:p>
            <a:r>
              <a:rPr lang="en-US" sz="5600" dirty="0"/>
              <a:t>                                         BINU ALLEN INFANTA.J( 113321106038)</a:t>
            </a:r>
          </a:p>
          <a:p>
            <a:r>
              <a:rPr lang="en-US" sz="5600" dirty="0"/>
              <a:t>                 KEERTHI.B (113321106041)</a:t>
            </a:r>
          </a:p>
          <a:p>
            <a:endParaRPr lang="en-US" sz="1800" dirty="0"/>
          </a:p>
        </p:txBody>
      </p:sp>
      <p:sp>
        <p:nvSpPr>
          <p:cNvPr id="8194" name="AutoShape 2"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id="{2D32B6B2-FD51-82D6-DE57-D1BA611D40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605" y="364796"/>
            <a:ext cx="9243526"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1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2411" y="953952"/>
            <a:ext cx="9601200" cy="4973638"/>
          </a:xfrm>
        </p:spPr>
        <p:txBody>
          <a:bodyPr>
            <a:normAutofit fontScale="85000" lnSpcReduction="10000"/>
          </a:bodyPr>
          <a:lstStyle/>
          <a:p>
            <a:r>
              <a:rPr lang="en-US" b="1" dirty="0"/>
              <a:t>Time-Series Features:</a:t>
            </a:r>
            <a:r>
              <a:rPr lang="en-US" dirty="0"/>
              <a:t> If analyzing data over time, consider generating time-based features like:</a:t>
            </a:r>
          </a:p>
          <a:p>
            <a:pPr lvl="1"/>
            <a:r>
              <a:rPr lang="en-US" dirty="0"/>
              <a:t>Year-over-Year Growth: Calculate the percentage change in ROC compared to the previous year.</a:t>
            </a:r>
          </a:p>
          <a:p>
            <a:pPr lvl="1"/>
            <a:r>
              <a:rPr lang="en-US" dirty="0"/>
              <a:t>Rolling Averages: Compute moving averages of ROC over specific time periods to capture trends.</a:t>
            </a:r>
          </a:p>
          <a:p>
            <a:pPr lvl="1"/>
            <a:endParaRPr lang="en-US" dirty="0"/>
          </a:p>
          <a:p>
            <a:r>
              <a:rPr lang="en-US" b="1" dirty="0" err="1"/>
              <a:t>Hyperparameter</a:t>
            </a:r>
            <a:r>
              <a:rPr lang="en-US" b="1" dirty="0"/>
              <a:t> Tuning:</a:t>
            </a:r>
            <a:endParaRPr lang="en-US" dirty="0"/>
          </a:p>
          <a:p>
            <a:pPr lvl="1"/>
            <a:r>
              <a:rPr lang="en-US" dirty="0"/>
              <a:t>Optimize the model's </a:t>
            </a:r>
            <a:r>
              <a:rPr lang="en-US" dirty="0" err="1"/>
              <a:t>hyperparameters</a:t>
            </a:r>
            <a:r>
              <a:rPr lang="en-US" dirty="0"/>
              <a:t> to improve its performance. This may involve grid search, random search, or more advanced techniques like Bayesian optimization.</a:t>
            </a:r>
          </a:p>
          <a:p>
            <a:r>
              <a:rPr lang="en-US" b="1" dirty="0"/>
              <a:t>Cross-Validation:</a:t>
            </a:r>
            <a:endParaRPr lang="en-US" dirty="0"/>
          </a:p>
          <a:p>
            <a:pPr lvl="1"/>
            <a:r>
              <a:rPr lang="en-US" dirty="0"/>
              <a:t>Use techniques like k-fold cross-validation to get a more robust estimate of the model's performance and ensure it generalizes well to new data.</a:t>
            </a:r>
          </a:p>
          <a:p>
            <a:r>
              <a:rPr lang="en-US" b="1" dirty="0"/>
              <a:t>Model Deployment:</a:t>
            </a:r>
            <a:endParaRPr lang="en-US" dirty="0"/>
          </a:p>
          <a:p>
            <a:pPr lvl="1"/>
            <a:r>
              <a:rPr lang="en-US" dirty="0"/>
              <a:t>Deploy the trained model into a production environment where it can make real-time predictions. This could be in a web application, a mobile app, or integrated into an existing system.</a:t>
            </a:r>
          </a:p>
          <a:p>
            <a:pPr lvl="1"/>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3776" y="282869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4192858" y="2943922"/>
            <a:ext cx="6478858" cy="584775"/>
          </a:xfrm>
          <a:prstGeom prst="rect">
            <a:avLst/>
          </a:prstGeom>
          <a:noFill/>
        </p:spPr>
        <p:txBody>
          <a:bodyPr wrap="square" rtlCol="0">
            <a:spAutoFit/>
          </a:bodyPr>
          <a:lstStyle/>
          <a:p>
            <a:r>
              <a:rPr lang="en-US" sz="3200" b="1" dirty="0"/>
              <a:t>BLOCK DIAGRAM</a:t>
            </a:r>
          </a:p>
        </p:txBody>
      </p:sp>
      <p:sp>
        <p:nvSpPr>
          <p:cNvPr id="11" name="TextBox 10"/>
          <p:cNvSpPr txBox="1"/>
          <p:nvPr/>
        </p:nvSpPr>
        <p:spPr>
          <a:xfrm>
            <a:off x="1059365" y="2720898"/>
            <a:ext cx="2074127" cy="1384995"/>
          </a:xfrm>
          <a:prstGeom prst="rect">
            <a:avLst/>
          </a:prstGeom>
          <a:noFill/>
        </p:spPr>
        <p:txBody>
          <a:bodyPr wrap="square" rtlCol="0">
            <a:spAutoFit/>
          </a:bodyPr>
          <a:lstStyle/>
          <a:p>
            <a:r>
              <a:rPr lang="en-US" b="1" dirty="0"/>
              <a:t>Revenue Growth: </a:t>
            </a:r>
            <a:r>
              <a:rPr lang="en-US" sz="1600" dirty="0"/>
              <a:t>Increasing revenue through new products, services, or market expansion</a:t>
            </a:r>
            <a:r>
              <a:rPr lang="en-US" dirty="0"/>
              <a:t>.</a:t>
            </a:r>
          </a:p>
        </p:txBody>
      </p:sp>
      <p:sp>
        <p:nvSpPr>
          <p:cNvPr id="12" name="Rectangle 11"/>
          <p:cNvSpPr/>
          <p:nvPr/>
        </p:nvSpPr>
        <p:spPr>
          <a:xfrm>
            <a:off x="1527717" y="4672361"/>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Product Development: </a:t>
            </a:r>
            <a:r>
              <a:rPr lang="en-US" dirty="0"/>
              <a:t>Creating new products or enhancing existing ones to meet changing customer needs</a:t>
            </a:r>
          </a:p>
        </p:txBody>
      </p:sp>
      <p:sp>
        <p:nvSpPr>
          <p:cNvPr id="13" name="Rectangle 12"/>
          <p:cNvSpPr/>
          <p:nvPr/>
        </p:nvSpPr>
        <p:spPr>
          <a:xfrm>
            <a:off x="4780158" y="4624039"/>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Leadership: </a:t>
            </a:r>
            <a:r>
              <a:rPr lang="en-US" dirty="0"/>
              <a:t>Becoming a leader or maintaining leadership in a specific market or industry segment.</a:t>
            </a:r>
          </a:p>
        </p:txBody>
      </p:sp>
      <p:sp>
        <p:nvSpPr>
          <p:cNvPr id="14" name="Rectangle 13"/>
          <p:cNvSpPr/>
          <p:nvPr/>
        </p:nvSpPr>
        <p:spPr>
          <a:xfrm>
            <a:off x="7935951" y="454598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Sustainability Goals: </a:t>
            </a:r>
            <a:r>
              <a:rPr lang="en-US" dirty="0"/>
              <a:t>Achieving sustainability targets, such as reducing carbon emissions or waste.</a:t>
            </a:r>
          </a:p>
        </p:txBody>
      </p:sp>
      <p:sp>
        <p:nvSpPr>
          <p:cNvPr id="16" name="Rectangle 15"/>
          <p:cNvSpPr/>
          <p:nvPr/>
        </p:nvSpPr>
        <p:spPr>
          <a:xfrm>
            <a:off x="7646020" y="866078"/>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Cost Reduction</a:t>
            </a:r>
            <a:r>
              <a:rPr lang="en-US" dirty="0"/>
              <a:t>: Innovating to reduce operational costs and improve efficiency.</a:t>
            </a:r>
          </a:p>
        </p:txBody>
      </p:sp>
      <p:sp>
        <p:nvSpPr>
          <p:cNvPr id="17" name="Rectangle 16"/>
          <p:cNvSpPr/>
          <p:nvPr/>
        </p:nvSpPr>
        <p:spPr>
          <a:xfrm>
            <a:off x="4579434" y="810322"/>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Expansion</a:t>
            </a:r>
            <a:r>
              <a:rPr lang="en-US" dirty="0"/>
              <a:t>: Entering new markets or market segments through innovative offerings.</a:t>
            </a:r>
          </a:p>
        </p:txBody>
      </p:sp>
      <p:sp>
        <p:nvSpPr>
          <p:cNvPr id="18" name="Rectangle 17"/>
          <p:cNvSpPr/>
          <p:nvPr/>
        </p:nvSpPr>
        <p:spPr>
          <a:xfrm>
            <a:off x="1189463" y="877230"/>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Customer Satisfaction: </a:t>
            </a:r>
            <a:r>
              <a:rPr lang="en-US" dirty="0"/>
              <a:t>Enhancing customer experience and satisfaction through innovation.</a:t>
            </a:r>
          </a:p>
        </p:txBody>
      </p:sp>
      <p:sp>
        <p:nvSpPr>
          <p:cNvPr id="19" name="Rectangle 18"/>
          <p:cNvSpPr/>
          <p:nvPr/>
        </p:nvSpPr>
        <p:spPr>
          <a:xfrm>
            <a:off x="8664497" y="2732049"/>
            <a:ext cx="2442117" cy="1405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Social Impact: </a:t>
            </a:r>
          </a:p>
          <a:p>
            <a:pPr algn="ctr"/>
            <a:r>
              <a:rPr lang="en-US" sz="1600" dirty="0"/>
              <a:t>Addressing societal challenges through innovation, such as improving healthcare or education.</a:t>
            </a:r>
          </a:p>
        </p:txBody>
      </p:sp>
      <p:cxnSp>
        <p:nvCxnSpPr>
          <p:cNvPr id="21" name="Straight Arrow Connector 20"/>
          <p:cNvCxnSpPr/>
          <p:nvPr/>
        </p:nvCxnSpPr>
        <p:spPr>
          <a:xfrm flipH="1" flipV="1">
            <a:off x="3479180" y="2330605"/>
            <a:ext cx="512957" cy="5798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8634" y="3612995"/>
            <a:ext cx="22303" cy="925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434575" y="3590693"/>
            <a:ext cx="747131" cy="903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7493619" y="2308304"/>
            <a:ext cx="334537" cy="702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3308195" y="3285894"/>
            <a:ext cx="817755" cy="14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5635084" y="2289719"/>
            <a:ext cx="85492" cy="609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471317" y="3557239"/>
            <a:ext cx="512956" cy="635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895064" y="3256156"/>
            <a:ext cx="657922" cy="22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44EB-FD24-D4D3-861F-98D981FA579B}"/>
              </a:ext>
            </a:extLst>
          </p:cNvPr>
          <p:cNvSpPr>
            <a:spLocks noGrp="1"/>
          </p:cNvSpPr>
          <p:nvPr>
            <p:ph type="ctrTitle"/>
          </p:nvPr>
        </p:nvSpPr>
        <p:spPr/>
        <p:txBody>
          <a:bodyPr/>
          <a:lstStyle/>
          <a:p>
            <a:r>
              <a:rPr lang="en-IN" sz="3600" dirty="0"/>
              <a:t>TECHNIQUES FOR PREDICTING MASTER DETAIL</a:t>
            </a:r>
          </a:p>
        </p:txBody>
      </p:sp>
      <p:sp>
        <p:nvSpPr>
          <p:cNvPr id="3" name="Subtitle 2">
            <a:extLst>
              <a:ext uri="{FF2B5EF4-FFF2-40B4-BE49-F238E27FC236}">
                <a16:creationId xmlns:a16="http://schemas.microsoft.com/office/drawing/2014/main" id="{756E0A0C-5C53-8431-C3F8-3A099E87056F}"/>
              </a:ext>
            </a:extLst>
          </p:cNvPr>
          <p:cNvSpPr>
            <a:spLocks noGrp="1"/>
          </p:cNvSpPr>
          <p:nvPr>
            <p:ph type="subTitle" idx="1"/>
          </p:nvPr>
        </p:nvSpPr>
        <p:spPr/>
        <p:txBody>
          <a:bodyPr>
            <a:normAutofit fontScale="77500" lnSpcReduction="20000"/>
          </a:bodyPr>
          <a:lstStyle/>
          <a:p>
            <a:r>
              <a:rPr lang="en-US" dirty="0"/>
              <a:t>To predict master details of </a:t>
            </a:r>
            <a:r>
              <a:rPr lang="en-US" dirty="0" err="1"/>
              <a:t>RoC</a:t>
            </a:r>
            <a:r>
              <a:rPr lang="en-US" dirty="0"/>
              <a:t>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a:t>
            </a:r>
            <a:r>
              <a:rPr lang="en-US" dirty="0" err="1"/>
              <a:t>RoC</a:t>
            </a:r>
            <a:r>
              <a:rPr lang="en-US" dirty="0"/>
              <a:t> registered companies, enabling them to make informed decisions and mitigate risks effectively.</a:t>
            </a:r>
            <a:endParaRPr lang="en-IN" dirty="0"/>
          </a:p>
        </p:txBody>
      </p:sp>
    </p:spTree>
    <p:extLst>
      <p:ext uri="{BB962C8B-B14F-4D97-AF65-F5344CB8AC3E}">
        <p14:creationId xmlns:p14="http://schemas.microsoft.com/office/powerpoint/2010/main" val="280878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6DE3-2254-DD5D-E4CD-0CE34DE16DAC}"/>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id="{F0086E9A-2CB5-8507-9DEF-ECF0CD3B00B7}"/>
              </a:ext>
            </a:extLst>
          </p:cNvPr>
          <p:cNvSpPr>
            <a:spLocks noGrp="1"/>
          </p:cNvSpPr>
          <p:nvPr>
            <p:ph type="subTitle" idx="1"/>
          </p:nvPr>
        </p:nvSpPr>
        <p:spPr/>
        <p:txBody>
          <a:bodyPr>
            <a:normAutofit fontScale="70000" lnSpcReduction="20000"/>
          </a:bodyPr>
          <a:lstStyle/>
          <a:p>
            <a:r>
              <a:rPr lang="en-US" dirty="0"/>
              <a:t>In conclusion, leveraging AI to predict master details of </a:t>
            </a:r>
            <a:r>
              <a:rPr lang="en-US" dirty="0" err="1"/>
              <a:t>RoC</a:t>
            </a:r>
            <a:r>
              <a:rPr lang="en-US" dirty="0"/>
              <a:t>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a:t>
            </a:r>
            <a:r>
              <a:rPr lang="en-US"/>
              <a:t>This will not only enhance decision-making but also ensure privacy and collaboration in the ever-evolving business landscape.</a:t>
            </a:r>
            <a:endParaRPr lang="en-IN"/>
          </a:p>
        </p:txBody>
      </p:sp>
    </p:spTree>
    <p:extLst>
      <p:ext uri="{BB962C8B-B14F-4D97-AF65-F5344CB8AC3E}">
        <p14:creationId xmlns:p14="http://schemas.microsoft.com/office/powerpoint/2010/main" val="117247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B61F-496B-F083-C944-FEFE476F8219}"/>
              </a:ext>
            </a:extLst>
          </p:cNvPr>
          <p:cNvSpPr>
            <a:spLocks noGrp="1"/>
          </p:cNvSpPr>
          <p:nvPr>
            <p:ph type="title"/>
          </p:nvPr>
        </p:nvSpPr>
        <p:spPr/>
        <p:txBody>
          <a:bodyPr>
            <a:normAutofit/>
          </a:bodyPr>
          <a:lstStyle/>
          <a:p>
            <a:r>
              <a:rPr lang="en-US"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5725EFB3-E23A-A488-9E7E-04EE72F08DF6}"/>
              </a:ext>
            </a:extLst>
          </p:cNvPr>
          <p:cNvSpPr>
            <a:spLocks noGrp="1"/>
          </p:cNvSpPr>
          <p:nvPr>
            <p:ph idx="1"/>
          </p:nvPr>
        </p:nvSpPr>
        <p:spPr/>
        <p:txBody>
          <a:bodyPr>
            <a:normAutofit fontScale="92500" lnSpcReduction="10000"/>
          </a:bodyPr>
          <a:lstStyle/>
          <a:p>
            <a:r>
              <a:rPr lang="en-US" i="0" dirty="0">
                <a:solidFill>
                  <a:srgbClr val="343541"/>
                </a:solidFill>
                <a:effectLst/>
              </a:rPr>
              <a:t>The objective of this project is to leverage advanced Artificial Intelligence techniques to perform an in-depth exploration and predictive analysis on the master details of companies registered with the Registrar of Companies (</a:t>
            </a:r>
            <a:r>
              <a:rPr lang="en-US" i="0" dirty="0" err="1">
                <a:solidFill>
                  <a:srgbClr val="343541"/>
                </a:solidFill>
                <a:effectLst/>
              </a:rPr>
              <a:t>RoC</a:t>
            </a:r>
            <a:r>
              <a:rPr lang="en-US" i="0" dirty="0">
                <a:solidFill>
                  <a:srgbClr val="343541"/>
                </a:solidFill>
                <a:effectLst/>
              </a:rPr>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Tree>
    <p:extLst>
      <p:ext uri="{BB962C8B-B14F-4D97-AF65-F5344CB8AC3E}">
        <p14:creationId xmlns:p14="http://schemas.microsoft.com/office/powerpoint/2010/main" val="1929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9832-32C2-59BD-CF63-C25E5505E0FC}"/>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2EB4226F-CC39-BC66-C2C0-B84D07CDB0B4}"/>
              </a:ext>
            </a:extLst>
          </p:cNvPr>
          <p:cNvSpPr>
            <a:spLocks noGrp="1"/>
          </p:cNvSpPr>
          <p:nvPr>
            <p:ph type="subTitle" idx="1"/>
          </p:nvPr>
        </p:nvSpPr>
        <p:spPr/>
        <p:txBody>
          <a:bodyPr>
            <a:normAutofit fontScale="62500" lnSpcReduction="20000"/>
          </a:bodyPr>
          <a:lstStyle/>
          <a:p>
            <a:r>
              <a:rPr lang="en-US" dirty="0"/>
              <a:t> In the ever-evolving world of technology, Artificial Intelligence (AI) continues to revolutionize various industries. One such domain that can greatly benefit from AI is the thorough analysis and prediction of master details of </a:t>
            </a:r>
            <a:r>
              <a:rPr lang="en-US" dirty="0" err="1"/>
              <a:t>RoC</a:t>
            </a:r>
            <a:r>
              <a:rPr lang="en-US" dirty="0"/>
              <a:t> registered companies. By harnessing the power of AI, we can delve deep into the intricacies of these organizations, enabling us to unlock valuable insights and make informed decisions. Let's explore the limitless potential of AI in understanding and forecasting </a:t>
            </a:r>
            <a:r>
              <a:rPr lang="en-US" dirty="0" err="1"/>
              <a:t>RoC</a:t>
            </a:r>
            <a:r>
              <a:rPr lang="en-US" dirty="0"/>
              <a:t> registered companies' vital information.</a:t>
            </a:r>
            <a:endParaRPr lang="en-IN" dirty="0"/>
          </a:p>
        </p:txBody>
      </p:sp>
    </p:spTree>
    <p:extLst>
      <p:ext uri="{BB962C8B-B14F-4D97-AF65-F5344CB8AC3E}">
        <p14:creationId xmlns:p14="http://schemas.microsoft.com/office/powerpoint/2010/main" val="3223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6A1-B357-8B0F-4E0A-59D9E5753031}"/>
              </a:ext>
            </a:extLst>
          </p:cNvPr>
          <p:cNvSpPr>
            <a:spLocks noGrp="1"/>
          </p:cNvSpPr>
          <p:nvPr>
            <p:ph type="ctrTitle"/>
          </p:nvPr>
        </p:nvSpPr>
        <p:spPr/>
        <p:txBody>
          <a:bodyPr/>
          <a:lstStyle/>
          <a:p>
            <a:r>
              <a:rPr lang="en-IN" sz="3600" dirty="0"/>
              <a:t>EXPLORING THE MASTER DETAIL OF ROC </a:t>
            </a:r>
          </a:p>
        </p:txBody>
      </p:sp>
      <p:sp>
        <p:nvSpPr>
          <p:cNvPr id="3" name="Subtitle 2">
            <a:extLst>
              <a:ext uri="{FF2B5EF4-FFF2-40B4-BE49-F238E27FC236}">
                <a16:creationId xmlns:a16="http://schemas.microsoft.com/office/drawing/2014/main" id="{D58D4BDB-8719-DA19-80A4-C43F71481FF6}"/>
              </a:ext>
            </a:extLst>
          </p:cNvPr>
          <p:cNvSpPr>
            <a:spLocks noGrp="1"/>
          </p:cNvSpPr>
          <p:nvPr>
            <p:ph type="subTitle" idx="1"/>
          </p:nvPr>
        </p:nvSpPr>
        <p:spPr/>
        <p:txBody>
          <a:bodyPr>
            <a:normAutofit fontScale="77500" lnSpcReduction="20000"/>
          </a:bodyPr>
          <a:lstStyle/>
          <a:p>
            <a:r>
              <a:rPr lang="en-US" dirty="0"/>
              <a:t>By utilizing AI, we can delve deeper into the master details of </a:t>
            </a:r>
            <a:r>
              <a:rPr lang="en-US" dirty="0" err="1"/>
              <a:t>RoC</a:t>
            </a:r>
            <a:r>
              <a:rPr lang="en-US" dirty="0"/>
              <a:t>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lang="en-IN" dirty="0"/>
          </a:p>
        </p:txBody>
      </p:sp>
    </p:spTree>
    <p:extLst>
      <p:ext uri="{BB962C8B-B14F-4D97-AF65-F5344CB8AC3E}">
        <p14:creationId xmlns:p14="http://schemas.microsoft.com/office/powerpoint/2010/main" val="82966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D779-E266-F38A-C0DF-90DA4B4887EA}"/>
              </a:ext>
            </a:extLst>
          </p:cNvPr>
          <p:cNvSpPr>
            <a:spLocks noGrp="1"/>
          </p:cNvSpPr>
          <p:nvPr>
            <p:ph type="ctrTitle"/>
          </p:nvPr>
        </p:nvSpPr>
        <p:spPr/>
        <p:txBody>
          <a:bodyPr/>
          <a:lstStyle/>
          <a:p>
            <a:r>
              <a:rPr lang="en-IN" sz="4000" dirty="0"/>
              <a:t>IMPORTANCE OF PREDITING MASTER DETAIL</a:t>
            </a:r>
          </a:p>
        </p:txBody>
      </p:sp>
      <p:sp>
        <p:nvSpPr>
          <p:cNvPr id="3" name="Subtitle 2">
            <a:extLst>
              <a:ext uri="{FF2B5EF4-FFF2-40B4-BE49-F238E27FC236}">
                <a16:creationId xmlns:a16="http://schemas.microsoft.com/office/drawing/2014/main" id="{97CA0FBD-D290-E32C-FA48-F657859BFAA9}"/>
              </a:ext>
            </a:extLst>
          </p:cNvPr>
          <p:cNvSpPr>
            <a:spLocks noGrp="1"/>
          </p:cNvSpPr>
          <p:nvPr>
            <p:ph type="subTitle" idx="1"/>
          </p:nvPr>
        </p:nvSpPr>
        <p:spPr/>
        <p:txBody>
          <a:bodyPr>
            <a:normAutofit fontScale="77500" lnSpcReduction="20000"/>
          </a:bodyPr>
          <a:lstStyle/>
          <a:p>
            <a:r>
              <a:rPr lang="en-US" dirty="0"/>
              <a:t>Predicting master details of </a:t>
            </a:r>
            <a:r>
              <a:rPr lang="en-US" dirty="0" err="1"/>
              <a:t>RoC</a:t>
            </a:r>
            <a:r>
              <a:rPr lang="en-US" dirty="0"/>
              <a:t>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lang="en-IN" dirty="0"/>
          </a:p>
        </p:txBody>
      </p:sp>
    </p:spTree>
    <p:extLst>
      <p:ext uri="{BB962C8B-B14F-4D97-AF65-F5344CB8AC3E}">
        <p14:creationId xmlns:p14="http://schemas.microsoft.com/office/powerpoint/2010/main" val="10035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C9442B-C736-5D75-13DB-69ACBA35CAB2}"/>
              </a:ext>
            </a:extLst>
          </p:cNvPr>
          <p:cNvSpPr/>
          <p:nvPr/>
        </p:nvSpPr>
        <p:spPr>
          <a:xfrm>
            <a:off x="1827014" y="946546"/>
            <a:ext cx="3173610" cy="2093118"/>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7234C-4750-FC51-9618-798B5F45C277}"/>
              </a:ext>
            </a:extLst>
          </p:cNvPr>
          <p:cNvSpPr/>
          <p:nvPr/>
        </p:nvSpPr>
        <p:spPr>
          <a:xfrm>
            <a:off x="7161784" y="857336"/>
            <a:ext cx="3393279" cy="2093117"/>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71990B-E780-F172-A261-0FFD5DF81196}"/>
              </a:ext>
            </a:extLst>
          </p:cNvPr>
          <p:cNvSpPr/>
          <p:nvPr/>
        </p:nvSpPr>
        <p:spPr>
          <a:xfrm>
            <a:off x="5166717" y="2397511"/>
            <a:ext cx="1802795" cy="221909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INNOVATION IDEAS</a:t>
            </a:r>
          </a:p>
        </p:txBody>
      </p:sp>
      <p:sp>
        <p:nvSpPr>
          <p:cNvPr id="8" name="Rectangle 7">
            <a:extLst>
              <a:ext uri="{FF2B5EF4-FFF2-40B4-BE49-F238E27FC236}">
                <a16:creationId xmlns:a16="http://schemas.microsoft.com/office/drawing/2014/main" id="{051C3AC4-4984-3117-CF17-8F19A694B4DB}"/>
              </a:ext>
            </a:extLst>
          </p:cNvPr>
          <p:cNvSpPr/>
          <p:nvPr/>
        </p:nvSpPr>
        <p:spPr>
          <a:xfrm>
            <a:off x="1827013" y="3893344"/>
            <a:ext cx="3173611"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31A8D0-7515-17EB-8011-1424D28F9E1A}"/>
              </a:ext>
            </a:extLst>
          </p:cNvPr>
          <p:cNvSpPr/>
          <p:nvPr/>
        </p:nvSpPr>
        <p:spPr>
          <a:xfrm>
            <a:off x="7300172" y="3871042"/>
            <a:ext cx="3393279"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7220" y="903247"/>
            <a:ext cx="2687444" cy="2523768"/>
          </a:xfrm>
          <a:prstGeom prst="rect">
            <a:avLst/>
          </a:prstGeom>
          <a:noFill/>
        </p:spPr>
        <p:txBody>
          <a:bodyPr wrap="square" rtlCol="0">
            <a:spAutoFit/>
          </a:bodyPr>
          <a:lstStyle/>
          <a:p>
            <a:r>
              <a:rPr lang="en-US" sz="1400" b="1" dirty="0"/>
              <a:t>Financial </a:t>
            </a:r>
            <a:r>
              <a:rPr lang="en-US" sz="1400" b="1" dirty="0" err="1"/>
              <a:t>PerformanceKey</a:t>
            </a:r>
            <a:r>
              <a:rPr lang="en-US" sz="1400" b="1" dirty="0"/>
              <a:t> </a:t>
            </a:r>
          </a:p>
          <a:p>
            <a:r>
              <a:rPr lang="en-US" sz="1400" dirty="0"/>
              <a:t>financial data (revenue, profit, assets, liabilities)Trends over the </a:t>
            </a:r>
            <a:r>
              <a:rPr lang="en-US" sz="1400" dirty="0" err="1"/>
              <a:t>yearsGraphs</a:t>
            </a:r>
            <a:r>
              <a:rPr lang="en-US" sz="1400" dirty="0"/>
              <a:t>/Charts for visual representation</a:t>
            </a:r>
          </a:p>
          <a:p>
            <a:r>
              <a:rPr lang="en-US" sz="1400" b="1" dirty="0"/>
              <a:t>SWOT Analysi</a:t>
            </a:r>
            <a:r>
              <a:rPr lang="en-US" sz="1400" dirty="0"/>
              <a:t>s</a:t>
            </a:r>
          </a:p>
          <a:p>
            <a:r>
              <a:rPr lang="en-US" sz="1400" dirty="0"/>
              <a:t>Strengths</a:t>
            </a:r>
          </a:p>
          <a:p>
            <a:r>
              <a:rPr lang="en-US" sz="1400" dirty="0"/>
              <a:t>Weaknesses</a:t>
            </a:r>
          </a:p>
          <a:p>
            <a:r>
              <a:rPr lang="en-US" sz="1400" dirty="0"/>
              <a:t>Opportunities</a:t>
            </a:r>
          </a:p>
          <a:p>
            <a:r>
              <a:rPr lang="en-US" sz="1400" dirty="0"/>
              <a:t>Threats</a:t>
            </a:r>
          </a:p>
          <a:p>
            <a:endParaRPr lang="en-US" dirty="0"/>
          </a:p>
        </p:txBody>
      </p:sp>
      <p:sp>
        <p:nvSpPr>
          <p:cNvPr id="11" name="TextBox 10"/>
          <p:cNvSpPr txBox="1"/>
          <p:nvPr/>
        </p:nvSpPr>
        <p:spPr>
          <a:xfrm>
            <a:off x="7348653" y="780585"/>
            <a:ext cx="3100039" cy="2246769"/>
          </a:xfrm>
          <a:prstGeom prst="rect">
            <a:avLst/>
          </a:prstGeom>
          <a:noFill/>
        </p:spPr>
        <p:txBody>
          <a:bodyPr wrap="square" rtlCol="0">
            <a:spAutoFit/>
          </a:bodyPr>
          <a:lstStyle/>
          <a:p>
            <a:r>
              <a:rPr lang="en-US" sz="1400" b="1" dirty="0"/>
              <a:t>Incremental Innovation</a:t>
            </a:r>
            <a:r>
              <a:rPr lang="en-US" sz="1400" dirty="0"/>
              <a:t>: This approach focuses on making small improvements or enhancements to existing products or processes. It's about continuous refinement.</a:t>
            </a:r>
          </a:p>
          <a:p>
            <a:r>
              <a:rPr lang="en-US" sz="1400" b="1" dirty="0"/>
              <a:t>Disruptive Innovation: </a:t>
            </a:r>
            <a:r>
              <a:rPr lang="en-US" sz="1400" dirty="0"/>
              <a:t>This strategy seeks to create entirely new products, services, or processes that disrupt existing markets or industries. It's often associated with radical change.</a:t>
            </a:r>
          </a:p>
        </p:txBody>
      </p:sp>
      <p:sp>
        <p:nvSpPr>
          <p:cNvPr id="12" name="TextBox 11"/>
          <p:cNvSpPr txBox="1"/>
          <p:nvPr/>
        </p:nvSpPr>
        <p:spPr>
          <a:xfrm>
            <a:off x="2062975" y="3902927"/>
            <a:ext cx="2798956" cy="1723549"/>
          </a:xfrm>
          <a:prstGeom prst="rect">
            <a:avLst/>
          </a:prstGeom>
          <a:noFill/>
        </p:spPr>
        <p:txBody>
          <a:bodyPr wrap="square" rtlCol="0">
            <a:spAutoFit/>
          </a:bodyPr>
          <a:lstStyle/>
          <a:p>
            <a:r>
              <a:rPr lang="en-US" b="1" dirty="0"/>
              <a:t>Importance of </a:t>
            </a:r>
            <a:r>
              <a:rPr lang="en-US" sz="1400" b="1" dirty="0"/>
              <a:t>CSR:</a:t>
            </a:r>
          </a:p>
          <a:p>
            <a:r>
              <a:rPr lang="en-US" sz="1400" dirty="0"/>
              <a:t>Enhances company </a:t>
            </a:r>
            <a:r>
              <a:rPr lang="en-US" sz="1400" dirty="0" err="1"/>
              <a:t>reputation.Attracts</a:t>
            </a:r>
            <a:r>
              <a:rPr lang="en-US" sz="1400" dirty="0"/>
              <a:t> socially conscious customers and </a:t>
            </a:r>
            <a:r>
              <a:rPr lang="en-US" sz="1400" dirty="0" err="1"/>
              <a:t>investors.Fosters</a:t>
            </a:r>
            <a:r>
              <a:rPr lang="en-US" sz="1400" dirty="0"/>
              <a:t> employee morale and </a:t>
            </a:r>
            <a:r>
              <a:rPr lang="en-US" sz="1400" dirty="0" err="1"/>
              <a:t>engagement.Mitigates</a:t>
            </a:r>
            <a:r>
              <a:rPr lang="en-US" sz="1400" dirty="0"/>
              <a:t> risks related to unethical behavior</a:t>
            </a:r>
            <a:r>
              <a:rPr lang="en-US" dirty="0"/>
              <a:t>.</a:t>
            </a:r>
          </a:p>
        </p:txBody>
      </p:sp>
      <p:sp>
        <p:nvSpPr>
          <p:cNvPr id="13" name="TextBox 12"/>
          <p:cNvSpPr txBox="1"/>
          <p:nvPr/>
        </p:nvSpPr>
        <p:spPr>
          <a:xfrm>
            <a:off x="7415561" y="3914078"/>
            <a:ext cx="3066585" cy="1877437"/>
          </a:xfrm>
          <a:prstGeom prst="rect">
            <a:avLst/>
          </a:prstGeom>
          <a:noFill/>
        </p:spPr>
        <p:txBody>
          <a:bodyPr wrap="square" rtlCol="0">
            <a:spAutoFit/>
          </a:bodyPr>
          <a:lstStyle/>
          <a:p>
            <a:r>
              <a:rPr lang="en-US" b="1" dirty="0"/>
              <a:t>Overall Innovation Approach:</a:t>
            </a:r>
          </a:p>
          <a:p>
            <a:r>
              <a:rPr lang="en-US" sz="1400" dirty="0"/>
              <a:t>The overall innovation approach is the company's high-level stance on innovation. It defines how the company intends to innovate and create value. This approach can vary based on the company's industry, culture, and competitive landscape</a:t>
            </a:r>
          </a:p>
        </p:txBody>
      </p:sp>
    </p:spTree>
    <p:extLst>
      <p:ext uri="{BB962C8B-B14F-4D97-AF65-F5344CB8AC3E}">
        <p14:creationId xmlns:p14="http://schemas.microsoft.com/office/powerpoint/2010/main" val="20466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54" y="1018904"/>
            <a:ext cx="9601196" cy="1227908"/>
          </a:xfrm>
        </p:spPr>
        <p:txBody>
          <a:bodyPr>
            <a:normAutofit/>
          </a:bodyPr>
          <a:lstStyle/>
          <a:p>
            <a:r>
              <a:rPr lang="en-US" sz="3200" dirty="0">
                <a:latin typeface="Arial Rounded MT Bold" pitchFamily="34" charset="0"/>
              </a:rPr>
              <a:t>DATA SOURCE</a:t>
            </a:r>
          </a:p>
        </p:txBody>
      </p:sp>
      <p:sp>
        <p:nvSpPr>
          <p:cNvPr id="3" name="Content Placeholder 2"/>
          <p:cNvSpPr>
            <a:spLocks noGrp="1"/>
          </p:cNvSpPr>
          <p:nvPr>
            <p:ph idx="1"/>
          </p:nvPr>
        </p:nvSpPr>
        <p:spPr>
          <a:xfrm>
            <a:off x="1295401" y="2246811"/>
            <a:ext cx="9601196" cy="3629057"/>
          </a:xfrm>
        </p:spPr>
        <p:txBody>
          <a:bodyPr/>
          <a:lstStyle/>
          <a:p>
            <a:endParaRPr lang="en-US" dirty="0"/>
          </a:p>
          <a:p>
            <a:r>
              <a:rPr lang="en-US" dirty="0"/>
              <a:t>DATASET FILE : </a:t>
            </a:r>
            <a:r>
              <a:rPr lang="en-US" dirty="0">
                <a:hlinkClick r:id="rId2"/>
              </a:rPr>
              <a:t>https://tn.data.gov.in/resource/company-master-data-tamil-nadu-upto-28th-february-2019</a:t>
            </a:r>
            <a:endParaRPr lang="en-US" dirty="0"/>
          </a:p>
          <a:p>
            <a:r>
              <a:rPr lang="en-US" dirty="0"/>
              <a:t>The above given dataset file is related to the roc company analysis</a:t>
            </a:r>
          </a:p>
          <a:p>
            <a:r>
              <a:rPr lang="en-US" dirty="0"/>
              <a:t>This dataset includes the information about the industry related with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40525" y="848813"/>
            <a:ext cx="10059988" cy="5065713"/>
          </a:xfrm>
        </p:spPr>
        <p:txBody>
          <a:bodyPr>
            <a:normAutofit/>
          </a:bodyPr>
          <a:lstStyle/>
          <a:p>
            <a:endParaRPr lang="en-US" dirty="0"/>
          </a:p>
          <a:p>
            <a:r>
              <a:rPr lang="en-US" dirty="0">
                <a:latin typeface="Arial Rounded MT Bold" pitchFamily="34" charset="0"/>
              </a:rPr>
              <a:t>Data processing</a:t>
            </a:r>
            <a:r>
              <a:rPr lang="en-US" dirty="0"/>
              <a:t>: the given data is cleaned , </a:t>
            </a:r>
            <a:r>
              <a:rPr lang="en-US" dirty="0" err="1"/>
              <a:t>analysed</a:t>
            </a:r>
            <a:r>
              <a:rPr lang="en-US" dirty="0"/>
              <a:t> , data aggregation, data transformation and a report is generated</a:t>
            </a:r>
          </a:p>
          <a:p>
            <a:pPr>
              <a:buNone/>
            </a:pPr>
            <a:r>
              <a:rPr lang="en-US" b="1" dirty="0"/>
              <a:t>    </a:t>
            </a:r>
          </a:p>
          <a:p>
            <a:r>
              <a:rPr lang="en-US" b="1" dirty="0"/>
              <a:t>Geographic Analysis (if applicable):</a:t>
            </a:r>
            <a:r>
              <a:rPr lang="en-US" dirty="0"/>
              <a:t> - If your data includes geographic    information, create geographic visualizations to explore how ROC varies by location.</a:t>
            </a:r>
          </a:p>
          <a:p>
            <a:r>
              <a:rPr lang="en-US" b="1" dirty="0"/>
              <a:t>Data </a:t>
            </a:r>
            <a:r>
              <a:rPr lang="en-US" b="1" dirty="0" err="1"/>
              <a:t>Distribution:</a:t>
            </a:r>
            <a:r>
              <a:rPr lang="en-US" dirty="0" err="1"/>
              <a:t>Visualize</a:t>
            </a:r>
            <a:r>
              <a:rPr lang="en-US" dirty="0"/>
              <a:t> the distribution of key variables. For ROC analysis, you'll want to look</a:t>
            </a:r>
          </a:p>
          <a:p>
            <a:r>
              <a:rPr lang="en-US" dirty="0"/>
              <a:t> Example visualizations: - </a:t>
            </a:r>
            <a:r>
              <a:rPr lang="en-US" i="1" dirty="0" err="1"/>
              <a:t>Choropleth</a:t>
            </a:r>
            <a:r>
              <a:rPr lang="en-US" i="1" dirty="0"/>
              <a:t> maps to show ROC by region or country. at variables like ROC, NOPAT, and Invested Capital.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7909" y="910727"/>
            <a:ext cx="9601200" cy="5111750"/>
          </a:xfrm>
        </p:spPr>
        <p:txBody>
          <a:bodyPr>
            <a:normAutofit/>
          </a:bodyPr>
          <a:lstStyle/>
          <a:p>
            <a:r>
              <a:rPr lang="en-US" b="1" dirty="0"/>
              <a:t>Data Distribution:</a:t>
            </a:r>
            <a:endParaRPr lang="en-US" dirty="0"/>
          </a:p>
          <a:p>
            <a:r>
              <a:rPr lang="en-US" dirty="0"/>
              <a:t>Visualize the distribution of key variables. For ROC analysis, you'll want to look</a:t>
            </a:r>
            <a:r>
              <a:rPr lang="en-US" b="1" dirty="0"/>
              <a:t> . </a:t>
            </a:r>
          </a:p>
          <a:p>
            <a:r>
              <a:rPr lang="en-US" b="1" dirty="0"/>
              <a:t>Financial Ratios:</a:t>
            </a:r>
            <a:endParaRPr lang="en-US" dirty="0"/>
          </a:p>
          <a:p>
            <a:pPr>
              <a:buNone/>
            </a:pPr>
            <a:r>
              <a:rPr lang="en-US" dirty="0"/>
              <a:t>     </a:t>
            </a:r>
            <a:r>
              <a:rPr lang="en-US" b="1" dirty="0"/>
              <a:t>Create or compute financial ratios that are relevant to ROC analysis,</a:t>
            </a:r>
            <a:r>
              <a:rPr lang="en-US" dirty="0"/>
              <a:t> such as:</a:t>
            </a:r>
          </a:p>
          <a:p>
            <a:pPr lvl="1"/>
            <a:r>
              <a:rPr lang="en-US" dirty="0"/>
              <a:t>Debt-to-Equity Ratio: Total Debt / Total Equity</a:t>
            </a:r>
          </a:p>
          <a:p>
            <a:pPr lvl="1"/>
            <a:r>
              <a:rPr lang="en-US" dirty="0"/>
              <a:t>Asset Turnover: Revenue / Total Assets</a:t>
            </a:r>
          </a:p>
          <a:p>
            <a:pPr lvl="1"/>
            <a:r>
              <a:rPr lang="en-US" dirty="0"/>
              <a:t>Return on Assets (ROA): Net Income / Total Assets</a:t>
            </a:r>
          </a:p>
          <a:p>
            <a:pPr lvl="1"/>
            <a:r>
              <a:rPr lang="en-US" dirty="0"/>
              <a:t>Return on Equity (ROE): Net Income / Total Equity</a:t>
            </a:r>
          </a:p>
          <a:p>
            <a:r>
              <a:rPr lang="en-US" dirty="0"/>
              <a:t> at variables like ROC, NOPAT, and Invested Capital.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1182</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Rounded MT Bold</vt:lpstr>
      <vt:lpstr>Garamond</vt:lpstr>
      <vt:lpstr>Organic</vt:lpstr>
      <vt:lpstr>Department of electronics and communication     ROC COMPANY ANALYSIS</vt:lpstr>
      <vt:lpstr>PROBLEM STATEMENT:</vt:lpstr>
      <vt:lpstr>INTRODUCTION</vt:lpstr>
      <vt:lpstr>EXPLORING THE MASTER DETAIL OF ROC </vt:lpstr>
      <vt:lpstr>IMPORTANCE OF PREDITING MASTER DETAIL</vt:lpstr>
      <vt:lpstr>PowerPoint Presentation</vt:lpstr>
      <vt:lpstr>DATA SOURCE</vt:lpstr>
      <vt:lpstr>PowerPoint Presentation</vt:lpstr>
      <vt:lpstr>PowerPoint Presentation</vt:lpstr>
      <vt:lpstr>PowerPoint Presentation</vt:lpstr>
      <vt:lpstr>PowerPoint Presentation</vt:lpstr>
      <vt:lpstr>TECHNIQUES FOR PREDICTING MASTER DETAIL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AI: Exploring and Predicting Master Details of RoC Registered Companies</dc:title>
  <dc:creator>Binu Allen Infanta.J</dc:creator>
  <cp:lastModifiedBy>Binu Allen Infanta.J</cp:lastModifiedBy>
  <cp:revision>7</cp:revision>
  <dcterms:created xsi:type="dcterms:W3CDTF">2023-10-10T15:55:05Z</dcterms:created>
  <dcterms:modified xsi:type="dcterms:W3CDTF">2023-10-11T09:39:18Z</dcterms:modified>
</cp:coreProperties>
</file>