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30"/>
  </p:notesMasterIdLst>
  <p:sldIdLst>
    <p:sldId id="256" r:id="rId2"/>
    <p:sldId id="308" r:id="rId3"/>
    <p:sldId id="307" r:id="rId4"/>
    <p:sldId id="259" r:id="rId5"/>
    <p:sldId id="491" r:id="rId6"/>
    <p:sldId id="299" r:id="rId7"/>
    <p:sldId id="484" r:id="rId8"/>
    <p:sldId id="487" r:id="rId9"/>
    <p:sldId id="486" r:id="rId10"/>
    <p:sldId id="485" r:id="rId11"/>
    <p:sldId id="482" r:id="rId12"/>
    <p:sldId id="266" r:id="rId13"/>
    <p:sldId id="267" r:id="rId14"/>
    <p:sldId id="268" r:id="rId15"/>
    <p:sldId id="279" r:id="rId16"/>
    <p:sldId id="278" r:id="rId17"/>
    <p:sldId id="489" r:id="rId18"/>
    <p:sldId id="449" r:id="rId19"/>
    <p:sldId id="300" r:id="rId20"/>
    <p:sldId id="258" r:id="rId21"/>
    <p:sldId id="483" r:id="rId22"/>
    <p:sldId id="476" r:id="rId23"/>
    <p:sldId id="468" r:id="rId24"/>
    <p:sldId id="470" r:id="rId25"/>
    <p:sldId id="477" r:id="rId26"/>
    <p:sldId id="478" r:id="rId27"/>
    <p:sldId id="490" r:id="rId28"/>
    <p:sldId id="4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721"/>
  </p:normalViewPr>
  <p:slideViewPr>
    <p:cSldViewPr snapToGrid="0" snapToObjects="1">
      <p:cViewPr varScale="1">
        <p:scale>
          <a:sx n="69" d="100"/>
          <a:sy n="69" d="100"/>
        </p:scale>
        <p:origin x="5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29AFB-59F5-4C94-8FCA-0AB5B31055A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0938492-2E26-48F7-9EB7-F79362F54C14}">
      <dgm:prSet phldrT="[Text]"/>
      <dgm:spPr/>
      <dgm:t>
        <a:bodyPr/>
        <a:lstStyle/>
        <a:p>
          <a:r>
            <a:rPr lang="en-GB" dirty="0"/>
            <a:t>Create</a:t>
          </a:r>
        </a:p>
      </dgm:t>
    </dgm:pt>
    <dgm:pt modelId="{74A0347C-F0A9-4598-B564-4F21E463F451}" type="parTrans" cxnId="{80AA2B70-355A-4FA4-9FB9-137CD1E9EF85}">
      <dgm:prSet/>
      <dgm:spPr/>
      <dgm:t>
        <a:bodyPr/>
        <a:lstStyle/>
        <a:p>
          <a:endParaRPr lang="en-GB"/>
        </a:p>
      </dgm:t>
    </dgm:pt>
    <dgm:pt modelId="{1A65F0E2-F1C8-4F9D-8591-A02D69F746E0}" type="sibTrans" cxnId="{80AA2B70-355A-4FA4-9FB9-137CD1E9EF85}">
      <dgm:prSet/>
      <dgm:spPr/>
      <dgm:t>
        <a:bodyPr/>
        <a:lstStyle/>
        <a:p>
          <a:endParaRPr lang="en-GB"/>
        </a:p>
      </dgm:t>
    </dgm:pt>
    <dgm:pt modelId="{11FE78AA-94D0-4EA4-9A04-4CF9DBA8DD9D}">
      <dgm:prSet phldrT="[Text]"/>
      <dgm:spPr/>
      <dgm:t>
        <a:bodyPr/>
        <a:lstStyle/>
        <a:p>
          <a:r>
            <a:rPr lang="en-GB" dirty="0"/>
            <a:t>Document</a:t>
          </a:r>
        </a:p>
      </dgm:t>
    </dgm:pt>
    <dgm:pt modelId="{2DDE25B9-0791-4514-91C3-4E680CC9AB1B}" type="parTrans" cxnId="{B21BF4FE-A866-4BB1-9EC8-D0119E73974A}">
      <dgm:prSet/>
      <dgm:spPr/>
      <dgm:t>
        <a:bodyPr/>
        <a:lstStyle/>
        <a:p>
          <a:endParaRPr lang="en-GB"/>
        </a:p>
      </dgm:t>
    </dgm:pt>
    <dgm:pt modelId="{97892508-0E46-43AC-8DDB-6B6423E1B22B}" type="sibTrans" cxnId="{B21BF4FE-A866-4BB1-9EC8-D0119E73974A}">
      <dgm:prSet/>
      <dgm:spPr/>
      <dgm:t>
        <a:bodyPr/>
        <a:lstStyle/>
        <a:p>
          <a:endParaRPr lang="en-GB"/>
        </a:p>
      </dgm:t>
    </dgm:pt>
    <dgm:pt modelId="{43E5C990-BC01-49B2-A495-2065E2B7915D}">
      <dgm:prSet phldrT="[Text]"/>
      <dgm:spPr/>
      <dgm:t>
        <a:bodyPr/>
        <a:lstStyle/>
        <a:p>
          <a:r>
            <a:rPr lang="en-GB" dirty="0"/>
            <a:t>Use</a:t>
          </a:r>
        </a:p>
      </dgm:t>
    </dgm:pt>
    <dgm:pt modelId="{01D1D6A6-C2D8-4610-A779-58AF66FBB451}" type="parTrans" cxnId="{181D0586-5DCD-460D-8949-1226E4CAD3FD}">
      <dgm:prSet/>
      <dgm:spPr/>
      <dgm:t>
        <a:bodyPr/>
        <a:lstStyle/>
        <a:p>
          <a:endParaRPr lang="en-GB"/>
        </a:p>
      </dgm:t>
    </dgm:pt>
    <dgm:pt modelId="{1594A925-F6A3-490F-ADD1-C18404D0FAB9}" type="sibTrans" cxnId="{181D0586-5DCD-460D-8949-1226E4CAD3FD}">
      <dgm:prSet/>
      <dgm:spPr/>
      <dgm:t>
        <a:bodyPr/>
        <a:lstStyle/>
        <a:p>
          <a:endParaRPr lang="en-GB"/>
        </a:p>
      </dgm:t>
    </dgm:pt>
    <dgm:pt modelId="{F93DF7C0-7508-4FA7-A14F-C0833F7989FE}">
      <dgm:prSet phldrT="[Text]"/>
      <dgm:spPr/>
      <dgm:t>
        <a:bodyPr/>
        <a:lstStyle/>
        <a:p>
          <a:r>
            <a:rPr lang="en-GB" dirty="0"/>
            <a:t>Share</a:t>
          </a:r>
        </a:p>
      </dgm:t>
    </dgm:pt>
    <dgm:pt modelId="{B2BC54D8-A5CD-4E6E-BF91-9511CB54AA17}" type="parTrans" cxnId="{F4A15F0D-97D6-481A-96D1-2E50B1384D6B}">
      <dgm:prSet/>
      <dgm:spPr/>
      <dgm:t>
        <a:bodyPr/>
        <a:lstStyle/>
        <a:p>
          <a:endParaRPr lang="en-GB"/>
        </a:p>
      </dgm:t>
    </dgm:pt>
    <dgm:pt modelId="{E20E2F6A-8550-4BB0-8872-F0D8C4ED541C}" type="sibTrans" cxnId="{F4A15F0D-97D6-481A-96D1-2E50B1384D6B}">
      <dgm:prSet/>
      <dgm:spPr/>
      <dgm:t>
        <a:bodyPr/>
        <a:lstStyle/>
        <a:p>
          <a:endParaRPr lang="en-GB"/>
        </a:p>
      </dgm:t>
    </dgm:pt>
    <dgm:pt modelId="{03FB6D69-7BBA-457F-A039-23A6E113196A}">
      <dgm:prSet phldrT="[Text]"/>
      <dgm:spPr/>
      <dgm:t>
        <a:bodyPr/>
        <a:lstStyle/>
        <a:p>
          <a:r>
            <a:rPr lang="en-GB" dirty="0"/>
            <a:t>Preserve</a:t>
          </a:r>
        </a:p>
      </dgm:t>
    </dgm:pt>
    <dgm:pt modelId="{774D3DAA-F615-4C6E-8AF1-689BBD15FB8F}" type="parTrans" cxnId="{D5F097AD-0038-4E41-B413-1CD8195BF946}">
      <dgm:prSet/>
      <dgm:spPr/>
      <dgm:t>
        <a:bodyPr/>
        <a:lstStyle/>
        <a:p>
          <a:endParaRPr lang="en-GB"/>
        </a:p>
      </dgm:t>
    </dgm:pt>
    <dgm:pt modelId="{E470E79C-346C-404A-A9FE-693677EA7448}" type="sibTrans" cxnId="{D5F097AD-0038-4E41-B413-1CD8195BF946}">
      <dgm:prSet/>
      <dgm:spPr/>
      <dgm:t>
        <a:bodyPr/>
        <a:lstStyle/>
        <a:p>
          <a:endParaRPr lang="en-GB"/>
        </a:p>
      </dgm:t>
    </dgm:pt>
    <dgm:pt modelId="{0E076F2D-29B6-4BE6-953B-E02C29A415E1}">
      <dgm:prSet phldrT="[Text]"/>
      <dgm:spPr/>
      <dgm:t>
        <a:bodyPr/>
        <a:lstStyle/>
        <a:p>
          <a:r>
            <a:rPr lang="en-GB" dirty="0"/>
            <a:t>Store</a:t>
          </a:r>
        </a:p>
      </dgm:t>
    </dgm:pt>
    <dgm:pt modelId="{A551CB95-F54E-4DC0-B606-CA7CEC79DD20}" type="parTrans" cxnId="{1A794471-8DA5-4CD3-807E-28FB1E9B34CC}">
      <dgm:prSet/>
      <dgm:spPr/>
      <dgm:t>
        <a:bodyPr/>
        <a:lstStyle/>
        <a:p>
          <a:endParaRPr lang="en-GB"/>
        </a:p>
      </dgm:t>
    </dgm:pt>
    <dgm:pt modelId="{8F2C7463-D012-40AA-818A-30E8BDC68992}" type="sibTrans" cxnId="{1A794471-8DA5-4CD3-807E-28FB1E9B34CC}">
      <dgm:prSet/>
      <dgm:spPr/>
      <dgm:t>
        <a:bodyPr/>
        <a:lstStyle/>
        <a:p>
          <a:endParaRPr lang="en-GB"/>
        </a:p>
      </dgm:t>
    </dgm:pt>
    <dgm:pt modelId="{A8E25276-E0BD-4887-91AF-277E5BE97D57}" type="pres">
      <dgm:prSet presAssocID="{C5329AFB-59F5-4C94-8FCA-0AB5B31055A1}" presName="Name0" presStyleCnt="0">
        <dgm:presLayoutVars>
          <dgm:dir/>
          <dgm:resizeHandles val="exact"/>
        </dgm:presLayoutVars>
      </dgm:prSet>
      <dgm:spPr/>
      <dgm:t>
        <a:bodyPr/>
        <a:lstStyle/>
        <a:p>
          <a:endParaRPr lang="en-US"/>
        </a:p>
      </dgm:t>
    </dgm:pt>
    <dgm:pt modelId="{08D60657-85F1-42F6-B1BA-5EEEF4DABB05}" type="pres">
      <dgm:prSet presAssocID="{C5329AFB-59F5-4C94-8FCA-0AB5B31055A1}" presName="cycle" presStyleCnt="0"/>
      <dgm:spPr/>
    </dgm:pt>
    <dgm:pt modelId="{69EE2C61-6425-4640-909C-00656A7B900D}" type="pres">
      <dgm:prSet presAssocID="{70938492-2E26-48F7-9EB7-F79362F54C14}" presName="nodeFirstNode" presStyleLbl="node1" presStyleIdx="0" presStyleCnt="6" custRadScaleRad="100030" custRadScaleInc="-296">
        <dgm:presLayoutVars>
          <dgm:bulletEnabled val="1"/>
        </dgm:presLayoutVars>
      </dgm:prSet>
      <dgm:spPr/>
      <dgm:t>
        <a:bodyPr/>
        <a:lstStyle/>
        <a:p>
          <a:endParaRPr lang="en-US"/>
        </a:p>
      </dgm:t>
    </dgm:pt>
    <dgm:pt modelId="{C057B53F-C3BB-483B-8C8D-2531B5A6F112}" type="pres">
      <dgm:prSet presAssocID="{1A65F0E2-F1C8-4F9D-8591-A02D69F746E0}" presName="sibTransFirstNode" presStyleLbl="bgShp" presStyleIdx="0" presStyleCnt="1"/>
      <dgm:spPr/>
      <dgm:t>
        <a:bodyPr/>
        <a:lstStyle/>
        <a:p>
          <a:endParaRPr lang="en-US"/>
        </a:p>
      </dgm:t>
    </dgm:pt>
    <dgm:pt modelId="{FBF47795-8134-4B54-AF37-523ED6FDEF9F}" type="pres">
      <dgm:prSet presAssocID="{11FE78AA-94D0-4EA4-9A04-4CF9DBA8DD9D}" presName="nodeFollowingNodes" presStyleLbl="node1" presStyleIdx="1" presStyleCnt="6">
        <dgm:presLayoutVars>
          <dgm:bulletEnabled val="1"/>
        </dgm:presLayoutVars>
      </dgm:prSet>
      <dgm:spPr/>
      <dgm:t>
        <a:bodyPr/>
        <a:lstStyle/>
        <a:p>
          <a:endParaRPr lang="en-US"/>
        </a:p>
      </dgm:t>
    </dgm:pt>
    <dgm:pt modelId="{C45297F9-5019-40F1-BC26-11A696317A55}" type="pres">
      <dgm:prSet presAssocID="{43E5C990-BC01-49B2-A495-2065E2B7915D}" presName="nodeFollowingNodes" presStyleLbl="node1" presStyleIdx="2" presStyleCnt="6">
        <dgm:presLayoutVars>
          <dgm:bulletEnabled val="1"/>
        </dgm:presLayoutVars>
      </dgm:prSet>
      <dgm:spPr/>
      <dgm:t>
        <a:bodyPr/>
        <a:lstStyle/>
        <a:p>
          <a:endParaRPr lang="en-US"/>
        </a:p>
      </dgm:t>
    </dgm:pt>
    <dgm:pt modelId="{62AA2BA5-611F-494C-B1D0-A0921BBFACD9}" type="pres">
      <dgm:prSet presAssocID="{0E076F2D-29B6-4BE6-953B-E02C29A415E1}" presName="nodeFollowingNodes" presStyleLbl="node1" presStyleIdx="3" presStyleCnt="6">
        <dgm:presLayoutVars>
          <dgm:bulletEnabled val="1"/>
        </dgm:presLayoutVars>
      </dgm:prSet>
      <dgm:spPr/>
      <dgm:t>
        <a:bodyPr/>
        <a:lstStyle/>
        <a:p>
          <a:endParaRPr lang="en-US"/>
        </a:p>
      </dgm:t>
    </dgm:pt>
    <dgm:pt modelId="{E068E2B9-1EF1-481C-B52A-467A3FF42150}" type="pres">
      <dgm:prSet presAssocID="{F93DF7C0-7508-4FA7-A14F-C0833F7989FE}" presName="nodeFollowingNodes" presStyleLbl="node1" presStyleIdx="4" presStyleCnt="6">
        <dgm:presLayoutVars>
          <dgm:bulletEnabled val="1"/>
        </dgm:presLayoutVars>
      </dgm:prSet>
      <dgm:spPr/>
      <dgm:t>
        <a:bodyPr/>
        <a:lstStyle/>
        <a:p>
          <a:endParaRPr lang="en-US"/>
        </a:p>
      </dgm:t>
    </dgm:pt>
    <dgm:pt modelId="{4526CD32-D2FE-40FD-89A3-A6382E0D23EE}" type="pres">
      <dgm:prSet presAssocID="{03FB6D69-7BBA-457F-A039-23A6E113196A}" presName="nodeFollowingNodes" presStyleLbl="node1" presStyleIdx="5" presStyleCnt="6">
        <dgm:presLayoutVars>
          <dgm:bulletEnabled val="1"/>
        </dgm:presLayoutVars>
      </dgm:prSet>
      <dgm:spPr/>
      <dgm:t>
        <a:bodyPr/>
        <a:lstStyle/>
        <a:p>
          <a:endParaRPr lang="en-US"/>
        </a:p>
      </dgm:t>
    </dgm:pt>
  </dgm:ptLst>
  <dgm:cxnLst>
    <dgm:cxn modelId="{F4A15F0D-97D6-481A-96D1-2E50B1384D6B}" srcId="{C5329AFB-59F5-4C94-8FCA-0AB5B31055A1}" destId="{F93DF7C0-7508-4FA7-A14F-C0833F7989FE}" srcOrd="4" destOrd="0" parTransId="{B2BC54D8-A5CD-4E6E-BF91-9511CB54AA17}" sibTransId="{E20E2F6A-8550-4BB0-8872-F0D8C4ED541C}"/>
    <dgm:cxn modelId="{80AA2B70-355A-4FA4-9FB9-137CD1E9EF85}" srcId="{C5329AFB-59F5-4C94-8FCA-0AB5B31055A1}" destId="{70938492-2E26-48F7-9EB7-F79362F54C14}" srcOrd="0" destOrd="0" parTransId="{74A0347C-F0A9-4598-B564-4F21E463F451}" sibTransId="{1A65F0E2-F1C8-4F9D-8591-A02D69F746E0}"/>
    <dgm:cxn modelId="{23A8D70B-3831-4B7D-AE84-00EA0CE37DE6}" type="presOf" srcId="{C5329AFB-59F5-4C94-8FCA-0AB5B31055A1}" destId="{A8E25276-E0BD-4887-91AF-277E5BE97D57}" srcOrd="0" destOrd="0" presId="urn:microsoft.com/office/officeart/2005/8/layout/cycle3"/>
    <dgm:cxn modelId="{56C1300A-5263-4FF0-AB81-BC98AC3F4DDA}" type="presOf" srcId="{11FE78AA-94D0-4EA4-9A04-4CF9DBA8DD9D}" destId="{FBF47795-8134-4B54-AF37-523ED6FDEF9F}" srcOrd="0" destOrd="0" presId="urn:microsoft.com/office/officeart/2005/8/layout/cycle3"/>
    <dgm:cxn modelId="{57BE2982-03C1-4ECD-AEA8-3B2B7CDA0DD6}" type="presOf" srcId="{1A65F0E2-F1C8-4F9D-8591-A02D69F746E0}" destId="{C057B53F-C3BB-483B-8C8D-2531B5A6F112}" srcOrd="0" destOrd="0" presId="urn:microsoft.com/office/officeart/2005/8/layout/cycle3"/>
    <dgm:cxn modelId="{B21BF4FE-A866-4BB1-9EC8-D0119E73974A}" srcId="{C5329AFB-59F5-4C94-8FCA-0AB5B31055A1}" destId="{11FE78AA-94D0-4EA4-9A04-4CF9DBA8DD9D}" srcOrd="1" destOrd="0" parTransId="{2DDE25B9-0791-4514-91C3-4E680CC9AB1B}" sibTransId="{97892508-0E46-43AC-8DDB-6B6423E1B22B}"/>
    <dgm:cxn modelId="{22B510D8-7131-40AA-B89A-521B5DC5BC68}" type="presOf" srcId="{43E5C990-BC01-49B2-A495-2065E2B7915D}" destId="{C45297F9-5019-40F1-BC26-11A696317A55}" srcOrd="0" destOrd="0" presId="urn:microsoft.com/office/officeart/2005/8/layout/cycle3"/>
    <dgm:cxn modelId="{5838141D-F09A-4561-9541-F85CBB1F5077}" type="presOf" srcId="{F93DF7C0-7508-4FA7-A14F-C0833F7989FE}" destId="{E068E2B9-1EF1-481C-B52A-467A3FF42150}" srcOrd="0" destOrd="0" presId="urn:microsoft.com/office/officeart/2005/8/layout/cycle3"/>
    <dgm:cxn modelId="{0E46CC63-D877-495A-847C-BF916ADC534C}" type="presOf" srcId="{0E076F2D-29B6-4BE6-953B-E02C29A415E1}" destId="{62AA2BA5-611F-494C-B1D0-A0921BBFACD9}" srcOrd="0" destOrd="0" presId="urn:microsoft.com/office/officeart/2005/8/layout/cycle3"/>
    <dgm:cxn modelId="{D5F097AD-0038-4E41-B413-1CD8195BF946}" srcId="{C5329AFB-59F5-4C94-8FCA-0AB5B31055A1}" destId="{03FB6D69-7BBA-457F-A039-23A6E113196A}" srcOrd="5" destOrd="0" parTransId="{774D3DAA-F615-4C6E-8AF1-689BBD15FB8F}" sibTransId="{E470E79C-346C-404A-A9FE-693677EA7448}"/>
    <dgm:cxn modelId="{12D9861E-878D-4F12-82E4-7FE236C38B17}" type="presOf" srcId="{70938492-2E26-48F7-9EB7-F79362F54C14}" destId="{69EE2C61-6425-4640-909C-00656A7B900D}" srcOrd="0" destOrd="0" presId="urn:microsoft.com/office/officeart/2005/8/layout/cycle3"/>
    <dgm:cxn modelId="{181D0586-5DCD-460D-8949-1226E4CAD3FD}" srcId="{C5329AFB-59F5-4C94-8FCA-0AB5B31055A1}" destId="{43E5C990-BC01-49B2-A495-2065E2B7915D}" srcOrd="2" destOrd="0" parTransId="{01D1D6A6-C2D8-4610-A779-58AF66FBB451}" sibTransId="{1594A925-F6A3-490F-ADD1-C18404D0FAB9}"/>
    <dgm:cxn modelId="{1A794471-8DA5-4CD3-807E-28FB1E9B34CC}" srcId="{C5329AFB-59F5-4C94-8FCA-0AB5B31055A1}" destId="{0E076F2D-29B6-4BE6-953B-E02C29A415E1}" srcOrd="3" destOrd="0" parTransId="{A551CB95-F54E-4DC0-B606-CA7CEC79DD20}" sibTransId="{8F2C7463-D012-40AA-818A-30E8BDC68992}"/>
    <dgm:cxn modelId="{F112B328-B852-45A4-A7A3-9DFFC5D99050}" type="presOf" srcId="{03FB6D69-7BBA-457F-A039-23A6E113196A}" destId="{4526CD32-D2FE-40FD-89A3-A6382E0D23EE}" srcOrd="0" destOrd="0" presId="urn:microsoft.com/office/officeart/2005/8/layout/cycle3"/>
    <dgm:cxn modelId="{1B3363A3-72B8-4E7B-9ACC-6F9F2F5E44E0}" type="presParOf" srcId="{A8E25276-E0BD-4887-91AF-277E5BE97D57}" destId="{08D60657-85F1-42F6-B1BA-5EEEF4DABB05}" srcOrd="0" destOrd="0" presId="urn:microsoft.com/office/officeart/2005/8/layout/cycle3"/>
    <dgm:cxn modelId="{6797E7C5-3CA4-4905-B202-B10C3CD71616}" type="presParOf" srcId="{08D60657-85F1-42F6-B1BA-5EEEF4DABB05}" destId="{69EE2C61-6425-4640-909C-00656A7B900D}" srcOrd="0" destOrd="0" presId="urn:microsoft.com/office/officeart/2005/8/layout/cycle3"/>
    <dgm:cxn modelId="{29ABFF7A-A188-42FC-960C-489ABDD21197}" type="presParOf" srcId="{08D60657-85F1-42F6-B1BA-5EEEF4DABB05}" destId="{C057B53F-C3BB-483B-8C8D-2531B5A6F112}" srcOrd="1" destOrd="0" presId="urn:microsoft.com/office/officeart/2005/8/layout/cycle3"/>
    <dgm:cxn modelId="{D46643D3-172F-47C0-AFD5-C7F34F146A29}" type="presParOf" srcId="{08D60657-85F1-42F6-B1BA-5EEEF4DABB05}" destId="{FBF47795-8134-4B54-AF37-523ED6FDEF9F}" srcOrd="2" destOrd="0" presId="urn:microsoft.com/office/officeart/2005/8/layout/cycle3"/>
    <dgm:cxn modelId="{48C61FB5-B2F3-403A-8400-BA96A4DED4EF}" type="presParOf" srcId="{08D60657-85F1-42F6-B1BA-5EEEF4DABB05}" destId="{C45297F9-5019-40F1-BC26-11A696317A55}" srcOrd="3" destOrd="0" presId="urn:microsoft.com/office/officeart/2005/8/layout/cycle3"/>
    <dgm:cxn modelId="{3BD6CFDD-898F-4C57-A2B0-6BCF0C07385B}" type="presParOf" srcId="{08D60657-85F1-42F6-B1BA-5EEEF4DABB05}" destId="{62AA2BA5-611F-494C-B1D0-A0921BBFACD9}" srcOrd="4" destOrd="0" presId="urn:microsoft.com/office/officeart/2005/8/layout/cycle3"/>
    <dgm:cxn modelId="{BBE271E4-A48A-4A55-9575-1941BE3978EE}" type="presParOf" srcId="{08D60657-85F1-42F6-B1BA-5EEEF4DABB05}" destId="{E068E2B9-1EF1-481C-B52A-467A3FF42150}" srcOrd="5" destOrd="0" presId="urn:microsoft.com/office/officeart/2005/8/layout/cycle3"/>
    <dgm:cxn modelId="{6A447D1A-B272-4010-8C20-AE1491E34E6A}" type="presParOf" srcId="{08D60657-85F1-42F6-B1BA-5EEEF4DABB05}" destId="{4526CD32-D2FE-40FD-89A3-A6382E0D23EE}"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329AFB-59F5-4C94-8FCA-0AB5B31055A1}"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0938492-2E26-48F7-9EB7-F79362F54C14}">
      <dgm:prSet phldrT="[Text]"/>
      <dgm:spPr/>
      <dgm:t>
        <a:bodyPr/>
        <a:lstStyle/>
        <a:p>
          <a:r>
            <a:rPr lang="en-GB" dirty="0"/>
            <a:t>Create</a:t>
          </a:r>
        </a:p>
      </dgm:t>
    </dgm:pt>
    <dgm:pt modelId="{74A0347C-F0A9-4598-B564-4F21E463F451}" type="parTrans" cxnId="{80AA2B70-355A-4FA4-9FB9-137CD1E9EF85}">
      <dgm:prSet/>
      <dgm:spPr/>
      <dgm:t>
        <a:bodyPr/>
        <a:lstStyle/>
        <a:p>
          <a:endParaRPr lang="en-GB"/>
        </a:p>
      </dgm:t>
    </dgm:pt>
    <dgm:pt modelId="{1A65F0E2-F1C8-4F9D-8591-A02D69F746E0}" type="sibTrans" cxnId="{80AA2B70-355A-4FA4-9FB9-137CD1E9EF85}">
      <dgm:prSet/>
      <dgm:spPr/>
      <dgm:t>
        <a:bodyPr/>
        <a:lstStyle/>
        <a:p>
          <a:endParaRPr lang="en-GB"/>
        </a:p>
      </dgm:t>
    </dgm:pt>
    <dgm:pt modelId="{11FE78AA-94D0-4EA4-9A04-4CF9DBA8DD9D}">
      <dgm:prSet phldrT="[Text]"/>
      <dgm:spPr/>
      <dgm:t>
        <a:bodyPr/>
        <a:lstStyle/>
        <a:p>
          <a:r>
            <a:rPr lang="en-GB" dirty="0"/>
            <a:t>Document</a:t>
          </a:r>
        </a:p>
      </dgm:t>
    </dgm:pt>
    <dgm:pt modelId="{2DDE25B9-0791-4514-91C3-4E680CC9AB1B}" type="parTrans" cxnId="{B21BF4FE-A866-4BB1-9EC8-D0119E73974A}">
      <dgm:prSet/>
      <dgm:spPr/>
      <dgm:t>
        <a:bodyPr/>
        <a:lstStyle/>
        <a:p>
          <a:endParaRPr lang="en-GB"/>
        </a:p>
      </dgm:t>
    </dgm:pt>
    <dgm:pt modelId="{97892508-0E46-43AC-8DDB-6B6423E1B22B}" type="sibTrans" cxnId="{B21BF4FE-A866-4BB1-9EC8-D0119E73974A}">
      <dgm:prSet/>
      <dgm:spPr/>
      <dgm:t>
        <a:bodyPr/>
        <a:lstStyle/>
        <a:p>
          <a:endParaRPr lang="en-GB"/>
        </a:p>
      </dgm:t>
    </dgm:pt>
    <dgm:pt modelId="{43E5C990-BC01-49B2-A495-2065E2B7915D}">
      <dgm:prSet phldrT="[Text]"/>
      <dgm:spPr/>
      <dgm:t>
        <a:bodyPr/>
        <a:lstStyle/>
        <a:p>
          <a:r>
            <a:rPr lang="en-GB" dirty="0"/>
            <a:t>Use</a:t>
          </a:r>
        </a:p>
      </dgm:t>
    </dgm:pt>
    <dgm:pt modelId="{01D1D6A6-C2D8-4610-A779-58AF66FBB451}" type="parTrans" cxnId="{181D0586-5DCD-460D-8949-1226E4CAD3FD}">
      <dgm:prSet/>
      <dgm:spPr/>
      <dgm:t>
        <a:bodyPr/>
        <a:lstStyle/>
        <a:p>
          <a:endParaRPr lang="en-GB"/>
        </a:p>
      </dgm:t>
    </dgm:pt>
    <dgm:pt modelId="{1594A925-F6A3-490F-ADD1-C18404D0FAB9}" type="sibTrans" cxnId="{181D0586-5DCD-460D-8949-1226E4CAD3FD}">
      <dgm:prSet/>
      <dgm:spPr/>
      <dgm:t>
        <a:bodyPr/>
        <a:lstStyle/>
        <a:p>
          <a:endParaRPr lang="en-GB"/>
        </a:p>
      </dgm:t>
    </dgm:pt>
    <dgm:pt modelId="{F93DF7C0-7508-4FA7-A14F-C0833F7989FE}">
      <dgm:prSet phldrT="[Text]"/>
      <dgm:spPr/>
      <dgm:t>
        <a:bodyPr/>
        <a:lstStyle/>
        <a:p>
          <a:r>
            <a:rPr lang="en-GB" dirty="0"/>
            <a:t>Share</a:t>
          </a:r>
        </a:p>
      </dgm:t>
    </dgm:pt>
    <dgm:pt modelId="{B2BC54D8-A5CD-4E6E-BF91-9511CB54AA17}" type="parTrans" cxnId="{F4A15F0D-97D6-481A-96D1-2E50B1384D6B}">
      <dgm:prSet/>
      <dgm:spPr/>
      <dgm:t>
        <a:bodyPr/>
        <a:lstStyle/>
        <a:p>
          <a:endParaRPr lang="en-GB"/>
        </a:p>
      </dgm:t>
    </dgm:pt>
    <dgm:pt modelId="{E20E2F6A-8550-4BB0-8872-F0D8C4ED541C}" type="sibTrans" cxnId="{F4A15F0D-97D6-481A-96D1-2E50B1384D6B}">
      <dgm:prSet/>
      <dgm:spPr/>
      <dgm:t>
        <a:bodyPr/>
        <a:lstStyle/>
        <a:p>
          <a:endParaRPr lang="en-GB"/>
        </a:p>
      </dgm:t>
    </dgm:pt>
    <dgm:pt modelId="{03FB6D69-7BBA-457F-A039-23A6E113196A}">
      <dgm:prSet phldrT="[Text]"/>
      <dgm:spPr/>
      <dgm:t>
        <a:bodyPr/>
        <a:lstStyle/>
        <a:p>
          <a:r>
            <a:rPr lang="en-GB" dirty="0"/>
            <a:t>Preserve</a:t>
          </a:r>
        </a:p>
      </dgm:t>
    </dgm:pt>
    <dgm:pt modelId="{774D3DAA-F615-4C6E-8AF1-689BBD15FB8F}" type="parTrans" cxnId="{D5F097AD-0038-4E41-B413-1CD8195BF946}">
      <dgm:prSet/>
      <dgm:spPr/>
      <dgm:t>
        <a:bodyPr/>
        <a:lstStyle/>
        <a:p>
          <a:endParaRPr lang="en-GB"/>
        </a:p>
      </dgm:t>
    </dgm:pt>
    <dgm:pt modelId="{E470E79C-346C-404A-A9FE-693677EA7448}" type="sibTrans" cxnId="{D5F097AD-0038-4E41-B413-1CD8195BF946}">
      <dgm:prSet/>
      <dgm:spPr/>
      <dgm:t>
        <a:bodyPr/>
        <a:lstStyle/>
        <a:p>
          <a:endParaRPr lang="en-GB"/>
        </a:p>
      </dgm:t>
    </dgm:pt>
    <dgm:pt modelId="{0E076F2D-29B6-4BE6-953B-E02C29A415E1}">
      <dgm:prSet phldrT="[Text]"/>
      <dgm:spPr/>
      <dgm:t>
        <a:bodyPr/>
        <a:lstStyle/>
        <a:p>
          <a:r>
            <a:rPr lang="en-GB" dirty="0"/>
            <a:t>Store</a:t>
          </a:r>
        </a:p>
      </dgm:t>
    </dgm:pt>
    <dgm:pt modelId="{A551CB95-F54E-4DC0-B606-CA7CEC79DD20}" type="parTrans" cxnId="{1A794471-8DA5-4CD3-807E-28FB1E9B34CC}">
      <dgm:prSet/>
      <dgm:spPr/>
      <dgm:t>
        <a:bodyPr/>
        <a:lstStyle/>
        <a:p>
          <a:endParaRPr lang="en-GB"/>
        </a:p>
      </dgm:t>
    </dgm:pt>
    <dgm:pt modelId="{8F2C7463-D012-40AA-818A-30E8BDC68992}" type="sibTrans" cxnId="{1A794471-8DA5-4CD3-807E-28FB1E9B34CC}">
      <dgm:prSet/>
      <dgm:spPr/>
      <dgm:t>
        <a:bodyPr/>
        <a:lstStyle/>
        <a:p>
          <a:endParaRPr lang="en-GB"/>
        </a:p>
      </dgm:t>
    </dgm:pt>
    <dgm:pt modelId="{A8E25276-E0BD-4887-91AF-277E5BE97D57}" type="pres">
      <dgm:prSet presAssocID="{C5329AFB-59F5-4C94-8FCA-0AB5B31055A1}" presName="Name0" presStyleCnt="0">
        <dgm:presLayoutVars>
          <dgm:dir/>
          <dgm:resizeHandles val="exact"/>
        </dgm:presLayoutVars>
      </dgm:prSet>
      <dgm:spPr/>
      <dgm:t>
        <a:bodyPr/>
        <a:lstStyle/>
        <a:p>
          <a:endParaRPr lang="en-US"/>
        </a:p>
      </dgm:t>
    </dgm:pt>
    <dgm:pt modelId="{08D60657-85F1-42F6-B1BA-5EEEF4DABB05}" type="pres">
      <dgm:prSet presAssocID="{C5329AFB-59F5-4C94-8FCA-0AB5B31055A1}" presName="cycle" presStyleCnt="0"/>
      <dgm:spPr/>
    </dgm:pt>
    <dgm:pt modelId="{69EE2C61-6425-4640-909C-00656A7B900D}" type="pres">
      <dgm:prSet presAssocID="{70938492-2E26-48F7-9EB7-F79362F54C14}" presName="nodeFirstNode" presStyleLbl="node1" presStyleIdx="0" presStyleCnt="6" custRadScaleRad="100030" custRadScaleInc="-296">
        <dgm:presLayoutVars>
          <dgm:bulletEnabled val="1"/>
        </dgm:presLayoutVars>
      </dgm:prSet>
      <dgm:spPr/>
      <dgm:t>
        <a:bodyPr/>
        <a:lstStyle/>
        <a:p>
          <a:endParaRPr lang="en-US"/>
        </a:p>
      </dgm:t>
    </dgm:pt>
    <dgm:pt modelId="{C057B53F-C3BB-483B-8C8D-2531B5A6F112}" type="pres">
      <dgm:prSet presAssocID="{1A65F0E2-F1C8-4F9D-8591-A02D69F746E0}" presName="sibTransFirstNode" presStyleLbl="bgShp" presStyleIdx="0" presStyleCnt="1"/>
      <dgm:spPr/>
      <dgm:t>
        <a:bodyPr/>
        <a:lstStyle/>
        <a:p>
          <a:endParaRPr lang="en-US"/>
        </a:p>
      </dgm:t>
    </dgm:pt>
    <dgm:pt modelId="{FBF47795-8134-4B54-AF37-523ED6FDEF9F}" type="pres">
      <dgm:prSet presAssocID="{11FE78AA-94D0-4EA4-9A04-4CF9DBA8DD9D}" presName="nodeFollowingNodes" presStyleLbl="node1" presStyleIdx="1" presStyleCnt="6">
        <dgm:presLayoutVars>
          <dgm:bulletEnabled val="1"/>
        </dgm:presLayoutVars>
      </dgm:prSet>
      <dgm:spPr/>
      <dgm:t>
        <a:bodyPr/>
        <a:lstStyle/>
        <a:p>
          <a:endParaRPr lang="en-US"/>
        </a:p>
      </dgm:t>
    </dgm:pt>
    <dgm:pt modelId="{C45297F9-5019-40F1-BC26-11A696317A55}" type="pres">
      <dgm:prSet presAssocID="{43E5C990-BC01-49B2-A495-2065E2B7915D}" presName="nodeFollowingNodes" presStyleLbl="node1" presStyleIdx="2" presStyleCnt="6">
        <dgm:presLayoutVars>
          <dgm:bulletEnabled val="1"/>
        </dgm:presLayoutVars>
      </dgm:prSet>
      <dgm:spPr/>
      <dgm:t>
        <a:bodyPr/>
        <a:lstStyle/>
        <a:p>
          <a:endParaRPr lang="en-US"/>
        </a:p>
      </dgm:t>
    </dgm:pt>
    <dgm:pt modelId="{62AA2BA5-611F-494C-B1D0-A0921BBFACD9}" type="pres">
      <dgm:prSet presAssocID="{0E076F2D-29B6-4BE6-953B-E02C29A415E1}" presName="nodeFollowingNodes" presStyleLbl="node1" presStyleIdx="3" presStyleCnt="6">
        <dgm:presLayoutVars>
          <dgm:bulletEnabled val="1"/>
        </dgm:presLayoutVars>
      </dgm:prSet>
      <dgm:spPr/>
      <dgm:t>
        <a:bodyPr/>
        <a:lstStyle/>
        <a:p>
          <a:endParaRPr lang="en-US"/>
        </a:p>
      </dgm:t>
    </dgm:pt>
    <dgm:pt modelId="{E068E2B9-1EF1-481C-B52A-467A3FF42150}" type="pres">
      <dgm:prSet presAssocID="{F93DF7C0-7508-4FA7-A14F-C0833F7989FE}" presName="nodeFollowingNodes" presStyleLbl="node1" presStyleIdx="4" presStyleCnt="6">
        <dgm:presLayoutVars>
          <dgm:bulletEnabled val="1"/>
        </dgm:presLayoutVars>
      </dgm:prSet>
      <dgm:spPr/>
      <dgm:t>
        <a:bodyPr/>
        <a:lstStyle/>
        <a:p>
          <a:endParaRPr lang="en-US"/>
        </a:p>
      </dgm:t>
    </dgm:pt>
    <dgm:pt modelId="{4526CD32-D2FE-40FD-89A3-A6382E0D23EE}" type="pres">
      <dgm:prSet presAssocID="{03FB6D69-7BBA-457F-A039-23A6E113196A}" presName="nodeFollowingNodes" presStyleLbl="node1" presStyleIdx="5" presStyleCnt="6">
        <dgm:presLayoutVars>
          <dgm:bulletEnabled val="1"/>
        </dgm:presLayoutVars>
      </dgm:prSet>
      <dgm:spPr/>
      <dgm:t>
        <a:bodyPr/>
        <a:lstStyle/>
        <a:p>
          <a:endParaRPr lang="en-US"/>
        </a:p>
      </dgm:t>
    </dgm:pt>
  </dgm:ptLst>
  <dgm:cxnLst>
    <dgm:cxn modelId="{F4A15F0D-97D6-481A-96D1-2E50B1384D6B}" srcId="{C5329AFB-59F5-4C94-8FCA-0AB5B31055A1}" destId="{F93DF7C0-7508-4FA7-A14F-C0833F7989FE}" srcOrd="4" destOrd="0" parTransId="{B2BC54D8-A5CD-4E6E-BF91-9511CB54AA17}" sibTransId="{E20E2F6A-8550-4BB0-8872-F0D8C4ED541C}"/>
    <dgm:cxn modelId="{80AA2B70-355A-4FA4-9FB9-137CD1E9EF85}" srcId="{C5329AFB-59F5-4C94-8FCA-0AB5B31055A1}" destId="{70938492-2E26-48F7-9EB7-F79362F54C14}" srcOrd="0" destOrd="0" parTransId="{74A0347C-F0A9-4598-B564-4F21E463F451}" sibTransId="{1A65F0E2-F1C8-4F9D-8591-A02D69F746E0}"/>
    <dgm:cxn modelId="{23A8D70B-3831-4B7D-AE84-00EA0CE37DE6}" type="presOf" srcId="{C5329AFB-59F5-4C94-8FCA-0AB5B31055A1}" destId="{A8E25276-E0BD-4887-91AF-277E5BE97D57}" srcOrd="0" destOrd="0" presId="urn:microsoft.com/office/officeart/2005/8/layout/cycle3"/>
    <dgm:cxn modelId="{56C1300A-5263-4FF0-AB81-BC98AC3F4DDA}" type="presOf" srcId="{11FE78AA-94D0-4EA4-9A04-4CF9DBA8DD9D}" destId="{FBF47795-8134-4B54-AF37-523ED6FDEF9F}" srcOrd="0" destOrd="0" presId="urn:microsoft.com/office/officeart/2005/8/layout/cycle3"/>
    <dgm:cxn modelId="{57BE2982-03C1-4ECD-AEA8-3B2B7CDA0DD6}" type="presOf" srcId="{1A65F0E2-F1C8-4F9D-8591-A02D69F746E0}" destId="{C057B53F-C3BB-483B-8C8D-2531B5A6F112}" srcOrd="0" destOrd="0" presId="urn:microsoft.com/office/officeart/2005/8/layout/cycle3"/>
    <dgm:cxn modelId="{B21BF4FE-A866-4BB1-9EC8-D0119E73974A}" srcId="{C5329AFB-59F5-4C94-8FCA-0AB5B31055A1}" destId="{11FE78AA-94D0-4EA4-9A04-4CF9DBA8DD9D}" srcOrd="1" destOrd="0" parTransId="{2DDE25B9-0791-4514-91C3-4E680CC9AB1B}" sibTransId="{97892508-0E46-43AC-8DDB-6B6423E1B22B}"/>
    <dgm:cxn modelId="{22B510D8-7131-40AA-B89A-521B5DC5BC68}" type="presOf" srcId="{43E5C990-BC01-49B2-A495-2065E2B7915D}" destId="{C45297F9-5019-40F1-BC26-11A696317A55}" srcOrd="0" destOrd="0" presId="urn:microsoft.com/office/officeart/2005/8/layout/cycle3"/>
    <dgm:cxn modelId="{5838141D-F09A-4561-9541-F85CBB1F5077}" type="presOf" srcId="{F93DF7C0-7508-4FA7-A14F-C0833F7989FE}" destId="{E068E2B9-1EF1-481C-B52A-467A3FF42150}" srcOrd="0" destOrd="0" presId="urn:microsoft.com/office/officeart/2005/8/layout/cycle3"/>
    <dgm:cxn modelId="{0E46CC63-D877-495A-847C-BF916ADC534C}" type="presOf" srcId="{0E076F2D-29B6-4BE6-953B-E02C29A415E1}" destId="{62AA2BA5-611F-494C-B1D0-A0921BBFACD9}" srcOrd="0" destOrd="0" presId="urn:microsoft.com/office/officeart/2005/8/layout/cycle3"/>
    <dgm:cxn modelId="{D5F097AD-0038-4E41-B413-1CD8195BF946}" srcId="{C5329AFB-59F5-4C94-8FCA-0AB5B31055A1}" destId="{03FB6D69-7BBA-457F-A039-23A6E113196A}" srcOrd="5" destOrd="0" parTransId="{774D3DAA-F615-4C6E-8AF1-689BBD15FB8F}" sibTransId="{E470E79C-346C-404A-A9FE-693677EA7448}"/>
    <dgm:cxn modelId="{12D9861E-878D-4F12-82E4-7FE236C38B17}" type="presOf" srcId="{70938492-2E26-48F7-9EB7-F79362F54C14}" destId="{69EE2C61-6425-4640-909C-00656A7B900D}" srcOrd="0" destOrd="0" presId="urn:microsoft.com/office/officeart/2005/8/layout/cycle3"/>
    <dgm:cxn modelId="{181D0586-5DCD-460D-8949-1226E4CAD3FD}" srcId="{C5329AFB-59F5-4C94-8FCA-0AB5B31055A1}" destId="{43E5C990-BC01-49B2-A495-2065E2B7915D}" srcOrd="2" destOrd="0" parTransId="{01D1D6A6-C2D8-4610-A779-58AF66FBB451}" sibTransId="{1594A925-F6A3-490F-ADD1-C18404D0FAB9}"/>
    <dgm:cxn modelId="{1A794471-8DA5-4CD3-807E-28FB1E9B34CC}" srcId="{C5329AFB-59F5-4C94-8FCA-0AB5B31055A1}" destId="{0E076F2D-29B6-4BE6-953B-E02C29A415E1}" srcOrd="3" destOrd="0" parTransId="{A551CB95-F54E-4DC0-B606-CA7CEC79DD20}" sibTransId="{8F2C7463-D012-40AA-818A-30E8BDC68992}"/>
    <dgm:cxn modelId="{F112B328-B852-45A4-A7A3-9DFFC5D99050}" type="presOf" srcId="{03FB6D69-7BBA-457F-A039-23A6E113196A}" destId="{4526CD32-D2FE-40FD-89A3-A6382E0D23EE}" srcOrd="0" destOrd="0" presId="urn:microsoft.com/office/officeart/2005/8/layout/cycle3"/>
    <dgm:cxn modelId="{1B3363A3-72B8-4E7B-9ACC-6F9F2F5E44E0}" type="presParOf" srcId="{A8E25276-E0BD-4887-91AF-277E5BE97D57}" destId="{08D60657-85F1-42F6-B1BA-5EEEF4DABB05}" srcOrd="0" destOrd="0" presId="urn:microsoft.com/office/officeart/2005/8/layout/cycle3"/>
    <dgm:cxn modelId="{6797E7C5-3CA4-4905-B202-B10C3CD71616}" type="presParOf" srcId="{08D60657-85F1-42F6-B1BA-5EEEF4DABB05}" destId="{69EE2C61-6425-4640-909C-00656A7B900D}" srcOrd="0" destOrd="0" presId="urn:microsoft.com/office/officeart/2005/8/layout/cycle3"/>
    <dgm:cxn modelId="{29ABFF7A-A188-42FC-960C-489ABDD21197}" type="presParOf" srcId="{08D60657-85F1-42F6-B1BA-5EEEF4DABB05}" destId="{C057B53F-C3BB-483B-8C8D-2531B5A6F112}" srcOrd="1" destOrd="0" presId="urn:microsoft.com/office/officeart/2005/8/layout/cycle3"/>
    <dgm:cxn modelId="{D46643D3-172F-47C0-AFD5-C7F34F146A29}" type="presParOf" srcId="{08D60657-85F1-42F6-B1BA-5EEEF4DABB05}" destId="{FBF47795-8134-4B54-AF37-523ED6FDEF9F}" srcOrd="2" destOrd="0" presId="urn:microsoft.com/office/officeart/2005/8/layout/cycle3"/>
    <dgm:cxn modelId="{48C61FB5-B2F3-403A-8400-BA96A4DED4EF}" type="presParOf" srcId="{08D60657-85F1-42F6-B1BA-5EEEF4DABB05}" destId="{C45297F9-5019-40F1-BC26-11A696317A55}" srcOrd="3" destOrd="0" presId="urn:microsoft.com/office/officeart/2005/8/layout/cycle3"/>
    <dgm:cxn modelId="{3BD6CFDD-898F-4C57-A2B0-6BCF0C07385B}" type="presParOf" srcId="{08D60657-85F1-42F6-B1BA-5EEEF4DABB05}" destId="{62AA2BA5-611F-494C-B1D0-A0921BBFACD9}" srcOrd="4" destOrd="0" presId="urn:microsoft.com/office/officeart/2005/8/layout/cycle3"/>
    <dgm:cxn modelId="{BBE271E4-A48A-4A55-9575-1941BE3978EE}" type="presParOf" srcId="{08D60657-85F1-42F6-B1BA-5EEEF4DABB05}" destId="{E068E2B9-1EF1-481C-B52A-467A3FF42150}" srcOrd="5" destOrd="0" presId="urn:microsoft.com/office/officeart/2005/8/layout/cycle3"/>
    <dgm:cxn modelId="{6A447D1A-B272-4010-8C20-AE1491E34E6A}" type="presParOf" srcId="{08D60657-85F1-42F6-B1BA-5EEEF4DABB05}" destId="{4526CD32-D2FE-40FD-89A3-A6382E0D23EE}"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7B53F-C3BB-483B-8C8D-2531B5A6F112}">
      <dsp:nvSpPr>
        <dsp:cNvPr id="0" name=""/>
        <dsp:cNvSpPr/>
      </dsp:nvSpPr>
      <dsp:spPr>
        <a:xfrm>
          <a:off x="353741" y="-4741"/>
          <a:ext cx="3485130" cy="3485130"/>
        </a:xfrm>
        <a:prstGeom prst="circularArrow">
          <a:avLst>
            <a:gd name="adj1" fmla="val 5274"/>
            <a:gd name="adj2" fmla="val 312630"/>
            <a:gd name="adj3" fmla="val 14326174"/>
            <a:gd name="adj4" fmla="val 17069872"/>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E2C61-6425-4640-909C-00656A7B900D}">
      <dsp:nvSpPr>
        <dsp:cNvPr id="0" name=""/>
        <dsp:cNvSpPr/>
      </dsp:nvSpPr>
      <dsp:spPr>
        <a:xfrm>
          <a:off x="1470799" y="1173"/>
          <a:ext cx="1251014" cy="6255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Create</a:t>
          </a:r>
        </a:p>
      </dsp:txBody>
      <dsp:txXfrm>
        <a:off x="1501334" y="31708"/>
        <a:ext cx="1189944" cy="564437"/>
      </dsp:txXfrm>
    </dsp:sp>
    <dsp:sp modelId="{FBF47795-8134-4B54-AF37-523ED6FDEF9F}">
      <dsp:nvSpPr>
        <dsp:cNvPr id="0" name=""/>
        <dsp:cNvSpPr/>
      </dsp:nvSpPr>
      <dsp:spPr>
        <a:xfrm>
          <a:off x="2698983" y="708515"/>
          <a:ext cx="1251014" cy="6255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Document</a:t>
          </a:r>
        </a:p>
      </dsp:txBody>
      <dsp:txXfrm>
        <a:off x="2729518" y="739050"/>
        <a:ext cx="1189944" cy="564437"/>
      </dsp:txXfrm>
    </dsp:sp>
    <dsp:sp modelId="{C45297F9-5019-40F1-BC26-11A696317A55}">
      <dsp:nvSpPr>
        <dsp:cNvPr id="0" name=""/>
        <dsp:cNvSpPr/>
      </dsp:nvSpPr>
      <dsp:spPr>
        <a:xfrm>
          <a:off x="2698983" y="2122361"/>
          <a:ext cx="1251014" cy="6255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Use</a:t>
          </a:r>
        </a:p>
      </dsp:txBody>
      <dsp:txXfrm>
        <a:off x="2729518" y="2152896"/>
        <a:ext cx="1189944" cy="564437"/>
      </dsp:txXfrm>
    </dsp:sp>
    <dsp:sp modelId="{62AA2BA5-611F-494C-B1D0-A0921BBFACD9}">
      <dsp:nvSpPr>
        <dsp:cNvPr id="0" name=""/>
        <dsp:cNvSpPr/>
      </dsp:nvSpPr>
      <dsp:spPr>
        <a:xfrm>
          <a:off x="1474556" y="2829284"/>
          <a:ext cx="1251014" cy="6255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Store</a:t>
          </a:r>
        </a:p>
      </dsp:txBody>
      <dsp:txXfrm>
        <a:off x="1505091" y="2859819"/>
        <a:ext cx="1189944" cy="564437"/>
      </dsp:txXfrm>
    </dsp:sp>
    <dsp:sp modelId="{E068E2B9-1EF1-481C-B52A-467A3FF42150}">
      <dsp:nvSpPr>
        <dsp:cNvPr id="0" name=""/>
        <dsp:cNvSpPr/>
      </dsp:nvSpPr>
      <dsp:spPr>
        <a:xfrm>
          <a:off x="250130" y="2122361"/>
          <a:ext cx="1251014" cy="6255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Share</a:t>
          </a:r>
        </a:p>
      </dsp:txBody>
      <dsp:txXfrm>
        <a:off x="280665" y="2152896"/>
        <a:ext cx="1189944" cy="564437"/>
      </dsp:txXfrm>
    </dsp:sp>
    <dsp:sp modelId="{4526CD32-D2FE-40FD-89A3-A6382E0D23EE}">
      <dsp:nvSpPr>
        <dsp:cNvPr id="0" name=""/>
        <dsp:cNvSpPr/>
      </dsp:nvSpPr>
      <dsp:spPr>
        <a:xfrm>
          <a:off x="250130" y="708515"/>
          <a:ext cx="1251014" cy="6255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a:t>Preserve</a:t>
          </a:r>
        </a:p>
      </dsp:txBody>
      <dsp:txXfrm>
        <a:off x="280665" y="739050"/>
        <a:ext cx="1189944" cy="5644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7B53F-C3BB-483B-8C8D-2531B5A6F112}">
      <dsp:nvSpPr>
        <dsp:cNvPr id="0" name=""/>
        <dsp:cNvSpPr/>
      </dsp:nvSpPr>
      <dsp:spPr>
        <a:xfrm>
          <a:off x="512774" y="-3892"/>
          <a:ext cx="2412537" cy="2412537"/>
        </a:xfrm>
        <a:prstGeom prst="circularArrow">
          <a:avLst>
            <a:gd name="adj1" fmla="val 5274"/>
            <a:gd name="adj2" fmla="val 312630"/>
            <a:gd name="adj3" fmla="val 14364752"/>
            <a:gd name="adj4" fmla="val 17047506"/>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E2C61-6425-4640-909C-00656A7B900D}">
      <dsp:nvSpPr>
        <dsp:cNvPr id="0" name=""/>
        <dsp:cNvSpPr/>
      </dsp:nvSpPr>
      <dsp:spPr>
        <a:xfrm>
          <a:off x="1296197" y="880"/>
          <a:ext cx="845690" cy="422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Create</a:t>
          </a:r>
        </a:p>
      </dsp:txBody>
      <dsp:txXfrm>
        <a:off x="1316839" y="21522"/>
        <a:ext cx="804406" cy="381561"/>
      </dsp:txXfrm>
    </dsp:sp>
    <dsp:sp modelId="{FBF47795-8134-4B54-AF37-523ED6FDEF9F}">
      <dsp:nvSpPr>
        <dsp:cNvPr id="0" name=""/>
        <dsp:cNvSpPr/>
      </dsp:nvSpPr>
      <dsp:spPr>
        <a:xfrm>
          <a:off x="2146392" y="490528"/>
          <a:ext cx="845690" cy="422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Document</a:t>
          </a:r>
        </a:p>
      </dsp:txBody>
      <dsp:txXfrm>
        <a:off x="2167034" y="511170"/>
        <a:ext cx="804406" cy="381561"/>
      </dsp:txXfrm>
    </dsp:sp>
    <dsp:sp modelId="{C45297F9-5019-40F1-BC26-11A696317A55}">
      <dsp:nvSpPr>
        <dsp:cNvPr id="0" name=""/>
        <dsp:cNvSpPr/>
      </dsp:nvSpPr>
      <dsp:spPr>
        <a:xfrm>
          <a:off x="2146392" y="1469245"/>
          <a:ext cx="845690" cy="422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Use</a:t>
          </a:r>
        </a:p>
      </dsp:txBody>
      <dsp:txXfrm>
        <a:off x="2167034" y="1489887"/>
        <a:ext cx="804406" cy="381561"/>
      </dsp:txXfrm>
    </dsp:sp>
    <dsp:sp modelId="{62AA2BA5-611F-494C-B1D0-A0921BBFACD9}">
      <dsp:nvSpPr>
        <dsp:cNvPr id="0" name=""/>
        <dsp:cNvSpPr/>
      </dsp:nvSpPr>
      <dsp:spPr>
        <a:xfrm>
          <a:off x="1298798" y="1958604"/>
          <a:ext cx="845690" cy="422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Store</a:t>
          </a:r>
        </a:p>
      </dsp:txBody>
      <dsp:txXfrm>
        <a:off x="1319440" y="1979246"/>
        <a:ext cx="804406" cy="381561"/>
      </dsp:txXfrm>
    </dsp:sp>
    <dsp:sp modelId="{E068E2B9-1EF1-481C-B52A-467A3FF42150}">
      <dsp:nvSpPr>
        <dsp:cNvPr id="0" name=""/>
        <dsp:cNvSpPr/>
      </dsp:nvSpPr>
      <dsp:spPr>
        <a:xfrm>
          <a:off x="451205" y="1469245"/>
          <a:ext cx="845690" cy="422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Share</a:t>
          </a:r>
        </a:p>
      </dsp:txBody>
      <dsp:txXfrm>
        <a:off x="471847" y="1489887"/>
        <a:ext cx="804406" cy="381561"/>
      </dsp:txXfrm>
    </dsp:sp>
    <dsp:sp modelId="{4526CD32-D2FE-40FD-89A3-A6382E0D23EE}">
      <dsp:nvSpPr>
        <dsp:cNvPr id="0" name=""/>
        <dsp:cNvSpPr/>
      </dsp:nvSpPr>
      <dsp:spPr>
        <a:xfrm>
          <a:off x="451205" y="490528"/>
          <a:ext cx="845690" cy="4228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dirty="0"/>
            <a:t>Preserve</a:t>
          </a:r>
        </a:p>
      </dsp:txBody>
      <dsp:txXfrm>
        <a:off x="471847" y="511170"/>
        <a:ext cx="804406" cy="38156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AA029-F406-9647-A052-D1106624BDE7}" type="datetimeFigureOut">
              <a:rPr lang="en-GB" smtClean="0"/>
              <a:t>31/10/2018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6F9B7-C60E-C841-AC5F-C068EAA59266}" type="slidenum">
              <a:rPr lang="en-GB" smtClean="0"/>
              <a:t>‹#›</a:t>
            </a:fld>
            <a:endParaRPr lang="en-GB"/>
          </a:p>
        </p:txBody>
      </p:sp>
    </p:spTree>
    <p:extLst>
      <p:ext uri="{BB962C8B-B14F-4D97-AF65-F5344CB8AC3E}">
        <p14:creationId xmlns:p14="http://schemas.microsoft.com/office/powerpoint/2010/main" val="2798271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ea5655e2b_0_1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Google Shape;75;g3ea5655e2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What we can see from the answers is that scientists wear many hats – these all come with different responsibilities</a:t>
            </a:r>
            <a:endParaRPr dirty="0"/>
          </a:p>
        </p:txBody>
      </p:sp>
    </p:spTree>
    <p:extLst>
      <p:ext uri="{BB962C8B-B14F-4D97-AF65-F5344CB8AC3E}">
        <p14:creationId xmlns:p14="http://schemas.microsoft.com/office/powerpoint/2010/main" val="2425887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endParaRPr lang="en-US" dirty="0"/>
          </a:p>
          <a:p>
            <a:r>
              <a:rPr lang="en-US" dirty="0"/>
              <a:t>Some</a:t>
            </a:r>
            <a:r>
              <a:rPr lang="en-US" baseline="0" dirty="0"/>
              <a:t> of the concrete outcomes we pursue in our work </a:t>
            </a:r>
            <a:r>
              <a:rPr lang="en-US" baseline="0" dirty="0" err="1"/>
              <a:t>incl</a:t>
            </a:r>
            <a:r>
              <a:rPr lang="en-US" baseline="0" dirty="0"/>
              <a:t>, improved design and </a:t>
            </a:r>
            <a:r>
              <a:rPr lang="en-US" baseline="0" dirty="0" err="1"/>
              <a:t>resp</a:t>
            </a:r>
            <a:r>
              <a:rPr lang="en-US" baseline="0" dirty="0"/>
              <a:t> develop – so in addition to design might be issues such as user education, policy and regulation of tech</a:t>
            </a:r>
            <a:endParaRPr lang="en-US" dirty="0"/>
          </a:p>
        </p:txBody>
      </p:sp>
      <p:sp>
        <p:nvSpPr>
          <p:cNvPr id="4" name="Slide Number Placeholder 3"/>
          <p:cNvSpPr>
            <a:spLocks noGrp="1"/>
          </p:cNvSpPr>
          <p:nvPr>
            <p:ph type="sldNum" sz="quarter" idx="10"/>
          </p:nvPr>
        </p:nvSpPr>
        <p:spPr/>
        <p:txBody>
          <a:bodyPr/>
          <a:lstStyle/>
          <a:p>
            <a:fld id="{AA5D56D9-36C3-4542-8FA9-BFE140425A88}" type="slidenum">
              <a:rPr lang="en-US" smtClean="0"/>
              <a:t>18</a:t>
            </a:fld>
            <a:endParaRPr lang="en-US"/>
          </a:p>
        </p:txBody>
      </p:sp>
    </p:spTree>
    <p:extLst>
      <p:ext uri="{BB962C8B-B14F-4D97-AF65-F5344CB8AC3E}">
        <p14:creationId xmlns:p14="http://schemas.microsoft.com/office/powerpoint/2010/main" val="3640090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Systems perpetuate</a:t>
            </a:r>
          </a:p>
          <a:p>
            <a:r>
              <a:rPr lang="en-GB" dirty="0"/>
              <a:t>Findings influence cultural understandings of who we are and how we understand our lives</a:t>
            </a:r>
          </a:p>
        </p:txBody>
      </p:sp>
      <p:sp>
        <p:nvSpPr>
          <p:cNvPr id="4" name="Slide Number Placeholder 3"/>
          <p:cNvSpPr>
            <a:spLocks noGrp="1"/>
          </p:cNvSpPr>
          <p:nvPr>
            <p:ph type="sldNum" sz="quarter" idx="10"/>
          </p:nvPr>
        </p:nvSpPr>
        <p:spPr/>
        <p:txBody>
          <a:bodyPr/>
          <a:lstStyle/>
          <a:p>
            <a:fld id="{A9654616-A780-EB4B-85D5-343C09DBC139}" type="slidenum">
              <a:rPr lang="en-GB" smtClean="0"/>
              <a:t>19</a:t>
            </a:fld>
            <a:endParaRPr lang="en-GB"/>
          </a:p>
        </p:txBody>
      </p:sp>
    </p:spTree>
    <p:extLst>
      <p:ext uri="{BB962C8B-B14F-4D97-AF65-F5344CB8AC3E}">
        <p14:creationId xmlns:p14="http://schemas.microsoft.com/office/powerpoint/2010/main" val="1483110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200" kern="1200" dirty="0">
                <a:solidFill>
                  <a:schemeClr val="tx1"/>
                </a:solidFill>
                <a:effectLst/>
                <a:latin typeface="+mn-lt"/>
                <a:ea typeface="+mn-ea"/>
                <a:cs typeface="+mn-cs"/>
              </a:rPr>
              <a:t>Of particular interest to this group, of course, is the online environment</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While it is often tempting to think of the online environment as a neutral and international space, it is important to recognize the limitations of such thought</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The cultural assumptions that are embedded into algorithms, the security criteria designed to safeguard sets of data, the design choices that underpin the design of platforms – these all have the potential to marginalize, stigmatize or override groups of users and it is very important that we pay attention to these issues when we design, use or scrutinize online platforms</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Design choices are therefore not only important for efficiency, but also for the ethical functioning of the online environment</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Furthermore, these choices have long-term implications as they shape in real time a highly dynamic space with limitless potential</a:t>
            </a:r>
            <a:endParaRPr lang="en-GB" sz="11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0340E1F-9FA2-B64F-945E-4C044125F718}" type="slidenum">
              <a:rPr lang="en-US" smtClean="0"/>
              <a:t>20</a:t>
            </a:fld>
            <a:endParaRPr lang="en-US"/>
          </a:p>
        </p:txBody>
      </p:sp>
    </p:spTree>
    <p:extLst>
      <p:ext uri="{BB962C8B-B14F-4D97-AF65-F5344CB8AC3E}">
        <p14:creationId xmlns:p14="http://schemas.microsoft.com/office/powerpoint/2010/main" val="168373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Offensive but also impact on cultural development</a:t>
            </a:r>
          </a:p>
          <a:p>
            <a:r>
              <a:rPr lang="en-US" baseline="0" dirty="0"/>
              <a:t>Selectively filtering the information we have available changes our ability to form opinions and contrast </a:t>
            </a:r>
            <a:r>
              <a:rPr lang="en-US" baseline="0" dirty="0" err="1"/>
              <a:t>infromation</a:t>
            </a:r>
            <a:endParaRPr lang="en-US" baseline="0" dirty="0"/>
          </a:p>
          <a:p>
            <a:r>
              <a:rPr lang="en-US" baseline="0" dirty="0" err="1"/>
              <a:t>UnBias</a:t>
            </a:r>
            <a:r>
              <a:rPr lang="en-US" baseline="0" dirty="0"/>
              <a:t> – user experience of </a:t>
            </a:r>
            <a:r>
              <a:rPr lang="en-US" baseline="0" dirty="0" err="1"/>
              <a:t>alg</a:t>
            </a:r>
            <a:r>
              <a:rPr lang="en-US" baseline="0" dirty="0"/>
              <a:t> driven internet platforms</a:t>
            </a:r>
            <a:endParaRPr lang="en-US" dirty="0"/>
          </a:p>
        </p:txBody>
      </p:sp>
      <p:sp>
        <p:nvSpPr>
          <p:cNvPr id="4" name="Slide Number Placeholder 3"/>
          <p:cNvSpPr>
            <a:spLocks noGrp="1"/>
          </p:cNvSpPr>
          <p:nvPr>
            <p:ph type="sldNum" sz="quarter" idx="10"/>
          </p:nvPr>
        </p:nvSpPr>
        <p:spPr/>
        <p:txBody>
          <a:bodyPr/>
          <a:lstStyle/>
          <a:p>
            <a:fld id="{AA5D56D9-36C3-4542-8FA9-BFE140425A88}" type="slidenum">
              <a:rPr lang="en-US" smtClean="0"/>
              <a:t>22</a:t>
            </a:fld>
            <a:endParaRPr lang="en-US"/>
          </a:p>
        </p:txBody>
      </p:sp>
    </p:spTree>
    <p:extLst>
      <p:ext uri="{BB962C8B-B14F-4D97-AF65-F5344CB8AC3E}">
        <p14:creationId xmlns:p14="http://schemas.microsoft.com/office/powerpoint/2010/main" val="1954947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Will orient more to</a:t>
            </a:r>
            <a:r>
              <a:rPr lang="en-GB" baseline="0" dirty="0"/>
              <a:t> the second definition as that’s what debate around controversies attend to and questions given by discussion organisers</a:t>
            </a:r>
            <a:endParaRPr lang="en-GB" dirty="0"/>
          </a:p>
        </p:txBody>
      </p:sp>
      <p:sp>
        <p:nvSpPr>
          <p:cNvPr id="4" name="Slide Number Placeholder 3"/>
          <p:cNvSpPr>
            <a:spLocks noGrp="1"/>
          </p:cNvSpPr>
          <p:nvPr>
            <p:ph type="sldNum" sz="quarter" idx="10"/>
          </p:nvPr>
        </p:nvSpPr>
        <p:spPr/>
        <p:txBody>
          <a:bodyPr/>
          <a:lstStyle/>
          <a:p>
            <a:fld id="{AA5D56D9-36C3-4542-8FA9-BFE140425A88}" type="slidenum">
              <a:rPr lang="en-US" smtClean="0"/>
              <a:t>23</a:t>
            </a:fld>
            <a:endParaRPr lang="en-US"/>
          </a:p>
        </p:txBody>
      </p:sp>
    </p:spTree>
    <p:extLst>
      <p:ext uri="{BB962C8B-B14F-4D97-AF65-F5344CB8AC3E}">
        <p14:creationId xmlns:p14="http://schemas.microsoft.com/office/powerpoint/2010/main" val="2798309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points</a:t>
            </a:r>
            <a:r>
              <a:rPr lang="en-GB" baseline="0" dirty="0"/>
              <a:t> = a series of questions and challenges presented by these issues</a:t>
            </a:r>
          </a:p>
          <a:p>
            <a:endParaRPr lang="en-GB" baseline="0" dirty="0"/>
          </a:p>
          <a:p>
            <a:r>
              <a:rPr lang="en-GB" baseline="0" dirty="0"/>
              <a:t>Data or choice of what data to include as relevant – choice to include race or proxies for race etc. </a:t>
            </a:r>
          </a:p>
          <a:p>
            <a:endParaRPr lang="en-GB" baseline="0" dirty="0"/>
          </a:p>
          <a:p>
            <a:r>
              <a:rPr lang="en-GB" baseline="0" dirty="0"/>
              <a:t>Where we have humans developing the tech, there will be existence of values and with values potential for bias. </a:t>
            </a:r>
            <a:r>
              <a:rPr lang="en-GB" baseline="0" dirty="0" err="1"/>
              <a:t>Incr</a:t>
            </a:r>
            <a:r>
              <a:rPr lang="en-GB" baseline="0" dirty="0"/>
              <a:t> aware of unconscious bias so </a:t>
            </a:r>
            <a:r>
              <a:rPr lang="en-GB" baseline="0" dirty="0" err="1"/>
              <a:t>alsohave</a:t>
            </a:r>
            <a:r>
              <a:rPr lang="en-GB" baseline="0" dirty="0"/>
              <a:t> to consider this</a:t>
            </a:r>
            <a:endParaRPr lang="en-GB" dirty="0"/>
          </a:p>
        </p:txBody>
      </p:sp>
      <p:sp>
        <p:nvSpPr>
          <p:cNvPr id="4" name="Slide Number Placeholder 3"/>
          <p:cNvSpPr>
            <a:spLocks noGrp="1"/>
          </p:cNvSpPr>
          <p:nvPr>
            <p:ph type="sldNum" sz="quarter" idx="10"/>
          </p:nvPr>
        </p:nvSpPr>
        <p:spPr/>
        <p:txBody>
          <a:bodyPr/>
          <a:lstStyle/>
          <a:p>
            <a:fld id="{AA5D56D9-36C3-4542-8FA9-BFE140425A88}" type="slidenum">
              <a:rPr lang="en-US" smtClean="0"/>
              <a:t>24</a:t>
            </a:fld>
            <a:endParaRPr lang="en-US"/>
          </a:p>
        </p:txBody>
      </p:sp>
    </p:spTree>
    <p:extLst>
      <p:ext uri="{BB962C8B-B14F-4D97-AF65-F5344CB8AC3E}">
        <p14:creationId xmlns:p14="http://schemas.microsoft.com/office/powerpoint/2010/main" val="28094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just in terms of demographics, but also in terms of culture and ethics</a:t>
            </a:r>
          </a:p>
        </p:txBody>
      </p:sp>
      <p:sp>
        <p:nvSpPr>
          <p:cNvPr id="4" name="Slide Number Placeholder 3"/>
          <p:cNvSpPr>
            <a:spLocks noGrp="1"/>
          </p:cNvSpPr>
          <p:nvPr>
            <p:ph type="sldNum" sz="quarter" idx="10"/>
          </p:nvPr>
        </p:nvSpPr>
        <p:spPr/>
        <p:txBody>
          <a:bodyPr/>
          <a:lstStyle/>
          <a:p>
            <a:fld id="{AA5D56D9-36C3-4542-8FA9-BFE140425A88}" type="slidenum">
              <a:rPr lang="en-US" smtClean="0"/>
              <a:t>25</a:t>
            </a:fld>
            <a:endParaRPr lang="en-US"/>
          </a:p>
        </p:txBody>
      </p:sp>
    </p:spTree>
    <p:extLst>
      <p:ext uri="{BB962C8B-B14F-4D97-AF65-F5344CB8AC3E}">
        <p14:creationId xmlns:p14="http://schemas.microsoft.com/office/powerpoint/2010/main" val="3468614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6C2D52E-8A39-4A45-A47D-EC3A125265CC}" type="datetimeFigureOut">
              <a:rPr lang="en-GB" smtClean="0"/>
              <a:t>31/10/2018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BC259F-2932-614D-B1BD-EB3F4BCA96CA}" type="slidenum">
              <a:rPr lang="en-GB" smtClean="0"/>
              <a:t>‹#›</a:t>
            </a:fld>
            <a:endParaRPr lang="en-GB"/>
          </a:p>
        </p:txBody>
      </p:sp>
    </p:spTree>
    <p:extLst>
      <p:ext uri="{BB962C8B-B14F-4D97-AF65-F5344CB8AC3E}">
        <p14:creationId xmlns:p14="http://schemas.microsoft.com/office/powerpoint/2010/main" val="25027195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2D52E-8A39-4A45-A47D-EC3A125265CC}" type="datetimeFigureOut">
              <a:rPr lang="en-GB" smtClean="0"/>
              <a:t>31/10/2018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BC259F-2932-614D-B1BD-EB3F4BCA96CA}" type="slidenum">
              <a:rPr lang="en-GB" smtClean="0"/>
              <a:t>‹#›</a:t>
            </a:fld>
            <a:endParaRPr lang="en-GB"/>
          </a:p>
        </p:txBody>
      </p:sp>
    </p:spTree>
    <p:extLst>
      <p:ext uri="{BB962C8B-B14F-4D97-AF65-F5344CB8AC3E}">
        <p14:creationId xmlns:p14="http://schemas.microsoft.com/office/powerpoint/2010/main" val="120491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2D52E-8A39-4A45-A47D-EC3A125265CC}" type="datetimeFigureOut">
              <a:rPr lang="en-GB" smtClean="0"/>
              <a:t>31/10/2018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BC259F-2932-614D-B1BD-EB3F4BCA96CA}" type="slidenum">
              <a:rPr lang="en-GB" smtClean="0"/>
              <a:t>‹#›</a:t>
            </a:fld>
            <a:endParaRPr lang="en-GB"/>
          </a:p>
        </p:txBody>
      </p:sp>
    </p:spTree>
    <p:extLst>
      <p:ext uri="{BB962C8B-B14F-4D97-AF65-F5344CB8AC3E}">
        <p14:creationId xmlns:p14="http://schemas.microsoft.com/office/powerpoint/2010/main" val="1037654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4000" b="0" i="0" u="none" strike="noStrike" cap="none">
                <a:solidFill>
                  <a:schemeClr val="dk1"/>
                </a:solidFill>
                <a:latin typeface="Oswald"/>
                <a:ea typeface="Oswald"/>
                <a:cs typeface="Oswald"/>
                <a:sym typeface="Oswald"/>
              </a:defRPr>
            </a:lvl9pPr>
          </a:lstStyle>
          <a:p>
            <a:endParaRPr/>
          </a:p>
        </p:txBody>
      </p:sp>
      <p:sp>
        <p:nvSpPr>
          <p:cNvPr id="19" name="Google Shape;19;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lstStyle>
            <a:lvl1pPr marL="609585" marR="0" lvl="0" indent="-457189" algn="l" rtl="0">
              <a:lnSpc>
                <a:spcPct val="115000"/>
              </a:lnSpc>
              <a:spcBef>
                <a:spcPts val="0"/>
              </a:spcBef>
              <a:spcAft>
                <a:spcPts val="0"/>
              </a:spcAft>
              <a:buClr>
                <a:schemeClr val="accent3"/>
              </a:buClr>
              <a:buSzPts val="1800"/>
              <a:buFont typeface="Average"/>
              <a:buChar char="●"/>
              <a:defRPr sz="2400" b="0" i="0" u="none" strike="noStrike" cap="none">
                <a:solidFill>
                  <a:schemeClr val="accent3"/>
                </a:solidFill>
                <a:latin typeface="Average"/>
                <a:ea typeface="Average"/>
                <a:cs typeface="Average"/>
                <a:sym typeface="Average"/>
              </a:defRPr>
            </a:lvl1pPr>
            <a:lvl2pPr marL="1219170" marR="0" lvl="1" indent="-423323" algn="l" rtl="0">
              <a:lnSpc>
                <a:spcPct val="115000"/>
              </a:lnSpc>
              <a:spcBef>
                <a:spcPts val="2133"/>
              </a:spcBef>
              <a:spcAft>
                <a:spcPts val="0"/>
              </a:spcAft>
              <a:buClr>
                <a:schemeClr val="accent3"/>
              </a:buClr>
              <a:buSzPts val="1400"/>
              <a:buFont typeface="Average"/>
              <a:buChar char="○"/>
              <a:defRPr sz="1867" b="0" i="0" u="none" strike="noStrike" cap="none">
                <a:solidFill>
                  <a:schemeClr val="accent3"/>
                </a:solidFill>
                <a:latin typeface="Average"/>
                <a:ea typeface="Average"/>
                <a:cs typeface="Average"/>
                <a:sym typeface="Average"/>
              </a:defRPr>
            </a:lvl2pPr>
            <a:lvl3pPr marL="1828754" marR="0" lvl="2" indent="-423323" algn="l" rtl="0">
              <a:lnSpc>
                <a:spcPct val="115000"/>
              </a:lnSpc>
              <a:spcBef>
                <a:spcPts val="2133"/>
              </a:spcBef>
              <a:spcAft>
                <a:spcPts val="0"/>
              </a:spcAft>
              <a:buClr>
                <a:schemeClr val="accent3"/>
              </a:buClr>
              <a:buSzPts val="1400"/>
              <a:buFont typeface="Average"/>
              <a:buChar char="■"/>
              <a:defRPr sz="1867" b="0" i="0" u="none" strike="noStrike" cap="none">
                <a:solidFill>
                  <a:schemeClr val="accent3"/>
                </a:solidFill>
                <a:latin typeface="Average"/>
                <a:ea typeface="Average"/>
                <a:cs typeface="Average"/>
                <a:sym typeface="Average"/>
              </a:defRPr>
            </a:lvl3pPr>
            <a:lvl4pPr marL="2438339" marR="0" lvl="3" indent="-423323" algn="l" rtl="0">
              <a:lnSpc>
                <a:spcPct val="115000"/>
              </a:lnSpc>
              <a:spcBef>
                <a:spcPts val="2133"/>
              </a:spcBef>
              <a:spcAft>
                <a:spcPts val="0"/>
              </a:spcAft>
              <a:buClr>
                <a:schemeClr val="accent3"/>
              </a:buClr>
              <a:buSzPts val="1400"/>
              <a:buFont typeface="Average"/>
              <a:buChar char="●"/>
              <a:defRPr sz="1867" b="0" i="0" u="none" strike="noStrike" cap="none">
                <a:solidFill>
                  <a:schemeClr val="accent3"/>
                </a:solidFill>
                <a:latin typeface="Average"/>
                <a:ea typeface="Average"/>
                <a:cs typeface="Average"/>
                <a:sym typeface="Average"/>
              </a:defRPr>
            </a:lvl4pPr>
            <a:lvl5pPr marL="3047924" marR="0" lvl="4" indent="-423323" algn="l" rtl="0">
              <a:lnSpc>
                <a:spcPct val="115000"/>
              </a:lnSpc>
              <a:spcBef>
                <a:spcPts val="2133"/>
              </a:spcBef>
              <a:spcAft>
                <a:spcPts val="0"/>
              </a:spcAft>
              <a:buClr>
                <a:schemeClr val="accent3"/>
              </a:buClr>
              <a:buSzPts val="1400"/>
              <a:buFont typeface="Average"/>
              <a:buChar char="○"/>
              <a:defRPr sz="1867" b="0" i="0" u="none" strike="noStrike" cap="none">
                <a:solidFill>
                  <a:schemeClr val="accent3"/>
                </a:solidFill>
                <a:latin typeface="Average"/>
                <a:ea typeface="Average"/>
                <a:cs typeface="Average"/>
                <a:sym typeface="Average"/>
              </a:defRPr>
            </a:lvl5pPr>
            <a:lvl6pPr marL="3657509" marR="0" lvl="5" indent="-423323" algn="l" rtl="0">
              <a:lnSpc>
                <a:spcPct val="115000"/>
              </a:lnSpc>
              <a:spcBef>
                <a:spcPts val="2133"/>
              </a:spcBef>
              <a:spcAft>
                <a:spcPts val="0"/>
              </a:spcAft>
              <a:buClr>
                <a:schemeClr val="accent3"/>
              </a:buClr>
              <a:buSzPts val="1400"/>
              <a:buFont typeface="Average"/>
              <a:buChar char="■"/>
              <a:defRPr sz="1867" b="0" i="0" u="none" strike="noStrike" cap="none">
                <a:solidFill>
                  <a:schemeClr val="accent3"/>
                </a:solidFill>
                <a:latin typeface="Average"/>
                <a:ea typeface="Average"/>
                <a:cs typeface="Average"/>
                <a:sym typeface="Average"/>
              </a:defRPr>
            </a:lvl6pPr>
            <a:lvl7pPr marL="4267093" marR="0" lvl="6" indent="-423323" algn="l" rtl="0">
              <a:lnSpc>
                <a:spcPct val="115000"/>
              </a:lnSpc>
              <a:spcBef>
                <a:spcPts val="2133"/>
              </a:spcBef>
              <a:spcAft>
                <a:spcPts val="0"/>
              </a:spcAft>
              <a:buClr>
                <a:schemeClr val="accent3"/>
              </a:buClr>
              <a:buSzPts val="1400"/>
              <a:buFont typeface="Average"/>
              <a:buChar char="●"/>
              <a:defRPr sz="1867" b="0" i="0" u="none" strike="noStrike" cap="none">
                <a:solidFill>
                  <a:schemeClr val="accent3"/>
                </a:solidFill>
                <a:latin typeface="Average"/>
                <a:ea typeface="Average"/>
                <a:cs typeface="Average"/>
                <a:sym typeface="Average"/>
              </a:defRPr>
            </a:lvl7pPr>
            <a:lvl8pPr marL="4876678" marR="0" lvl="7" indent="-423323" algn="l" rtl="0">
              <a:lnSpc>
                <a:spcPct val="115000"/>
              </a:lnSpc>
              <a:spcBef>
                <a:spcPts val="2133"/>
              </a:spcBef>
              <a:spcAft>
                <a:spcPts val="0"/>
              </a:spcAft>
              <a:buClr>
                <a:schemeClr val="accent3"/>
              </a:buClr>
              <a:buSzPts val="1400"/>
              <a:buFont typeface="Average"/>
              <a:buChar char="○"/>
              <a:defRPr sz="1867" b="0" i="0" u="none" strike="noStrike" cap="none">
                <a:solidFill>
                  <a:schemeClr val="accent3"/>
                </a:solidFill>
                <a:latin typeface="Average"/>
                <a:ea typeface="Average"/>
                <a:cs typeface="Average"/>
                <a:sym typeface="Average"/>
              </a:defRPr>
            </a:lvl8pPr>
            <a:lvl9pPr marL="5486263" marR="0" lvl="8" indent="-423323" algn="l" rtl="0">
              <a:lnSpc>
                <a:spcPct val="115000"/>
              </a:lnSpc>
              <a:spcBef>
                <a:spcPts val="2133"/>
              </a:spcBef>
              <a:spcAft>
                <a:spcPts val="2133"/>
              </a:spcAft>
              <a:buClr>
                <a:schemeClr val="accent3"/>
              </a:buClr>
              <a:buSzPts val="1400"/>
              <a:buFont typeface="Average"/>
              <a:buChar char="■"/>
              <a:defRPr sz="1867" b="0" i="0" u="none" strike="noStrike" cap="none">
                <a:solidFill>
                  <a:schemeClr val="accent3"/>
                </a:solidFill>
                <a:latin typeface="Average"/>
                <a:ea typeface="Average"/>
                <a:cs typeface="Average"/>
                <a:sym typeface="Average"/>
              </a:defRPr>
            </a:lvl9pPr>
          </a:lstStyle>
          <a:p>
            <a:endParaRPr/>
          </a:p>
        </p:txBody>
      </p:sp>
      <p:sp>
        <p:nvSpPr>
          <p:cNvPr id="20" name="Google Shape;20;p3"/>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accent3"/>
                </a:solidFill>
                <a:latin typeface="Average"/>
                <a:ea typeface="Average"/>
                <a:cs typeface="Average"/>
                <a:sym typeface="Averag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2746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2D52E-8A39-4A45-A47D-EC3A125265CC}" type="datetimeFigureOut">
              <a:rPr lang="en-GB" smtClean="0"/>
              <a:t>31/10/2018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BC259F-2932-614D-B1BD-EB3F4BCA96CA}" type="slidenum">
              <a:rPr lang="en-GB" smtClean="0"/>
              <a:t>‹#›</a:t>
            </a:fld>
            <a:endParaRPr lang="en-GB"/>
          </a:p>
        </p:txBody>
      </p:sp>
    </p:spTree>
    <p:extLst>
      <p:ext uri="{BB962C8B-B14F-4D97-AF65-F5344CB8AC3E}">
        <p14:creationId xmlns:p14="http://schemas.microsoft.com/office/powerpoint/2010/main" val="371805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D6C2D52E-8A39-4A45-A47D-EC3A125265CC}" type="datetimeFigureOut">
              <a:rPr lang="en-GB" smtClean="0"/>
              <a:t>31/10/2018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BC259F-2932-614D-B1BD-EB3F4BCA96CA}" type="slidenum">
              <a:rPr lang="en-GB" smtClean="0"/>
              <a:t>‹#›</a:t>
            </a:fld>
            <a:endParaRPr lang="en-GB"/>
          </a:p>
        </p:txBody>
      </p:sp>
    </p:spTree>
    <p:extLst>
      <p:ext uri="{BB962C8B-B14F-4D97-AF65-F5344CB8AC3E}">
        <p14:creationId xmlns:p14="http://schemas.microsoft.com/office/powerpoint/2010/main" val="40268730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6C2D52E-8A39-4A45-A47D-EC3A125265CC}" type="datetimeFigureOut">
              <a:rPr lang="en-GB" smtClean="0"/>
              <a:t>31/10/2018</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CBC259F-2932-614D-B1BD-EB3F4BCA96CA}" type="slidenum">
              <a:rPr lang="en-GB" smtClean="0"/>
              <a:t>‹#›</a:t>
            </a:fld>
            <a:endParaRPr lang="en-GB"/>
          </a:p>
        </p:txBody>
      </p:sp>
    </p:spTree>
    <p:extLst>
      <p:ext uri="{BB962C8B-B14F-4D97-AF65-F5344CB8AC3E}">
        <p14:creationId xmlns:p14="http://schemas.microsoft.com/office/powerpoint/2010/main" val="155226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D6C2D52E-8A39-4A45-A47D-EC3A125265CC}" type="datetimeFigureOut">
              <a:rPr lang="en-GB" smtClean="0"/>
              <a:t>31/10/2018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BC259F-2932-614D-B1BD-EB3F4BCA96CA}"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6918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2D52E-8A39-4A45-A47D-EC3A125265CC}" type="datetimeFigureOut">
              <a:rPr lang="en-GB" smtClean="0"/>
              <a:t>31/10/2018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BC259F-2932-614D-B1BD-EB3F4BCA96CA}" type="slidenum">
              <a:rPr lang="en-GB" smtClean="0"/>
              <a:t>‹#›</a:t>
            </a:fld>
            <a:endParaRPr lang="en-GB"/>
          </a:p>
        </p:txBody>
      </p:sp>
    </p:spTree>
    <p:extLst>
      <p:ext uri="{BB962C8B-B14F-4D97-AF65-F5344CB8AC3E}">
        <p14:creationId xmlns:p14="http://schemas.microsoft.com/office/powerpoint/2010/main" val="219320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2D52E-8A39-4A45-A47D-EC3A125265CC}" type="datetimeFigureOut">
              <a:rPr lang="en-GB" smtClean="0"/>
              <a:t>31/10/2018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CBC259F-2932-614D-B1BD-EB3F4BCA96CA}" type="slidenum">
              <a:rPr lang="en-GB" smtClean="0"/>
              <a:t>‹#›</a:t>
            </a:fld>
            <a:endParaRPr lang="en-GB"/>
          </a:p>
        </p:txBody>
      </p:sp>
    </p:spTree>
    <p:extLst>
      <p:ext uri="{BB962C8B-B14F-4D97-AF65-F5344CB8AC3E}">
        <p14:creationId xmlns:p14="http://schemas.microsoft.com/office/powerpoint/2010/main" val="189470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6C2D52E-8A39-4A45-A47D-EC3A125265CC}" type="datetimeFigureOut">
              <a:rPr lang="en-GB" smtClean="0"/>
              <a:t>31/10/2018</a:t>
            </a:fld>
            <a:endParaRPr lang="en-GB"/>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3CBC259F-2932-614D-B1BD-EB3F4BCA96CA}" type="slidenum">
              <a:rPr lang="en-GB" smtClean="0"/>
              <a:t>‹#›</a:t>
            </a:fld>
            <a:endParaRPr lang="en-GB"/>
          </a:p>
        </p:txBody>
      </p:sp>
    </p:spTree>
    <p:extLst>
      <p:ext uri="{BB962C8B-B14F-4D97-AF65-F5344CB8AC3E}">
        <p14:creationId xmlns:p14="http://schemas.microsoft.com/office/powerpoint/2010/main" val="2901093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6C2D52E-8A39-4A45-A47D-EC3A125265CC}" type="datetimeFigureOut">
              <a:rPr lang="en-GB" smtClean="0"/>
              <a:t>31/10/2018</a:t>
            </a:fld>
            <a:endParaRPr lang="en-GB"/>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3CBC259F-2932-614D-B1BD-EB3F4BCA96CA}" type="slidenum">
              <a:rPr lang="en-GB" smtClean="0"/>
              <a:t>‹#›</a:t>
            </a:fld>
            <a:endParaRPr lang="en-GB"/>
          </a:p>
        </p:txBody>
      </p:sp>
    </p:spTree>
    <p:extLst>
      <p:ext uri="{BB962C8B-B14F-4D97-AF65-F5344CB8AC3E}">
        <p14:creationId xmlns:p14="http://schemas.microsoft.com/office/powerpoint/2010/main" val="1056700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6C2D52E-8A39-4A45-A47D-EC3A125265CC}" type="datetimeFigureOut">
              <a:rPr lang="en-GB" smtClean="0"/>
              <a:t>31/10/2018</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CBC259F-2932-614D-B1BD-EB3F4BCA96CA}" type="slidenum">
              <a:rPr lang="en-GB" smtClean="0"/>
              <a:t>‹#›</a:t>
            </a:fld>
            <a:endParaRPr lang="en-GB"/>
          </a:p>
        </p:txBody>
      </p:sp>
    </p:spTree>
    <p:extLst>
      <p:ext uri="{BB962C8B-B14F-4D97-AF65-F5344CB8AC3E}">
        <p14:creationId xmlns:p14="http://schemas.microsoft.com/office/powerpoint/2010/main" val="941453199"/>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5.jpeg"/><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6C63-2D3B-AE4F-923F-CFDEEE1C3B36}"/>
              </a:ext>
            </a:extLst>
          </p:cNvPr>
          <p:cNvSpPr>
            <a:spLocks noGrp="1"/>
          </p:cNvSpPr>
          <p:nvPr>
            <p:ph type="ctrTitle"/>
          </p:nvPr>
        </p:nvSpPr>
        <p:spPr>
          <a:xfrm>
            <a:off x="1582164" y="1529494"/>
            <a:ext cx="8991600" cy="1645920"/>
          </a:xfrm>
        </p:spPr>
        <p:txBody>
          <a:bodyPr/>
          <a:lstStyle/>
          <a:p>
            <a:pPr algn="ctr"/>
            <a:r>
              <a:rPr lang="en-GB" b="1" dirty="0">
                <a:solidFill>
                  <a:schemeClr val="bg1"/>
                </a:solidFill>
              </a:rPr>
              <a:t>Responsible, Open Science Citizenship</a:t>
            </a:r>
          </a:p>
        </p:txBody>
      </p:sp>
      <p:sp>
        <p:nvSpPr>
          <p:cNvPr id="3" name="Subtitle 2">
            <a:extLst>
              <a:ext uri="{FF2B5EF4-FFF2-40B4-BE49-F238E27FC236}">
                <a16:creationId xmlns:a16="http://schemas.microsoft.com/office/drawing/2014/main" id="{A65021D4-43BD-DA45-8A6A-6D53BB0CCCDA}"/>
              </a:ext>
            </a:extLst>
          </p:cNvPr>
          <p:cNvSpPr>
            <a:spLocks noGrp="1"/>
          </p:cNvSpPr>
          <p:nvPr>
            <p:ph type="subTitle" idx="1"/>
          </p:nvPr>
        </p:nvSpPr>
        <p:spPr>
          <a:xfrm>
            <a:off x="581191" y="3581295"/>
            <a:ext cx="10993546" cy="590321"/>
          </a:xfrm>
        </p:spPr>
        <p:txBody>
          <a:bodyPr>
            <a:noAutofit/>
          </a:bodyPr>
          <a:lstStyle/>
          <a:p>
            <a:pPr algn="ctr"/>
            <a:r>
              <a:rPr lang="en-GB" sz="2000" dirty="0">
                <a:solidFill>
                  <a:schemeClr val="tx1"/>
                </a:solidFill>
              </a:rPr>
              <a:t>CODATA/RDA Research Data Science Summer School</a:t>
            </a:r>
          </a:p>
          <a:p>
            <a:pPr algn="ctr"/>
            <a:r>
              <a:rPr lang="en-GB" sz="2000" dirty="0">
                <a:solidFill>
                  <a:schemeClr val="tx1"/>
                </a:solidFill>
              </a:rPr>
              <a:t>Thursday/Friday, Kigali, October 2018</a:t>
            </a:r>
          </a:p>
          <a:p>
            <a:pPr algn="ctr"/>
            <a:endParaRPr lang="en-GB" sz="2000" dirty="0">
              <a:solidFill>
                <a:schemeClr val="tx1"/>
              </a:solidFill>
            </a:endParaRPr>
          </a:p>
          <a:p>
            <a:pPr algn="ctr"/>
            <a:r>
              <a:rPr lang="en-GB" sz="2000" dirty="0">
                <a:solidFill>
                  <a:schemeClr val="tx1"/>
                </a:solidFill>
              </a:rPr>
              <a:t>Louise Bezuidenhout</a:t>
            </a:r>
          </a:p>
          <a:p>
            <a:pPr algn="ctr"/>
            <a:r>
              <a:rPr lang="en-GB" sz="2000" dirty="0">
                <a:solidFill>
                  <a:schemeClr val="tx1"/>
                </a:solidFill>
              </a:rPr>
              <a:t>University of Oxford</a:t>
            </a:r>
          </a:p>
        </p:txBody>
      </p:sp>
    </p:spTree>
    <p:extLst>
      <p:ext uri="{BB962C8B-B14F-4D97-AF65-F5344CB8AC3E}">
        <p14:creationId xmlns:p14="http://schemas.microsoft.com/office/powerpoint/2010/main" val="125003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4F0832-C134-8B41-9863-DD74525E25D6}"/>
              </a:ext>
            </a:extLst>
          </p:cNvPr>
          <p:cNvSpPr/>
          <p:nvPr/>
        </p:nvSpPr>
        <p:spPr>
          <a:xfrm>
            <a:off x="176213" y="5977623"/>
            <a:ext cx="6096000" cy="646331"/>
          </a:xfrm>
          <a:prstGeom prst="rect">
            <a:avLst/>
          </a:prstGeom>
        </p:spPr>
        <p:txBody>
          <a:bodyPr>
            <a:spAutoFit/>
          </a:bodyPr>
          <a:lstStyle/>
          <a:p>
            <a:r>
              <a:rPr lang="en-GB" dirty="0"/>
              <a:t>https://</a:t>
            </a:r>
            <a:r>
              <a:rPr lang="en-GB" dirty="0" err="1"/>
              <a:t>figshare.com</a:t>
            </a:r>
            <a:r>
              <a:rPr lang="en-GB" dirty="0"/>
              <a:t>/articles/101_Innovations_in_Scholarly_Communication_the_Changing_Research_Workflow/1286826</a:t>
            </a:r>
          </a:p>
        </p:txBody>
      </p:sp>
      <p:pic>
        <p:nvPicPr>
          <p:cNvPr id="8" name="Picture 7">
            <a:extLst>
              <a:ext uri="{FF2B5EF4-FFF2-40B4-BE49-F238E27FC236}">
                <a16:creationId xmlns:a16="http://schemas.microsoft.com/office/drawing/2014/main" id="{863EB9C2-9D8D-4646-A680-C9092C8F8BBD}"/>
              </a:ext>
            </a:extLst>
          </p:cNvPr>
          <p:cNvPicPr>
            <a:picLocks noChangeAspect="1"/>
          </p:cNvPicPr>
          <p:nvPr/>
        </p:nvPicPr>
        <p:blipFill>
          <a:blip r:embed="rId2"/>
          <a:stretch>
            <a:fillRect/>
          </a:stretch>
        </p:blipFill>
        <p:spPr>
          <a:xfrm>
            <a:off x="-263523" y="2124657"/>
            <a:ext cx="7508840" cy="2875968"/>
          </a:xfrm>
          <a:prstGeom prst="rect">
            <a:avLst/>
          </a:prstGeom>
        </p:spPr>
      </p:pic>
      <p:pic>
        <p:nvPicPr>
          <p:cNvPr id="6" name="Picture 5">
            <a:extLst>
              <a:ext uri="{FF2B5EF4-FFF2-40B4-BE49-F238E27FC236}">
                <a16:creationId xmlns:a16="http://schemas.microsoft.com/office/drawing/2014/main" id="{91764B9D-ADC4-B64A-91A4-8603F530D03E}"/>
              </a:ext>
            </a:extLst>
          </p:cNvPr>
          <p:cNvPicPr>
            <a:picLocks noChangeAspect="1"/>
          </p:cNvPicPr>
          <p:nvPr/>
        </p:nvPicPr>
        <p:blipFill>
          <a:blip r:embed="rId3"/>
          <a:stretch>
            <a:fillRect/>
          </a:stretch>
        </p:blipFill>
        <p:spPr>
          <a:xfrm>
            <a:off x="7115174" y="1825130"/>
            <a:ext cx="5076825" cy="5032870"/>
          </a:xfrm>
          <a:prstGeom prst="rect">
            <a:avLst/>
          </a:prstGeom>
        </p:spPr>
      </p:pic>
      <p:sp>
        <p:nvSpPr>
          <p:cNvPr id="11" name="Title 1">
            <a:extLst>
              <a:ext uri="{FF2B5EF4-FFF2-40B4-BE49-F238E27FC236}">
                <a16:creationId xmlns:a16="http://schemas.microsoft.com/office/drawing/2014/main" id="{8BBE683A-2771-6D48-A763-9CC0EC8CA272}"/>
              </a:ext>
            </a:extLst>
          </p:cNvPr>
          <p:cNvSpPr>
            <a:spLocks noGrp="1"/>
          </p:cNvSpPr>
          <p:nvPr>
            <p:ph type="title"/>
          </p:nvPr>
        </p:nvSpPr>
        <p:spPr>
          <a:xfrm>
            <a:off x="415600" y="593367"/>
            <a:ext cx="11360800" cy="763600"/>
          </a:xfrm>
        </p:spPr>
        <p:txBody>
          <a:bodyPr>
            <a:normAutofit/>
          </a:bodyPr>
          <a:lstStyle/>
          <a:p>
            <a:r>
              <a:rPr lang="en-GB" b="1" dirty="0">
                <a:latin typeface="+mj-lt"/>
              </a:rPr>
              <a:t>Resources to consider</a:t>
            </a:r>
          </a:p>
        </p:txBody>
      </p:sp>
    </p:spTree>
    <p:extLst>
      <p:ext uri="{BB962C8B-B14F-4D97-AF65-F5344CB8AC3E}">
        <p14:creationId xmlns:p14="http://schemas.microsoft.com/office/powerpoint/2010/main" val="375150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4996-F106-9D47-A2B3-FB25E2E0A19A}"/>
              </a:ext>
            </a:extLst>
          </p:cNvPr>
          <p:cNvSpPr>
            <a:spLocks noGrp="1"/>
          </p:cNvSpPr>
          <p:nvPr>
            <p:ph type="title"/>
          </p:nvPr>
        </p:nvSpPr>
        <p:spPr>
          <a:xfrm>
            <a:off x="2320346" y="384828"/>
            <a:ext cx="7729728" cy="1188720"/>
          </a:xfrm>
        </p:spPr>
        <p:txBody>
          <a:bodyPr/>
          <a:lstStyle/>
          <a:p>
            <a:r>
              <a:rPr lang="en-GB" b="1" dirty="0"/>
              <a:t>Some Useful Resources to Consider</a:t>
            </a:r>
          </a:p>
        </p:txBody>
      </p:sp>
      <p:pic>
        <p:nvPicPr>
          <p:cNvPr id="5" name="Picture 4">
            <a:extLst>
              <a:ext uri="{FF2B5EF4-FFF2-40B4-BE49-F238E27FC236}">
                <a16:creationId xmlns:a16="http://schemas.microsoft.com/office/drawing/2014/main" id="{5FECBC09-F3FB-DF48-8F2C-A00F8420F41A}"/>
              </a:ext>
            </a:extLst>
          </p:cNvPr>
          <p:cNvPicPr>
            <a:picLocks noChangeAspect="1"/>
          </p:cNvPicPr>
          <p:nvPr/>
        </p:nvPicPr>
        <p:blipFill>
          <a:blip r:embed="rId2"/>
          <a:stretch>
            <a:fillRect/>
          </a:stretch>
        </p:blipFill>
        <p:spPr>
          <a:xfrm>
            <a:off x="3681449" y="1725930"/>
            <a:ext cx="4829102" cy="4806950"/>
          </a:xfrm>
          <a:prstGeom prst="rect">
            <a:avLst/>
          </a:prstGeom>
        </p:spPr>
      </p:pic>
    </p:spTree>
    <p:extLst>
      <p:ext uri="{BB962C8B-B14F-4D97-AF65-F5344CB8AC3E}">
        <p14:creationId xmlns:p14="http://schemas.microsoft.com/office/powerpoint/2010/main" val="75262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2C2C6B-6E33-7E48-89AD-A5775A18FFD8}"/>
              </a:ext>
            </a:extLst>
          </p:cNvPr>
          <p:cNvPicPr>
            <a:picLocks noChangeAspect="1"/>
          </p:cNvPicPr>
          <p:nvPr/>
        </p:nvPicPr>
        <p:blipFill>
          <a:blip r:embed="rId2"/>
          <a:stretch>
            <a:fillRect/>
          </a:stretch>
        </p:blipFill>
        <p:spPr>
          <a:xfrm>
            <a:off x="757238" y="294381"/>
            <a:ext cx="11283082" cy="6277869"/>
          </a:xfrm>
          <a:prstGeom prst="rect">
            <a:avLst/>
          </a:prstGeom>
        </p:spPr>
      </p:pic>
    </p:spTree>
    <p:extLst>
      <p:ext uri="{BB962C8B-B14F-4D97-AF65-F5344CB8AC3E}">
        <p14:creationId xmlns:p14="http://schemas.microsoft.com/office/powerpoint/2010/main" val="183731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6C01-0EFE-5648-A783-626711EA93FD}"/>
              </a:ext>
            </a:extLst>
          </p:cNvPr>
          <p:cNvSpPr>
            <a:spLocks noGrp="1"/>
          </p:cNvSpPr>
          <p:nvPr>
            <p:ph type="title"/>
          </p:nvPr>
        </p:nvSpPr>
        <p:spPr>
          <a:xfrm>
            <a:off x="299922" y="502711"/>
            <a:ext cx="4729278" cy="868890"/>
          </a:xfrm>
        </p:spPr>
        <p:txBody>
          <a:bodyPr/>
          <a:lstStyle/>
          <a:p>
            <a:r>
              <a:rPr lang="en-GB" b="1" dirty="0"/>
              <a:t>APC waivers</a:t>
            </a:r>
          </a:p>
        </p:txBody>
      </p:sp>
      <p:pic>
        <p:nvPicPr>
          <p:cNvPr id="5" name="Picture 4">
            <a:extLst>
              <a:ext uri="{FF2B5EF4-FFF2-40B4-BE49-F238E27FC236}">
                <a16:creationId xmlns:a16="http://schemas.microsoft.com/office/drawing/2014/main" id="{59362522-A850-7C4E-8D13-8E33087964D2}"/>
              </a:ext>
            </a:extLst>
          </p:cNvPr>
          <p:cNvPicPr>
            <a:picLocks noChangeAspect="1"/>
          </p:cNvPicPr>
          <p:nvPr/>
        </p:nvPicPr>
        <p:blipFill>
          <a:blip r:embed="rId2"/>
          <a:stretch>
            <a:fillRect/>
          </a:stretch>
        </p:blipFill>
        <p:spPr>
          <a:xfrm>
            <a:off x="704850" y="2520828"/>
            <a:ext cx="6638925" cy="2152464"/>
          </a:xfrm>
          <a:prstGeom prst="rect">
            <a:avLst/>
          </a:prstGeom>
        </p:spPr>
      </p:pic>
      <p:pic>
        <p:nvPicPr>
          <p:cNvPr id="7" name="Picture 6">
            <a:extLst>
              <a:ext uri="{FF2B5EF4-FFF2-40B4-BE49-F238E27FC236}">
                <a16:creationId xmlns:a16="http://schemas.microsoft.com/office/drawing/2014/main" id="{72ACBD73-BD05-A942-BB0C-45353E3E0B9A}"/>
              </a:ext>
            </a:extLst>
          </p:cNvPr>
          <p:cNvPicPr>
            <a:picLocks noChangeAspect="1"/>
          </p:cNvPicPr>
          <p:nvPr/>
        </p:nvPicPr>
        <p:blipFill>
          <a:blip r:embed="rId3"/>
          <a:stretch>
            <a:fillRect/>
          </a:stretch>
        </p:blipFill>
        <p:spPr>
          <a:xfrm>
            <a:off x="4164786" y="3858905"/>
            <a:ext cx="7855725" cy="2832504"/>
          </a:xfrm>
          <a:prstGeom prst="rect">
            <a:avLst/>
          </a:prstGeom>
        </p:spPr>
      </p:pic>
      <p:pic>
        <p:nvPicPr>
          <p:cNvPr id="9" name="Picture 8">
            <a:extLst>
              <a:ext uri="{FF2B5EF4-FFF2-40B4-BE49-F238E27FC236}">
                <a16:creationId xmlns:a16="http://schemas.microsoft.com/office/drawing/2014/main" id="{8BB9DF8A-89B1-0A45-9ACF-5D3A89D95712}"/>
              </a:ext>
            </a:extLst>
          </p:cNvPr>
          <p:cNvPicPr>
            <a:picLocks noChangeAspect="1"/>
          </p:cNvPicPr>
          <p:nvPr/>
        </p:nvPicPr>
        <p:blipFill>
          <a:blip r:embed="rId4"/>
          <a:stretch>
            <a:fillRect/>
          </a:stretch>
        </p:blipFill>
        <p:spPr>
          <a:xfrm>
            <a:off x="5214936" y="267404"/>
            <a:ext cx="6805575" cy="2542376"/>
          </a:xfrm>
          <a:prstGeom prst="rect">
            <a:avLst/>
          </a:prstGeom>
        </p:spPr>
      </p:pic>
    </p:spTree>
    <p:extLst>
      <p:ext uri="{BB962C8B-B14F-4D97-AF65-F5344CB8AC3E}">
        <p14:creationId xmlns:p14="http://schemas.microsoft.com/office/powerpoint/2010/main" val="404461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6BE4-A63C-7B40-83F0-C6DD9FF2F16A}"/>
              </a:ext>
            </a:extLst>
          </p:cNvPr>
          <p:cNvSpPr>
            <a:spLocks noGrp="1"/>
          </p:cNvSpPr>
          <p:nvPr>
            <p:ph type="title"/>
          </p:nvPr>
        </p:nvSpPr>
        <p:spPr>
          <a:xfrm>
            <a:off x="117086" y="500061"/>
            <a:ext cx="2882592" cy="1417949"/>
          </a:xfrm>
        </p:spPr>
        <p:txBody>
          <a:bodyPr/>
          <a:lstStyle/>
          <a:p>
            <a:r>
              <a:rPr lang="en-GB" b="1" dirty="0"/>
              <a:t>Access to resources</a:t>
            </a:r>
          </a:p>
        </p:txBody>
      </p:sp>
      <p:pic>
        <p:nvPicPr>
          <p:cNvPr id="6" name="Picture 5">
            <a:extLst>
              <a:ext uri="{FF2B5EF4-FFF2-40B4-BE49-F238E27FC236}">
                <a16:creationId xmlns:a16="http://schemas.microsoft.com/office/drawing/2014/main" id="{1E0FCC65-39E3-BA4E-AC53-0C3EBB1DABBC}"/>
              </a:ext>
            </a:extLst>
          </p:cNvPr>
          <p:cNvPicPr>
            <a:picLocks noChangeAspect="1"/>
          </p:cNvPicPr>
          <p:nvPr/>
        </p:nvPicPr>
        <p:blipFill>
          <a:blip r:embed="rId2"/>
          <a:stretch>
            <a:fillRect/>
          </a:stretch>
        </p:blipFill>
        <p:spPr>
          <a:xfrm>
            <a:off x="3085416" y="0"/>
            <a:ext cx="9001809" cy="6858000"/>
          </a:xfrm>
          <a:prstGeom prst="rect">
            <a:avLst/>
          </a:prstGeom>
        </p:spPr>
      </p:pic>
      <p:sp>
        <p:nvSpPr>
          <p:cNvPr id="7" name="TextBox 6">
            <a:extLst>
              <a:ext uri="{FF2B5EF4-FFF2-40B4-BE49-F238E27FC236}">
                <a16:creationId xmlns:a16="http://schemas.microsoft.com/office/drawing/2014/main" id="{E3BC7289-341D-2A44-991F-E35DA04D68BA}"/>
              </a:ext>
            </a:extLst>
          </p:cNvPr>
          <p:cNvSpPr txBox="1"/>
          <p:nvPr/>
        </p:nvSpPr>
        <p:spPr>
          <a:xfrm>
            <a:off x="685799" y="6357938"/>
            <a:ext cx="3055388" cy="369332"/>
          </a:xfrm>
          <a:prstGeom prst="rect">
            <a:avLst/>
          </a:prstGeom>
          <a:noFill/>
        </p:spPr>
        <p:txBody>
          <a:bodyPr wrap="none" rtlCol="0">
            <a:spAutoFit/>
          </a:bodyPr>
          <a:lstStyle/>
          <a:p>
            <a:r>
              <a:rPr lang="en-GB" dirty="0"/>
              <a:t>Thanks to Andy </a:t>
            </a:r>
            <a:r>
              <a:rPr lang="en-GB" dirty="0" err="1"/>
              <a:t>Nobes</a:t>
            </a:r>
            <a:r>
              <a:rPr lang="en-GB" dirty="0"/>
              <a:t>, INASP</a:t>
            </a:r>
          </a:p>
        </p:txBody>
      </p:sp>
    </p:spTree>
    <p:extLst>
      <p:ext uri="{BB962C8B-B14F-4D97-AF65-F5344CB8AC3E}">
        <p14:creationId xmlns:p14="http://schemas.microsoft.com/office/powerpoint/2010/main" val="1986957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E47A-6F6D-4E4A-B542-62429253641A}"/>
              </a:ext>
            </a:extLst>
          </p:cNvPr>
          <p:cNvSpPr>
            <a:spLocks noGrp="1"/>
          </p:cNvSpPr>
          <p:nvPr>
            <p:ph type="title"/>
          </p:nvPr>
        </p:nvSpPr>
        <p:spPr>
          <a:xfrm>
            <a:off x="78060" y="725527"/>
            <a:ext cx="2894438" cy="1159030"/>
          </a:xfrm>
        </p:spPr>
        <p:txBody>
          <a:bodyPr/>
          <a:lstStyle/>
          <a:p>
            <a:r>
              <a:rPr lang="en-GB" b="1" dirty="0"/>
              <a:t>Support Networks</a:t>
            </a:r>
          </a:p>
        </p:txBody>
      </p:sp>
      <p:pic>
        <p:nvPicPr>
          <p:cNvPr id="4" name="Picture 3">
            <a:extLst>
              <a:ext uri="{FF2B5EF4-FFF2-40B4-BE49-F238E27FC236}">
                <a16:creationId xmlns:a16="http://schemas.microsoft.com/office/drawing/2014/main" id="{CD21DD0A-FBF9-714B-BC98-0A16960CB901}"/>
              </a:ext>
            </a:extLst>
          </p:cNvPr>
          <p:cNvPicPr>
            <a:picLocks noChangeAspect="1"/>
          </p:cNvPicPr>
          <p:nvPr/>
        </p:nvPicPr>
        <p:blipFill>
          <a:blip r:embed="rId2"/>
          <a:stretch>
            <a:fillRect/>
          </a:stretch>
        </p:blipFill>
        <p:spPr>
          <a:xfrm>
            <a:off x="3053537" y="0"/>
            <a:ext cx="9138463" cy="5953667"/>
          </a:xfrm>
          <a:prstGeom prst="rect">
            <a:avLst/>
          </a:prstGeom>
        </p:spPr>
      </p:pic>
      <p:pic>
        <p:nvPicPr>
          <p:cNvPr id="5" name="Picture 4">
            <a:extLst>
              <a:ext uri="{FF2B5EF4-FFF2-40B4-BE49-F238E27FC236}">
                <a16:creationId xmlns:a16="http://schemas.microsoft.com/office/drawing/2014/main" id="{F9CADD1A-ED19-D449-B971-9D2FB0864AA4}"/>
              </a:ext>
            </a:extLst>
          </p:cNvPr>
          <p:cNvPicPr>
            <a:picLocks noChangeAspect="1"/>
          </p:cNvPicPr>
          <p:nvPr/>
        </p:nvPicPr>
        <p:blipFill>
          <a:blip r:embed="rId3"/>
          <a:stretch>
            <a:fillRect/>
          </a:stretch>
        </p:blipFill>
        <p:spPr>
          <a:xfrm>
            <a:off x="3053537" y="5507541"/>
            <a:ext cx="8990826" cy="1746360"/>
          </a:xfrm>
          <a:prstGeom prst="rect">
            <a:avLst/>
          </a:prstGeom>
        </p:spPr>
      </p:pic>
      <p:sp>
        <p:nvSpPr>
          <p:cNvPr id="6" name="TextBox 5">
            <a:extLst>
              <a:ext uri="{FF2B5EF4-FFF2-40B4-BE49-F238E27FC236}">
                <a16:creationId xmlns:a16="http://schemas.microsoft.com/office/drawing/2014/main" id="{DE163E87-232D-824D-8CFF-0ABA5F09BB81}"/>
              </a:ext>
            </a:extLst>
          </p:cNvPr>
          <p:cNvSpPr txBox="1"/>
          <p:nvPr/>
        </p:nvSpPr>
        <p:spPr>
          <a:xfrm>
            <a:off x="742949" y="6057555"/>
            <a:ext cx="2486025" cy="646331"/>
          </a:xfrm>
          <a:prstGeom prst="rect">
            <a:avLst/>
          </a:prstGeom>
          <a:noFill/>
        </p:spPr>
        <p:txBody>
          <a:bodyPr wrap="square" rtlCol="0">
            <a:spAutoFit/>
          </a:bodyPr>
          <a:lstStyle/>
          <a:p>
            <a:r>
              <a:rPr lang="en-GB" dirty="0"/>
              <a:t>Thanks to Andy </a:t>
            </a:r>
            <a:r>
              <a:rPr lang="en-GB" dirty="0" err="1"/>
              <a:t>Nobes</a:t>
            </a:r>
            <a:r>
              <a:rPr lang="en-GB" dirty="0"/>
              <a:t>, INASP</a:t>
            </a:r>
          </a:p>
        </p:txBody>
      </p:sp>
    </p:spTree>
    <p:extLst>
      <p:ext uri="{BB962C8B-B14F-4D97-AF65-F5344CB8AC3E}">
        <p14:creationId xmlns:p14="http://schemas.microsoft.com/office/powerpoint/2010/main" val="320246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3156E8-144A-B24E-B7D6-2FE4405CFCBA}"/>
              </a:ext>
            </a:extLst>
          </p:cNvPr>
          <p:cNvPicPr>
            <a:picLocks noChangeAspect="1"/>
          </p:cNvPicPr>
          <p:nvPr/>
        </p:nvPicPr>
        <p:blipFill>
          <a:blip r:embed="rId2"/>
          <a:stretch>
            <a:fillRect/>
          </a:stretch>
        </p:blipFill>
        <p:spPr>
          <a:xfrm>
            <a:off x="2692401" y="300039"/>
            <a:ext cx="9664700" cy="6146800"/>
          </a:xfrm>
          <a:prstGeom prst="rect">
            <a:avLst/>
          </a:prstGeom>
        </p:spPr>
      </p:pic>
      <p:sp>
        <p:nvSpPr>
          <p:cNvPr id="12" name="TextBox 11">
            <a:extLst>
              <a:ext uri="{FF2B5EF4-FFF2-40B4-BE49-F238E27FC236}">
                <a16:creationId xmlns:a16="http://schemas.microsoft.com/office/drawing/2014/main" id="{03498467-DDC2-F74E-AD22-A80B1FC2856C}"/>
              </a:ext>
            </a:extLst>
          </p:cNvPr>
          <p:cNvSpPr txBox="1"/>
          <p:nvPr/>
        </p:nvSpPr>
        <p:spPr>
          <a:xfrm>
            <a:off x="685799" y="6357938"/>
            <a:ext cx="3055388" cy="369332"/>
          </a:xfrm>
          <a:prstGeom prst="rect">
            <a:avLst/>
          </a:prstGeom>
          <a:noFill/>
        </p:spPr>
        <p:txBody>
          <a:bodyPr wrap="none" rtlCol="0">
            <a:spAutoFit/>
          </a:bodyPr>
          <a:lstStyle/>
          <a:p>
            <a:r>
              <a:rPr lang="en-GB" dirty="0"/>
              <a:t>Thanks to Andy </a:t>
            </a:r>
            <a:r>
              <a:rPr lang="en-GB" dirty="0" err="1"/>
              <a:t>Nobes</a:t>
            </a:r>
            <a:r>
              <a:rPr lang="en-GB" dirty="0"/>
              <a:t>, INASP</a:t>
            </a:r>
          </a:p>
        </p:txBody>
      </p:sp>
      <p:sp>
        <p:nvSpPr>
          <p:cNvPr id="7" name="Title 1">
            <a:extLst>
              <a:ext uri="{FF2B5EF4-FFF2-40B4-BE49-F238E27FC236}">
                <a16:creationId xmlns:a16="http://schemas.microsoft.com/office/drawing/2014/main" id="{8BD67E7C-91CA-5844-B302-947E17CFE5F9}"/>
              </a:ext>
            </a:extLst>
          </p:cNvPr>
          <p:cNvSpPr txBox="1">
            <a:spLocks/>
          </p:cNvSpPr>
          <p:nvPr/>
        </p:nvSpPr>
        <p:spPr bwMode="black">
          <a:xfrm>
            <a:off x="0" y="300039"/>
            <a:ext cx="2894438" cy="115903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GB" b="1"/>
              <a:t>Support Networks</a:t>
            </a:r>
            <a:endParaRPr lang="en-GB" b="1" dirty="0"/>
          </a:p>
        </p:txBody>
      </p:sp>
    </p:spTree>
    <p:extLst>
      <p:ext uri="{BB962C8B-B14F-4D97-AF65-F5344CB8AC3E}">
        <p14:creationId xmlns:p14="http://schemas.microsoft.com/office/powerpoint/2010/main" val="1168710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2AE0-6427-3847-BFCF-607F172CA7F6}"/>
              </a:ext>
            </a:extLst>
          </p:cNvPr>
          <p:cNvSpPr>
            <a:spLocks noGrp="1"/>
          </p:cNvSpPr>
          <p:nvPr>
            <p:ph type="title"/>
          </p:nvPr>
        </p:nvSpPr>
        <p:spPr>
          <a:solidFill>
            <a:schemeClr val="bg1"/>
          </a:solidFill>
          <a:ln>
            <a:solidFill>
              <a:schemeClr val="tx1"/>
            </a:solidFill>
          </a:ln>
        </p:spPr>
        <p:txBody>
          <a:bodyPr>
            <a:normAutofit/>
          </a:bodyPr>
          <a:lstStyle/>
          <a:p>
            <a:pPr algn="ctr"/>
            <a:r>
              <a:rPr lang="en-GB" sz="2800" b="1" dirty="0">
                <a:latin typeface="+mj-lt"/>
              </a:rPr>
              <a:t>EXPERIENCING CHALLENGES IS NORMAL</a:t>
            </a:r>
          </a:p>
        </p:txBody>
      </p:sp>
      <p:sp>
        <p:nvSpPr>
          <p:cNvPr id="3" name="Text Placeholder 2">
            <a:extLst>
              <a:ext uri="{FF2B5EF4-FFF2-40B4-BE49-F238E27FC236}">
                <a16:creationId xmlns:a16="http://schemas.microsoft.com/office/drawing/2014/main" id="{C0D359EA-D829-1043-B6FC-71A01D3EC352}"/>
              </a:ext>
            </a:extLst>
          </p:cNvPr>
          <p:cNvSpPr>
            <a:spLocks noGrp="1"/>
          </p:cNvSpPr>
          <p:nvPr>
            <p:ph type="body" idx="1"/>
          </p:nvPr>
        </p:nvSpPr>
        <p:spPr/>
        <p:txBody>
          <a:bodyPr/>
          <a:lstStyle/>
          <a:p>
            <a:pPr marL="152396" indent="0">
              <a:buNone/>
            </a:pPr>
            <a:r>
              <a:rPr lang="en-GB" dirty="0"/>
              <a:t>Group discussion</a:t>
            </a:r>
          </a:p>
          <a:p>
            <a:pPr marL="152396" indent="0">
              <a:buNone/>
            </a:pPr>
            <a:endParaRPr lang="en-GB" dirty="0"/>
          </a:p>
          <a:p>
            <a:pPr marL="609596" indent="-457200">
              <a:buAutoNum type="arabicPeriod"/>
            </a:pPr>
            <a:r>
              <a:rPr lang="en-GB" dirty="0">
                <a:solidFill>
                  <a:schemeClr val="tx1"/>
                </a:solidFill>
              </a:rPr>
              <a:t>What tools and assistance can you utilize to address some of the problems you have listed?</a:t>
            </a:r>
          </a:p>
          <a:p>
            <a:pPr marL="1219181" lvl="1" indent="-457200">
              <a:buAutoNum type="arabicPeriod"/>
            </a:pPr>
            <a:r>
              <a:rPr lang="en-GB" dirty="0">
                <a:solidFill>
                  <a:schemeClr val="tx1"/>
                </a:solidFill>
              </a:rPr>
              <a:t>Using your hand-out sheets, go through the categories of RDM and RCR and think about how to overcome some of the challenges you have listed</a:t>
            </a:r>
          </a:p>
          <a:p>
            <a:pPr marL="1219181" lvl="1" indent="-457200">
              <a:buAutoNum type="arabicPeriod"/>
            </a:pPr>
            <a:r>
              <a:rPr lang="en-GB" dirty="0">
                <a:solidFill>
                  <a:schemeClr val="tx1"/>
                </a:solidFill>
              </a:rPr>
              <a:t>Discuss these specific, or general solutions in your groups</a:t>
            </a:r>
          </a:p>
          <a:p>
            <a:pPr marL="1219181" lvl="1" indent="-457200">
              <a:buAutoNum type="arabicPeriod"/>
            </a:pPr>
            <a:r>
              <a:rPr lang="en-GB" dirty="0">
                <a:solidFill>
                  <a:schemeClr val="tx1"/>
                </a:solidFill>
              </a:rPr>
              <a:t>How will these resources enhance your ability to be responsible and open?</a:t>
            </a:r>
          </a:p>
          <a:p>
            <a:endParaRPr lang="en-GB" dirty="0"/>
          </a:p>
        </p:txBody>
      </p:sp>
    </p:spTree>
    <p:extLst>
      <p:ext uri="{BB962C8B-B14F-4D97-AF65-F5344CB8AC3E}">
        <p14:creationId xmlns:p14="http://schemas.microsoft.com/office/powerpoint/2010/main" val="2648826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35621" y="1874815"/>
            <a:ext cx="10499740" cy="3560847"/>
          </a:xfrm>
          <a:prstGeom prst="rect">
            <a:avLst/>
          </a:prstGeom>
        </p:spPr>
        <p:txBody>
          <a:bodyPr wrap="square">
            <a:spAutoFit/>
          </a:bodyPr>
          <a:lstStyle/>
          <a:p>
            <a:pPr marL="342900" indent="-342900" algn="just">
              <a:buFont typeface="Arial" panose="020B0604020202020204" pitchFamily="34" charset="0"/>
              <a:buChar char="•"/>
            </a:pPr>
            <a:r>
              <a:rPr lang="en-US" sz="2400" dirty="0"/>
              <a:t>technology affects communication, collaboration and knowledge exchange within scientific, work and home settings.</a:t>
            </a:r>
            <a:endParaRPr lang="en-US" sz="2400" baseline="-25000" dirty="0"/>
          </a:p>
          <a:p>
            <a:pPr marL="342900" indent="-342900" algn="ctr">
              <a:buFont typeface="Arial" panose="020B0604020202020204" pitchFamily="34" charset="0"/>
              <a:buChar char="•"/>
            </a:pPr>
            <a:endParaRPr lang="en-US" sz="2400" baseline="-25000" dirty="0"/>
          </a:p>
          <a:p>
            <a:pPr marL="342900" indent="-342900" algn="just">
              <a:buFont typeface="Arial" panose="020B0604020202020204" pitchFamily="34" charset="0"/>
              <a:buChar char="•"/>
            </a:pPr>
            <a:r>
              <a:rPr lang="en-GB" sz="2400" dirty="0"/>
              <a:t>people adapt to the rapid social changes brought by innovation and need to be assisted to use those innovations </a:t>
            </a:r>
            <a:r>
              <a:rPr lang="en-GB" sz="2400" i="1" dirty="0"/>
              <a:t>more productively and safely.</a:t>
            </a:r>
          </a:p>
          <a:p>
            <a:pPr marL="342900" indent="-342900" algn="just">
              <a:buFont typeface="Arial" panose="020B0604020202020204" pitchFamily="34" charset="0"/>
              <a:buChar char="•"/>
            </a:pPr>
            <a:endParaRPr lang="en-GB" sz="2400" dirty="0"/>
          </a:p>
          <a:p>
            <a:pPr marL="342900" indent="-342900" algn="just">
              <a:buFont typeface="Arial" panose="020B0604020202020204" pitchFamily="34" charset="0"/>
              <a:buChar char="•"/>
            </a:pPr>
            <a:r>
              <a:rPr lang="en-AU" sz="2400" dirty="0"/>
              <a:t>need to consider the ways in which new technologies can be designed and developed to be </a:t>
            </a:r>
            <a:r>
              <a:rPr lang="en-AU" sz="2400" i="1" dirty="0"/>
              <a:t>more responsive</a:t>
            </a:r>
            <a:r>
              <a:rPr lang="en-AU" sz="2400" dirty="0"/>
              <a:t> to societal acceptability and desirability.</a:t>
            </a:r>
          </a:p>
          <a:p>
            <a:pPr marL="302266" indent="-302266" algn="just">
              <a:buFont typeface="Arial" panose="020B0604020202020204" pitchFamily="34" charset="0"/>
              <a:buChar char="•"/>
            </a:pPr>
            <a:endParaRPr lang="en-AU" sz="2400" baseline="-25000" dirty="0"/>
          </a:p>
          <a:p>
            <a:pPr algn="just"/>
            <a:endParaRPr lang="en-US" sz="2539" dirty="0"/>
          </a:p>
        </p:txBody>
      </p:sp>
      <p:sp>
        <p:nvSpPr>
          <p:cNvPr id="3" name="Title 1">
            <a:extLst>
              <a:ext uri="{FF2B5EF4-FFF2-40B4-BE49-F238E27FC236}">
                <a16:creationId xmlns:a16="http://schemas.microsoft.com/office/drawing/2014/main" id="{52EC49CA-EDF2-9E4F-8C2E-4A17F5D093A9}"/>
              </a:ext>
            </a:extLst>
          </p:cNvPr>
          <p:cNvSpPr>
            <a:spLocks noGrp="1"/>
          </p:cNvSpPr>
          <p:nvPr>
            <p:ph type="title"/>
          </p:nvPr>
        </p:nvSpPr>
        <p:spPr>
          <a:xfrm>
            <a:off x="769435" y="542384"/>
            <a:ext cx="10742206" cy="1041089"/>
          </a:xfrm>
        </p:spPr>
        <p:txBody>
          <a:bodyPr>
            <a:normAutofit fontScale="90000"/>
          </a:bodyPr>
          <a:lstStyle/>
          <a:p>
            <a:r>
              <a:rPr lang="en-GB" b="1" dirty="0"/>
              <a:t>Thinking about next week:</a:t>
            </a:r>
            <a:br>
              <a:rPr lang="en-GB" b="1" dirty="0"/>
            </a:br>
            <a:r>
              <a:rPr lang="en-GB" b="1" dirty="0"/>
              <a:t>Impact of Digital Sciences</a:t>
            </a:r>
          </a:p>
        </p:txBody>
      </p:sp>
    </p:spTree>
    <p:extLst>
      <p:ext uri="{BB962C8B-B14F-4D97-AF65-F5344CB8AC3E}">
        <p14:creationId xmlns:p14="http://schemas.microsoft.com/office/powerpoint/2010/main" val="40670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7BE7-58C1-C14C-A1F2-203867E04527}"/>
              </a:ext>
            </a:extLst>
          </p:cNvPr>
          <p:cNvSpPr>
            <a:spLocks noGrp="1"/>
          </p:cNvSpPr>
          <p:nvPr>
            <p:ph type="title"/>
          </p:nvPr>
        </p:nvSpPr>
        <p:spPr>
          <a:xfrm>
            <a:off x="680224" y="964692"/>
            <a:ext cx="10772078" cy="719142"/>
          </a:xfrm>
        </p:spPr>
        <p:txBody>
          <a:bodyPr>
            <a:normAutofit fontScale="90000"/>
          </a:bodyPr>
          <a:lstStyle/>
          <a:p>
            <a:r>
              <a:rPr lang="en-GB" b="1" dirty="0"/>
              <a:t>Individual Activities … Global Impact</a:t>
            </a:r>
          </a:p>
        </p:txBody>
      </p:sp>
      <p:sp>
        <p:nvSpPr>
          <p:cNvPr id="3" name="Content Placeholder 2">
            <a:extLst>
              <a:ext uri="{FF2B5EF4-FFF2-40B4-BE49-F238E27FC236}">
                <a16:creationId xmlns:a16="http://schemas.microsoft.com/office/drawing/2014/main" id="{C63197A8-CD96-E34B-8A59-A97067199C20}"/>
              </a:ext>
            </a:extLst>
          </p:cNvPr>
          <p:cNvSpPr>
            <a:spLocks noGrp="1"/>
          </p:cNvSpPr>
          <p:nvPr>
            <p:ph idx="1"/>
          </p:nvPr>
        </p:nvSpPr>
        <p:spPr>
          <a:xfrm>
            <a:off x="981306" y="2096430"/>
            <a:ext cx="10169913" cy="4505092"/>
          </a:xfrm>
        </p:spPr>
        <p:txBody>
          <a:bodyPr>
            <a:normAutofit/>
          </a:bodyPr>
          <a:lstStyle/>
          <a:p>
            <a:pPr>
              <a:lnSpc>
                <a:spcPct val="150000"/>
              </a:lnSpc>
              <a:buFont typeface="Arial" panose="020B0604020202020204" pitchFamily="34" charset="0"/>
              <a:buChar char="•"/>
            </a:pPr>
            <a:r>
              <a:rPr lang="en-GB" sz="2400" dirty="0"/>
              <a:t>Being a responsible and open science citizen involves more than just making sure that your own data practices are ethical</a:t>
            </a:r>
          </a:p>
          <a:p>
            <a:pPr>
              <a:lnSpc>
                <a:spcPct val="150000"/>
              </a:lnSpc>
              <a:buFont typeface="Arial" panose="020B0604020202020204" pitchFamily="34" charset="0"/>
              <a:buChar char="•"/>
            </a:pPr>
            <a:r>
              <a:rPr lang="en-GB" sz="2400" dirty="0"/>
              <a:t>Being part of the data community comes with responsibilities to the scientific community, public and future </a:t>
            </a:r>
          </a:p>
          <a:p>
            <a:pPr>
              <a:lnSpc>
                <a:spcPct val="150000"/>
              </a:lnSpc>
              <a:buFont typeface="Arial" panose="020B0604020202020204" pitchFamily="34" charset="0"/>
              <a:buChar char="•"/>
            </a:pPr>
            <a:r>
              <a:rPr lang="en-GB" sz="2400" dirty="0"/>
              <a:t>Not just about responsible and critical use of data, also about scrutinizing evolving systems</a:t>
            </a:r>
          </a:p>
        </p:txBody>
      </p:sp>
    </p:spTree>
    <p:extLst>
      <p:ext uri="{BB962C8B-B14F-4D97-AF65-F5344CB8AC3E}">
        <p14:creationId xmlns:p14="http://schemas.microsoft.com/office/powerpoint/2010/main" val="238108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BBCC09A-8F65-3B4C-8293-E3912E6B3A55}"/>
              </a:ext>
            </a:extLst>
          </p:cNvPr>
          <p:cNvGraphicFramePr/>
          <p:nvPr>
            <p:extLst>
              <p:ext uri="{D42A27DB-BD31-4B8C-83A1-F6EECF244321}">
                <p14:modId xmlns:p14="http://schemas.microsoft.com/office/powerpoint/2010/main" val="4241207464"/>
              </p:ext>
            </p:extLst>
          </p:nvPr>
        </p:nvGraphicFramePr>
        <p:xfrm>
          <a:off x="7991872" y="1465133"/>
          <a:ext cx="4200128"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C27AB1BD-6025-FA4F-9BC8-CE0002142835}"/>
              </a:ext>
            </a:extLst>
          </p:cNvPr>
          <p:cNvPicPr>
            <a:picLocks noChangeAspect="1"/>
          </p:cNvPicPr>
          <p:nvPr/>
        </p:nvPicPr>
        <p:blipFill>
          <a:blip r:embed="rId7"/>
          <a:stretch>
            <a:fillRect/>
          </a:stretch>
        </p:blipFill>
        <p:spPr>
          <a:xfrm>
            <a:off x="424184" y="606660"/>
            <a:ext cx="3411528" cy="3373956"/>
          </a:xfrm>
          <a:prstGeom prst="rect">
            <a:avLst/>
          </a:prstGeom>
        </p:spPr>
      </p:pic>
      <p:pic>
        <p:nvPicPr>
          <p:cNvPr id="6" name="Google Shape;91;p18" descr="https://upload.wikimedia.org/wikipedia/commons/9/9c/Open_Science_-_Prinzipien.png">
            <a:extLst>
              <a:ext uri="{FF2B5EF4-FFF2-40B4-BE49-F238E27FC236}">
                <a16:creationId xmlns:a16="http://schemas.microsoft.com/office/drawing/2014/main" id="{D12384C7-1FA0-304E-BBA3-B6556EF57F84}"/>
              </a:ext>
            </a:extLst>
          </p:cNvPr>
          <p:cNvPicPr preferRelativeResize="0"/>
          <p:nvPr/>
        </p:nvPicPr>
        <p:blipFill rotWithShape="1">
          <a:blip r:embed="rId8">
            <a:alphaModFix/>
          </a:blip>
          <a:srcRect/>
          <a:stretch/>
        </p:blipFill>
        <p:spPr>
          <a:xfrm>
            <a:off x="136861" y="4286965"/>
            <a:ext cx="4335127" cy="2185274"/>
          </a:xfrm>
          <a:prstGeom prst="rect">
            <a:avLst/>
          </a:prstGeom>
          <a:noFill/>
          <a:ln>
            <a:noFill/>
          </a:ln>
        </p:spPr>
      </p:pic>
      <p:pic>
        <p:nvPicPr>
          <p:cNvPr id="18" name="Picture 17">
            <a:extLst>
              <a:ext uri="{FF2B5EF4-FFF2-40B4-BE49-F238E27FC236}">
                <a16:creationId xmlns:a16="http://schemas.microsoft.com/office/drawing/2014/main" id="{FE5D7655-9A07-2446-B3A1-89178641222A}"/>
              </a:ext>
            </a:extLst>
          </p:cNvPr>
          <p:cNvPicPr>
            <a:picLocks noChangeAspect="1"/>
          </p:cNvPicPr>
          <p:nvPr/>
        </p:nvPicPr>
        <p:blipFill>
          <a:blip r:embed="rId9"/>
          <a:stretch>
            <a:fillRect/>
          </a:stretch>
        </p:blipFill>
        <p:spPr>
          <a:xfrm>
            <a:off x="4471988" y="2051940"/>
            <a:ext cx="3428757" cy="1928676"/>
          </a:xfrm>
          <a:prstGeom prst="rect">
            <a:avLst/>
          </a:prstGeom>
        </p:spPr>
      </p:pic>
      <p:sp>
        <p:nvSpPr>
          <p:cNvPr id="19" name="TextBox 18">
            <a:extLst>
              <a:ext uri="{FF2B5EF4-FFF2-40B4-BE49-F238E27FC236}">
                <a16:creationId xmlns:a16="http://schemas.microsoft.com/office/drawing/2014/main" id="{099B7B69-BF45-9341-90DC-47C53E309246}"/>
              </a:ext>
            </a:extLst>
          </p:cNvPr>
          <p:cNvSpPr txBox="1"/>
          <p:nvPr/>
        </p:nvSpPr>
        <p:spPr>
          <a:xfrm>
            <a:off x="145661" y="108026"/>
            <a:ext cx="4682949" cy="369332"/>
          </a:xfrm>
          <a:prstGeom prst="rect">
            <a:avLst/>
          </a:prstGeom>
          <a:noFill/>
        </p:spPr>
        <p:txBody>
          <a:bodyPr wrap="none" rtlCol="0">
            <a:spAutoFit/>
          </a:bodyPr>
          <a:lstStyle/>
          <a:p>
            <a:r>
              <a:rPr lang="en-GB" dirty="0"/>
              <a:t>How to be a responsible and open data scientist</a:t>
            </a:r>
          </a:p>
        </p:txBody>
      </p:sp>
      <p:sp>
        <p:nvSpPr>
          <p:cNvPr id="20" name="TextBox 19">
            <a:extLst>
              <a:ext uri="{FF2B5EF4-FFF2-40B4-BE49-F238E27FC236}">
                <a16:creationId xmlns:a16="http://schemas.microsoft.com/office/drawing/2014/main" id="{C003225A-B57A-A341-9964-DFE3A2698C7F}"/>
              </a:ext>
            </a:extLst>
          </p:cNvPr>
          <p:cNvSpPr txBox="1"/>
          <p:nvPr/>
        </p:nvSpPr>
        <p:spPr>
          <a:xfrm>
            <a:off x="4471988" y="973036"/>
            <a:ext cx="3240796" cy="646331"/>
          </a:xfrm>
          <a:prstGeom prst="rect">
            <a:avLst/>
          </a:prstGeom>
          <a:noFill/>
        </p:spPr>
        <p:txBody>
          <a:bodyPr wrap="square" rtlCol="0">
            <a:spAutoFit/>
          </a:bodyPr>
          <a:lstStyle/>
          <a:p>
            <a:pPr algn="ctr"/>
            <a:r>
              <a:rPr lang="en-GB" dirty="0"/>
              <a:t>Tools for responsible and open data science</a:t>
            </a:r>
          </a:p>
        </p:txBody>
      </p:sp>
      <p:sp>
        <p:nvSpPr>
          <p:cNvPr id="21" name="TextBox 20">
            <a:extLst>
              <a:ext uri="{FF2B5EF4-FFF2-40B4-BE49-F238E27FC236}">
                <a16:creationId xmlns:a16="http://schemas.microsoft.com/office/drawing/2014/main" id="{2BF9A1A7-C653-BB49-84A8-38FD6029FFDA}"/>
              </a:ext>
            </a:extLst>
          </p:cNvPr>
          <p:cNvSpPr txBox="1"/>
          <p:nvPr/>
        </p:nvSpPr>
        <p:spPr>
          <a:xfrm>
            <a:off x="7991870" y="154192"/>
            <a:ext cx="4200128" cy="646331"/>
          </a:xfrm>
          <a:prstGeom prst="rect">
            <a:avLst/>
          </a:prstGeom>
          <a:noFill/>
        </p:spPr>
        <p:txBody>
          <a:bodyPr wrap="square" rtlCol="0">
            <a:spAutoFit/>
          </a:bodyPr>
          <a:lstStyle/>
          <a:p>
            <a:pPr algn="ctr"/>
            <a:r>
              <a:rPr lang="en-GB" dirty="0"/>
              <a:t>Doing responsible and open data science research</a:t>
            </a:r>
          </a:p>
        </p:txBody>
      </p:sp>
      <p:pic>
        <p:nvPicPr>
          <p:cNvPr id="23" name="Picture 22">
            <a:extLst>
              <a:ext uri="{FF2B5EF4-FFF2-40B4-BE49-F238E27FC236}">
                <a16:creationId xmlns:a16="http://schemas.microsoft.com/office/drawing/2014/main" id="{119A62EB-6676-5C42-A3EB-73AADA439C3C}"/>
              </a:ext>
            </a:extLst>
          </p:cNvPr>
          <p:cNvPicPr>
            <a:picLocks noChangeAspect="1"/>
          </p:cNvPicPr>
          <p:nvPr/>
        </p:nvPicPr>
        <p:blipFill rotWithShape="1">
          <a:blip r:embed="rId10"/>
          <a:srcRect l="34931" t="40178" r="46111" b="26459"/>
          <a:stretch/>
        </p:blipFill>
        <p:spPr>
          <a:xfrm>
            <a:off x="9364364" y="5027139"/>
            <a:ext cx="1455141" cy="1629598"/>
          </a:xfrm>
          <a:prstGeom prst="rect">
            <a:avLst/>
          </a:prstGeom>
        </p:spPr>
      </p:pic>
      <p:pic>
        <p:nvPicPr>
          <p:cNvPr id="3" name="Picture 2">
            <a:extLst>
              <a:ext uri="{FF2B5EF4-FFF2-40B4-BE49-F238E27FC236}">
                <a16:creationId xmlns:a16="http://schemas.microsoft.com/office/drawing/2014/main" id="{BD343AF7-584F-EE44-9E9C-6C2458B5000E}"/>
              </a:ext>
            </a:extLst>
          </p:cNvPr>
          <p:cNvPicPr>
            <a:picLocks noChangeAspect="1"/>
          </p:cNvPicPr>
          <p:nvPr/>
        </p:nvPicPr>
        <p:blipFill>
          <a:blip r:embed="rId11"/>
          <a:stretch>
            <a:fillRect/>
          </a:stretch>
        </p:blipFill>
        <p:spPr>
          <a:xfrm>
            <a:off x="4884616" y="4286965"/>
            <a:ext cx="2603500" cy="685800"/>
          </a:xfrm>
          <a:prstGeom prst="rect">
            <a:avLst/>
          </a:prstGeom>
        </p:spPr>
      </p:pic>
    </p:spTree>
    <p:extLst>
      <p:ext uri="{BB962C8B-B14F-4D97-AF65-F5344CB8AC3E}">
        <p14:creationId xmlns:p14="http://schemas.microsoft.com/office/powerpoint/2010/main" val="1998615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001" y="1340769"/>
            <a:ext cx="5363998" cy="5378457"/>
          </a:xfrm>
          <a:prstGeom prst="rect">
            <a:avLst/>
          </a:prstGeom>
        </p:spPr>
      </p:pic>
      <p:sp>
        <p:nvSpPr>
          <p:cNvPr id="5" name="TextBox 4"/>
          <p:cNvSpPr txBox="1"/>
          <p:nvPr/>
        </p:nvSpPr>
        <p:spPr>
          <a:xfrm>
            <a:off x="5591945" y="1692098"/>
            <a:ext cx="1404231" cy="646331"/>
          </a:xfrm>
          <a:prstGeom prst="rect">
            <a:avLst/>
          </a:prstGeom>
          <a:noFill/>
        </p:spPr>
        <p:txBody>
          <a:bodyPr wrap="none" rtlCol="0">
            <a:spAutoFit/>
          </a:bodyPr>
          <a:lstStyle/>
          <a:p>
            <a:pPr algn="ctr"/>
            <a:r>
              <a:rPr lang="en-GB" dirty="0">
                <a:latin typeface="Calibri" panose="020F0502020204030204" pitchFamily="34" charset="0"/>
              </a:rPr>
              <a:t>Physical</a:t>
            </a:r>
          </a:p>
          <a:p>
            <a:pPr algn="ctr"/>
            <a:r>
              <a:rPr lang="en-GB" dirty="0">
                <a:latin typeface="Calibri" panose="020F0502020204030204" pitchFamily="34" charset="0"/>
              </a:rPr>
              <a:t>environment</a:t>
            </a:r>
          </a:p>
        </p:txBody>
      </p:sp>
      <p:sp>
        <p:nvSpPr>
          <p:cNvPr id="6" name="TextBox 5"/>
          <p:cNvSpPr txBox="1"/>
          <p:nvPr/>
        </p:nvSpPr>
        <p:spPr>
          <a:xfrm>
            <a:off x="7774298" y="3284985"/>
            <a:ext cx="848502" cy="646331"/>
          </a:xfrm>
          <a:prstGeom prst="rect">
            <a:avLst/>
          </a:prstGeom>
          <a:noFill/>
        </p:spPr>
        <p:txBody>
          <a:bodyPr wrap="none" rtlCol="0">
            <a:spAutoFit/>
          </a:bodyPr>
          <a:lstStyle/>
          <a:p>
            <a:pPr algn="r"/>
            <a:r>
              <a:rPr lang="en-GB" dirty="0">
                <a:latin typeface="Calibri" panose="020F0502020204030204" pitchFamily="34" charset="0"/>
              </a:rPr>
              <a:t>Work</a:t>
            </a:r>
          </a:p>
          <a:p>
            <a:pPr algn="r"/>
            <a:r>
              <a:rPr lang="en-GB" dirty="0">
                <a:latin typeface="Calibri" panose="020F0502020204030204" pitchFamily="34" charset="0"/>
              </a:rPr>
              <a:t>culture</a:t>
            </a:r>
          </a:p>
        </p:txBody>
      </p:sp>
      <p:sp>
        <p:nvSpPr>
          <p:cNvPr id="7" name="TextBox 6"/>
          <p:cNvSpPr txBox="1"/>
          <p:nvPr/>
        </p:nvSpPr>
        <p:spPr>
          <a:xfrm>
            <a:off x="6371337" y="5949281"/>
            <a:ext cx="1418723" cy="646331"/>
          </a:xfrm>
          <a:prstGeom prst="rect">
            <a:avLst/>
          </a:prstGeom>
          <a:noFill/>
        </p:spPr>
        <p:txBody>
          <a:bodyPr wrap="none" rtlCol="0">
            <a:spAutoFit/>
          </a:bodyPr>
          <a:lstStyle/>
          <a:p>
            <a:pPr algn="ctr"/>
            <a:r>
              <a:rPr lang="en-GB" dirty="0">
                <a:latin typeface="Calibri" panose="020F0502020204030204" pitchFamily="34" charset="0"/>
              </a:rPr>
              <a:t>Bureaucratic </a:t>
            </a:r>
          </a:p>
          <a:p>
            <a:pPr algn="ctr"/>
            <a:r>
              <a:rPr lang="en-GB" dirty="0">
                <a:latin typeface="Calibri" panose="020F0502020204030204" pitchFamily="34" charset="0"/>
              </a:rPr>
              <a:t>enviro</a:t>
            </a:r>
          </a:p>
        </p:txBody>
      </p:sp>
      <p:sp>
        <p:nvSpPr>
          <p:cNvPr id="8" name="TextBox 7"/>
          <p:cNvSpPr txBox="1"/>
          <p:nvPr/>
        </p:nvSpPr>
        <p:spPr>
          <a:xfrm>
            <a:off x="4062741" y="5445225"/>
            <a:ext cx="1391663" cy="646331"/>
          </a:xfrm>
          <a:prstGeom prst="rect">
            <a:avLst/>
          </a:prstGeom>
          <a:noFill/>
        </p:spPr>
        <p:txBody>
          <a:bodyPr wrap="none" rtlCol="0">
            <a:spAutoFit/>
          </a:bodyPr>
          <a:lstStyle/>
          <a:p>
            <a:r>
              <a:rPr lang="en-GB" dirty="0">
                <a:latin typeface="Calibri" panose="020F0502020204030204" pitchFamily="34" charset="0"/>
              </a:rPr>
              <a:t>Online </a:t>
            </a:r>
          </a:p>
          <a:p>
            <a:r>
              <a:rPr lang="en-GB" dirty="0">
                <a:latin typeface="Calibri" panose="020F0502020204030204" pitchFamily="34" charset="0"/>
              </a:rPr>
              <a:t>environment</a:t>
            </a:r>
          </a:p>
        </p:txBody>
      </p:sp>
      <p:sp>
        <p:nvSpPr>
          <p:cNvPr id="9" name="TextBox 8"/>
          <p:cNvSpPr txBox="1"/>
          <p:nvPr/>
        </p:nvSpPr>
        <p:spPr>
          <a:xfrm>
            <a:off x="3575720" y="2996953"/>
            <a:ext cx="973408" cy="646331"/>
          </a:xfrm>
          <a:prstGeom prst="rect">
            <a:avLst/>
          </a:prstGeom>
          <a:noFill/>
        </p:spPr>
        <p:txBody>
          <a:bodyPr wrap="none" rtlCol="0">
            <a:spAutoFit/>
          </a:bodyPr>
          <a:lstStyle/>
          <a:p>
            <a:r>
              <a:rPr lang="en-GB" dirty="0">
                <a:latin typeface="Calibri" panose="020F0502020204030204" pitchFamily="34" charset="0"/>
              </a:rPr>
              <a:t>Cultural </a:t>
            </a:r>
          </a:p>
          <a:p>
            <a:r>
              <a:rPr lang="en-GB" dirty="0">
                <a:latin typeface="Calibri" panose="020F0502020204030204" pitchFamily="34" charset="0"/>
              </a:rPr>
              <a:t>enviro</a:t>
            </a:r>
          </a:p>
        </p:txBody>
      </p:sp>
      <p:sp>
        <p:nvSpPr>
          <p:cNvPr id="10" name="TextBox 9"/>
          <p:cNvSpPr txBox="1"/>
          <p:nvPr/>
        </p:nvSpPr>
        <p:spPr>
          <a:xfrm>
            <a:off x="5301318" y="3573017"/>
            <a:ext cx="1336263" cy="1200329"/>
          </a:xfrm>
          <a:prstGeom prst="rect">
            <a:avLst/>
          </a:prstGeom>
          <a:noFill/>
        </p:spPr>
        <p:txBody>
          <a:bodyPr wrap="none" rtlCol="0">
            <a:spAutoFit/>
          </a:bodyPr>
          <a:lstStyle/>
          <a:p>
            <a:pPr algn="ctr"/>
            <a:r>
              <a:rPr lang="en-GB" b="1" dirty="0">
                <a:latin typeface="Calibri" panose="020F0502020204030204" pitchFamily="34" charset="0"/>
              </a:rPr>
              <a:t>Open and </a:t>
            </a:r>
          </a:p>
          <a:p>
            <a:pPr algn="ctr"/>
            <a:r>
              <a:rPr lang="en-GB" b="1" dirty="0">
                <a:latin typeface="Calibri" panose="020F0502020204030204" pitchFamily="34" charset="0"/>
              </a:rPr>
              <a:t>responsible </a:t>
            </a:r>
          </a:p>
          <a:p>
            <a:pPr algn="ctr"/>
            <a:r>
              <a:rPr lang="en-GB" b="1" dirty="0">
                <a:latin typeface="Calibri" panose="020F0502020204030204" pitchFamily="34" charset="0"/>
              </a:rPr>
              <a:t>research</a:t>
            </a:r>
          </a:p>
          <a:p>
            <a:pPr algn="ctr"/>
            <a:r>
              <a:rPr lang="en-GB" b="1" dirty="0">
                <a:latin typeface="Calibri" panose="020F0502020204030204" pitchFamily="34" charset="0"/>
              </a:rPr>
              <a:t>practices</a:t>
            </a:r>
          </a:p>
        </p:txBody>
      </p:sp>
      <p:cxnSp>
        <p:nvCxnSpPr>
          <p:cNvPr id="12" name="Straight Arrow Connector 11"/>
          <p:cNvCxnSpPr/>
          <p:nvPr/>
        </p:nvCxnSpPr>
        <p:spPr>
          <a:xfrm>
            <a:off x="7006114" y="1984484"/>
            <a:ext cx="674062"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3" name="TextBox 12"/>
          <p:cNvSpPr txBox="1"/>
          <p:nvPr/>
        </p:nvSpPr>
        <p:spPr>
          <a:xfrm>
            <a:off x="8988343" y="3458950"/>
            <a:ext cx="3203657" cy="1815882"/>
          </a:xfrm>
          <a:prstGeom prst="rect">
            <a:avLst/>
          </a:prstGeom>
          <a:noFill/>
        </p:spPr>
        <p:txBody>
          <a:bodyPr wrap="square" rtlCol="0">
            <a:spAutoFit/>
          </a:bodyPr>
          <a:lstStyle/>
          <a:p>
            <a:r>
              <a:rPr lang="en-GB" sz="1600" i="1" dirty="0">
                <a:latin typeface="Calibri" panose="020F0502020204030204" pitchFamily="34" charset="0"/>
              </a:rPr>
              <a:t>Improve openness and responsibility in your work environment</a:t>
            </a:r>
          </a:p>
          <a:p>
            <a:pPr marL="285750" indent="-285750">
              <a:buFontTx/>
              <a:buChar char="-"/>
            </a:pPr>
            <a:r>
              <a:rPr lang="en-GB" sz="1600" dirty="0">
                <a:latin typeface="Calibri" panose="020F0502020204030204" pitchFamily="34" charset="0"/>
              </a:rPr>
              <a:t>Advocate for RDM practices</a:t>
            </a:r>
          </a:p>
          <a:p>
            <a:pPr marL="285750" indent="-285750">
              <a:buFontTx/>
              <a:buChar char="-"/>
            </a:pPr>
            <a:r>
              <a:rPr lang="en-GB" sz="1600" dirty="0">
                <a:latin typeface="Calibri" panose="020F0502020204030204" pitchFamily="34" charset="0"/>
              </a:rPr>
              <a:t>Engage colleagues in discussions on RCR, RDM, FAIR</a:t>
            </a:r>
          </a:p>
          <a:p>
            <a:pPr marL="285750" indent="-285750">
              <a:buFontTx/>
              <a:buChar char="-"/>
            </a:pPr>
            <a:r>
              <a:rPr lang="en-GB" sz="1600" dirty="0">
                <a:latin typeface="Calibri" panose="020F0502020204030204" pitchFamily="34" charset="0"/>
              </a:rPr>
              <a:t>Encourage data dissemination beyond disciplines</a:t>
            </a:r>
          </a:p>
        </p:txBody>
      </p:sp>
      <p:cxnSp>
        <p:nvCxnSpPr>
          <p:cNvPr id="14" name="Straight Arrow Connector 13"/>
          <p:cNvCxnSpPr/>
          <p:nvPr/>
        </p:nvCxnSpPr>
        <p:spPr>
          <a:xfrm>
            <a:off x="8302258" y="4509120"/>
            <a:ext cx="674062"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p:cNvSpPr txBox="1"/>
          <p:nvPr/>
        </p:nvSpPr>
        <p:spPr>
          <a:xfrm>
            <a:off x="8040217" y="5733256"/>
            <a:ext cx="3818408" cy="1077218"/>
          </a:xfrm>
          <a:prstGeom prst="rect">
            <a:avLst/>
          </a:prstGeom>
          <a:noFill/>
        </p:spPr>
        <p:txBody>
          <a:bodyPr wrap="square" rtlCol="0">
            <a:spAutoFit/>
          </a:bodyPr>
          <a:lstStyle/>
          <a:p>
            <a:r>
              <a:rPr lang="en-GB" sz="1600" i="1" dirty="0">
                <a:latin typeface="Calibri" panose="020F0502020204030204" pitchFamily="34" charset="0"/>
              </a:rPr>
              <a:t>Advocate for development of data regulatory frameworks</a:t>
            </a:r>
            <a:r>
              <a:rPr lang="en-GB" sz="1600" dirty="0">
                <a:latin typeface="Calibri" panose="020F0502020204030204" pitchFamily="34" charset="0"/>
              </a:rPr>
              <a:t> </a:t>
            </a:r>
          </a:p>
          <a:p>
            <a:r>
              <a:rPr lang="en-GB" sz="1600" dirty="0">
                <a:latin typeface="Calibri" panose="020F0502020204030204" pitchFamily="34" charset="0"/>
              </a:rPr>
              <a:t>- Encourage development of data policies at institutional and policy level</a:t>
            </a:r>
          </a:p>
        </p:txBody>
      </p:sp>
      <p:cxnSp>
        <p:nvCxnSpPr>
          <p:cNvPr id="16" name="Straight Arrow Connector 15"/>
          <p:cNvCxnSpPr/>
          <p:nvPr/>
        </p:nvCxnSpPr>
        <p:spPr>
          <a:xfrm>
            <a:off x="7628196" y="6256097"/>
            <a:ext cx="412020"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7" name="TextBox 16"/>
          <p:cNvSpPr txBox="1"/>
          <p:nvPr/>
        </p:nvSpPr>
        <p:spPr>
          <a:xfrm>
            <a:off x="800101" y="3922761"/>
            <a:ext cx="2775619" cy="2800767"/>
          </a:xfrm>
          <a:prstGeom prst="rect">
            <a:avLst/>
          </a:prstGeom>
          <a:noFill/>
        </p:spPr>
        <p:txBody>
          <a:bodyPr wrap="square" rtlCol="0">
            <a:spAutoFit/>
          </a:bodyPr>
          <a:lstStyle/>
          <a:p>
            <a:r>
              <a:rPr lang="en-GB" sz="1600" i="1" dirty="0">
                <a:latin typeface="Calibri" panose="020F0502020204030204" pitchFamily="34" charset="0"/>
                <a:cs typeface="Calibri" panose="020F0502020204030204" pitchFamily="34" charset="0"/>
              </a:rPr>
              <a:t>Scrutinize data and platforms currently in use for biases</a:t>
            </a:r>
          </a:p>
          <a:p>
            <a:pPr marL="285750" indent="-285750">
              <a:buFontTx/>
              <a:buChar char="-"/>
            </a:pPr>
            <a:r>
              <a:rPr lang="en-GB" sz="1600" i="1" dirty="0">
                <a:latin typeface="Calibri" panose="020F0502020204030204" pitchFamily="34" charset="0"/>
                <a:cs typeface="Calibri" panose="020F0502020204030204" pitchFamily="34" charset="0"/>
              </a:rPr>
              <a:t>and re-use data</a:t>
            </a:r>
          </a:p>
          <a:p>
            <a:pPr marL="285750" indent="-285750">
              <a:buFontTx/>
              <a:buChar char="-"/>
            </a:pPr>
            <a:r>
              <a:rPr lang="en-GB" sz="1600" dirty="0">
                <a:latin typeface="Calibri" panose="020F0502020204030204" pitchFamily="34" charset="0"/>
                <a:cs typeface="Calibri" panose="020F0502020204030204" pitchFamily="34" charset="0"/>
              </a:rPr>
              <a:t>Carefully scrutinize your own code and design for biases</a:t>
            </a:r>
          </a:p>
          <a:p>
            <a:pPr marL="285750" indent="-285750">
              <a:buFontTx/>
              <a:buChar char="-"/>
            </a:pPr>
            <a:r>
              <a:rPr lang="en-GB" sz="1600" dirty="0">
                <a:latin typeface="Calibri" panose="020F0502020204030204" pitchFamily="34" charset="0"/>
                <a:cs typeface="Calibri" panose="020F0502020204030204" pitchFamily="34" charset="0"/>
              </a:rPr>
              <a:t>Flag up platforms are exclusionary</a:t>
            </a:r>
          </a:p>
          <a:p>
            <a:pPr marL="285750" indent="-285750">
              <a:buFontTx/>
              <a:buChar char="-"/>
            </a:pPr>
            <a:r>
              <a:rPr lang="en-GB" sz="1600" dirty="0">
                <a:latin typeface="Calibri" panose="020F0502020204030204" pitchFamily="34" charset="0"/>
                <a:cs typeface="Calibri" panose="020F0502020204030204" pitchFamily="34" charset="0"/>
              </a:rPr>
              <a:t>Biases in algorithms etc</a:t>
            </a:r>
          </a:p>
          <a:p>
            <a:pPr marL="285750" indent="-285750">
              <a:buFontTx/>
              <a:buChar char="-"/>
            </a:pPr>
            <a:r>
              <a:rPr lang="en-GB" sz="1600" dirty="0">
                <a:latin typeface="Calibri" panose="020F0502020204030204" pitchFamily="34" charset="0"/>
                <a:cs typeface="Calibri" panose="020F0502020204030204" pitchFamily="34" charset="0"/>
              </a:rPr>
              <a:t>Advocate for improving community resources</a:t>
            </a:r>
          </a:p>
        </p:txBody>
      </p:sp>
      <p:cxnSp>
        <p:nvCxnSpPr>
          <p:cNvPr id="18" name="Straight Arrow Connector 17"/>
          <p:cNvCxnSpPr/>
          <p:nvPr/>
        </p:nvCxnSpPr>
        <p:spPr>
          <a:xfrm flipH="1">
            <a:off x="3226481" y="5229200"/>
            <a:ext cx="694908"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9" name="TextBox 18"/>
          <p:cNvSpPr txBox="1"/>
          <p:nvPr/>
        </p:nvSpPr>
        <p:spPr>
          <a:xfrm>
            <a:off x="685799" y="1944270"/>
            <a:ext cx="2469886" cy="1815882"/>
          </a:xfrm>
          <a:prstGeom prst="rect">
            <a:avLst/>
          </a:prstGeom>
          <a:noFill/>
        </p:spPr>
        <p:txBody>
          <a:bodyPr wrap="square" rtlCol="0">
            <a:spAutoFit/>
          </a:bodyPr>
          <a:lstStyle/>
          <a:p>
            <a:r>
              <a:rPr lang="en-GB" sz="1600" i="1" dirty="0">
                <a:latin typeface="Calibri" panose="020F0502020204030204" pitchFamily="34" charset="0"/>
              </a:rPr>
              <a:t>Engage with public on data-related issues</a:t>
            </a:r>
          </a:p>
          <a:p>
            <a:pPr marL="285750" indent="-285750">
              <a:buFontTx/>
              <a:buChar char="-"/>
            </a:pPr>
            <a:r>
              <a:rPr lang="en-GB" sz="1600" dirty="0">
                <a:latin typeface="Calibri" panose="020F0502020204030204" pitchFamily="34" charset="0"/>
              </a:rPr>
              <a:t>Use expertise to engage with common concerns and misconceptions</a:t>
            </a:r>
          </a:p>
          <a:p>
            <a:pPr marL="285750" indent="-285750">
              <a:buFontTx/>
              <a:buChar char="-"/>
            </a:pPr>
            <a:r>
              <a:rPr lang="en-GB" sz="1600" dirty="0">
                <a:latin typeface="Calibri" panose="020F0502020204030204" pitchFamily="34" charset="0"/>
              </a:rPr>
              <a:t>Contribute to public skill development</a:t>
            </a:r>
          </a:p>
        </p:txBody>
      </p:sp>
      <p:cxnSp>
        <p:nvCxnSpPr>
          <p:cNvPr id="20" name="Straight Arrow Connector 19"/>
          <p:cNvCxnSpPr/>
          <p:nvPr/>
        </p:nvCxnSpPr>
        <p:spPr>
          <a:xfrm flipH="1">
            <a:off x="2994310" y="2920733"/>
            <a:ext cx="581411"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22" name="Title 21">
            <a:extLst>
              <a:ext uri="{FF2B5EF4-FFF2-40B4-BE49-F238E27FC236}">
                <a16:creationId xmlns:a16="http://schemas.microsoft.com/office/drawing/2014/main" id="{21C5FA19-9638-714B-9B26-8AE7536759A3}"/>
              </a:ext>
            </a:extLst>
          </p:cNvPr>
          <p:cNvSpPr>
            <a:spLocks noGrp="1"/>
          </p:cNvSpPr>
          <p:nvPr>
            <p:ph type="title"/>
          </p:nvPr>
        </p:nvSpPr>
        <p:spPr>
          <a:xfrm>
            <a:off x="535259" y="584311"/>
            <a:ext cx="10961648" cy="688080"/>
          </a:xfrm>
        </p:spPr>
        <p:txBody>
          <a:bodyPr>
            <a:normAutofit fontScale="90000"/>
          </a:bodyPr>
          <a:lstStyle/>
          <a:p>
            <a:r>
              <a:rPr lang="en-GB" b="1" dirty="0"/>
              <a:t>Extending Citizenship Responsibilities</a:t>
            </a:r>
          </a:p>
        </p:txBody>
      </p:sp>
      <p:sp>
        <p:nvSpPr>
          <p:cNvPr id="2" name="TextBox 1">
            <a:extLst>
              <a:ext uri="{FF2B5EF4-FFF2-40B4-BE49-F238E27FC236}">
                <a16:creationId xmlns:a16="http://schemas.microsoft.com/office/drawing/2014/main" id="{AD4F7678-6FA8-B646-B870-53129178854E}"/>
              </a:ext>
            </a:extLst>
          </p:cNvPr>
          <p:cNvSpPr txBox="1"/>
          <p:nvPr/>
        </p:nvSpPr>
        <p:spPr>
          <a:xfrm>
            <a:off x="7754711" y="1374086"/>
            <a:ext cx="3897115" cy="1077218"/>
          </a:xfrm>
          <a:prstGeom prst="rect">
            <a:avLst/>
          </a:prstGeom>
          <a:noFill/>
        </p:spPr>
        <p:txBody>
          <a:bodyPr wrap="square" rtlCol="0">
            <a:spAutoFit/>
          </a:bodyPr>
          <a:lstStyle/>
          <a:p>
            <a:r>
              <a:rPr lang="en-GB" sz="1600" i="1" dirty="0">
                <a:latin typeface="Calibri" panose="020F0502020204030204" pitchFamily="34" charset="0"/>
                <a:cs typeface="Calibri" panose="020F0502020204030204" pitchFamily="34" charset="0"/>
              </a:rPr>
              <a:t>Encourage development of open storage facilities</a:t>
            </a:r>
          </a:p>
          <a:p>
            <a:pPr marL="285750" indent="-285750">
              <a:buFontTx/>
              <a:buChar char="-"/>
            </a:pPr>
            <a:r>
              <a:rPr lang="en-GB" sz="1600" dirty="0">
                <a:latin typeface="Calibri" panose="020F0502020204030204" pitchFamily="34" charset="0"/>
                <a:cs typeface="Calibri" panose="020F0502020204030204" pitchFamily="34" charset="0"/>
              </a:rPr>
              <a:t>Institutional repositories, centralized departmental sharing</a:t>
            </a:r>
          </a:p>
        </p:txBody>
      </p:sp>
    </p:spTree>
    <p:extLst>
      <p:ext uri="{BB962C8B-B14F-4D97-AF65-F5344CB8AC3E}">
        <p14:creationId xmlns:p14="http://schemas.microsoft.com/office/powerpoint/2010/main" val="218811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19"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0431-6E78-D84D-81DE-21C27ED959B4}"/>
              </a:ext>
            </a:extLst>
          </p:cNvPr>
          <p:cNvSpPr>
            <a:spLocks noGrp="1"/>
          </p:cNvSpPr>
          <p:nvPr>
            <p:ph type="title"/>
          </p:nvPr>
        </p:nvSpPr>
        <p:spPr>
          <a:xfrm>
            <a:off x="2253438" y="273316"/>
            <a:ext cx="7729728" cy="674538"/>
          </a:xfrm>
        </p:spPr>
        <p:txBody>
          <a:bodyPr>
            <a:normAutofit fontScale="90000"/>
          </a:bodyPr>
          <a:lstStyle/>
          <a:p>
            <a:r>
              <a:rPr lang="en-GB" b="1" dirty="0" err="1"/>
              <a:t>Infraethics</a:t>
            </a:r>
            <a:r>
              <a:rPr lang="en-GB" b="1" dirty="0"/>
              <a:t> ...</a:t>
            </a:r>
          </a:p>
        </p:txBody>
      </p:sp>
      <p:pic>
        <p:nvPicPr>
          <p:cNvPr id="5" name="Picture 4">
            <a:extLst>
              <a:ext uri="{FF2B5EF4-FFF2-40B4-BE49-F238E27FC236}">
                <a16:creationId xmlns:a16="http://schemas.microsoft.com/office/drawing/2014/main" id="{2A5043AF-CE25-7945-8534-C37FDD3276A9}"/>
              </a:ext>
            </a:extLst>
          </p:cNvPr>
          <p:cNvPicPr>
            <a:picLocks noChangeAspect="1"/>
          </p:cNvPicPr>
          <p:nvPr/>
        </p:nvPicPr>
        <p:blipFill>
          <a:blip r:embed="rId2"/>
          <a:stretch>
            <a:fillRect/>
          </a:stretch>
        </p:blipFill>
        <p:spPr>
          <a:xfrm>
            <a:off x="1263650" y="1708150"/>
            <a:ext cx="10045700" cy="4813300"/>
          </a:xfrm>
          <a:prstGeom prst="rect">
            <a:avLst/>
          </a:prstGeom>
        </p:spPr>
      </p:pic>
      <p:pic>
        <p:nvPicPr>
          <p:cNvPr id="7" name="Picture 6">
            <a:extLst>
              <a:ext uri="{FF2B5EF4-FFF2-40B4-BE49-F238E27FC236}">
                <a16:creationId xmlns:a16="http://schemas.microsoft.com/office/drawing/2014/main" id="{0D452123-8C3A-FC46-94B8-7CCB60AA2962}"/>
              </a:ext>
            </a:extLst>
          </p:cNvPr>
          <p:cNvPicPr>
            <a:picLocks noChangeAspect="1"/>
          </p:cNvPicPr>
          <p:nvPr/>
        </p:nvPicPr>
        <p:blipFill>
          <a:blip r:embed="rId3"/>
          <a:stretch>
            <a:fillRect/>
          </a:stretch>
        </p:blipFill>
        <p:spPr>
          <a:xfrm>
            <a:off x="4490200" y="2743200"/>
            <a:ext cx="3421900" cy="3435425"/>
          </a:xfrm>
          <a:prstGeom prst="rect">
            <a:avLst/>
          </a:prstGeom>
        </p:spPr>
      </p:pic>
    </p:spTree>
    <p:extLst>
      <p:ext uri="{BB962C8B-B14F-4D97-AF65-F5344CB8AC3E}">
        <p14:creationId xmlns:p14="http://schemas.microsoft.com/office/powerpoint/2010/main" val="259946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noChangeAspect="1"/>
          </p:cNvPicPr>
          <p:nvPr/>
        </p:nvPicPr>
        <p:blipFill rotWithShape="1">
          <a:blip r:embed="rId3">
            <a:extLst>
              <a:ext uri="{28A0092B-C50C-407E-A947-70E740481C1C}">
                <a14:useLocalDpi xmlns:a14="http://schemas.microsoft.com/office/drawing/2010/main" val="0"/>
              </a:ext>
            </a:extLst>
          </a:blip>
          <a:srcRect r="1155" b="4446"/>
          <a:stretch/>
        </p:blipFill>
        <p:spPr>
          <a:xfrm>
            <a:off x="965503" y="1918780"/>
            <a:ext cx="4893844" cy="3186979"/>
          </a:xfrm>
          <a:prstGeom prst="rect">
            <a:avLst/>
          </a:prstGeom>
          <a:ln>
            <a:solidFill>
              <a:schemeClr val="tx1"/>
            </a:solidFill>
          </a:ln>
        </p:spPr>
      </p:pic>
      <p:pic>
        <p:nvPicPr>
          <p:cNvPr id="11" name="Content Placeholder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898889" y="5735526"/>
            <a:ext cx="3651848" cy="3162605"/>
          </a:xfrm>
          <a:prstGeom prst="rect">
            <a:avLst/>
          </a:prstGeom>
        </p:spPr>
      </p:pic>
      <p:sp>
        <p:nvSpPr>
          <p:cNvPr id="12" name="Title 1">
            <a:extLst>
              <a:ext uri="{FF2B5EF4-FFF2-40B4-BE49-F238E27FC236}">
                <a16:creationId xmlns:a16="http://schemas.microsoft.com/office/drawing/2014/main" id="{E4CC3254-5FE0-7049-9DF3-7EEE3EB7B56F}"/>
              </a:ext>
            </a:extLst>
          </p:cNvPr>
          <p:cNvSpPr>
            <a:spLocks noGrp="1"/>
          </p:cNvSpPr>
          <p:nvPr>
            <p:ph type="title"/>
          </p:nvPr>
        </p:nvSpPr>
        <p:spPr>
          <a:xfrm>
            <a:off x="267879" y="349311"/>
            <a:ext cx="9601200" cy="691115"/>
          </a:xfrm>
        </p:spPr>
        <p:txBody>
          <a:bodyPr>
            <a:normAutofit fontScale="90000"/>
          </a:bodyPr>
          <a:lstStyle/>
          <a:p>
            <a:r>
              <a:rPr lang="en-GB" b="1" dirty="0"/>
              <a:t>Current Challenges</a:t>
            </a:r>
          </a:p>
        </p:txBody>
      </p:sp>
      <p:pic>
        <p:nvPicPr>
          <p:cNvPr id="9" name="Content Placeholder 5"/>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970564" y="3675488"/>
            <a:ext cx="3597429" cy="3101975"/>
          </a:xfrm>
          <a:prstGeom prst="rect">
            <a:avLst/>
          </a:prstGeom>
          <a:ln w="12700">
            <a:solidFill>
              <a:schemeClr val="tx1"/>
            </a:solidFill>
          </a:ln>
        </p:spPr>
      </p:pic>
      <p:pic>
        <p:nvPicPr>
          <p:cNvPr id="10" name="Content Placeholder 9"/>
          <p:cNvPicPr>
            <a:picLocks noGrp="1" noChangeAspect="1"/>
          </p:cNvPicPr>
          <p:nvPr>
            <p:ph sz="half" idx="2"/>
          </p:nvPr>
        </p:nvPicPr>
        <p:blipFill rotWithShape="1">
          <a:blip r:embed="rId6" cstate="email">
            <a:extLst>
              <a:ext uri="{28A0092B-C50C-407E-A947-70E740481C1C}">
                <a14:useLocalDpi xmlns:a14="http://schemas.microsoft.com/office/drawing/2010/main" val="0"/>
              </a:ext>
            </a:extLst>
          </a:blip>
          <a:srcRect b="26348"/>
          <a:stretch/>
        </p:blipFill>
        <p:spPr>
          <a:xfrm>
            <a:off x="7464415" y="246087"/>
            <a:ext cx="3201627" cy="3004845"/>
          </a:xfrm>
          <a:prstGeom prst="rect">
            <a:avLst/>
          </a:prstGeom>
          <a:noFill/>
          <a:ln>
            <a:solidFill>
              <a:schemeClr val="tx1"/>
            </a:solidFill>
          </a:ln>
        </p:spPr>
      </p:pic>
      <p:pic>
        <p:nvPicPr>
          <p:cNvPr id="7" name="Picture 6"/>
          <p:cNvPicPr>
            <a:picLocks noChangeAspect="1"/>
          </p:cNvPicPr>
          <p:nvPr/>
        </p:nvPicPr>
        <p:blipFill rotWithShape="1">
          <a:blip r:embed="rId7">
            <a:extLst>
              <a:ext uri="{28A0092B-C50C-407E-A947-70E740481C1C}">
                <a14:useLocalDpi xmlns:a14="http://schemas.microsoft.com/office/drawing/2010/main" val="0"/>
              </a:ext>
            </a:extLst>
          </a:blip>
          <a:srcRect l="23592" t="-1459" r="8802" b="-101"/>
          <a:stretch/>
        </p:blipFill>
        <p:spPr>
          <a:xfrm>
            <a:off x="6116692" y="3362944"/>
            <a:ext cx="4549350" cy="3495057"/>
          </a:xfrm>
          <a:prstGeom prst="rect">
            <a:avLst/>
          </a:prstGeom>
          <a:ln>
            <a:solidFill>
              <a:schemeClr val="tx1"/>
            </a:solidFill>
          </a:ln>
        </p:spPr>
      </p:pic>
    </p:spTree>
    <p:extLst>
      <p:ext uri="{BB962C8B-B14F-4D97-AF65-F5344CB8AC3E}">
        <p14:creationId xmlns:p14="http://schemas.microsoft.com/office/powerpoint/2010/main" val="394997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4400" y="942492"/>
            <a:ext cx="10236820" cy="5915507"/>
          </a:xfrm>
        </p:spPr>
        <p:txBody>
          <a:bodyPr>
            <a:normAutofit/>
          </a:bodyPr>
          <a:lstStyle/>
          <a:p>
            <a:pPr marL="0" indent="0" defTabSz="967252">
              <a:lnSpc>
                <a:spcPct val="150000"/>
              </a:lnSpc>
              <a:spcBef>
                <a:spcPts val="0"/>
              </a:spcBef>
              <a:spcAft>
                <a:spcPts val="0"/>
              </a:spcAft>
              <a:buNone/>
              <a:defRPr/>
            </a:pPr>
            <a:r>
              <a:rPr lang="en-US" sz="2400" dirty="0"/>
              <a:t>Bias</a:t>
            </a:r>
          </a:p>
          <a:p>
            <a:pPr marL="0" indent="0" algn="just" defTabSz="967252">
              <a:lnSpc>
                <a:spcPct val="150000"/>
              </a:lnSpc>
              <a:spcBef>
                <a:spcPts val="0"/>
              </a:spcBef>
              <a:spcAft>
                <a:spcPts val="0"/>
              </a:spcAft>
              <a:buNone/>
              <a:defRPr/>
            </a:pPr>
            <a:r>
              <a:rPr lang="en-US" sz="2400" dirty="0"/>
              <a:t>= unjustified and/or unintended deviation in the distribution of algorithm outputs, with respect to one or more of its parameter dimensions</a:t>
            </a:r>
          </a:p>
          <a:p>
            <a:pPr marL="0" indent="0" algn="just" defTabSz="967252">
              <a:lnSpc>
                <a:spcPct val="150000"/>
              </a:lnSpc>
              <a:spcBef>
                <a:spcPts val="0"/>
              </a:spcBef>
              <a:buNone/>
            </a:pPr>
            <a:r>
              <a:rPr lang="en-US" sz="2400" dirty="0"/>
              <a:t>= inclination or prejudice for or against one person or group, especially in a way considered to be unfair. </a:t>
            </a:r>
          </a:p>
          <a:p>
            <a:pPr marL="0" indent="0" algn="just" defTabSz="967252">
              <a:lnSpc>
                <a:spcPct val="150000"/>
              </a:lnSpc>
              <a:spcBef>
                <a:spcPts val="0"/>
              </a:spcBef>
              <a:buNone/>
            </a:pPr>
            <a:endParaRPr lang="en-US" sz="2400" dirty="0"/>
          </a:p>
          <a:p>
            <a:pPr marL="0" indent="0" algn="just" defTabSz="967252">
              <a:lnSpc>
                <a:spcPct val="150000"/>
              </a:lnSpc>
              <a:spcBef>
                <a:spcPts val="0"/>
              </a:spcBef>
              <a:buNone/>
            </a:pPr>
            <a:endParaRPr lang="en-US" sz="2400" dirty="0"/>
          </a:p>
          <a:p>
            <a:pPr marL="0" indent="0" algn="just" defTabSz="967252">
              <a:lnSpc>
                <a:spcPct val="150000"/>
              </a:lnSpc>
              <a:spcBef>
                <a:spcPts val="0"/>
              </a:spcBef>
              <a:buNone/>
            </a:pPr>
            <a:r>
              <a:rPr lang="en-US" sz="2400" dirty="0"/>
              <a:t>Discrimination </a:t>
            </a:r>
          </a:p>
          <a:p>
            <a:pPr marL="0" indent="0" algn="just" defTabSz="967252">
              <a:lnSpc>
                <a:spcPct val="150000"/>
              </a:lnSpc>
              <a:spcBef>
                <a:spcPts val="0"/>
              </a:spcBef>
              <a:buNone/>
            </a:pPr>
            <a:r>
              <a:rPr lang="en-US" sz="2400" dirty="0"/>
              <a:t>= unequal treatment of persons on the basis of ‘protected characteristics’ such as race, sexual identity etc.</a:t>
            </a:r>
          </a:p>
        </p:txBody>
      </p:sp>
    </p:spTree>
    <p:extLst>
      <p:ext uri="{BB962C8B-B14F-4D97-AF65-F5344CB8AC3E}">
        <p14:creationId xmlns:p14="http://schemas.microsoft.com/office/powerpoint/2010/main" val="123390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4038" y="798930"/>
            <a:ext cx="10582507" cy="5784750"/>
          </a:xfrm>
        </p:spPr>
        <p:txBody>
          <a:bodyPr>
            <a:normAutofit/>
          </a:bodyPr>
          <a:lstStyle/>
          <a:p>
            <a:pPr marL="0" indent="0">
              <a:buNone/>
            </a:pPr>
            <a:endParaRPr lang="en-US" dirty="0"/>
          </a:p>
          <a:p>
            <a:pPr marL="0" indent="0" algn="just">
              <a:lnSpc>
                <a:spcPct val="150000"/>
              </a:lnSpc>
              <a:buNone/>
            </a:pPr>
            <a:r>
              <a:rPr lang="en-US" sz="2800" dirty="0">
                <a:solidFill>
                  <a:schemeClr val="tx1"/>
                </a:solidFill>
              </a:rPr>
              <a:t>“Algorithms are inescapably value-laden. Operational parameters are </a:t>
            </a:r>
            <a:r>
              <a:rPr lang="en-US" sz="2800" u="sng" dirty="0">
                <a:solidFill>
                  <a:schemeClr val="tx1"/>
                </a:solidFill>
              </a:rPr>
              <a:t>specified by developers </a:t>
            </a:r>
            <a:r>
              <a:rPr lang="en-US" sz="2800" dirty="0">
                <a:solidFill>
                  <a:schemeClr val="tx1"/>
                </a:solidFill>
              </a:rPr>
              <a:t>and </a:t>
            </a:r>
            <a:r>
              <a:rPr lang="en-US" sz="2800" u="sng" dirty="0">
                <a:solidFill>
                  <a:schemeClr val="tx1"/>
                </a:solidFill>
              </a:rPr>
              <a:t>configured by users</a:t>
            </a:r>
            <a:r>
              <a:rPr lang="en-US" sz="2800" dirty="0">
                <a:solidFill>
                  <a:schemeClr val="tx1"/>
                </a:solidFill>
              </a:rPr>
              <a:t> with </a:t>
            </a:r>
            <a:r>
              <a:rPr lang="en-US" sz="2800" u="sng" dirty="0">
                <a:solidFill>
                  <a:schemeClr val="tx1"/>
                </a:solidFill>
              </a:rPr>
              <a:t>desired outcomes </a:t>
            </a:r>
            <a:r>
              <a:rPr lang="en-US" sz="2800" dirty="0">
                <a:solidFill>
                  <a:schemeClr val="tx1"/>
                </a:solidFill>
              </a:rPr>
              <a:t>in mind that privilege some values and interests over others…[O]</a:t>
            </a:r>
            <a:r>
              <a:rPr lang="en-US" sz="2800" dirty="0" err="1">
                <a:solidFill>
                  <a:schemeClr val="tx1"/>
                </a:solidFill>
              </a:rPr>
              <a:t>peration</a:t>
            </a:r>
            <a:r>
              <a:rPr lang="en-US" sz="2800" dirty="0">
                <a:solidFill>
                  <a:schemeClr val="tx1"/>
                </a:solidFill>
              </a:rPr>
              <a:t> within accepted parameters does not guarantee ethically acceptable </a:t>
            </a:r>
            <a:r>
              <a:rPr lang="en-US" sz="2800" dirty="0" err="1">
                <a:solidFill>
                  <a:schemeClr val="tx1"/>
                </a:solidFill>
              </a:rPr>
              <a:t>behaviour</a:t>
            </a:r>
            <a:r>
              <a:rPr lang="en-US" sz="2800" dirty="0">
                <a:solidFill>
                  <a:schemeClr val="tx1"/>
                </a:solidFill>
              </a:rPr>
              <a:t>… for example, profiling algorithms that discriminate against </a:t>
            </a:r>
            <a:r>
              <a:rPr lang="en-US" sz="2800" dirty="0" err="1">
                <a:solidFill>
                  <a:schemeClr val="tx1"/>
                </a:solidFill>
              </a:rPr>
              <a:t>marginalised</a:t>
            </a:r>
            <a:r>
              <a:rPr lang="en-US" sz="2800" dirty="0">
                <a:solidFill>
                  <a:schemeClr val="tx1"/>
                </a:solidFill>
              </a:rPr>
              <a:t> populations”</a:t>
            </a:r>
          </a:p>
          <a:p>
            <a:pPr marL="0" indent="0" algn="just">
              <a:lnSpc>
                <a:spcPct val="150000"/>
              </a:lnSpc>
              <a:buNone/>
            </a:pPr>
            <a:r>
              <a:rPr lang="en-US" sz="2800" dirty="0">
                <a:solidFill>
                  <a:schemeClr val="tx1"/>
                </a:solidFill>
              </a:rPr>
              <a:t> (Mittelstadt, </a:t>
            </a:r>
            <a:r>
              <a:rPr lang="en-US" sz="2800" dirty="0" err="1">
                <a:solidFill>
                  <a:schemeClr val="tx1"/>
                </a:solidFill>
              </a:rPr>
              <a:t>Allo</a:t>
            </a:r>
            <a:r>
              <a:rPr lang="en-US" sz="2800" dirty="0">
                <a:solidFill>
                  <a:schemeClr val="tx1"/>
                </a:solidFill>
              </a:rPr>
              <a:t>, Taddeo, </a:t>
            </a:r>
            <a:r>
              <a:rPr lang="en-US" sz="2800" dirty="0" err="1">
                <a:solidFill>
                  <a:schemeClr val="tx1"/>
                </a:solidFill>
              </a:rPr>
              <a:t>Wachter</a:t>
            </a:r>
            <a:r>
              <a:rPr lang="en-US" sz="2800" dirty="0">
                <a:solidFill>
                  <a:schemeClr val="tx1"/>
                </a:solidFill>
              </a:rPr>
              <a:t>, Floridi, 2016)</a:t>
            </a:r>
          </a:p>
        </p:txBody>
      </p:sp>
    </p:spTree>
    <p:extLst>
      <p:ext uri="{BB962C8B-B14F-4D97-AF65-F5344CB8AC3E}">
        <p14:creationId xmlns:p14="http://schemas.microsoft.com/office/powerpoint/2010/main" val="1342395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69795" y="791737"/>
            <a:ext cx="10692285" cy="5812263"/>
          </a:xfrm>
        </p:spPr>
        <p:txBody>
          <a:bodyPr/>
          <a:lstStyle/>
          <a:p>
            <a:pPr marL="0" indent="0" algn="just">
              <a:lnSpc>
                <a:spcPct val="150000"/>
              </a:lnSpc>
              <a:buNone/>
            </a:pPr>
            <a:r>
              <a:rPr lang="en-US" sz="2962" dirty="0"/>
              <a:t>What causes bias?</a:t>
            </a:r>
          </a:p>
          <a:p>
            <a:pPr marL="0" indent="0" algn="just">
              <a:lnSpc>
                <a:spcPct val="150000"/>
              </a:lnSpc>
              <a:buNone/>
            </a:pPr>
            <a:endParaRPr lang="en-GB" sz="2962" i="1" dirty="0"/>
          </a:p>
          <a:p>
            <a:pPr marL="0" indent="0" algn="just">
              <a:lnSpc>
                <a:spcPct val="150000"/>
              </a:lnSpc>
              <a:buNone/>
            </a:pPr>
            <a:r>
              <a:rPr lang="en-GB" sz="2962" i="1" dirty="0"/>
              <a:t>…. among the major factors the contribute to bias in the results that [systems] produce is because there is bias in the data. So you actually have to look at the data as far as the performance is concerned, to make sure you have a representative sample of the population you are trying to model. </a:t>
            </a:r>
            <a:endParaRPr lang="en-GB" i="1" dirty="0"/>
          </a:p>
        </p:txBody>
      </p:sp>
    </p:spTree>
    <p:extLst>
      <p:ext uri="{BB962C8B-B14F-4D97-AF65-F5344CB8AC3E}">
        <p14:creationId xmlns:p14="http://schemas.microsoft.com/office/powerpoint/2010/main" val="344442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13679" y="1767840"/>
            <a:ext cx="10805532" cy="4409440"/>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lgn="just">
              <a:lnSpc>
                <a:spcPct val="150000"/>
              </a:lnSpc>
              <a:buNone/>
            </a:pPr>
            <a:r>
              <a:rPr lang="en-GB" sz="2962" i="1" dirty="0"/>
              <a:t>we have to think about how to rebalance the data so that that discrimination is not propagated through the algorithms. How does one come up with a fair set of data, which can actually challenge the biases that might naturally be there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592" t="-1459" r="8802" b="-101"/>
          <a:stretch/>
        </p:blipFill>
        <p:spPr>
          <a:xfrm>
            <a:off x="4476260" y="523468"/>
            <a:ext cx="3239480" cy="2488743"/>
          </a:xfrm>
          <a:prstGeom prst="rect">
            <a:avLst/>
          </a:prstGeom>
        </p:spPr>
      </p:pic>
    </p:spTree>
    <p:extLst>
      <p:ext uri="{BB962C8B-B14F-4D97-AF65-F5344CB8AC3E}">
        <p14:creationId xmlns:p14="http://schemas.microsoft.com/office/powerpoint/2010/main" val="1245314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2AE0-6427-3847-BFCF-607F172CA7F6}"/>
              </a:ext>
            </a:extLst>
          </p:cNvPr>
          <p:cNvSpPr>
            <a:spLocks noGrp="1"/>
          </p:cNvSpPr>
          <p:nvPr>
            <p:ph type="title"/>
          </p:nvPr>
        </p:nvSpPr>
        <p:spPr>
          <a:solidFill>
            <a:schemeClr val="bg1"/>
          </a:solidFill>
          <a:ln>
            <a:solidFill>
              <a:schemeClr val="tx1"/>
            </a:solidFill>
          </a:ln>
        </p:spPr>
        <p:txBody>
          <a:bodyPr>
            <a:normAutofit/>
          </a:bodyPr>
          <a:lstStyle/>
          <a:p>
            <a:pPr algn="ctr"/>
            <a:r>
              <a:rPr lang="en-GB" sz="2800" b="1" dirty="0">
                <a:latin typeface="+mj-lt"/>
              </a:rPr>
              <a:t>CHALLENGE FOR NEXT WEEK</a:t>
            </a:r>
          </a:p>
        </p:txBody>
      </p:sp>
      <p:sp>
        <p:nvSpPr>
          <p:cNvPr id="3" name="Text Placeholder 2">
            <a:extLst>
              <a:ext uri="{FF2B5EF4-FFF2-40B4-BE49-F238E27FC236}">
                <a16:creationId xmlns:a16="http://schemas.microsoft.com/office/drawing/2014/main" id="{C0D359EA-D829-1043-B6FC-71A01D3EC352}"/>
              </a:ext>
            </a:extLst>
          </p:cNvPr>
          <p:cNvSpPr>
            <a:spLocks noGrp="1"/>
          </p:cNvSpPr>
          <p:nvPr>
            <p:ph type="body" idx="1"/>
          </p:nvPr>
        </p:nvSpPr>
        <p:spPr>
          <a:xfrm>
            <a:off x="415600" y="1536633"/>
            <a:ext cx="11360800" cy="4964528"/>
          </a:xfrm>
        </p:spPr>
        <p:txBody>
          <a:bodyPr>
            <a:normAutofit/>
          </a:bodyPr>
          <a:lstStyle/>
          <a:p>
            <a:pPr marL="152396" indent="0">
              <a:buNone/>
            </a:pPr>
            <a:r>
              <a:rPr lang="en-GB" dirty="0"/>
              <a:t>Group discussion</a:t>
            </a:r>
          </a:p>
          <a:p>
            <a:pPr marL="152396" indent="0">
              <a:buNone/>
            </a:pPr>
            <a:endParaRPr lang="en-GB" dirty="0"/>
          </a:p>
          <a:p>
            <a:pPr marL="609596" indent="-457200">
              <a:buAutoNum type="arabicPeriod"/>
            </a:pPr>
            <a:r>
              <a:rPr lang="en-GB" dirty="0">
                <a:solidFill>
                  <a:schemeClr val="tx1"/>
                </a:solidFill>
              </a:rPr>
              <a:t>Over the course of next week, reflect on the tools that you are going to be taught.  Think about:</a:t>
            </a:r>
          </a:p>
          <a:p>
            <a:pPr marL="1219181" lvl="1" indent="-457200">
              <a:buAutoNum type="arabicPeriod"/>
            </a:pPr>
            <a:r>
              <a:rPr lang="en-GB" dirty="0">
                <a:solidFill>
                  <a:schemeClr val="tx1"/>
                </a:solidFill>
              </a:rPr>
              <a:t>How you can safeguard </a:t>
            </a:r>
            <a:r>
              <a:rPr lang="en-GB" i="1" dirty="0">
                <a:solidFill>
                  <a:schemeClr val="tx1"/>
                </a:solidFill>
              </a:rPr>
              <a:t>beneficial </a:t>
            </a:r>
            <a:r>
              <a:rPr lang="en-GB" dirty="0">
                <a:solidFill>
                  <a:schemeClr val="tx1"/>
                </a:solidFill>
              </a:rPr>
              <a:t>outcomes of your activities in data gathering, infrastructure building and data dissemination?</a:t>
            </a:r>
          </a:p>
          <a:p>
            <a:pPr marL="1219181" lvl="1" indent="-457200">
              <a:buAutoNum type="arabicPeriod"/>
            </a:pPr>
            <a:r>
              <a:rPr lang="en-GB" dirty="0">
                <a:solidFill>
                  <a:schemeClr val="tx1"/>
                </a:solidFill>
              </a:rPr>
              <a:t>How can you discuss these issues with your colleagues and peers?</a:t>
            </a:r>
          </a:p>
          <a:p>
            <a:pPr marL="1219181" lvl="1" indent="-457200">
              <a:buAutoNum type="arabicPeriod"/>
            </a:pPr>
            <a:r>
              <a:rPr lang="en-GB" dirty="0">
                <a:solidFill>
                  <a:schemeClr val="tx1"/>
                </a:solidFill>
              </a:rPr>
              <a:t>How can you scrutinize the systems/datasets you will work with to make sure that biases do not creep into your research systems?</a:t>
            </a:r>
          </a:p>
          <a:p>
            <a:pPr marL="1219181" lvl="1" indent="-457200">
              <a:buAutoNum type="arabicPeriod"/>
            </a:pPr>
            <a:r>
              <a:rPr lang="en-GB" dirty="0">
                <a:solidFill>
                  <a:schemeClr val="tx1"/>
                </a:solidFill>
              </a:rPr>
              <a:t>How can responsible and open science citizen strengthen these activities?</a:t>
            </a:r>
          </a:p>
          <a:p>
            <a:endParaRPr lang="en-GB" dirty="0"/>
          </a:p>
        </p:txBody>
      </p:sp>
    </p:spTree>
    <p:extLst>
      <p:ext uri="{BB962C8B-B14F-4D97-AF65-F5344CB8AC3E}">
        <p14:creationId xmlns:p14="http://schemas.microsoft.com/office/powerpoint/2010/main" val="3870611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2AF7-655B-C648-89CE-685758F883D6}"/>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1CEBBF1C-4B25-3941-AD17-AF781CD6716D}"/>
              </a:ext>
            </a:extLst>
          </p:cNvPr>
          <p:cNvSpPr>
            <a:spLocks noGrp="1"/>
          </p:cNvSpPr>
          <p:nvPr>
            <p:ph sz="half" idx="1"/>
          </p:nvPr>
        </p:nvSpPr>
        <p:spPr>
          <a:xfrm>
            <a:off x="1581912" y="2638044"/>
            <a:ext cx="8833327" cy="3101982"/>
          </a:xfrm>
        </p:spPr>
        <p:txBody>
          <a:bodyPr/>
          <a:lstStyle/>
          <a:p>
            <a:r>
              <a:rPr lang="en-GB" dirty="0"/>
              <a:t>Please feel free to contact me with any further questions!</a:t>
            </a:r>
          </a:p>
          <a:p>
            <a:r>
              <a:rPr lang="en-GB" dirty="0" err="1"/>
              <a:t>Louise.Bezuidenhout@insis.ox.ac.uk</a:t>
            </a:r>
            <a:endParaRPr lang="en-GB" dirty="0"/>
          </a:p>
        </p:txBody>
      </p:sp>
      <p:pic>
        <p:nvPicPr>
          <p:cNvPr id="5" name="Picture 2">
            <a:extLst>
              <a:ext uri="{FF2B5EF4-FFF2-40B4-BE49-F238E27FC236}">
                <a16:creationId xmlns:a16="http://schemas.microsoft.com/office/drawing/2014/main" id="{E783DC1F-0101-9E48-BA01-333693878DB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1405" y="5301123"/>
            <a:ext cx="4248472" cy="9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1E7A0444-DD15-6B4C-BD70-F1F35A035A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5901" y="5100828"/>
            <a:ext cx="4321583" cy="1278396"/>
          </a:xfrm>
          <a:prstGeom prst="rect">
            <a:avLst/>
          </a:prstGeom>
        </p:spPr>
      </p:pic>
    </p:spTree>
    <p:extLst>
      <p:ext uri="{BB962C8B-B14F-4D97-AF65-F5344CB8AC3E}">
        <p14:creationId xmlns:p14="http://schemas.microsoft.com/office/powerpoint/2010/main" val="3773845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4E06-C1AE-6546-8DF9-6B37E1B0D7C4}"/>
              </a:ext>
            </a:extLst>
          </p:cNvPr>
          <p:cNvSpPr>
            <a:spLocks noGrp="1"/>
          </p:cNvSpPr>
          <p:nvPr>
            <p:ph type="title"/>
          </p:nvPr>
        </p:nvSpPr>
        <p:spPr>
          <a:xfrm>
            <a:off x="723899" y="593367"/>
            <a:ext cx="11052500" cy="690771"/>
          </a:xfrm>
          <a:solidFill>
            <a:schemeClr val="bg1"/>
          </a:solidFill>
          <a:ln>
            <a:solidFill>
              <a:schemeClr val="tx1"/>
            </a:solidFill>
          </a:ln>
        </p:spPr>
        <p:txBody>
          <a:bodyPr>
            <a:normAutofit/>
          </a:bodyPr>
          <a:lstStyle/>
          <a:p>
            <a:pPr algn="ctr"/>
            <a:r>
              <a:rPr lang="en-GB" sz="2800" b="1" dirty="0">
                <a:latin typeface="+mj-lt"/>
              </a:rPr>
              <a:t>RESPONSIBLE, OPEN (DATA) SCIENCE CITIZENSHIP </a:t>
            </a:r>
          </a:p>
        </p:txBody>
      </p:sp>
      <p:pic>
        <p:nvPicPr>
          <p:cNvPr id="4" name="Picture 3">
            <a:extLst>
              <a:ext uri="{FF2B5EF4-FFF2-40B4-BE49-F238E27FC236}">
                <a16:creationId xmlns:a16="http://schemas.microsoft.com/office/drawing/2014/main" id="{8AD3EC1A-9293-824B-92B5-52244340DF95}"/>
              </a:ext>
            </a:extLst>
          </p:cNvPr>
          <p:cNvPicPr>
            <a:picLocks noChangeAspect="1"/>
          </p:cNvPicPr>
          <p:nvPr/>
        </p:nvPicPr>
        <p:blipFill>
          <a:blip r:embed="rId2"/>
          <a:stretch>
            <a:fillRect/>
          </a:stretch>
        </p:blipFill>
        <p:spPr>
          <a:xfrm>
            <a:off x="4238456" y="1695450"/>
            <a:ext cx="3427651" cy="4838700"/>
          </a:xfrm>
          <a:prstGeom prst="rect">
            <a:avLst/>
          </a:prstGeom>
        </p:spPr>
      </p:pic>
      <p:cxnSp>
        <p:nvCxnSpPr>
          <p:cNvPr id="6" name="Straight Arrow Connector 5">
            <a:extLst>
              <a:ext uri="{FF2B5EF4-FFF2-40B4-BE49-F238E27FC236}">
                <a16:creationId xmlns:a16="http://schemas.microsoft.com/office/drawing/2014/main" id="{0A7A703E-916B-994E-9389-07B1F3C5D606}"/>
              </a:ext>
            </a:extLst>
          </p:cNvPr>
          <p:cNvCxnSpPr/>
          <p:nvPr/>
        </p:nvCxnSpPr>
        <p:spPr>
          <a:xfrm flipV="1">
            <a:off x="6858001" y="2647951"/>
            <a:ext cx="1581151" cy="762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0BA06AB-CF4F-4C46-B29F-93DA60B9184E}"/>
              </a:ext>
            </a:extLst>
          </p:cNvPr>
          <p:cNvSpPr txBox="1"/>
          <p:nvPr/>
        </p:nvSpPr>
        <p:spPr>
          <a:xfrm>
            <a:off x="8439151" y="2309468"/>
            <a:ext cx="3337248" cy="1569660"/>
          </a:xfrm>
          <a:prstGeom prst="rect">
            <a:avLst/>
          </a:prstGeom>
          <a:noFill/>
        </p:spPr>
        <p:txBody>
          <a:bodyPr wrap="square" rtlCol="0">
            <a:spAutoFit/>
          </a:bodyPr>
          <a:lstStyle/>
          <a:p>
            <a:r>
              <a:rPr lang="en-GB" sz="2400" dirty="0"/>
              <a:t>Data management</a:t>
            </a:r>
          </a:p>
          <a:p>
            <a:pPr marL="380990" indent="-380990">
              <a:buFontTx/>
              <a:buChar char="-"/>
            </a:pPr>
            <a:r>
              <a:rPr lang="en-GB" sz="2400" dirty="0"/>
              <a:t>Norms and values (FAIR)</a:t>
            </a:r>
          </a:p>
          <a:p>
            <a:pPr marL="380990" indent="-380990">
              <a:buFontTx/>
              <a:buChar char="-"/>
            </a:pPr>
            <a:r>
              <a:rPr lang="en-GB" sz="2400" dirty="0"/>
              <a:t>Practical tools - RDM</a:t>
            </a:r>
          </a:p>
        </p:txBody>
      </p:sp>
      <p:cxnSp>
        <p:nvCxnSpPr>
          <p:cNvPr id="8" name="Straight Arrow Connector 7">
            <a:extLst>
              <a:ext uri="{FF2B5EF4-FFF2-40B4-BE49-F238E27FC236}">
                <a16:creationId xmlns:a16="http://schemas.microsoft.com/office/drawing/2014/main" id="{F89ECE04-D291-E44C-A6F6-27ECFE51EE1B}"/>
              </a:ext>
            </a:extLst>
          </p:cNvPr>
          <p:cNvCxnSpPr>
            <a:cxnSpLocks/>
          </p:cNvCxnSpPr>
          <p:nvPr/>
        </p:nvCxnSpPr>
        <p:spPr>
          <a:xfrm flipH="1" flipV="1">
            <a:off x="2895600" y="2801911"/>
            <a:ext cx="1608205" cy="800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446904-D852-8440-A877-1AFE293232B5}"/>
              </a:ext>
            </a:extLst>
          </p:cNvPr>
          <p:cNvSpPr txBox="1"/>
          <p:nvPr/>
        </p:nvSpPr>
        <p:spPr>
          <a:xfrm>
            <a:off x="993332" y="2444502"/>
            <a:ext cx="2285369" cy="830997"/>
          </a:xfrm>
          <a:prstGeom prst="rect">
            <a:avLst/>
          </a:prstGeom>
          <a:noFill/>
        </p:spPr>
        <p:txBody>
          <a:bodyPr wrap="none" rtlCol="0">
            <a:spAutoFit/>
          </a:bodyPr>
          <a:lstStyle/>
          <a:p>
            <a:r>
              <a:rPr lang="en-GB" sz="2400" dirty="0"/>
              <a:t>Data science </a:t>
            </a:r>
          </a:p>
          <a:p>
            <a:pPr marL="380990" indent="-380990">
              <a:buFontTx/>
              <a:buChar char="-"/>
            </a:pPr>
            <a:r>
              <a:rPr lang="en-GB" sz="2400" dirty="0"/>
              <a:t>Practical skills</a:t>
            </a:r>
          </a:p>
        </p:txBody>
      </p:sp>
      <p:cxnSp>
        <p:nvCxnSpPr>
          <p:cNvPr id="11" name="Straight Arrow Connector 10">
            <a:extLst>
              <a:ext uri="{FF2B5EF4-FFF2-40B4-BE49-F238E27FC236}">
                <a16:creationId xmlns:a16="http://schemas.microsoft.com/office/drawing/2014/main" id="{6A09E8B3-5F12-1E49-BF44-DBB29ED87D1E}"/>
              </a:ext>
            </a:extLst>
          </p:cNvPr>
          <p:cNvCxnSpPr>
            <a:cxnSpLocks/>
          </p:cNvCxnSpPr>
          <p:nvPr/>
        </p:nvCxnSpPr>
        <p:spPr>
          <a:xfrm flipV="1">
            <a:off x="6857999" y="4248151"/>
            <a:ext cx="1581152" cy="7181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8DCC55-4630-964C-B5E4-414534038D66}"/>
              </a:ext>
            </a:extLst>
          </p:cNvPr>
          <p:cNvSpPr txBox="1"/>
          <p:nvPr/>
        </p:nvSpPr>
        <p:spPr>
          <a:xfrm>
            <a:off x="8611424" y="3908373"/>
            <a:ext cx="3291286" cy="1200329"/>
          </a:xfrm>
          <a:prstGeom prst="rect">
            <a:avLst/>
          </a:prstGeom>
          <a:noFill/>
        </p:spPr>
        <p:txBody>
          <a:bodyPr wrap="none" rtlCol="0">
            <a:spAutoFit/>
          </a:bodyPr>
          <a:lstStyle/>
          <a:p>
            <a:r>
              <a:rPr lang="en-GB" sz="2400" dirty="0"/>
              <a:t>Authorship</a:t>
            </a:r>
          </a:p>
          <a:p>
            <a:pPr marL="380990" indent="-380990">
              <a:buFontTx/>
              <a:buChar char="-"/>
            </a:pPr>
            <a:r>
              <a:rPr lang="en-GB" sz="2400" dirty="0"/>
              <a:t>ORCID</a:t>
            </a:r>
          </a:p>
          <a:p>
            <a:pPr marL="380990" indent="-380990">
              <a:buFontTx/>
              <a:buChar char="-"/>
            </a:pPr>
            <a:r>
              <a:rPr lang="en-GB" sz="2400" dirty="0"/>
              <a:t>Journals and licensing</a:t>
            </a:r>
          </a:p>
        </p:txBody>
      </p:sp>
      <p:cxnSp>
        <p:nvCxnSpPr>
          <p:cNvPr id="14" name="Straight Arrow Connector 13">
            <a:extLst>
              <a:ext uri="{FF2B5EF4-FFF2-40B4-BE49-F238E27FC236}">
                <a16:creationId xmlns:a16="http://schemas.microsoft.com/office/drawing/2014/main" id="{50E1D3A6-9651-5F42-92A7-E2C58D13B598}"/>
              </a:ext>
            </a:extLst>
          </p:cNvPr>
          <p:cNvCxnSpPr>
            <a:cxnSpLocks/>
          </p:cNvCxnSpPr>
          <p:nvPr/>
        </p:nvCxnSpPr>
        <p:spPr>
          <a:xfrm flipH="1">
            <a:off x="3037109" y="4973324"/>
            <a:ext cx="18714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82D6CB-02E0-704F-B793-0A4EF78D8184}"/>
              </a:ext>
            </a:extLst>
          </p:cNvPr>
          <p:cNvSpPr txBox="1"/>
          <p:nvPr/>
        </p:nvSpPr>
        <p:spPr>
          <a:xfrm>
            <a:off x="1062454" y="4627341"/>
            <a:ext cx="3738203" cy="1200329"/>
          </a:xfrm>
          <a:prstGeom prst="rect">
            <a:avLst/>
          </a:prstGeom>
          <a:noFill/>
        </p:spPr>
        <p:txBody>
          <a:bodyPr wrap="none" rtlCol="0">
            <a:spAutoFit/>
          </a:bodyPr>
          <a:lstStyle/>
          <a:p>
            <a:r>
              <a:rPr lang="en-GB" sz="2400" dirty="0"/>
              <a:t>Data use</a:t>
            </a:r>
          </a:p>
          <a:p>
            <a:r>
              <a:rPr lang="en-GB" sz="2400" dirty="0"/>
              <a:t>- Finding and using data </a:t>
            </a:r>
          </a:p>
          <a:p>
            <a:r>
              <a:rPr lang="en-GB" sz="2400" dirty="0"/>
              <a:t>- Data re-use and attribution</a:t>
            </a:r>
          </a:p>
        </p:txBody>
      </p:sp>
      <p:cxnSp>
        <p:nvCxnSpPr>
          <p:cNvPr id="20" name="Straight Arrow Connector 19">
            <a:extLst>
              <a:ext uri="{FF2B5EF4-FFF2-40B4-BE49-F238E27FC236}">
                <a16:creationId xmlns:a16="http://schemas.microsoft.com/office/drawing/2014/main" id="{F337DB44-2EC4-3641-B312-661067411050}"/>
              </a:ext>
            </a:extLst>
          </p:cNvPr>
          <p:cNvCxnSpPr>
            <a:cxnSpLocks/>
          </p:cNvCxnSpPr>
          <p:nvPr/>
        </p:nvCxnSpPr>
        <p:spPr>
          <a:xfrm>
            <a:off x="6877461" y="5962652"/>
            <a:ext cx="173396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8E9EB7-FBDB-AA40-BB88-037AB3F99512}"/>
              </a:ext>
            </a:extLst>
          </p:cNvPr>
          <p:cNvSpPr txBox="1"/>
          <p:nvPr/>
        </p:nvSpPr>
        <p:spPr>
          <a:xfrm>
            <a:off x="8612222" y="5391465"/>
            <a:ext cx="3529299" cy="1569660"/>
          </a:xfrm>
          <a:prstGeom prst="rect">
            <a:avLst/>
          </a:prstGeom>
          <a:noFill/>
        </p:spPr>
        <p:txBody>
          <a:bodyPr wrap="none" rtlCol="0">
            <a:spAutoFit/>
          </a:bodyPr>
          <a:lstStyle/>
          <a:p>
            <a:r>
              <a:rPr lang="en-GB" sz="2400" dirty="0"/>
              <a:t>Ethics and responsibility</a:t>
            </a:r>
          </a:p>
          <a:p>
            <a:pPr marL="342900" indent="-342900">
              <a:buFontTx/>
              <a:buChar char="-"/>
            </a:pPr>
            <a:r>
              <a:rPr lang="en-GB" sz="2400" dirty="0"/>
              <a:t>Multiple responsibilities</a:t>
            </a:r>
          </a:p>
          <a:p>
            <a:pPr marL="342900" indent="-342900">
              <a:buFontTx/>
              <a:buChar char="-"/>
            </a:pPr>
            <a:r>
              <a:rPr lang="en-GB" sz="2400" dirty="0"/>
              <a:t>Norms and values </a:t>
            </a:r>
          </a:p>
          <a:p>
            <a:pPr marL="342900" indent="-342900">
              <a:buFontTx/>
              <a:buChar char="-"/>
            </a:pPr>
            <a:endParaRPr lang="en-GB" sz="2400" dirty="0"/>
          </a:p>
        </p:txBody>
      </p:sp>
    </p:spTree>
    <p:extLst>
      <p:ext uri="{BB962C8B-B14F-4D97-AF65-F5344CB8AC3E}">
        <p14:creationId xmlns:p14="http://schemas.microsoft.com/office/powerpoint/2010/main" val="209186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9" name="Google Shape;79;p16" descr="hats"/>
          <p:cNvPicPr preferRelativeResize="0"/>
          <p:nvPr/>
        </p:nvPicPr>
        <p:blipFill rotWithShape="1">
          <a:blip r:embed="rId3">
            <a:alphaModFix/>
          </a:blip>
          <a:srcRect/>
          <a:stretch/>
        </p:blipFill>
        <p:spPr>
          <a:xfrm>
            <a:off x="7172325" y="-100013"/>
            <a:ext cx="5019675" cy="6958013"/>
          </a:xfrm>
          <a:prstGeom prst="rect">
            <a:avLst/>
          </a:prstGeom>
          <a:noFill/>
          <a:ln w="9525" cap="flat" cmpd="sng">
            <a:solidFill>
              <a:schemeClr val="lt1"/>
            </a:solidFill>
            <a:prstDash val="solid"/>
            <a:round/>
            <a:headEnd type="none" w="sm" len="sm"/>
            <a:tailEnd type="none" w="sm" len="sm"/>
          </a:ln>
        </p:spPr>
      </p:pic>
      <p:sp>
        <p:nvSpPr>
          <p:cNvPr id="78" name="Google Shape;78;p16"/>
          <p:cNvSpPr txBox="1">
            <a:spLocks noGrp="1"/>
          </p:cNvSpPr>
          <p:nvPr>
            <p:ph type="body" idx="1"/>
          </p:nvPr>
        </p:nvSpPr>
        <p:spPr>
          <a:xfrm>
            <a:off x="682625" y="1808095"/>
            <a:ext cx="11065200" cy="4555200"/>
          </a:xfrm>
          <a:prstGeom prst="rect">
            <a:avLst/>
          </a:prstGeom>
        </p:spPr>
        <p:txBody>
          <a:bodyPr spcFirstLastPara="1" vert="horz" wrap="square" lIns="121900" tIns="121900" rIns="121900" bIns="121900" rtlCol="0" anchor="t" anchorCtr="0">
            <a:noAutofit/>
          </a:bodyPr>
          <a:lstStyle/>
          <a:p>
            <a:pPr marL="380990" indent="-380990">
              <a:lnSpc>
                <a:spcPct val="150000"/>
              </a:lnSpc>
            </a:pPr>
            <a:r>
              <a:rPr lang="en-GB" dirty="0">
                <a:solidFill>
                  <a:schemeClr val="tx1"/>
                </a:solidFill>
                <a:latin typeface="+mn-lt"/>
              </a:rPr>
              <a:t>Data producer</a:t>
            </a:r>
          </a:p>
          <a:p>
            <a:pPr marL="380990" indent="-380990">
              <a:lnSpc>
                <a:spcPct val="150000"/>
              </a:lnSpc>
            </a:pPr>
            <a:r>
              <a:rPr lang="en-GB" dirty="0">
                <a:solidFill>
                  <a:schemeClr val="tx1"/>
                </a:solidFill>
                <a:latin typeface="+mn-lt"/>
              </a:rPr>
              <a:t>Data user and/or collaborator</a:t>
            </a:r>
          </a:p>
          <a:p>
            <a:pPr marL="380990" indent="-380990">
              <a:lnSpc>
                <a:spcPct val="150000"/>
              </a:lnSpc>
            </a:pPr>
            <a:r>
              <a:rPr lang="en-GB" dirty="0">
                <a:solidFill>
                  <a:schemeClr val="tx1"/>
                </a:solidFill>
                <a:latin typeface="+mn-lt"/>
              </a:rPr>
              <a:t>Author</a:t>
            </a:r>
            <a:endParaRPr dirty="0">
              <a:solidFill>
                <a:schemeClr val="tx1"/>
              </a:solidFill>
              <a:latin typeface="+mn-lt"/>
            </a:endParaRPr>
          </a:p>
          <a:p>
            <a:pPr marL="380990" indent="-380990">
              <a:lnSpc>
                <a:spcPct val="150000"/>
              </a:lnSpc>
            </a:pPr>
            <a:r>
              <a:rPr lang="en-GB" dirty="0">
                <a:solidFill>
                  <a:schemeClr val="tx1"/>
                </a:solidFill>
                <a:latin typeface="+mn-lt"/>
              </a:rPr>
              <a:t>Employee</a:t>
            </a:r>
            <a:endParaRPr dirty="0">
              <a:solidFill>
                <a:schemeClr val="tx1"/>
              </a:solidFill>
              <a:latin typeface="+mn-lt"/>
            </a:endParaRPr>
          </a:p>
          <a:p>
            <a:pPr marL="380990" indent="-380990">
              <a:lnSpc>
                <a:spcPct val="150000"/>
              </a:lnSpc>
            </a:pPr>
            <a:r>
              <a:rPr lang="en-GB" dirty="0">
                <a:solidFill>
                  <a:schemeClr val="tx1"/>
                </a:solidFill>
                <a:latin typeface="+mn-lt"/>
              </a:rPr>
              <a:t>Teacher/mentor</a:t>
            </a:r>
            <a:endParaRPr dirty="0">
              <a:solidFill>
                <a:schemeClr val="tx1"/>
              </a:solidFill>
              <a:latin typeface="+mn-lt"/>
            </a:endParaRPr>
          </a:p>
          <a:p>
            <a:pPr marL="380990" indent="-380990">
              <a:lnSpc>
                <a:spcPct val="150000"/>
              </a:lnSpc>
            </a:pPr>
            <a:r>
              <a:rPr lang="en-GB" dirty="0">
                <a:solidFill>
                  <a:schemeClr val="tx1"/>
                </a:solidFill>
                <a:latin typeface="+mn-lt"/>
              </a:rPr>
              <a:t>Recipient of public funds</a:t>
            </a:r>
            <a:endParaRPr dirty="0">
              <a:solidFill>
                <a:schemeClr val="tx1"/>
              </a:solidFill>
              <a:latin typeface="+mn-lt"/>
            </a:endParaRPr>
          </a:p>
          <a:p>
            <a:pPr marL="380990" indent="-380990">
              <a:lnSpc>
                <a:spcPct val="150000"/>
              </a:lnSpc>
            </a:pPr>
            <a:r>
              <a:rPr lang="en-GB" dirty="0">
                <a:solidFill>
                  <a:schemeClr val="tx1"/>
                </a:solidFill>
                <a:latin typeface="+mn-lt"/>
              </a:rPr>
              <a:t>Citizen/legally-obligated individual</a:t>
            </a:r>
            <a:endParaRPr dirty="0">
              <a:solidFill>
                <a:schemeClr val="tx1"/>
              </a:solidFill>
              <a:latin typeface="+mn-lt"/>
            </a:endParaRPr>
          </a:p>
        </p:txBody>
      </p:sp>
      <p:sp>
        <p:nvSpPr>
          <p:cNvPr id="5" name="TextBox 4">
            <a:extLst>
              <a:ext uri="{FF2B5EF4-FFF2-40B4-BE49-F238E27FC236}">
                <a16:creationId xmlns:a16="http://schemas.microsoft.com/office/drawing/2014/main" id="{672C9F65-F8B7-5B41-BFA7-3728A7D97ACF}"/>
              </a:ext>
            </a:extLst>
          </p:cNvPr>
          <p:cNvSpPr txBox="1"/>
          <p:nvPr/>
        </p:nvSpPr>
        <p:spPr>
          <a:xfrm>
            <a:off x="5957888" y="2055459"/>
            <a:ext cx="2273765" cy="3418756"/>
          </a:xfrm>
          <a:prstGeom prst="rect">
            <a:avLst/>
          </a:prstGeom>
          <a:noFill/>
        </p:spPr>
        <p:txBody>
          <a:bodyPr wrap="square" rtlCol="0">
            <a:spAutoFit/>
          </a:bodyPr>
          <a:lstStyle/>
          <a:p>
            <a:pPr algn="ctr">
              <a:lnSpc>
                <a:spcPct val="200000"/>
              </a:lnSpc>
            </a:pPr>
            <a:r>
              <a:rPr lang="en-GB" sz="2800" b="1" dirty="0">
                <a:solidFill>
                  <a:srgbClr val="FF0000"/>
                </a:solidFill>
              </a:rPr>
              <a:t>Openness, sharing, justice, beneficence</a:t>
            </a:r>
          </a:p>
        </p:txBody>
      </p:sp>
      <p:sp>
        <p:nvSpPr>
          <p:cNvPr id="77" name="Google Shape;77;p16"/>
          <p:cNvSpPr txBox="1">
            <a:spLocks noGrp="1"/>
          </p:cNvSpPr>
          <p:nvPr>
            <p:ph type="title"/>
          </p:nvPr>
        </p:nvSpPr>
        <p:spPr>
          <a:xfrm>
            <a:off x="345688" y="286911"/>
            <a:ext cx="8231653" cy="1521184"/>
          </a:xfrm>
          <a:prstGeom prst="rect">
            <a:avLst/>
          </a:prstGeom>
          <a:solidFill>
            <a:schemeClr val="bg1"/>
          </a:solidFill>
          <a:ln>
            <a:solidFill>
              <a:schemeClr val="tx1"/>
            </a:solidFill>
          </a:ln>
        </p:spPr>
        <p:txBody>
          <a:bodyPr spcFirstLastPara="1" vert="horz" wrap="square" lIns="121900" tIns="121900" rIns="121900" bIns="121900" rtlCol="0" anchor="t" anchorCtr="0">
            <a:noAutofit/>
          </a:bodyPr>
          <a:lstStyle/>
          <a:p>
            <a:r>
              <a:rPr lang="en-GB" sz="2800" b="1" dirty="0">
                <a:latin typeface="+mj-lt"/>
              </a:rPr>
              <a:t>ETHICAL CHALLENGES OF BEING A RESPONSIBLE, OPEN DATA SCIENTIST</a:t>
            </a:r>
          </a:p>
        </p:txBody>
      </p:sp>
    </p:spTree>
    <p:extLst>
      <p:ext uri="{BB962C8B-B14F-4D97-AF65-F5344CB8AC3E}">
        <p14:creationId xmlns:p14="http://schemas.microsoft.com/office/powerpoint/2010/main" val="182392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4E06-C1AE-6546-8DF9-6B37E1B0D7C4}"/>
              </a:ext>
            </a:extLst>
          </p:cNvPr>
          <p:cNvSpPr>
            <a:spLocks noGrp="1"/>
          </p:cNvSpPr>
          <p:nvPr>
            <p:ph type="title"/>
          </p:nvPr>
        </p:nvSpPr>
        <p:spPr>
          <a:xfrm>
            <a:off x="723899" y="593367"/>
            <a:ext cx="11052500" cy="1072838"/>
          </a:xfrm>
          <a:solidFill>
            <a:schemeClr val="bg1"/>
          </a:solidFill>
          <a:ln>
            <a:solidFill>
              <a:schemeClr val="tx1"/>
            </a:solidFill>
          </a:ln>
        </p:spPr>
        <p:txBody>
          <a:bodyPr>
            <a:normAutofit/>
          </a:bodyPr>
          <a:lstStyle/>
          <a:p>
            <a:pPr algn="ctr"/>
            <a:r>
              <a:rPr lang="en-GB" sz="2800" b="1" dirty="0">
                <a:latin typeface="+mj-lt"/>
              </a:rPr>
              <a:t>ETHICAL CHALLENGES OF RESPONSIBLE, OPEN (DATA) SCIENCE CITIZENSHIP </a:t>
            </a:r>
          </a:p>
        </p:txBody>
      </p:sp>
      <p:pic>
        <p:nvPicPr>
          <p:cNvPr id="4" name="Picture 3">
            <a:extLst>
              <a:ext uri="{FF2B5EF4-FFF2-40B4-BE49-F238E27FC236}">
                <a16:creationId xmlns:a16="http://schemas.microsoft.com/office/drawing/2014/main" id="{8AD3EC1A-9293-824B-92B5-52244340DF95}"/>
              </a:ext>
            </a:extLst>
          </p:cNvPr>
          <p:cNvPicPr>
            <a:picLocks noChangeAspect="1"/>
          </p:cNvPicPr>
          <p:nvPr/>
        </p:nvPicPr>
        <p:blipFill>
          <a:blip r:embed="rId2"/>
          <a:stretch>
            <a:fillRect/>
          </a:stretch>
        </p:blipFill>
        <p:spPr>
          <a:xfrm>
            <a:off x="4238456" y="1695450"/>
            <a:ext cx="3427651" cy="4838700"/>
          </a:xfrm>
          <a:prstGeom prst="rect">
            <a:avLst/>
          </a:prstGeom>
        </p:spPr>
      </p:pic>
      <p:cxnSp>
        <p:nvCxnSpPr>
          <p:cNvPr id="6" name="Straight Arrow Connector 5">
            <a:extLst>
              <a:ext uri="{FF2B5EF4-FFF2-40B4-BE49-F238E27FC236}">
                <a16:creationId xmlns:a16="http://schemas.microsoft.com/office/drawing/2014/main" id="{0A7A703E-916B-994E-9389-07B1F3C5D606}"/>
              </a:ext>
            </a:extLst>
          </p:cNvPr>
          <p:cNvCxnSpPr/>
          <p:nvPr/>
        </p:nvCxnSpPr>
        <p:spPr>
          <a:xfrm flipV="1">
            <a:off x="6858001" y="2647951"/>
            <a:ext cx="1581151" cy="762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0BA06AB-CF4F-4C46-B29F-93DA60B9184E}"/>
              </a:ext>
            </a:extLst>
          </p:cNvPr>
          <p:cNvSpPr txBox="1"/>
          <p:nvPr/>
        </p:nvSpPr>
        <p:spPr>
          <a:xfrm>
            <a:off x="8439151" y="1845843"/>
            <a:ext cx="3337248" cy="2308324"/>
          </a:xfrm>
          <a:prstGeom prst="rect">
            <a:avLst/>
          </a:prstGeom>
          <a:noFill/>
        </p:spPr>
        <p:txBody>
          <a:bodyPr wrap="square" rtlCol="0">
            <a:spAutoFit/>
          </a:bodyPr>
          <a:lstStyle/>
          <a:p>
            <a:r>
              <a:rPr lang="en-GB" sz="2400" dirty="0"/>
              <a:t>Data management</a:t>
            </a:r>
          </a:p>
          <a:p>
            <a:pPr marL="380990" indent="-380990">
              <a:buFontTx/>
              <a:buChar char="-"/>
            </a:pPr>
            <a:r>
              <a:rPr lang="en-GB" sz="2400" dirty="0"/>
              <a:t>Non-transparency</a:t>
            </a:r>
          </a:p>
          <a:p>
            <a:pPr marL="380990" indent="-380990">
              <a:buFontTx/>
              <a:buChar char="-"/>
            </a:pPr>
            <a:r>
              <a:rPr lang="en-GB" sz="2400" dirty="0"/>
              <a:t>Irreproducibility </a:t>
            </a:r>
          </a:p>
          <a:p>
            <a:pPr marL="380990" indent="-380990">
              <a:buFontTx/>
              <a:buChar char="-"/>
            </a:pPr>
            <a:r>
              <a:rPr lang="en-GB" sz="2400" dirty="0"/>
              <a:t>Waste of trust/resources</a:t>
            </a:r>
          </a:p>
          <a:p>
            <a:pPr marL="380990" indent="-380990">
              <a:buFontTx/>
              <a:buChar char="-"/>
            </a:pPr>
            <a:r>
              <a:rPr lang="en-GB" sz="2400" dirty="0"/>
              <a:t>OD</a:t>
            </a:r>
          </a:p>
        </p:txBody>
      </p:sp>
      <p:cxnSp>
        <p:nvCxnSpPr>
          <p:cNvPr id="8" name="Straight Arrow Connector 7">
            <a:extLst>
              <a:ext uri="{FF2B5EF4-FFF2-40B4-BE49-F238E27FC236}">
                <a16:creationId xmlns:a16="http://schemas.microsoft.com/office/drawing/2014/main" id="{F89ECE04-D291-E44C-A6F6-27ECFE51EE1B}"/>
              </a:ext>
            </a:extLst>
          </p:cNvPr>
          <p:cNvCxnSpPr>
            <a:cxnSpLocks/>
          </p:cNvCxnSpPr>
          <p:nvPr/>
        </p:nvCxnSpPr>
        <p:spPr>
          <a:xfrm flipH="1" flipV="1">
            <a:off x="3202986" y="3028951"/>
            <a:ext cx="1300820" cy="573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446904-D852-8440-A877-1AFE293232B5}"/>
              </a:ext>
            </a:extLst>
          </p:cNvPr>
          <p:cNvSpPr txBox="1"/>
          <p:nvPr/>
        </p:nvSpPr>
        <p:spPr>
          <a:xfrm>
            <a:off x="277330" y="2490303"/>
            <a:ext cx="3113673" cy="1200329"/>
          </a:xfrm>
          <a:prstGeom prst="rect">
            <a:avLst/>
          </a:prstGeom>
          <a:noFill/>
        </p:spPr>
        <p:txBody>
          <a:bodyPr wrap="none" rtlCol="0">
            <a:spAutoFit/>
          </a:bodyPr>
          <a:lstStyle/>
          <a:p>
            <a:r>
              <a:rPr lang="en-GB" sz="2400" dirty="0"/>
              <a:t>Data science </a:t>
            </a:r>
          </a:p>
          <a:p>
            <a:pPr marL="380990" indent="-380990">
              <a:buFontTx/>
              <a:buChar char="-"/>
            </a:pPr>
            <a:r>
              <a:rPr lang="en-GB" sz="2400" dirty="0"/>
              <a:t>Biases in analysis</a:t>
            </a:r>
          </a:p>
          <a:p>
            <a:pPr marL="380990" indent="-380990">
              <a:buFontTx/>
              <a:buChar char="-"/>
            </a:pPr>
            <a:r>
              <a:rPr lang="en-GB" sz="2400" dirty="0"/>
              <a:t>FOSS vs commercial</a:t>
            </a:r>
          </a:p>
        </p:txBody>
      </p:sp>
      <p:cxnSp>
        <p:nvCxnSpPr>
          <p:cNvPr id="11" name="Straight Arrow Connector 10">
            <a:extLst>
              <a:ext uri="{FF2B5EF4-FFF2-40B4-BE49-F238E27FC236}">
                <a16:creationId xmlns:a16="http://schemas.microsoft.com/office/drawing/2014/main" id="{6A09E8B3-5F12-1E49-BF44-DBB29ED87D1E}"/>
              </a:ext>
            </a:extLst>
          </p:cNvPr>
          <p:cNvCxnSpPr>
            <a:cxnSpLocks/>
          </p:cNvCxnSpPr>
          <p:nvPr/>
        </p:nvCxnSpPr>
        <p:spPr>
          <a:xfrm>
            <a:off x="6857999" y="4966339"/>
            <a:ext cx="1338147" cy="5575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8DCC55-4630-964C-B5E4-414534038D66}"/>
              </a:ext>
            </a:extLst>
          </p:cNvPr>
          <p:cNvSpPr txBox="1"/>
          <p:nvPr/>
        </p:nvSpPr>
        <p:spPr>
          <a:xfrm>
            <a:off x="8457008" y="4607244"/>
            <a:ext cx="3657283" cy="1938992"/>
          </a:xfrm>
          <a:prstGeom prst="rect">
            <a:avLst/>
          </a:prstGeom>
          <a:noFill/>
        </p:spPr>
        <p:txBody>
          <a:bodyPr wrap="none" rtlCol="0">
            <a:spAutoFit/>
          </a:bodyPr>
          <a:lstStyle/>
          <a:p>
            <a:r>
              <a:rPr lang="en-GB" sz="2400" dirty="0"/>
              <a:t>Authorship</a:t>
            </a:r>
          </a:p>
          <a:p>
            <a:pPr marL="380990" indent="-380990">
              <a:buFontTx/>
              <a:buChar char="-"/>
            </a:pPr>
            <a:r>
              <a:rPr lang="en-GB" sz="2400" dirty="0"/>
              <a:t>Predatory publishing</a:t>
            </a:r>
          </a:p>
          <a:p>
            <a:pPr marL="380990" indent="-380990">
              <a:buFontTx/>
              <a:buChar char="-"/>
            </a:pPr>
            <a:r>
              <a:rPr lang="en-GB" sz="2400" dirty="0"/>
              <a:t>OA</a:t>
            </a:r>
          </a:p>
          <a:p>
            <a:pPr marL="380990" indent="-380990">
              <a:buFontTx/>
              <a:buChar char="-"/>
            </a:pPr>
            <a:r>
              <a:rPr lang="en-GB" sz="2400" dirty="0"/>
              <a:t>Inappropriate authorship</a:t>
            </a:r>
          </a:p>
          <a:p>
            <a:pPr marL="380990" indent="-380990">
              <a:buFontTx/>
              <a:buChar char="-"/>
            </a:pPr>
            <a:r>
              <a:rPr lang="en-GB" sz="2400" dirty="0"/>
              <a:t>Theft </a:t>
            </a:r>
          </a:p>
        </p:txBody>
      </p:sp>
      <p:cxnSp>
        <p:nvCxnSpPr>
          <p:cNvPr id="14" name="Straight Arrow Connector 13">
            <a:extLst>
              <a:ext uri="{FF2B5EF4-FFF2-40B4-BE49-F238E27FC236}">
                <a16:creationId xmlns:a16="http://schemas.microsoft.com/office/drawing/2014/main" id="{50E1D3A6-9651-5F42-92A7-E2C58D13B598}"/>
              </a:ext>
            </a:extLst>
          </p:cNvPr>
          <p:cNvCxnSpPr>
            <a:cxnSpLocks/>
          </p:cNvCxnSpPr>
          <p:nvPr/>
        </p:nvCxnSpPr>
        <p:spPr>
          <a:xfrm flipH="1">
            <a:off x="3569860" y="4750300"/>
            <a:ext cx="15150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82D6CB-02E0-704F-B793-0A4EF78D8184}"/>
              </a:ext>
            </a:extLst>
          </p:cNvPr>
          <p:cNvSpPr txBox="1"/>
          <p:nvPr/>
        </p:nvSpPr>
        <p:spPr>
          <a:xfrm>
            <a:off x="250913" y="3822414"/>
            <a:ext cx="3685945" cy="1569660"/>
          </a:xfrm>
          <a:prstGeom prst="rect">
            <a:avLst/>
          </a:prstGeom>
          <a:noFill/>
        </p:spPr>
        <p:txBody>
          <a:bodyPr wrap="none" rtlCol="0">
            <a:spAutoFit/>
          </a:bodyPr>
          <a:lstStyle/>
          <a:p>
            <a:r>
              <a:rPr lang="en-GB" sz="2400" dirty="0"/>
              <a:t>Data use</a:t>
            </a:r>
          </a:p>
          <a:p>
            <a:pPr marL="342900" indent="-342900">
              <a:buFontTx/>
              <a:buChar char="-"/>
            </a:pPr>
            <a:r>
              <a:rPr lang="en-GB" sz="2400" dirty="0"/>
              <a:t>Inappropriate data use,</a:t>
            </a:r>
          </a:p>
          <a:p>
            <a:pPr marL="342900" indent="-342900">
              <a:buFontTx/>
              <a:buChar char="-"/>
            </a:pPr>
            <a:r>
              <a:rPr lang="en-GB" sz="2400" dirty="0"/>
              <a:t>Attribution, theft etc</a:t>
            </a:r>
          </a:p>
          <a:p>
            <a:pPr marL="342900" indent="-342900">
              <a:buFontTx/>
              <a:buChar char="-"/>
            </a:pPr>
            <a:r>
              <a:rPr lang="en-GB" sz="2400" dirty="0"/>
              <a:t>Commercialization issues</a:t>
            </a:r>
          </a:p>
        </p:txBody>
      </p:sp>
      <p:cxnSp>
        <p:nvCxnSpPr>
          <p:cNvPr id="20" name="Straight Arrow Connector 19">
            <a:extLst>
              <a:ext uri="{FF2B5EF4-FFF2-40B4-BE49-F238E27FC236}">
                <a16:creationId xmlns:a16="http://schemas.microsoft.com/office/drawing/2014/main" id="{F337DB44-2EC4-3641-B312-661067411050}"/>
              </a:ext>
            </a:extLst>
          </p:cNvPr>
          <p:cNvCxnSpPr>
            <a:cxnSpLocks/>
          </p:cNvCxnSpPr>
          <p:nvPr/>
        </p:nvCxnSpPr>
        <p:spPr>
          <a:xfrm flipH="1">
            <a:off x="3542925" y="5984955"/>
            <a:ext cx="139106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8E9EB7-FBDB-AA40-BB88-037AB3F99512}"/>
              </a:ext>
            </a:extLst>
          </p:cNvPr>
          <p:cNvSpPr txBox="1"/>
          <p:nvPr/>
        </p:nvSpPr>
        <p:spPr>
          <a:xfrm>
            <a:off x="250913" y="5523856"/>
            <a:ext cx="3166508" cy="1569660"/>
          </a:xfrm>
          <a:prstGeom prst="rect">
            <a:avLst/>
          </a:prstGeom>
          <a:noFill/>
        </p:spPr>
        <p:txBody>
          <a:bodyPr wrap="none" rtlCol="0">
            <a:spAutoFit/>
          </a:bodyPr>
          <a:lstStyle/>
          <a:p>
            <a:r>
              <a:rPr lang="en-GB" sz="2400" dirty="0"/>
              <a:t>Ethics and responsibility</a:t>
            </a:r>
          </a:p>
          <a:p>
            <a:pPr marL="342900" indent="-342900">
              <a:buFontTx/>
              <a:buChar char="-"/>
            </a:pPr>
            <a:r>
              <a:rPr lang="en-GB" sz="2400" dirty="0"/>
              <a:t>Harms to society</a:t>
            </a:r>
          </a:p>
          <a:p>
            <a:pPr marL="342900" indent="-342900">
              <a:buFontTx/>
              <a:buChar char="-"/>
            </a:pPr>
            <a:r>
              <a:rPr lang="en-GB" sz="2400" dirty="0"/>
              <a:t>Present and future</a:t>
            </a:r>
          </a:p>
          <a:p>
            <a:pPr marL="342900" indent="-342900">
              <a:buFontTx/>
              <a:buChar char="-"/>
            </a:pPr>
            <a:endParaRPr lang="en-GB" sz="2400" dirty="0"/>
          </a:p>
        </p:txBody>
      </p:sp>
    </p:spTree>
    <p:extLst>
      <p:ext uri="{BB962C8B-B14F-4D97-AF65-F5344CB8AC3E}">
        <p14:creationId xmlns:p14="http://schemas.microsoft.com/office/powerpoint/2010/main" val="182776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EA2C399-2B50-5C48-A22D-4294BE0EBFD0}"/>
              </a:ext>
            </a:extLst>
          </p:cNvPr>
          <p:cNvGraphicFramePr/>
          <p:nvPr>
            <p:extLst>
              <p:ext uri="{D42A27DB-BD31-4B8C-83A1-F6EECF244321}">
                <p14:modId xmlns:p14="http://schemas.microsoft.com/office/powerpoint/2010/main" val="3439971856"/>
              </p:ext>
            </p:extLst>
          </p:nvPr>
        </p:nvGraphicFramePr>
        <p:xfrm>
          <a:off x="8628503" y="1469556"/>
          <a:ext cx="3443288" cy="2382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0C65A3D-11E8-BF4D-A9E6-4FC72A2EADFF}"/>
              </a:ext>
            </a:extLst>
          </p:cNvPr>
          <p:cNvSpPr>
            <a:spLocks noGrp="1"/>
          </p:cNvSpPr>
          <p:nvPr>
            <p:ph idx="1"/>
          </p:nvPr>
        </p:nvSpPr>
        <p:spPr>
          <a:xfrm>
            <a:off x="149928" y="1758691"/>
            <a:ext cx="10429875" cy="5121405"/>
          </a:xfrm>
        </p:spPr>
        <p:txBody>
          <a:bodyPr numCol="2">
            <a:normAutofit/>
          </a:bodyPr>
          <a:lstStyle/>
          <a:p>
            <a:pPr>
              <a:lnSpc>
                <a:spcPct val="150000"/>
              </a:lnSpc>
            </a:pPr>
            <a:r>
              <a:rPr lang="en-GB" sz="2400" dirty="0"/>
              <a:t>Institutional cultures</a:t>
            </a:r>
          </a:p>
          <a:p>
            <a:pPr lvl="1">
              <a:lnSpc>
                <a:spcPct val="150000"/>
              </a:lnSpc>
            </a:pPr>
            <a:r>
              <a:rPr lang="en-GB" sz="2400" dirty="0"/>
              <a:t>Promotion criteria</a:t>
            </a:r>
          </a:p>
          <a:p>
            <a:pPr lvl="1">
              <a:lnSpc>
                <a:spcPct val="150000"/>
              </a:lnSpc>
            </a:pPr>
            <a:r>
              <a:rPr lang="en-GB" sz="2400" dirty="0"/>
              <a:t>Incentivization schemes</a:t>
            </a:r>
          </a:p>
          <a:p>
            <a:pPr lvl="1">
              <a:lnSpc>
                <a:spcPct val="150000"/>
              </a:lnSpc>
            </a:pPr>
            <a:r>
              <a:rPr lang="en-GB" sz="2400" dirty="0"/>
              <a:t>Cultural specificities </a:t>
            </a:r>
          </a:p>
          <a:p>
            <a:pPr>
              <a:lnSpc>
                <a:spcPct val="150000"/>
              </a:lnSpc>
            </a:pPr>
            <a:r>
              <a:rPr lang="en-GB" sz="2400" dirty="0"/>
              <a:t>Institutional support</a:t>
            </a:r>
          </a:p>
          <a:p>
            <a:pPr lvl="1">
              <a:lnSpc>
                <a:spcPct val="150000"/>
              </a:lnSpc>
            </a:pPr>
            <a:r>
              <a:rPr lang="en-GB" sz="2400" dirty="0"/>
              <a:t>Facilities</a:t>
            </a:r>
          </a:p>
          <a:p>
            <a:pPr lvl="1">
              <a:lnSpc>
                <a:spcPct val="150000"/>
              </a:lnSpc>
            </a:pPr>
            <a:r>
              <a:rPr lang="en-GB" sz="2400" dirty="0"/>
              <a:t>Traditions</a:t>
            </a:r>
          </a:p>
        </p:txBody>
      </p:sp>
      <p:pic>
        <p:nvPicPr>
          <p:cNvPr id="6" name="Picture 5">
            <a:extLst>
              <a:ext uri="{FF2B5EF4-FFF2-40B4-BE49-F238E27FC236}">
                <a16:creationId xmlns:a16="http://schemas.microsoft.com/office/drawing/2014/main" id="{3E648C73-9CCF-FD42-91C7-FD70B949CD9E}"/>
              </a:ext>
            </a:extLst>
          </p:cNvPr>
          <p:cNvPicPr>
            <a:picLocks noChangeAspect="1"/>
          </p:cNvPicPr>
          <p:nvPr/>
        </p:nvPicPr>
        <p:blipFill>
          <a:blip r:embed="rId7"/>
          <a:stretch>
            <a:fillRect/>
          </a:stretch>
        </p:blipFill>
        <p:spPr>
          <a:xfrm>
            <a:off x="8841669" y="3874271"/>
            <a:ext cx="3016956" cy="2983730"/>
          </a:xfrm>
          <a:prstGeom prst="rect">
            <a:avLst/>
          </a:prstGeom>
        </p:spPr>
      </p:pic>
      <p:sp>
        <p:nvSpPr>
          <p:cNvPr id="7" name="TextBox 6">
            <a:extLst>
              <a:ext uri="{FF2B5EF4-FFF2-40B4-BE49-F238E27FC236}">
                <a16:creationId xmlns:a16="http://schemas.microsoft.com/office/drawing/2014/main" id="{DB11DAC6-9DA0-4E41-A351-0376A2B3D340}"/>
              </a:ext>
            </a:extLst>
          </p:cNvPr>
          <p:cNvSpPr txBox="1"/>
          <p:nvPr/>
        </p:nvSpPr>
        <p:spPr>
          <a:xfrm>
            <a:off x="537705" y="253887"/>
            <a:ext cx="11037260" cy="523220"/>
          </a:xfrm>
          <a:prstGeom prst="rect">
            <a:avLst/>
          </a:prstGeom>
          <a:solidFill>
            <a:schemeClr val="bg1"/>
          </a:solidFill>
          <a:ln>
            <a:solidFill>
              <a:schemeClr val="tx1"/>
            </a:solidFill>
          </a:ln>
        </p:spPr>
        <p:txBody>
          <a:bodyPr wrap="square" rtlCol="0">
            <a:spAutoFit/>
          </a:bodyPr>
          <a:lstStyle/>
          <a:p>
            <a:pPr algn="ctr"/>
            <a:r>
              <a:rPr lang="en-GB" sz="2800" b="1" dirty="0"/>
              <a:t>BEING A RESPONSIBLE, OPEN (DATA) SCIENTIST AT HOME</a:t>
            </a:r>
            <a:endParaRPr lang="en-GB" sz="2800" dirty="0"/>
          </a:p>
        </p:txBody>
      </p:sp>
      <p:sp>
        <p:nvSpPr>
          <p:cNvPr id="8" name="TextBox 7">
            <a:extLst>
              <a:ext uri="{FF2B5EF4-FFF2-40B4-BE49-F238E27FC236}">
                <a16:creationId xmlns:a16="http://schemas.microsoft.com/office/drawing/2014/main" id="{24EB3BD4-D7F1-B344-A410-B0CA2C94CC77}"/>
              </a:ext>
            </a:extLst>
          </p:cNvPr>
          <p:cNvSpPr txBox="1"/>
          <p:nvPr/>
        </p:nvSpPr>
        <p:spPr>
          <a:xfrm>
            <a:off x="3982423" y="1758691"/>
            <a:ext cx="4646080" cy="5355312"/>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GB" sz="2400" dirty="0"/>
              <a:t>Resources</a:t>
            </a:r>
          </a:p>
          <a:p>
            <a:pPr marL="800100" lvl="1" indent="-342900">
              <a:lnSpc>
                <a:spcPct val="150000"/>
              </a:lnSpc>
              <a:buFont typeface="Arial" panose="020B0604020202020204" pitchFamily="34" charset="0"/>
              <a:buChar char="•"/>
            </a:pPr>
            <a:r>
              <a:rPr lang="en-GB" sz="2400" dirty="0"/>
              <a:t>Time</a:t>
            </a:r>
          </a:p>
          <a:p>
            <a:pPr marL="800100" lvl="1" indent="-342900">
              <a:lnSpc>
                <a:spcPct val="150000"/>
              </a:lnSpc>
              <a:buFont typeface="Arial" panose="020B0604020202020204" pitchFamily="34" charset="0"/>
              <a:buChar char="•"/>
            </a:pPr>
            <a:r>
              <a:rPr lang="en-GB" sz="2400" dirty="0"/>
              <a:t>Money </a:t>
            </a:r>
          </a:p>
          <a:p>
            <a:pPr marL="800100" lvl="1" indent="-342900">
              <a:lnSpc>
                <a:spcPct val="150000"/>
              </a:lnSpc>
              <a:buFont typeface="Arial" panose="020B0604020202020204" pitchFamily="34" charset="0"/>
              <a:buChar char="•"/>
            </a:pPr>
            <a:r>
              <a:rPr lang="en-GB" sz="2400" dirty="0"/>
              <a:t>Infrastructure</a:t>
            </a:r>
          </a:p>
          <a:p>
            <a:pPr marL="342900" indent="-342900">
              <a:lnSpc>
                <a:spcPct val="150000"/>
              </a:lnSpc>
              <a:buFont typeface="Arial" panose="020B0604020202020204" pitchFamily="34" charset="0"/>
              <a:buChar char="•"/>
            </a:pPr>
            <a:r>
              <a:rPr lang="en-GB" sz="2400" dirty="0"/>
              <a:t>Copyright, ownership and agency</a:t>
            </a:r>
          </a:p>
          <a:p>
            <a:pPr marL="800100" lvl="1" indent="-342900">
              <a:lnSpc>
                <a:spcPct val="150000"/>
              </a:lnSpc>
              <a:buFont typeface="Arial" panose="020B0604020202020204" pitchFamily="34" charset="0"/>
              <a:buChar char="•"/>
            </a:pPr>
            <a:r>
              <a:rPr lang="en-GB" sz="2400" dirty="0"/>
              <a:t>IP</a:t>
            </a:r>
          </a:p>
          <a:p>
            <a:pPr marL="342900" indent="-342900">
              <a:lnSpc>
                <a:spcPct val="150000"/>
              </a:lnSpc>
              <a:buFont typeface="Arial" panose="020B0604020202020204" pitchFamily="34" charset="0"/>
              <a:buChar char="•"/>
            </a:pPr>
            <a:r>
              <a:rPr lang="en-GB" sz="2400" dirty="0"/>
              <a:t>Career pressures</a:t>
            </a:r>
          </a:p>
          <a:p>
            <a:pPr marL="800100" lvl="1" indent="-342900">
              <a:lnSpc>
                <a:spcPct val="150000"/>
              </a:lnSpc>
              <a:buFont typeface="Arial" panose="020B0604020202020204" pitchFamily="34" charset="0"/>
              <a:buChar char="•"/>
            </a:pPr>
            <a:r>
              <a:rPr lang="en-GB" sz="2400" dirty="0"/>
              <a:t>Time</a:t>
            </a:r>
          </a:p>
          <a:p>
            <a:pPr marL="800100" lvl="1" indent="-342900">
              <a:lnSpc>
                <a:spcPct val="150000"/>
              </a:lnSpc>
              <a:buFont typeface="Arial" panose="020B0604020202020204" pitchFamily="34" charset="0"/>
              <a:buChar char="•"/>
            </a:pPr>
            <a:r>
              <a:rPr lang="en-GB" sz="2400" dirty="0"/>
              <a:t>Being scooped</a:t>
            </a:r>
          </a:p>
          <a:p>
            <a:endParaRPr lang="en-GB" dirty="0"/>
          </a:p>
        </p:txBody>
      </p:sp>
    </p:spTree>
    <p:extLst>
      <p:ext uri="{BB962C8B-B14F-4D97-AF65-F5344CB8AC3E}">
        <p14:creationId xmlns:p14="http://schemas.microsoft.com/office/powerpoint/2010/main" val="50875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63D1-5473-9E42-9D7D-FE46DE78D993}"/>
              </a:ext>
            </a:extLst>
          </p:cNvPr>
          <p:cNvSpPr>
            <a:spLocks noGrp="1"/>
          </p:cNvSpPr>
          <p:nvPr>
            <p:ph type="title"/>
          </p:nvPr>
        </p:nvSpPr>
        <p:spPr>
          <a:solidFill>
            <a:schemeClr val="bg1"/>
          </a:solidFill>
          <a:ln>
            <a:solidFill>
              <a:schemeClr val="tx1"/>
            </a:solidFill>
          </a:ln>
        </p:spPr>
        <p:txBody>
          <a:bodyPr>
            <a:normAutofit/>
          </a:bodyPr>
          <a:lstStyle/>
          <a:p>
            <a:pPr algn="ctr"/>
            <a:r>
              <a:rPr lang="en-GB" sz="2800" b="1" dirty="0">
                <a:latin typeface="+mj-lt"/>
              </a:rPr>
              <a:t>PERSONAL CONCERNS</a:t>
            </a:r>
          </a:p>
        </p:txBody>
      </p:sp>
      <p:sp>
        <p:nvSpPr>
          <p:cNvPr id="3" name="Text Placeholder 2">
            <a:extLst>
              <a:ext uri="{FF2B5EF4-FFF2-40B4-BE49-F238E27FC236}">
                <a16:creationId xmlns:a16="http://schemas.microsoft.com/office/drawing/2014/main" id="{BA0D01D0-013E-0B49-B2CC-392301291D67}"/>
              </a:ext>
            </a:extLst>
          </p:cNvPr>
          <p:cNvSpPr>
            <a:spLocks noGrp="1"/>
          </p:cNvSpPr>
          <p:nvPr>
            <p:ph type="body" idx="1"/>
          </p:nvPr>
        </p:nvSpPr>
        <p:spPr/>
        <p:txBody>
          <a:bodyPr>
            <a:normAutofit lnSpcReduction="10000"/>
          </a:bodyPr>
          <a:lstStyle/>
          <a:p>
            <a:pPr>
              <a:lnSpc>
                <a:spcPct val="150000"/>
              </a:lnSpc>
            </a:pPr>
            <a:r>
              <a:rPr lang="en-GB" dirty="0">
                <a:solidFill>
                  <a:schemeClr val="tx1"/>
                </a:solidFill>
                <a:latin typeface="+mj-lt"/>
              </a:rPr>
              <a:t>Lack of awareness and training</a:t>
            </a:r>
          </a:p>
          <a:p>
            <a:pPr>
              <a:lnSpc>
                <a:spcPct val="150000"/>
              </a:lnSpc>
            </a:pPr>
            <a:r>
              <a:rPr lang="en-GB" dirty="0">
                <a:solidFill>
                  <a:schemeClr val="tx1"/>
                </a:solidFill>
                <a:latin typeface="+mj-lt"/>
              </a:rPr>
              <a:t>Cultural inertia and misinformation</a:t>
            </a:r>
          </a:p>
          <a:p>
            <a:pPr>
              <a:lnSpc>
                <a:spcPct val="150000"/>
              </a:lnSpc>
            </a:pPr>
            <a:r>
              <a:rPr lang="en-GB" dirty="0">
                <a:solidFill>
                  <a:schemeClr val="tx1"/>
                </a:solidFill>
                <a:latin typeface="+mj-lt"/>
              </a:rPr>
              <a:t>Challenging the establishment</a:t>
            </a:r>
          </a:p>
          <a:p>
            <a:pPr>
              <a:lnSpc>
                <a:spcPct val="150000"/>
              </a:lnSpc>
            </a:pPr>
            <a:r>
              <a:rPr lang="en-GB" dirty="0">
                <a:solidFill>
                  <a:schemeClr val="tx1"/>
                </a:solidFill>
                <a:latin typeface="+mj-lt"/>
              </a:rPr>
              <a:t>Following status quo</a:t>
            </a:r>
          </a:p>
          <a:p>
            <a:pPr>
              <a:lnSpc>
                <a:spcPct val="150000"/>
              </a:lnSpc>
            </a:pPr>
            <a:r>
              <a:rPr lang="en-GB" dirty="0">
                <a:solidFill>
                  <a:schemeClr val="tx1"/>
                </a:solidFill>
                <a:latin typeface="+mj-lt"/>
              </a:rPr>
              <a:t>Lack of reward</a:t>
            </a:r>
          </a:p>
          <a:p>
            <a:pPr>
              <a:lnSpc>
                <a:spcPct val="150000"/>
              </a:lnSpc>
            </a:pPr>
            <a:r>
              <a:rPr lang="en-GB" dirty="0">
                <a:solidFill>
                  <a:schemeClr val="tx1"/>
                </a:solidFill>
                <a:latin typeface="+mj-lt"/>
              </a:rPr>
              <a:t>Publication bias towards novel findings</a:t>
            </a:r>
          </a:p>
          <a:p>
            <a:pPr>
              <a:lnSpc>
                <a:spcPct val="150000"/>
              </a:lnSpc>
            </a:pPr>
            <a:r>
              <a:rPr lang="en-GB" dirty="0">
                <a:solidFill>
                  <a:schemeClr val="tx1"/>
                </a:solidFill>
                <a:latin typeface="+mj-lt"/>
              </a:rPr>
              <a:t>Resources </a:t>
            </a:r>
          </a:p>
          <a:p>
            <a:pPr>
              <a:lnSpc>
                <a:spcPct val="150000"/>
              </a:lnSpc>
            </a:pPr>
            <a:r>
              <a:rPr lang="en-GB" dirty="0">
                <a:solidFill>
                  <a:schemeClr val="tx1"/>
                </a:solidFill>
                <a:latin typeface="+mj-lt"/>
              </a:rPr>
              <a:t>Fear – of being scooped, scrutinized, reduced scientific quality, risk to reputation</a:t>
            </a:r>
          </a:p>
          <a:p>
            <a:endParaRPr lang="en-GB" dirty="0"/>
          </a:p>
        </p:txBody>
      </p:sp>
    </p:spTree>
    <p:extLst>
      <p:ext uri="{BB962C8B-B14F-4D97-AF65-F5344CB8AC3E}">
        <p14:creationId xmlns:p14="http://schemas.microsoft.com/office/powerpoint/2010/main" val="240594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2AE0-6427-3847-BFCF-607F172CA7F6}"/>
              </a:ext>
            </a:extLst>
          </p:cNvPr>
          <p:cNvSpPr>
            <a:spLocks noGrp="1"/>
          </p:cNvSpPr>
          <p:nvPr>
            <p:ph type="title"/>
          </p:nvPr>
        </p:nvSpPr>
        <p:spPr>
          <a:solidFill>
            <a:schemeClr val="bg1"/>
          </a:solidFill>
          <a:ln>
            <a:solidFill>
              <a:schemeClr val="tx1"/>
            </a:solidFill>
          </a:ln>
        </p:spPr>
        <p:txBody>
          <a:bodyPr>
            <a:normAutofit/>
          </a:bodyPr>
          <a:lstStyle/>
          <a:p>
            <a:pPr algn="ctr"/>
            <a:r>
              <a:rPr lang="en-GB" sz="2800" b="1" dirty="0">
                <a:latin typeface="+mj-lt"/>
              </a:rPr>
              <a:t>EXPERIENCING CHALLENGES IS NORMAL</a:t>
            </a:r>
          </a:p>
        </p:txBody>
      </p:sp>
      <p:sp>
        <p:nvSpPr>
          <p:cNvPr id="3" name="Text Placeholder 2">
            <a:extLst>
              <a:ext uri="{FF2B5EF4-FFF2-40B4-BE49-F238E27FC236}">
                <a16:creationId xmlns:a16="http://schemas.microsoft.com/office/drawing/2014/main" id="{C0D359EA-D829-1043-B6FC-71A01D3EC352}"/>
              </a:ext>
            </a:extLst>
          </p:cNvPr>
          <p:cNvSpPr>
            <a:spLocks noGrp="1"/>
          </p:cNvSpPr>
          <p:nvPr>
            <p:ph type="body" idx="1"/>
          </p:nvPr>
        </p:nvSpPr>
        <p:spPr/>
        <p:txBody>
          <a:bodyPr/>
          <a:lstStyle/>
          <a:p>
            <a:pPr marL="152396" indent="0">
              <a:buNone/>
            </a:pPr>
            <a:r>
              <a:rPr lang="en-GB" dirty="0"/>
              <a:t>Group discussion</a:t>
            </a:r>
          </a:p>
          <a:p>
            <a:pPr marL="152396" indent="0">
              <a:buNone/>
            </a:pPr>
            <a:endParaRPr lang="en-GB" dirty="0"/>
          </a:p>
          <a:p>
            <a:pPr marL="609596" indent="-457200">
              <a:buAutoNum type="arabicPeriod"/>
            </a:pPr>
            <a:r>
              <a:rPr lang="en-GB" dirty="0">
                <a:solidFill>
                  <a:schemeClr val="tx1"/>
                </a:solidFill>
              </a:rPr>
              <a:t>What specific challenges do you anticipate encountering when you return home in terms of your data work?</a:t>
            </a:r>
          </a:p>
          <a:p>
            <a:pPr marL="1219181" lvl="1" indent="-457200">
              <a:buAutoNum type="arabicPeriod"/>
            </a:pPr>
            <a:r>
              <a:rPr lang="en-GB" dirty="0">
                <a:solidFill>
                  <a:schemeClr val="tx1"/>
                </a:solidFill>
              </a:rPr>
              <a:t>Using your hand-out sheets, go through the categories of RDM and RCR and think about challenges you will experience</a:t>
            </a:r>
          </a:p>
          <a:p>
            <a:pPr marL="1219181" lvl="1" indent="-457200">
              <a:buAutoNum type="arabicPeriod"/>
            </a:pPr>
            <a:r>
              <a:rPr lang="en-GB" dirty="0">
                <a:solidFill>
                  <a:schemeClr val="tx1"/>
                </a:solidFill>
              </a:rPr>
              <a:t>Discuss these specific, or general challenges in your groups</a:t>
            </a:r>
          </a:p>
          <a:p>
            <a:pPr marL="1219181" lvl="1" indent="-457200">
              <a:buAutoNum type="arabicPeriod"/>
            </a:pPr>
            <a:r>
              <a:rPr lang="en-GB" dirty="0">
                <a:solidFill>
                  <a:schemeClr val="tx1"/>
                </a:solidFill>
              </a:rPr>
              <a:t>Will this affect your ability to be responsible and open?</a:t>
            </a:r>
          </a:p>
          <a:p>
            <a:endParaRPr lang="en-GB" dirty="0"/>
          </a:p>
        </p:txBody>
      </p:sp>
    </p:spTree>
    <p:extLst>
      <p:ext uri="{BB962C8B-B14F-4D97-AF65-F5344CB8AC3E}">
        <p14:creationId xmlns:p14="http://schemas.microsoft.com/office/powerpoint/2010/main" val="375030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8D64EC-61F3-9D4A-9B7F-FA066348D33D}"/>
              </a:ext>
            </a:extLst>
          </p:cNvPr>
          <p:cNvSpPr>
            <a:spLocks noGrp="1"/>
          </p:cNvSpPr>
          <p:nvPr>
            <p:ph type="body" idx="1"/>
          </p:nvPr>
        </p:nvSpPr>
        <p:spPr>
          <a:xfrm>
            <a:off x="415600" y="828675"/>
            <a:ext cx="11360800" cy="5263158"/>
          </a:xfrm>
        </p:spPr>
        <p:txBody>
          <a:bodyPr/>
          <a:lstStyle/>
          <a:p>
            <a:pPr marL="152396" indent="0">
              <a:buNone/>
            </a:pPr>
            <a:r>
              <a:rPr lang="en-GB" dirty="0">
                <a:solidFill>
                  <a:schemeClr val="tx1"/>
                </a:solidFill>
              </a:rPr>
              <a:t>Working openly, responsibly and reproducibly ...</a:t>
            </a:r>
          </a:p>
          <a:p>
            <a:pPr marL="152396" indent="0">
              <a:buNone/>
            </a:pPr>
            <a:endParaRPr lang="en-GB" dirty="0">
              <a:solidFill>
                <a:schemeClr val="tx1"/>
              </a:solidFill>
            </a:endParaRPr>
          </a:p>
          <a:p>
            <a:pPr marL="152396" indent="0">
              <a:buNone/>
            </a:pPr>
            <a:r>
              <a:rPr lang="en-GB" dirty="0">
                <a:solidFill>
                  <a:schemeClr val="tx1"/>
                </a:solidFill>
              </a:rPr>
              <a:t>”Your primary collaborator is yourself 6 months from now, and your past self doesn’t answer emails" (Russ </a:t>
            </a:r>
            <a:r>
              <a:rPr lang="en-GB" dirty="0" err="1">
                <a:solidFill>
                  <a:schemeClr val="tx1"/>
                </a:solidFill>
              </a:rPr>
              <a:t>Poldrack</a:t>
            </a:r>
            <a:r>
              <a:rPr lang="en-GB" dirty="0">
                <a:solidFill>
                  <a:schemeClr val="tx1"/>
                </a:solidFill>
              </a:rPr>
              <a:t>)</a:t>
            </a:r>
          </a:p>
        </p:txBody>
      </p:sp>
      <p:pic>
        <p:nvPicPr>
          <p:cNvPr id="7" name="Picture 6">
            <a:extLst>
              <a:ext uri="{FF2B5EF4-FFF2-40B4-BE49-F238E27FC236}">
                <a16:creationId xmlns:a16="http://schemas.microsoft.com/office/drawing/2014/main" id="{967555D7-D6AB-F047-B667-C466D64ACC17}"/>
              </a:ext>
            </a:extLst>
          </p:cNvPr>
          <p:cNvPicPr>
            <a:picLocks noChangeAspect="1"/>
          </p:cNvPicPr>
          <p:nvPr/>
        </p:nvPicPr>
        <p:blipFill>
          <a:blip r:embed="rId2"/>
          <a:stretch>
            <a:fillRect/>
          </a:stretch>
        </p:blipFill>
        <p:spPr>
          <a:xfrm>
            <a:off x="731837" y="3036886"/>
            <a:ext cx="10382406" cy="3292475"/>
          </a:xfrm>
          <a:prstGeom prst="rect">
            <a:avLst/>
          </a:prstGeom>
        </p:spPr>
      </p:pic>
      <p:sp>
        <p:nvSpPr>
          <p:cNvPr id="8" name="TextBox 7">
            <a:extLst>
              <a:ext uri="{FF2B5EF4-FFF2-40B4-BE49-F238E27FC236}">
                <a16:creationId xmlns:a16="http://schemas.microsoft.com/office/drawing/2014/main" id="{43EC0EF3-1CA4-7A46-8C1F-558DE4360918}"/>
              </a:ext>
            </a:extLst>
          </p:cNvPr>
          <p:cNvSpPr txBox="1"/>
          <p:nvPr/>
        </p:nvSpPr>
        <p:spPr>
          <a:xfrm>
            <a:off x="9948346" y="6329361"/>
            <a:ext cx="1165897" cy="369332"/>
          </a:xfrm>
          <a:prstGeom prst="rect">
            <a:avLst/>
          </a:prstGeom>
          <a:noFill/>
        </p:spPr>
        <p:txBody>
          <a:bodyPr wrap="none" rtlCol="0">
            <a:spAutoFit/>
          </a:bodyPr>
          <a:lstStyle/>
          <a:p>
            <a:r>
              <a:rPr lang="en-GB" dirty="0"/>
              <a:t>Peng 2011</a:t>
            </a:r>
          </a:p>
        </p:txBody>
      </p:sp>
    </p:spTree>
    <p:extLst>
      <p:ext uri="{BB962C8B-B14F-4D97-AF65-F5344CB8AC3E}">
        <p14:creationId xmlns:p14="http://schemas.microsoft.com/office/powerpoint/2010/main" val="567094230"/>
      </p:ext>
    </p:extLst>
  </p:cSld>
  <p:clrMapOvr>
    <a:masterClrMapping/>
  </p:clrMapOvr>
</p:sld>
</file>

<file path=ppt/theme/theme1.xml><?xml version="1.0" encoding="utf-8"?>
<a:theme xmlns:a="http://schemas.openxmlformats.org/drawingml/2006/main" name="Parce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{E4E672C7-9E90-0844-B3FA-00F0DB14C2C0}tf10001120</Template>
  <TotalTime>2381</TotalTime>
  <Words>1447</Words>
  <Application>Microsoft Office PowerPoint</Application>
  <PresentationFormat>Widescreen</PresentationFormat>
  <Paragraphs>221</Paragraphs>
  <Slides>28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Average</vt:lpstr>
      <vt:lpstr>Calibri</vt:lpstr>
      <vt:lpstr>Gill Sans MT</vt:lpstr>
      <vt:lpstr>Oswald</vt:lpstr>
      <vt:lpstr>Parcel</vt:lpstr>
      <vt:lpstr>Responsible, Open Science Citizenship</vt:lpstr>
      <vt:lpstr>PowerPoint Presentation</vt:lpstr>
      <vt:lpstr>RESPONSIBLE, OPEN (DATA) SCIENCE CITIZENSHIP </vt:lpstr>
      <vt:lpstr>ETHICAL CHALLENGES OF BEING A RESPONSIBLE, OPEN DATA SCIENTIST</vt:lpstr>
      <vt:lpstr>ETHICAL CHALLENGES OF RESPONSIBLE, OPEN (DATA) SCIENCE CITIZENSHIP </vt:lpstr>
      <vt:lpstr>PowerPoint Presentation</vt:lpstr>
      <vt:lpstr>PERSONAL CONCERNS</vt:lpstr>
      <vt:lpstr>EXPERIENCING CHALLENGES IS NORMAL</vt:lpstr>
      <vt:lpstr>PowerPoint Presentation</vt:lpstr>
      <vt:lpstr>Resources to consider</vt:lpstr>
      <vt:lpstr>Some Useful Resources to Consider</vt:lpstr>
      <vt:lpstr>PowerPoint Presentation</vt:lpstr>
      <vt:lpstr>APC waivers</vt:lpstr>
      <vt:lpstr>Access to resources</vt:lpstr>
      <vt:lpstr>Support Networks</vt:lpstr>
      <vt:lpstr>PowerPoint Presentation</vt:lpstr>
      <vt:lpstr>EXPERIENCING CHALLENGES IS NORMAL</vt:lpstr>
      <vt:lpstr>Thinking about next week: Impact of Digital Sciences</vt:lpstr>
      <vt:lpstr>Individual Activities … Global Impact</vt:lpstr>
      <vt:lpstr>Extending Citizenship Responsibilities</vt:lpstr>
      <vt:lpstr>Infraethics ...</vt:lpstr>
      <vt:lpstr>Current Challenges</vt:lpstr>
      <vt:lpstr>PowerPoint Presentation</vt:lpstr>
      <vt:lpstr>PowerPoint Presentation</vt:lpstr>
      <vt:lpstr>PowerPoint Presentation</vt:lpstr>
      <vt:lpstr>PowerPoint Presentation</vt:lpstr>
      <vt:lpstr>CHALLENGE FOR NEXT WEEK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Open Science Citizenship</dc:title>
  <dc:creator>Louise Bezuidenhout</dc:creator>
  <cp:lastModifiedBy>Sara EL</cp:lastModifiedBy>
  <cp:revision>16</cp:revision>
  <dcterms:created xsi:type="dcterms:W3CDTF">2018-10-24T15:00:49Z</dcterms:created>
  <dcterms:modified xsi:type="dcterms:W3CDTF">2018-10-31T11:33:19Z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1656623</vt:lpwstr>
  </property>
  <property fmtid="{D5CDD505-2E9C-101B-9397-08002B2CF9AE}" pid="3" name="NXPowerLiteSettings">
    <vt:lpwstr>C7000400038000</vt:lpwstr>
  </property>
  <property fmtid="{D5CDD505-2E9C-101B-9397-08002B2CF9AE}" pid="4" name="NXPowerLiteVersion">
    <vt:lpwstr>S8.2.2</vt:lpwstr>
  </property>
</Properties>
</file>