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73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nglishwriting\assessment%20II\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Start Data</c:v>
                </c:pt>
              </c:strCache>
            </c:strRef>
          </c:tx>
          <c:spPr>
            <a:noFill/>
          </c:spPr>
          <c:invertIfNegative val="0"/>
          <c:cat>
            <c:strRef>
              <c:f>Sheet2!$A$2:$A$8</c:f>
              <c:strCache>
                <c:ptCount val="7"/>
                <c:pt idx="0">
                  <c:v>Literature Reading</c:v>
                </c:pt>
                <c:pt idx="1">
                  <c:v>Model Construction</c:v>
                </c:pt>
                <c:pt idx="2">
                  <c:v>Information Theory Learning </c:v>
                </c:pt>
                <c:pt idx="3">
                  <c:v>I;H calculation</c:v>
                </c:pt>
                <c:pt idx="4">
                  <c:v>Comparison </c:v>
                </c:pt>
                <c:pt idx="5">
                  <c:v>Writing</c:v>
                </c:pt>
                <c:pt idx="6">
                  <c:v>Modification</c:v>
                </c:pt>
              </c:strCache>
            </c:strRef>
          </c:cat>
          <c:val>
            <c:numRef>
              <c:f>Sheet2!$B$2:$B$8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18</c:v>
                </c:pt>
                <c:pt idx="4">
                  <c:v>22</c:v>
                </c:pt>
                <c:pt idx="5">
                  <c:v>19</c:v>
                </c:pt>
                <c:pt idx="6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Duration(Day)</c:v>
                </c:pt>
              </c:strCache>
            </c:strRef>
          </c:tx>
          <c:invertIfNegative val="0"/>
          <c:cat>
            <c:strRef>
              <c:f>Sheet2!$A$2:$A$8</c:f>
              <c:strCache>
                <c:ptCount val="7"/>
                <c:pt idx="0">
                  <c:v>Literature Reading</c:v>
                </c:pt>
                <c:pt idx="1">
                  <c:v>Model Construction</c:v>
                </c:pt>
                <c:pt idx="2">
                  <c:v>Information Theory Learning </c:v>
                </c:pt>
                <c:pt idx="3">
                  <c:v>I;H calculation</c:v>
                </c:pt>
                <c:pt idx="4">
                  <c:v>Comparison </c:v>
                </c:pt>
                <c:pt idx="5">
                  <c:v>Writing</c:v>
                </c:pt>
                <c:pt idx="6">
                  <c:v>Modification</c:v>
                </c:pt>
              </c:strCache>
            </c:strRef>
          </c:cat>
          <c:val>
            <c:numRef>
              <c:f>Sheet2!$C$2:$C$8</c:f>
              <c:numCache>
                <c:formatCode>General</c:formatCode>
                <c:ptCount val="7"/>
                <c:pt idx="0">
                  <c:v>20</c:v>
                </c:pt>
                <c:pt idx="1">
                  <c:v>5</c:v>
                </c:pt>
                <c:pt idx="2">
                  <c:v>15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073856"/>
        <c:axId val="102075392"/>
      </c:barChart>
      <c:catAx>
        <c:axId val="102073856"/>
        <c:scaling>
          <c:orientation val="maxMin"/>
        </c:scaling>
        <c:delete val="0"/>
        <c:axPos val="l"/>
        <c:majorTickMark val="out"/>
        <c:minorTickMark val="none"/>
        <c:tickLblPos val="nextTo"/>
        <c:crossAx val="102075392"/>
        <c:crosses val="autoZero"/>
        <c:auto val="1"/>
        <c:lblAlgn val="ctr"/>
        <c:lblOffset val="100"/>
        <c:noMultiLvlLbl val="0"/>
      </c:catAx>
      <c:valAx>
        <c:axId val="102075392"/>
        <c:scaling>
          <c:orientation val="minMax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102073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30EE5-C98B-4CAA-98C6-05D9FC0A698A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02BEC-EA89-4574-AC32-7D1D0DA0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9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02BEC-EA89-4574-AC32-7D1D0DA0D3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87824" y="3284984"/>
            <a:ext cx="35283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95736" y="2636912"/>
            <a:ext cx="41044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880828"/>
            <a:ext cx="8352928" cy="20162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Study of</a:t>
            </a:r>
            <a:br>
              <a:rPr lang="en-US" altLang="zh-CN" dirty="0" smtClean="0"/>
            </a:br>
            <a:r>
              <a:rPr lang="en-US" altLang="zh-CN" dirty="0"/>
              <a:t>a</a:t>
            </a:r>
            <a:r>
              <a:rPr lang="en-US" altLang="zh-CN" dirty="0" smtClean="0"/>
              <a:t>n Information-Theory-Based </a:t>
            </a:r>
            <a:br>
              <a:rPr lang="en-US" altLang="zh-CN" dirty="0" smtClean="0"/>
            </a:br>
            <a:r>
              <a:rPr lang="en-US" altLang="zh-CN" dirty="0" smtClean="0"/>
              <a:t>Hydrologic Model Diagnosis Approach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4293096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Baoxiang</a:t>
            </a:r>
            <a:r>
              <a:rPr lang="en-US" altLang="zh-CN" dirty="0" smtClean="0"/>
              <a:t> Pan</a:t>
            </a:r>
          </a:p>
          <a:p>
            <a:r>
              <a:rPr lang="en-US" altLang="zh-CN" dirty="0" smtClean="0"/>
              <a:t>2013.11.3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8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and skill </a:t>
            </a:r>
            <a:r>
              <a:rPr lang="en-US" altLang="zh-CN" b="1" dirty="0" smtClean="0"/>
              <a:t>concerns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calculate the entropy and mutual information?</a:t>
            </a:r>
          </a:p>
          <a:p>
            <a:r>
              <a:rPr lang="en-US" altLang="zh-CN" dirty="0"/>
              <a:t>What if </a:t>
            </a:r>
            <a:r>
              <a:rPr lang="en-US" altLang="zh-CN" dirty="0">
                <a:solidFill>
                  <a:srgbClr val="FF0000"/>
                </a:solidFill>
              </a:rPr>
              <a:t>H(O)-I(I;O)</a:t>
            </a:r>
            <a:r>
              <a:rPr lang="en-US" altLang="zh-CN" dirty="0"/>
              <a:t> is negative?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5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this framework </a:t>
            </a:r>
            <a:endParaRPr lang="en-US" altLang="zh-CN" dirty="0"/>
          </a:p>
          <a:p>
            <a:r>
              <a:rPr lang="en-US" altLang="zh-CN" dirty="0" smtClean="0"/>
              <a:t>Make comparison and understand it</a:t>
            </a:r>
          </a:p>
          <a:p>
            <a:r>
              <a:rPr lang="en-US" altLang="zh-CN" dirty="0" smtClean="0"/>
              <a:t>Try to use it </a:t>
            </a:r>
          </a:p>
        </p:txBody>
      </p:sp>
    </p:spTree>
    <p:extLst>
      <p:ext uri="{BB962C8B-B14F-4D97-AF65-F5344CB8AC3E}">
        <p14:creationId xmlns:p14="http://schemas.microsoft.com/office/powerpoint/2010/main" val="26618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76" y="3789040"/>
            <a:ext cx="3925487" cy="35416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</a:t>
            </a:r>
            <a:endParaRPr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14955"/>
              </p:ext>
            </p:extLst>
          </p:nvPr>
        </p:nvGraphicFramePr>
        <p:xfrm>
          <a:off x="1187624" y="1484784"/>
          <a:ext cx="6408712" cy="273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/>
                <a:gridCol w="3204356"/>
              </a:tblGrid>
              <a:tr h="464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Classification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  <a:tr h="464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Meteorologic</a:t>
                      </a:r>
                      <a:r>
                        <a:rPr lang="en-US" altLang="zh-CN" baseline="0" dirty="0" smtClean="0"/>
                        <a:t>al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EP,P</a:t>
                      </a:r>
                      <a:endParaRPr lang="zh-CN" altLang="en-US" dirty="0"/>
                    </a:p>
                  </a:txBody>
                  <a:tcPr/>
                </a:tc>
              </a:tr>
              <a:tr h="464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Hydrological</a:t>
                      </a:r>
                      <a:r>
                        <a:rPr lang="en-US" altLang="zh-CN" baseline="0" dirty="0" smtClean="0"/>
                        <a:t>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Runoff</a:t>
                      </a:r>
                      <a:endParaRPr lang="zh-CN" altLang="en-US" dirty="0"/>
                    </a:p>
                  </a:txBody>
                  <a:tcPr/>
                </a:tc>
              </a:tr>
              <a:tr h="877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Ganjiang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0" dirty="0" smtClean="0"/>
                        <a:t> Catchment, further divided into 12 sub basins.</a:t>
                      </a:r>
                      <a:endParaRPr lang="zh-CN" altLang="en-US" dirty="0"/>
                    </a:p>
                  </a:txBody>
                  <a:tcPr/>
                </a:tc>
              </a:tr>
              <a:tr h="464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Time Scale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Monthly 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27802"/>
            <a:ext cx="4076067" cy="3789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Method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 monthly water balance models (DWBM, TPWM, etc.)are introduced in this project.</a:t>
            </a:r>
          </a:p>
          <a:p>
            <a:r>
              <a:rPr lang="en-US" altLang="zh-CN" dirty="0" smtClean="0"/>
              <a:t>Parameters calibration and model simulation of the monthly runoff process</a:t>
            </a:r>
          </a:p>
          <a:p>
            <a:r>
              <a:rPr lang="en-US" altLang="zh-CN" dirty="0" smtClean="0"/>
              <a:t>Calculate the </a:t>
            </a:r>
            <a:r>
              <a:rPr lang="en-US" altLang="zh-CN" dirty="0" smtClean="0">
                <a:solidFill>
                  <a:srgbClr val="FF0000"/>
                </a:solidFill>
              </a:rPr>
              <a:t>H(O)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I(I;O)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I(O;S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zh-CN" dirty="0" smtClean="0"/>
              <a:t>Compare with other evaluating indicators and method, extensions</a:t>
            </a:r>
          </a:p>
          <a:p>
            <a:r>
              <a:rPr lang="en-US" altLang="zh-CN" dirty="0" smtClean="0"/>
              <a:t>Make conclusions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7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Schedule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458480"/>
              </p:ext>
            </p:extLst>
          </p:nvPr>
        </p:nvGraphicFramePr>
        <p:xfrm>
          <a:off x="395536" y="148478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4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132856"/>
            <a:ext cx="77048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Thank  you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Wish for questions and  suggestions 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442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Structure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Questions and Objectives</a:t>
            </a:r>
          </a:p>
          <a:p>
            <a:r>
              <a:rPr lang="en-US" altLang="zh-CN" dirty="0" smtClean="0"/>
              <a:t>Data &amp; Method</a:t>
            </a:r>
          </a:p>
          <a:p>
            <a:r>
              <a:rPr lang="en-US" altLang="zh-CN" dirty="0" smtClean="0"/>
              <a:t>Schedule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5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71561"/>
            <a:ext cx="3121025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>
          <a:xfrm>
            <a:off x="3300537" y="2304800"/>
            <a:ext cx="2495599" cy="45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58861"/>
            <a:ext cx="3194050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83594" y="193546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Hydrologic Mechanism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24846" y="278792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Hydrologic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68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Hydrologic Model Diagnosis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89008"/>
              </p:ext>
            </p:extLst>
          </p:nvPr>
        </p:nvGraphicFramePr>
        <p:xfrm>
          <a:off x="467544" y="1700808"/>
          <a:ext cx="8229600" cy="243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Mechanism</a:t>
                      </a:r>
                      <a:r>
                        <a:rPr lang="en-US" altLang="zh-CN" baseline="0" dirty="0" smtClean="0"/>
                        <a:t> → Models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Distinguish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the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deficiencies</a:t>
                      </a:r>
                      <a:r>
                        <a:rPr lang="en-US" altLang="zh-CN" dirty="0" smtClean="0"/>
                        <a:t> either fro</a:t>
                      </a:r>
                      <a:r>
                        <a:rPr lang="en-US" altLang="zh-CN" baseline="0" dirty="0" smtClean="0"/>
                        <a:t>m </a:t>
                      </a:r>
                      <a:r>
                        <a:rPr lang="en-US" altLang="zh-CN" b="1" baseline="0" dirty="0" smtClean="0">
                          <a:solidFill>
                            <a:srgbClr val="FF0000"/>
                          </a:solidFill>
                        </a:rPr>
                        <a:t>structures</a:t>
                      </a:r>
                      <a:r>
                        <a:rPr lang="en-US" altLang="zh-CN" baseline="0" dirty="0" smtClean="0"/>
                        <a:t> or </a:t>
                      </a:r>
                      <a:r>
                        <a:rPr lang="en-US" altLang="zh-CN" b="1" baseline="0" dirty="0" smtClean="0">
                          <a:solidFill>
                            <a:srgbClr val="FF0000"/>
                          </a:solidFill>
                        </a:rPr>
                        <a:t>parameters</a:t>
                      </a:r>
                      <a:r>
                        <a:rPr lang="en-US" altLang="zh-CN" baseline="0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Distinguish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the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counterpart</a:t>
                      </a:r>
                      <a:r>
                        <a:rPr lang="en-US" altLang="zh-CN" baseline="0" dirty="0" smtClean="0"/>
                        <a:t> of different models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Limitation</a:t>
                      </a:r>
                      <a:r>
                        <a:rPr lang="en-US" altLang="zh-CN" dirty="0" smtClean="0"/>
                        <a:t> of models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Amelioration</a:t>
                      </a:r>
                      <a:r>
                        <a:rPr lang="en-US" altLang="zh-CN" dirty="0" smtClean="0"/>
                        <a:t> of models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5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Traditional Model Diagnosis Methods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338"/>
              </p:ext>
            </p:extLst>
          </p:nvPr>
        </p:nvGraphicFramePr>
        <p:xfrm>
          <a:off x="395536" y="1052736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/>
                <a:gridCol w="2523728"/>
                <a:gridCol w="27432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Methods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Focus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idea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GLUE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Beven</a:t>
                      </a:r>
                      <a:r>
                        <a:rPr lang="en-US" altLang="zh-CN" dirty="0" smtClean="0"/>
                        <a:t>, 1992)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Empirical</a:t>
                      </a:r>
                      <a:r>
                        <a:rPr lang="en-US" altLang="zh-CN" baseline="0" dirty="0" smtClean="0"/>
                        <a:t> Bayesian 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11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Bayesian Stochastic Inference</a:t>
                      </a:r>
                    </a:p>
                    <a:p>
                      <a:pPr algn="ctr"/>
                      <a:r>
                        <a:rPr lang="en-US" altLang="zh-CN" dirty="0" smtClean="0"/>
                        <a:t>(Thiemann,2001; Kavetski,2006; etc.</a:t>
                      </a:r>
                      <a:r>
                        <a:rPr lang="en-US" altLang="zh-CN" baseline="0" dirty="0" smtClean="0"/>
                        <a:t> 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r>
                        <a:rPr lang="en-US" altLang="zh-CN" baseline="0" dirty="0" smtClean="0"/>
                        <a:t> &amp; Structure 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Bayesian 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Precipitation Multiplier (Kavetski,2006 )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Input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Bayesian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Process</a:t>
                      </a:r>
                      <a:r>
                        <a:rPr lang="en-US" altLang="zh-CN" baseline="0" dirty="0" smtClean="0"/>
                        <a:t>-based approach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(</a:t>
                      </a:r>
                      <a:r>
                        <a:rPr lang="en-US" altLang="zh-CN" baseline="0" dirty="0" err="1" smtClean="0"/>
                        <a:t>Yilmaz</a:t>
                      </a:r>
                      <a:r>
                        <a:rPr lang="en-US" altLang="zh-CN" baseline="0" dirty="0" smtClean="0"/>
                        <a:t>, 2008)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Self-</a:t>
                      </a:r>
                      <a:r>
                        <a:rPr lang="en-US" altLang="zh-CN" dirty="0" err="1" smtClean="0"/>
                        <a:t>organzing</a:t>
                      </a:r>
                      <a:r>
                        <a:rPr lang="en-US" altLang="zh-CN" baseline="0" dirty="0" smtClean="0"/>
                        <a:t> maps</a:t>
                      </a:r>
                    </a:p>
                    <a:p>
                      <a:pPr algn="ctr"/>
                      <a:r>
                        <a:rPr lang="en-US" altLang="zh-CN" dirty="0" smtClean="0"/>
                        <a:t>(Gupta,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Herbst</a:t>
                      </a:r>
                      <a:r>
                        <a:rPr lang="en-US" altLang="zh-CN" baseline="0" dirty="0" smtClean="0"/>
                        <a:t>, 2009 )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Structure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Self-</a:t>
                      </a:r>
                      <a:r>
                        <a:rPr lang="en-US" altLang="zh-CN" dirty="0" err="1" smtClean="0"/>
                        <a:t>organzing</a:t>
                      </a:r>
                      <a:r>
                        <a:rPr lang="en-US" altLang="zh-CN" baseline="0" dirty="0" smtClean="0"/>
                        <a:t> maps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Temporal Clustering</a:t>
                      </a:r>
                    </a:p>
                    <a:p>
                      <a:pPr algn="ctr"/>
                      <a:r>
                        <a:rPr lang="en-US" altLang="zh-CN" dirty="0" smtClean="0"/>
                        <a:t>(de </a:t>
                      </a:r>
                      <a:r>
                        <a:rPr lang="en-US" altLang="zh-CN" dirty="0" err="1" smtClean="0"/>
                        <a:t>Vos</a:t>
                      </a:r>
                      <a:r>
                        <a:rPr lang="en-US" altLang="zh-CN" dirty="0" smtClean="0"/>
                        <a:t> &amp; </a:t>
                      </a:r>
                      <a:r>
                        <a:rPr lang="en-US" altLang="zh-CN" dirty="0" err="1" smtClean="0"/>
                        <a:t>Rientjes</a:t>
                      </a:r>
                      <a:r>
                        <a:rPr lang="en-US" altLang="zh-CN" dirty="0" smtClean="0"/>
                        <a:t>, 2009)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Structure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Temporal Clustering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68934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Uncertainty comes from the combination of input, parameters and structure. </a:t>
            </a:r>
          </a:p>
          <a:p>
            <a:r>
              <a:rPr lang="en-US" altLang="zh-CN" dirty="0" smtClean="0"/>
              <a:t>The single-handed investigation of  one or two of them may cause the double/treble-vision problem.</a:t>
            </a:r>
          </a:p>
        </p:txBody>
      </p:sp>
    </p:spTree>
    <p:extLst>
      <p:ext uri="{BB962C8B-B14F-4D97-AF65-F5344CB8AC3E}">
        <p14:creationId xmlns:p14="http://schemas.microsoft.com/office/powerpoint/2010/main" val="19393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 information-theory-based</a:t>
            </a:r>
            <a:br>
              <a:rPr lang="en-US" altLang="zh-CN" dirty="0" smtClean="0"/>
            </a:br>
            <a:r>
              <a:rPr lang="en-US" altLang="zh-CN" dirty="0" smtClean="0"/>
              <a:t>model diagnosis method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5" y="1771625"/>
            <a:ext cx="3121025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>
            <a:off x="3341960" y="2204864"/>
            <a:ext cx="2495599" cy="45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59" y="1758925"/>
            <a:ext cx="3194050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41387" y="3701035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Try </a:t>
            </a:r>
            <a:r>
              <a:rPr lang="en-US" altLang="zh-CN" sz="2400" b="1" dirty="0"/>
              <a:t>t</a:t>
            </a:r>
            <a:r>
              <a:rPr lang="en-US" altLang="zh-CN" sz="2400" b="1" dirty="0" smtClean="0"/>
              <a:t>o measure the  definite information content of the variables and the relations between each other.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41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 information-theory-based</a:t>
            </a:r>
            <a:br>
              <a:rPr lang="en-US" altLang="zh-CN" dirty="0" smtClean="0"/>
            </a:br>
            <a:r>
              <a:rPr lang="en-US" altLang="zh-CN" dirty="0" smtClean="0"/>
              <a:t>model diagnosis method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58" y="1531360"/>
            <a:ext cx="3172133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58" y="4365571"/>
            <a:ext cx="3194050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58" y="2925411"/>
            <a:ext cx="3194050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右大括号 24"/>
          <p:cNvSpPr/>
          <p:nvPr/>
        </p:nvSpPr>
        <p:spPr>
          <a:xfrm>
            <a:off x="3142575" y="2009943"/>
            <a:ext cx="503494" cy="1347516"/>
          </a:xfrm>
          <a:prstGeom prst="rightBrace">
            <a:avLst>
              <a:gd name="adj1" fmla="val 8333"/>
              <a:gd name="adj2" fmla="val 3853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18211"/>
              </p:ext>
            </p:extLst>
          </p:nvPr>
        </p:nvGraphicFramePr>
        <p:xfrm>
          <a:off x="3649291" y="2192552"/>
          <a:ext cx="5449547" cy="292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51"/>
                <a:gridCol w="2664296"/>
              </a:tblGrid>
              <a:tr h="948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Mutual information of input &amp; observed data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I(I;O)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Information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content available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from input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8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Entropy of observed data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H(O)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Information </a:t>
                      </a:r>
                      <a:r>
                        <a:rPr lang="en-US" altLang="zh-CN" dirty="0" smtClean="0"/>
                        <a:t>content required </a:t>
                      </a:r>
                      <a:r>
                        <a:rPr lang="en-US" altLang="zh-CN" dirty="0" smtClean="0"/>
                        <a:t>for simulation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8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Mutual information of observed &amp; simulated data</a:t>
                      </a:r>
                      <a:endParaRPr lang="zh-CN" altLang="en-US" dirty="0" smtClean="0"/>
                    </a:p>
                    <a:p>
                      <a:pPr algn="ctr"/>
                      <a:r>
                        <a:rPr lang="en-US" altLang="zh-CN" dirty="0" smtClean="0"/>
                        <a:t>I(O;S)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Information </a:t>
                      </a:r>
                      <a:r>
                        <a:rPr lang="en-US" altLang="zh-CN" dirty="0" smtClean="0"/>
                        <a:t>content 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used by the model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3164492" y="3653097"/>
            <a:ext cx="48157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括号 22"/>
          <p:cNvSpPr/>
          <p:nvPr/>
        </p:nvSpPr>
        <p:spPr>
          <a:xfrm>
            <a:off x="3164880" y="3933523"/>
            <a:ext cx="503494" cy="1347516"/>
          </a:xfrm>
          <a:prstGeom prst="rightBrace">
            <a:avLst>
              <a:gd name="adj1" fmla="val 8333"/>
              <a:gd name="adj2" fmla="val 3853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8492" y="580526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H(O)-I(I;O)=</a:t>
            </a:r>
            <a:r>
              <a:rPr lang="en-US" altLang="zh-CN" sz="2400" b="1" dirty="0" err="1" smtClean="0"/>
              <a:t>aleatory</a:t>
            </a:r>
            <a:r>
              <a:rPr lang="en-US" altLang="zh-CN" sz="2400" b="1" dirty="0" smtClean="0"/>
              <a:t> uncertainty</a:t>
            </a:r>
          </a:p>
          <a:p>
            <a:pPr algn="ctr"/>
            <a:r>
              <a:rPr lang="en-US" altLang="zh-CN" sz="2400" b="1" dirty="0" smtClean="0"/>
              <a:t>I(I;O)-I(O;S)=epistemic uncertainty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98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Beautiful, </a:t>
            </a:r>
            <a:br>
              <a:rPr lang="en-US" altLang="zh-CN" dirty="0" smtClean="0"/>
            </a:br>
            <a:r>
              <a:rPr lang="en-US" altLang="zh-CN" dirty="0" smtClean="0"/>
              <a:t>but,</a:t>
            </a:r>
            <a:br>
              <a:rPr lang="en-US" altLang="zh-CN" dirty="0" smtClean="0"/>
            </a:br>
            <a:r>
              <a:rPr lang="en-US" altLang="zh-CN" dirty="0" smtClean="0"/>
              <a:t>is it trustworthy?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9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Integrated </a:t>
            </a:r>
            <a:r>
              <a:rPr lang="en-US" altLang="zh-CN" b="1" dirty="0" smtClean="0"/>
              <a:t>concerns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Are </a:t>
            </a:r>
            <a:r>
              <a:rPr lang="en-US" altLang="zh-CN" dirty="0">
                <a:solidFill>
                  <a:srgbClr val="FF0000"/>
                </a:solidFill>
              </a:rPr>
              <a:t>H(O)-I(I;O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I(I;O)-I(O;S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smtClean="0"/>
              <a:t>able to catch the idea of information content we need? How?</a:t>
            </a:r>
          </a:p>
          <a:p>
            <a:r>
              <a:rPr lang="en-US" altLang="zh-CN" dirty="0" smtClean="0"/>
              <a:t>How to test and verify this framework?</a:t>
            </a:r>
          </a:p>
          <a:p>
            <a:r>
              <a:rPr lang="en-US" altLang="zh-CN" dirty="0" smtClean="0"/>
              <a:t>The comparison between this framework and the former works based on Bayesian inference.</a:t>
            </a:r>
          </a:p>
          <a:p>
            <a:r>
              <a:rPr lang="en-US" altLang="zh-CN" dirty="0" smtClean="0"/>
              <a:t>How could this framework be used to evaluate and ameliorate hydrologic models?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89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391</Words>
  <Application>Microsoft Office PowerPoint</Application>
  <PresentationFormat>全屏显示(4:3)</PresentationFormat>
  <Paragraphs>94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The Study of an Information-Theory-Based  Hydrologic Model Diagnosis Approach</vt:lpstr>
      <vt:lpstr>Structure</vt:lpstr>
      <vt:lpstr>Background</vt:lpstr>
      <vt:lpstr>Hydrologic Model Diagnosis</vt:lpstr>
      <vt:lpstr>Traditional Model Diagnosis Methods</vt:lpstr>
      <vt:lpstr>An information-theory-based model diagnosis method</vt:lpstr>
      <vt:lpstr>An information-theory-based model diagnosis method</vt:lpstr>
      <vt:lpstr>Beautiful,  but, is it trustworthy?</vt:lpstr>
      <vt:lpstr>Integrated concerns</vt:lpstr>
      <vt:lpstr>Technology and skill concerns</vt:lpstr>
      <vt:lpstr>Objective</vt:lpstr>
      <vt:lpstr>Data</vt:lpstr>
      <vt:lpstr>Method</vt:lpstr>
      <vt:lpstr>Schedule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Study of an Information-Theory-Based  Hydrologic Model Diagnosis Approach</dc:title>
  <dc:creator>panda</dc:creator>
  <cp:lastModifiedBy>panda</cp:lastModifiedBy>
  <cp:revision>57</cp:revision>
  <dcterms:created xsi:type="dcterms:W3CDTF">2013-10-30T11:47:29Z</dcterms:created>
  <dcterms:modified xsi:type="dcterms:W3CDTF">2013-11-03T00:26:52Z</dcterms:modified>
</cp:coreProperties>
</file>