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0" r:id="rId7"/>
    <p:sldId id="271" r:id="rId8"/>
    <p:sldId id="273" r:id="rId9"/>
    <p:sldId id="260" r:id="rId10"/>
    <p:sldId id="266" r:id="rId11"/>
    <p:sldId id="267" r:id="rId12"/>
    <p:sldId id="268" r:id="rId13"/>
    <p:sldId id="269" r:id="rId14"/>
    <p:sldId id="263" r:id="rId15"/>
    <p:sldId id="261" r:id="rId16"/>
    <p:sldId id="262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9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2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3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A491-90CF-4F3F-87D1-CDD5CD3ED0D0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0B7E-5718-4A54-BAA9-C53EAC3F2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Abstract</a:t>
            </a:r>
            <a:br>
              <a:rPr lang="en-US" altLang="zh-CN" dirty="0" smtClean="0"/>
            </a:br>
            <a:r>
              <a:rPr lang="en-US" altLang="zh-CN" dirty="0" smtClean="0"/>
              <a:t>&amp; Work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Pan </a:t>
            </a:r>
            <a:r>
              <a:rPr lang="en-US" altLang="zh-CN" dirty="0" err="1" smtClean="0"/>
              <a:t>Baoxiang</a:t>
            </a:r>
            <a:endParaRPr lang="en-US" altLang="zh-CN" dirty="0" smtClean="0"/>
          </a:p>
          <a:p>
            <a:r>
              <a:rPr lang="en-US" altLang="zh-CN" dirty="0" smtClean="0"/>
              <a:t>2014.7.24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&amp;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Jiangxi</a:t>
            </a:r>
          </a:p>
          <a:p>
            <a:pPr lvl="1"/>
            <a:r>
              <a:rPr lang="en-US" altLang="zh-CN" dirty="0" smtClean="0"/>
              <a:t>MOPEX</a:t>
            </a:r>
          </a:p>
          <a:p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Use several monthly water balance models and SARMA model to simulate monthly stream-flow series</a:t>
            </a:r>
          </a:p>
          <a:p>
            <a:pPr lvl="1"/>
            <a:r>
              <a:rPr lang="en-US" altLang="zh-CN" dirty="0" smtClean="0"/>
              <a:t>Use the information-theory based framework to exam the information flow of these models</a:t>
            </a:r>
          </a:p>
        </p:txBody>
      </p:sp>
    </p:spTree>
    <p:extLst>
      <p:ext uri="{BB962C8B-B14F-4D97-AF65-F5344CB8AC3E}">
        <p14:creationId xmlns:p14="http://schemas.microsoft.com/office/powerpoint/2010/main" val="33957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Inputs of monthly water balance models are not sufficient to explain the hydrologic pattern over this time scale, but the outcome is acceptable (NSC&gt;80%)</a:t>
            </a:r>
          </a:p>
          <a:p>
            <a:r>
              <a:rPr lang="en-US" altLang="zh-CN" dirty="0" smtClean="0"/>
              <a:t>Results of pure stochastic model (SARMA) is as satisfying.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information contribution of different hydrologic </a:t>
            </a:r>
            <a:r>
              <a:rPr lang="en-US" altLang="zh-CN" dirty="0" smtClean="0">
                <a:solidFill>
                  <a:srgbClr val="FF0000"/>
                </a:solidFill>
              </a:rPr>
              <a:t>variants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(DATA MODEL) </a:t>
            </a:r>
            <a:r>
              <a:rPr lang="en-US" altLang="zh-CN" dirty="0" smtClean="0"/>
              <a:t>to the simulation.</a:t>
            </a:r>
          </a:p>
          <a:p>
            <a:r>
              <a:rPr lang="en-US" altLang="zh-CN" dirty="0" smtClean="0"/>
              <a:t>The epistemic-</a:t>
            </a:r>
            <a:r>
              <a:rPr lang="en-US" altLang="zh-CN" dirty="0" err="1" smtClean="0"/>
              <a:t>aleatory</a:t>
            </a:r>
            <a:r>
              <a:rPr lang="en-US" altLang="zh-CN" dirty="0" smtClean="0"/>
              <a:t> uncertainty measurement framework can not be directly used due to the iteration characteristic of most of the hydrologic models.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9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143"/>
            <a:ext cx="10515600" cy="51428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Conceptual and stochastic monthly hydrologic models have been widely used to </a:t>
            </a:r>
            <a:r>
              <a:rPr lang="en-US" altLang="zh-CN" dirty="0" smtClean="0"/>
              <a:t>explore  climatic change impact and forecast long-range </a:t>
            </a:r>
            <a:r>
              <a:rPr lang="en-US" altLang="zh-CN" dirty="0" err="1" smtClean="0"/>
              <a:t>streamflows</a:t>
            </a:r>
            <a:r>
              <a:rPr lang="en-US" altLang="zh-CN" dirty="0" smtClean="0"/>
              <a:t>.  The insufficient inputs contrasts strongly with the satisfying outputs of these models, which could be evaluated </a:t>
            </a:r>
            <a:r>
              <a:rPr lang="en-US" altLang="zh-CN" dirty="0" smtClean="0"/>
              <a:t>using concepts in </a:t>
            </a:r>
            <a:r>
              <a:rPr lang="en-US" altLang="zh-CN" dirty="0" smtClean="0"/>
              <a:t>the information theory. This research uses the </a:t>
            </a:r>
            <a:r>
              <a:rPr lang="en-US" altLang="zh-CN" i="1" dirty="0" smtClean="0"/>
              <a:t>epistemic-</a:t>
            </a:r>
            <a:r>
              <a:rPr lang="en-US" altLang="zh-CN" i="1" dirty="0" err="1" smtClean="0"/>
              <a:t>aleatory</a:t>
            </a:r>
            <a:r>
              <a:rPr lang="en-US" altLang="zh-CN" i="1" dirty="0" smtClean="0"/>
              <a:t> uncertainties evaluation framework </a:t>
            </a:r>
            <a:r>
              <a:rPr lang="en-US" altLang="zh-CN" dirty="0" smtClean="0"/>
              <a:t>compute the information flows of 6 conceptual monthly water balance models and a seasonal autoregressive stochastic hydrologic model  over 19 basins in Jiangxi Province and test basins of MOPEX project. The validity of this framework is examined</a:t>
            </a:r>
            <a:r>
              <a:rPr lang="en-US" altLang="zh-CN" dirty="0" smtClean="0"/>
              <a:t>. </a:t>
            </a:r>
            <a:r>
              <a:rPr lang="en-US" altLang="zh-CN" dirty="0" smtClean="0"/>
              <a:t>The results showed the insufficiency of the evaluation framework for the iteration pattern of most hydrologic models. 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229" y="236809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Work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2605"/>
            <a:ext cx="11734800" cy="1325563"/>
          </a:xfrm>
        </p:spPr>
        <p:txBody>
          <a:bodyPr/>
          <a:lstStyle/>
          <a:p>
            <a:r>
              <a:rPr lang="en-US" altLang="zh-CN" dirty="0" smtClean="0"/>
              <a:t>Lisp Code——Paragon of 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8168"/>
            <a:ext cx="11049000" cy="4351338"/>
          </a:xfrm>
        </p:spPr>
        <p:txBody>
          <a:bodyPr/>
          <a:lstStyle/>
          <a:p>
            <a:r>
              <a:rPr lang="en-US" altLang="zh-CN" dirty="0" smtClean="0"/>
              <a:t>Lisp is the second oldest programming language (only Fortran is older)</a:t>
            </a:r>
          </a:p>
          <a:p>
            <a:r>
              <a:rPr lang="en-US" altLang="zh-CN" dirty="0" smtClean="0"/>
              <a:t>Normally the length of lisp code is 1/3 of that of C</a:t>
            </a:r>
          </a:p>
          <a:p>
            <a:r>
              <a:rPr lang="en-US" altLang="zh-CN" dirty="0" smtClean="0"/>
              <a:t>The tidy recursion form makes lisp elegant to be analyzed and re-used</a:t>
            </a:r>
          </a:p>
          <a:p>
            <a:r>
              <a:rPr lang="en-US" altLang="zh-CN" dirty="0" smtClean="0"/>
              <a:t>The recently developed compiler has solved Lisp’s time-consuming defect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Entropy Calculation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1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SCE_UA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754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Request of the Session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229" y="990598"/>
            <a:ext cx="10613571" cy="55734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 smtClean="0"/>
              <a:t>    Hydrologists formulate and test descriptions of dynamic systems. This session is dedicated to a better understanding of the process of reconciling models with observations by:</a:t>
            </a:r>
          </a:p>
          <a:p>
            <a:pPr>
              <a:lnSpc>
                <a:spcPct val="120000"/>
              </a:lnSpc>
            </a:pPr>
            <a:r>
              <a:rPr lang="en-US" altLang="zh-CN" sz="7200" dirty="0" smtClean="0"/>
              <a:t>1.     Understanding the information content of both models and data (including model benchmarking)</a:t>
            </a:r>
          </a:p>
          <a:p>
            <a:pPr>
              <a:lnSpc>
                <a:spcPct val="120000"/>
              </a:lnSpc>
            </a:pPr>
            <a:r>
              <a:rPr lang="en-US" altLang="zh-CN" sz="7200" dirty="0" smtClean="0"/>
              <a:t>2.     Developing and applying sophisticated methods that use observations to understand model deficiencies and/or   improve models</a:t>
            </a:r>
          </a:p>
          <a:p>
            <a:pPr>
              <a:lnSpc>
                <a:spcPct val="120000"/>
              </a:lnSpc>
            </a:pPr>
            <a:r>
              <a:rPr lang="en-US" altLang="zh-CN" sz="7200" dirty="0" smtClean="0"/>
              <a:t>3.     Developing new tools that combine information in models and data to facilitate better predictions (including data assimilation,  system identification, parameter estimation, and sensitivity analysis)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 smtClean="0"/>
              <a:t>    We welcome both theoretical and applied contributions, with particular emphasis on distributed models, Bayesian methods, and applications of Information Theory.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 smtClean="0"/>
              <a:t>    Index Terms: </a:t>
            </a:r>
            <a:br>
              <a:rPr lang="en-US" altLang="zh-CN" sz="7200" dirty="0" smtClean="0"/>
            </a:br>
            <a:r>
              <a:rPr lang="en-US" altLang="zh-CN" sz="7200" dirty="0" smtClean="0"/>
              <a:t>    1816 Estimation and forecasting [HYDROLOGY] </a:t>
            </a:r>
            <a:br>
              <a:rPr lang="en-US" altLang="zh-CN" sz="7200" dirty="0" smtClean="0"/>
            </a:br>
            <a:r>
              <a:rPr lang="en-US" altLang="zh-CN" sz="7200" dirty="0" smtClean="0"/>
              <a:t>    1846 Model calibration [HYDROLOGY] </a:t>
            </a:r>
            <a:br>
              <a:rPr lang="en-US" altLang="zh-CN" sz="7200" dirty="0" smtClean="0"/>
            </a:br>
            <a:r>
              <a:rPr lang="en-US" altLang="zh-CN" sz="7200" dirty="0" smtClean="0"/>
              <a:t>    1847 Modeling [HYDROLOGY] </a:t>
            </a:r>
            <a:br>
              <a:rPr lang="en-US" altLang="zh-CN" sz="7200" dirty="0" smtClean="0"/>
            </a:br>
            <a:r>
              <a:rPr lang="en-US" altLang="zh-CN" sz="7200" dirty="0" smtClean="0"/>
              <a:t>    1873 Uncertainty assessment [HYDROLOGY]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Abstract</a:t>
            </a:r>
          </a:p>
          <a:p>
            <a:pPr lvl="1"/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Problem Statement</a:t>
            </a:r>
          </a:p>
          <a:p>
            <a:pPr lvl="1"/>
            <a:r>
              <a:rPr lang="en-US" altLang="zh-CN" dirty="0" smtClean="0"/>
              <a:t>Data &amp; Approach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Work Review</a:t>
            </a:r>
          </a:p>
          <a:p>
            <a:pPr lvl="1"/>
            <a:r>
              <a:rPr lang="en-US" altLang="zh-CN" dirty="0" smtClean="0"/>
              <a:t>LISP code</a:t>
            </a:r>
          </a:p>
          <a:p>
            <a:pPr lvl="1"/>
            <a:r>
              <a:rPr lang="en-US" altLang="zh-CN" dirty="0" smtClean="0"/>
              <a:t>Former work Implementation Using Lisp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229" y="236809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Abstract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4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Monthly Hydrologic Modelling</a:t>
            </a:r>
          </a:p>
          <a:p>
            <a:r>
              <a:rPr lang="en-US" altLang="zh-CN" dirty="0" smtClean="0"/>
              <a:t>Using Concepts in Information Theory to Reorganize Our Knowledge of Hydrology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5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Hydrologic Modelling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Explore the impact of climatic change (e.g. </a:t>
            </a:r>
            <a:r>
              <a:rPr lang="en-US" altLang="zh-CN" dirty="0" err="1" smtClean="0"/>
              <a:t>Schaake</a:t>
            </a:r>
            <a:r>
              <a:rPr lang="en-US" altLang="zh-CN" dirty="0" smtClean="0"/>
              <a:t> and Liu, 1989; </a:t>
            </a:r>
            <a:r>
              <a:rPr lang="en-US" altLang="zh-CN" dirty="0" err="1" smtClean="0"/>
              <a:t>Arnell</a:t>
            </a:r>
            <a:r>
              <a:rPr lang="en-US" altLang="zh-CN" dirty="0" smtClean="0"/>
              <a:t>, 1992; Xu and </a:t>
            </a:r>
            <a:r>
              <a:rPr lang="en-US" altLang="zh-CN" dirty="0" err="1" smtClean="0"/>
              <a:t>Halldin</a:t>
            </a:r>
            <a:r>
              <a:rPr lang="en-US" altLang="zh-CN" dirty="0" smtClean="0"/>
              <a:t>, 1996;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and Wang, 2002; Chen and Zhao,2011).</a:t>
            </a:r>
          </a:p>
          <a:p>
            <a:r>
              <a:rPr lang="en-US" altLang="zh-CN" dirty="0" smtClean="0"/>
              <a:t> Long-range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forecasting (e.g. Alley, 1985; Xu and </a:t>
            </a:r>
            <a:r>
              <a:rPr lang="en-US" altLang="zh-CN" dirty="0" err="1" smtClean="0"/>
              <a:t>Vandewiele</a:t>
            </a:r>
            <a:r>
              <a:rPr lang="en-US" altLang="zh-CN" dirty="0" smtClean="0"/>
              <a:t>, 1995)</a:t>
            </a:r>
          </a:p>
          <a:p>
            <a:r>
              <a:rPr lang="en-US" altLang="zh-CN" dirty="0" smtClean="0"/>
              <a:t> Understanding the hydrologic cycle over an important time scale (e.g. Wang and Pagano, 2011; </a:t>
            </a:r>
            <a:r>
              <a:rPr lang="en-US" altLang="zh-CN" dirty="0" err="1" smtClean="0"/>
              <a:t>Nasseri</a:t>
            </a:r>
            <a:r>
              <a:rPr lang="en-US" altLang="zh-CN" dirty="0" smtClean="0"/>
              <a:t>, 2014)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5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486" y="278039"/>
            <a:ext cx="10733314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Using Concepts in Information Theory to Reorganize Our Knowledge of Hydrology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25625"/>
            <a:ext cx="10733314" cy="4351338"/>
          </a:xfrm>
        </p:spPr>
        <p:txBody>
          <a:bodyPr/>
          <a:lstStyle/>
          <a:p>
            <a:r>
              <a:rPr lang="en-US" altLang="zh-CN" dirty="0" smtClean="0"/>
              <a:t>Entropy measures uncertainty, uncertainty measures knowledge, our knowledge of any certain discipline should be reorganized under the framework of information theory (</a:t>
            </a:r>
            <a:r>
              <a:rPr lang="en-US" altLang="zh-CN" dirty="0" smtClean="0"/>
              <a:t>e.g. 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Gleick</a:t>
            </a:r>
            <a:r>
              <a:rPr lang="en-US" altLang="zh-CN" dirty="0" smtClean="0"/>
              <a:t>, The Information, 2012)</a:t>
            </a:r>
          </a:p>
          <a:p>
            <a:r>
              <a:rPr lang="en-US" altLang="zh-CN" dirty="0" smtClean="0"/>
              <a:t>Hydrological predictions should be and is being evaluated using information theory (</a:t>
            </a:r>
            <a:r>
              <a:rPr lang="en-US" altLang="zh-CN" dirty="0" smtClean="0"/>
              <a:t>e.g. </a:t>
            </a:r>
            <a:r>
              <a:rPr lang="en-US" altLang="zh-CN" dirty="0" err="1" smtClean="0"/>
              <a:t>Weijs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Schoups</a:t>
            </a:r>
            <a:r>
              <a:rPr lang="en-US" altLang="zh-CN" dirty="0" smtClean="0"/>
              <a:t>, 2010, 2012, 2013, 2014; Gong and Gupta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Iteration Frame V.S. Renewal Calculating</a:t>
            </a:r>
          </a:p>
          <a:p>
            <a:r>
              <a:rPr lang="en-US" altLang="zh-CN" dirty="0" smtClean="0"/>
              <a:t>The insufficient inputs contrasts strongly with the satisfying outputs of these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449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Statement——</a:t>
            </a:r>
            <a:r>
              <a:rPr lang="en-US" altLang="zh-CN" dirty="0" smtClean="0"/>
              <a:t>Time is of the Essence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604200"/>
              </p:ext>
            </p:extLst>
          </p:nvPr>
        </p:nvGraphicFramePr>
        <p:xfrm>
          <a:off x="4697903" y="1292339"/>
          <a:ext cx="2796191" cy="53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7903" y="1292339"/>
                        <a:ext cx="2796191" cy="535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199" y="2198914"/>
            <a:ext cx="10243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ambiguity of the state variable.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r>
              <a:rPr lang="en-US" altLang="zh-CN" sz="2800" dirty="0" smtClean="0"/>
              <a:t>How to explain the autoregressive feature of monthly hydrologic patterns? </a:t>
            </a:r>
          </a:p>
          <a:p>
            <a:r>
              <a:rPr lang="en-US" altLang="zh-CN" sz="2800" dirty="0" smtClean="0"/>
              <a:t>The information content it carries in monthly water balance calculating?</a:t>
            </a:r>
          </a:p>
        </p:txBody>
      </p:sp>
    </p:spTree>
    <p:extLst>
      <p:ext uri="{BB962C8B-B14F-4D97-AF65-F5344CB8AC3E}">
        <p14:creationId xmlns:p14="http://schemas.microsoft.com/office/powerpoint/2010/main" val="6707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570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Equation</vt:lpstr>
      <vt:lpstr>The Abstract &amp; Work Review</vt:lpstr>
      <vt:lpstr>Request of the Session</vt:lpstr>
      <vt:lpstr>Outline </vt:lpstr>
      <vt:lpstr>Abstract</vt:lpstr>
      <vt:lpstr>Motivation</vt:lpstr>
      <vt:lpstr>Monthly Hydrologic Modelling</vt:lpstr>
      <vt:lpstr>Using Concepts in Information Theory to Reorganize Our Knowledge of Hydrology</vt:lpstr>
      <vt:lpstr>Problem Statement</vt:lpstr>
      <vt:lpstr>Problem Statement——Time is of the Essence</vt:lpstr>
      <vt:lpstr>Data &amp; Approach</vt:lpstr>
      <vt:lpstr>Results</vt:lpstr>
      <vt:lpstr>Conclusion</vt:lpstr>
      <vt:lpstr>Abstract</vt:lpstr>
      <vt:lpstr>Work Review</vt:lpstr>
      <vt:lpstr>Lisp Code——Paragon of Functional Programming</vt:lpstr>
      <vt:lpstr>The Entropy Calculation</vt:lpstr>
      <vt:lpstr>The SCE_UA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Abstract &amp; Work Review</dc:title>
  <dc:creator>xiaopeng_thu</dc:creator>
  <cp:lastModifiedBy>xiaopeng_thu</cp:lastModifiedBy>
  <cp:revision>63</cp:revision>
  <dcterms:created xsi:type="dcterms:W3CDTF">2014-07-24T11:10:25Z</dcterms:created>
  <dcterms:modified xsi:type="dcterms:W3CDTF">2014-07-24T13:17:17Z</dcterms:modified>
</cp:coreProperties>
</file>