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41" r:id="rId3"/>
    <p:sldId id="272" r:id="rId4"/>
    <p:sldId id="282" r:id="rId5"/>
    <p:sldId id="287" r:id="rId6"/>
    <p:sldId id="286" r:id="rId7"/>
    <p:sldId id="285" r:id="rId8"/>
    <p:sldId id="273" r:id="rId9"/>
    <p:sldId id="291" r:id="rId10"/>
    <p:sldId id="293" r:id="rId11"/>
    <p:sldId id="294" r:id="rId12"/>
    <p:sldId id="295" r:id="rId13"/>
    <p:sldId id="267" r:id="rId14"/>
    <p:sldId id="321" r:id="rId15"/>
    <p:sldId id="268" r:id="rId16"/>
    <p:sldId id="331" r:id="rId17"/>
    <p:sldId id="274" r:id="rId18"/>
    <p:sldId id="298" r:id="rId19"/>
    <p:sldId id="297" r:id="rId20"/>
    <p:sldId id="299" r:id="rId21"/>
    <p:sldId id="300" r:id="rId22"/>
    <p:sldId id="306" r:id="rId23"/>
    <p:sldId id="307" r:id="rId24"/>
    <p:sldId id="309" r:id="rId25"/>
    <p:sldId id="314" r:id="rId26"/>
    <p:sldId id="301" r:id="rId27"/>
    <p:sldId id="313" r:id="rId28"/>
    <p:sldId id="311" r:id="rId29"/>
    <p:sldId id="318" r:id="rId30"/>
    <p:sldId id="315" r:id="rId31"/>
    <p:sldId id="328" r:id="rId32"/>
    <p:sldId id="346" r:id="rId33"/>
    <p:sldId id="278" r:id="rId34"/>
    <p:sldId id="316" r:id="rId35"/>
    <p:sldId id="290" r:id="rId36"/>
    <p:sldId id="334" r:id="rId37"/>
    <p:sldId id="279" r:id="rId38"/>
    <p:sldId id="280" r:id="rId39"/>
    <p:sldId id="337" r:id="rId40"/>
    <p:sldId id="336" r:id="rId41"/>
    <p:sldId id="335" r:id="rId42"/>
    <p:sldId id="338" r:id="rId43"/>
    <p:sldId id="339" r:id="rId44"/>
    <p:sldId id="340" r:id="rId45"/>
    <p:sldId id="347" r:id="rId46"/>
    <p:sldId id="348" r:id="rId47"/>
    <p:sldId id="323" r:id="rId48"/>
    <p:sldId id="324" r:id="rId49"/>
    <p:sldId id="325" r:id="rId50"/>
    <p:sldId id="326" r:id="rId51"/>
    <p:sldId id="320" r:id="rId52"/>
    <p:sldId id="266" r:id="rId53"/>
    <p:sldId id="317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9" autoAdjust="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48BE7-4B26-421E-8DCB-1D186EAC782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5CA962-073A-4158-9FE7-D73E4CD265DF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rgbClr val="92D050"/>
              </a:solidFill>
            </a:rPr>
            <a:t>parameters</a:t>
          </a:r>
          <a:endParaRPr lang="zh-CN" altLang="en-US" sz="1600" dirty="0">
            <a:solidFill>
              <a:srgbClr val="92D050"/>
            </a:solidFill>
          </a:endParaRPr>
        </a:p>
      </dgm:t>
    </dgm:pt>
    <dgm:pt modelId="{C6F2D679-AF0C-4F15-BD88-BEA1ADB92CF2}" type="parTrans" cxnId="{B3B1964C-4F19-4FC2-BF5E-19156339E03A}">
      <dgm:prSet/>
      <dgm:spPr/>
      <dgm:t>
        <a:bodyPr/>
        <a:lstStyle/>
        <a:p>
          <a:endParaRPr lang="zh-CN" altLang="en-US"/>
        </a:p>
      </dgm:t>
    </dgm:pt>
    <dgm:pt modelId="{55FBDF54-BAC7-4B54-B7BE-351763430459}" type="sibTrans" cxnId="{B3B1964C-4F19-4FC2-BF5E-19156339E03A}">
      <dgm:prSet/>
      <dgm:spPr/>
      <dgm:t>
        <a:bodyPr/>
        <a:lstStyle/>
        <a:p>
          <a:endParaRPr lang="zh-CN" altLang="en-US"/>
        </a:p>
      </dgm:t>
    </dgm:pt>
    <dgm:pt modelId="{18CA07EA-2F1B-4C1B-98BB-E2FD2752EE13}">
      <dgm:prSet phldrT="[文本]" custT="1"/>
      <dgm:spPr/>
      <dgm:t>
        <a:bodyPr/>
        <a:lstStyle/>
        <a:p>
          <a:r>
            <a:rPr lang="en-US" altLang="zh-CN" sz="1600" b="1" dirty="0" smtClean="0">
              <a:solidFill>
                <a:srgbClr val="FF0000"/>
              </a:solidFill>
            </a:rPr>
            <a:t>structure</a:t>
          </a:r>
          <a:endParaRPr lang="zh-CN" altLang="en-US" sz="1600" b="1" dirty="0">
            <a:solidFill>
              <a:srgbClr val="FF0000"/>
            </a:solidFill>
          </a:endParaRPr>
        </a:p>
      </dgm:t>
    </dgm:pt>
    <dgm:pt modelId="{628FDAAF-8CC1-4CC3-9C2C-28CCF36DCBCF}" type="parTrans" cxnId="{62E3BA82-68CF-4961-8B9F-035DB1674053}">
      <dgm:prSet/>
      <dgm:spPr/>
      <dgm:t>
        <a:bodyPr/>
        <a:lstStyle/>
        <a:p>
          <a:endParaRPr lang="zh-CN" altLang="en-US"/>
        </a:p>
      </dgm:t>
    </dgm:pt>
    <dgm:pt modelId="{79E85357-B8EA-4142-A568-82EC601A02B5}" type="sibTrans" cxnId="{62E3BA82-68CF-4961-8B9F-035DB1674053}">
      <dgm:prSet/>
      <dgm:spPr/>
      <dgm:t>
        <a:bodyPr/>
        <a:lstStyle/>
        <a:p>
          <a:endParaRPr lang="zh-CN" altLang="en-US"/>
        </a:p>
      </dgm:t>
    </dgm:pt>
    <dgm:pt modelId="{53D08551-A451-471F-B1A7-A3B0E9E61001}">
      <dgm:prSet phldrT="[文本]"/>
      <dgm:spPr/>
      <dgm:t>
        <a:bodyPr/>
        <a:lstStyle/>
        <a:p>
          <a:r>
            <a:rPr lang="en-US" altLang="zh-CN" dirty="0" smtClean="0"/>
            <a:t>input</a:t>
          </a:r>
          <a:endParaRPr lang="zh-CN" altLang="en-US" dirty="0"/>
        </a:p>
      </dgm:t>
    </dgm:pt>
    <dgm:pt modelId="{FE023107-8202-44A2-96F3-FD67CDAE8796}" type="parTrans" cxnId="{A4F617E8-3EC3-4729-811C-E5574B63C87D}">
      <dgm:prSet/>
      <dgm:spPr/>
      <dgm:t>
        <a:bodyPr/>
        <a:lstStyle/>
        <a:p>
          <a:endParaRPr lang="zh-CN" altLang="en-US"/>
        </a:p>
      </dgm:t>
    </dgm:pt>
    <dgm:pt modelId="{C8C766A7-A723-41B5-B316-4BFFF5AC5BD2}" type="sibTrans" cxnId="{A4F617E8-3EC3-4729-811C-E5574B63C87D}">
      <dgm:prSet/>
      <dgm:spPr/>
      <dgm:t>
        <a:bodyPr/>
        <a:lstStyle/>
        <a:p>
          <a:endParaRPr lang="zh-CN" altLang="en-US"/>
        </a:p>
      </dgm:t>
    </dgm:pt>
    <dgm:pt modelId="{14BD8096-55C2-4868-8B5D-0034319DD9CC}">
      <dgm:prSet phldrT="[文本]"/>
      <dgm:spPr/>
      <dgm:t>
        <a:bodyPr/>
        <a:lstStyle/>
        <a:p>
          <a:r>
            <a:rPr lang="en-US" altLang="zh-CN" dirty="0" smtClean="0"/>
            <a:t>simulation uncertainty</a:t>
          </a:r>
          <a:endParaRPr lang="zh-CN" altLang="en-US" dirty="0"/>
        </a:p>
      </dgm:t>
    </dgm:pt>
    <dgm:pt modelId="{C91BEB7D-A834-4DA7-A8AC-ED2207E8F63A}" type="parTrans" cxnId="{7DF20538-9608-402B-A8F2-D03AB3392D9D}">
      <dgm:prSet/>
      <dgm:spPr/>
      <dgm:t>
        <a:bodyPr/>
        <a:lstStyle/>
        <a:p>
          <a:endParaRPr lang="zh-CN" altLang="en-US"/>
        </a:p>
      </dgm:t>
    </dgm:pt>
    <dgm:pt modelId="{3D15CEB6-26D2-4F5E-8F5E-54E61A873089}" type="sibTrans" cxnId="{7DF20538-9608-402B-A8F2-D03AB3392D9D}">
      <dgm:prSet/>
      <dgm:spPr/>
      <dgm:t>
        <a:bodyPr/>
        <a:lstStyle/>
        <a:p>
          <a:endParaRPr lang="zh-CN" altLang="en-US"/>
        </a:p>
      </dgm:t>
    </dgm:pt>
    <dgm:pt modelId="{37375D0F-89D1-462A-BE71-AB358047CCFD}" type="pres">
      <dgm:prSet presAssocID="{E9048BE7-4B26-421E-8DCB-1D186EAC782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4E66D0-DD48-418B-9830-4A7591E76D30}" type="pres">
      <dgm:prSet presAssocID="{E9048BE7-4B26-421E-8DCB-1D186EAC7825}" presName="ellipse" presStyleLbl="trBgShp" presStyleIdx="0" presStyleCnt="1"/>
      <dgm:spPr/>
    </dgm:pt>
    <dgm:pt modelId="{0B4FCB1A-24B7-47AE-8B0E-B1F013A6910D}" type="pres">
      <dgm:prSet presAssocID="{E9048BE7-4B26-421E-8DCB-1D186EAC7825}" presName="arrow1" presStyleLbl="fgShp" presStyleIdx="0" presStyleCnt="1"/>
      <dgm:spPr/>
    </dgm:pt>
    <dgm:pt modelId="{3EA229FE-E060-45AD-81C4-E71DEC1D5A08}" type="pres">
      <dgm:prSet presAssocID="{E9048BE7-4B26-421E-8DCB-1D186EAC782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2995D3-D8D3-49B3-90F4-C5F4E012A996}" type="pres">
      <dgm:prSet presAssocID="{18CA07EA-2F1B-4C1B-98BB-E2FD2752EE13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4AC984-2223-4416-A1F8-C110929D6673}" type="pres">
      <dgm:prSet presAssocID="{53D08551-A451-471F-B1A7-A3B0E9E61001}" presName="item2" presStyleLbl="node1" presStyleIdx="1" presStyleCnt="3" custScaleX="127905" custLinFactNeighborX="-9857" custLinFactNeighborY="-191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8262AA-8D00-41A1-A0F4-06A309C1D584}" type="pres">
      <dgm:prSet presAssocID="{14BD8096-55C2-4868-8B5D-0034319DD9CC}" presName="item3" presStyleLbl="node1" presStyleIdx="2" presStyleCnt="3" custScaleX="160677" custLinFactNeighborX="19797" custLinFactNeighborY="-43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B2DAA-957C-4B56-875B-09F29D79AB89}" type="pres">
      <dgm:prSet presAssocID="{E9048BE7-4B26-421E-8DCB-1D186EAC7825}" presName="funnel" presStyleLbl="trAlignAcc1" presStyleIdx="0" presStyleCnt="1" custLinFactNeighborX="906" custLinFactNeighborY="10"/>
      <dgm:spPr/>
    </dgm:pt>
  </dgm:ptLst>
  <dgm:cxnLst>
    <dgm:cxn modelId="{A4F617E8-3EC3-4729-811C-E5574B63C87D}" srcId="{E9048BE7-4B26-421E-8DCB-1D186EAC7825}" destId="{53D08551-A451-471F-B1A7-A3B0E9E61001}" srcOrd="2" destOrd="0" parTransId="{FE023107-8202-44A2-96F3-FD67CDAE8796}" sibTransId="{C8C766A7-A723-41B5-B316-4BFFF5AC5BD2}"/>
    <dgm:cxn modelId="{C9BF4387-4A4A-4133-BCF3-FAD0EA45D0B2}" type="presOf" srcId="{18CA07EA-2F1B-4C1B-98BB-E2FD2752EE13}" destId="{254AC984-2223-4416-A1F8-C110929D6673}" srcOrd="0" destOrd="0" presId="urn:microsoft.com/office/officeart/2005/8/layout/funnel1"/>
    <dgm:cxn modelId="{03029891-CD8B-499E-8148-0447FA4FDD4D}" type="presOf" srcId="{53D08551-A451-471F-B1A7-A3B0E9E61001}" destId="{CC2995D3-D8D3-49B3-90F4-C5F4E012A996}" srcOrd="0" destOrd="0" presId="urn:microsoft.com/office/officeart/2005/8/layout/funnel1"/>
    <dgm:cxn modelId="{E9306912-0FDD-4C2E-AE13-A6B8B63CBE12}" type="presOf" srcId="{E9048BE7-4B26-421E-8DCB-1D186EAC7825}" destId="{37375D0F-89D1-462A-BE71-AB358047CCFD}" srcOrd="0" destOrd="0" presId="urn:microsoft.com/office/officeart/2005/8/layout/funnel1"/>
    <dgm:cxn modelId="{62E3BA82-68CF-4961-8B9F-035DB1674053}" srcId="{E9048BE7-4B26-421E-8DCB-1D186EAC7825}" destId="{18CA07EA-2F1B-4C1B-98BB-E2FD2752EE13}" srcOrd="1" destOrd="0" parTransId="{628FDAAF-8CC1-4CC3-9C2C-28CCF36DCBCF}" sibTransId="{79E85357-B8EA-4142-A568-82EC601A02B5}"/>
    <dgm:cxn modelId="{7588B128-392F-40B2-925E-119DA163D206}" type="presOf" srcId="{14BD8096-55C2-4868-8B5D-0034319DD9CC}" destId="{3EA229FE-E060-45AD-81C4-E71DEC1D5A08}" srcOrd="0" destOrd="0" presId="urn:microsoft.com/office/officeart/2005/8/layout/funnel1"/>
    <dgm:cxn modelId="{B3B1964C-4F19-4FC2-BF5E-19156339E03A}" srcId="{E9048BE7-4B26-421E-8DCB-1D186EAC7825}" destId="{985CA962-073A-4158-9FE7-D73E4CD265DF}" srcOrd="0" destOrd="0" parTransId="{C6F2D679-AF0C-4F15-BD88-BEA1ADB92CF2}" sibTransId="{55FBDF54-BAC7-4B54-B7BE-351763430459}"/>
    <dgm:cxn modelId="{7DF20538-9608-402B-A8F2-D03AB3392D9D}" srcId="{E9048BE7-4B26-421E-8DCB-1D186EAC7825}" destId="{14BD8096-55C2-4868-8B5D-0034319DD9CC}" srcOrd="3" destOrd="0" parTransId="{C91BEB7D-A834-4DA7-A8AC-ED2207E8F63A}" sibTransId="{3D15CEB6-26D2-4F5E-8F5E-54E61A873089}"/>
    <dgm:cxn modelId="{47A90D0F-90F1-48D6-88AC-81180FCBE332}" type="presOf" srcId="{985CA962-073A-4158-9FE7-D73E4CD265DF}" destId="{428262AA-8D00-41A1-A0F4-06A309C1D584}" srcOrd="0" destOrd="0" presId="urn:microsoft.com/office/officeart/2005/8/layout/funnel1"/>
    <dgm:cxn modelId="{93A1AA62-173E-4362-A456-3805CC7BF5E6}" type="presParOf" srcId="{37375D0F-89D1-462A-BE71-AB358047CCFD}" destId="{864E66D0-DD48-418B-9830-4A7591E76D30}" srcOrd="0" destOrd="0" presId="urn:microsoft.com/office/officeart/2005/8/layout/funnel1"/>
    <dgm:cxn modelId="{0EE9351E-0412-4C2B-A055-EE3F644F3A9B}" type="presParOf" srcId="{37375D0F-89D1-462A-BE71-AB358047CCFD}" destId="{0B4FCB1A-24B7-47AE-8B0E-B1F013A6910D}" srcOrd="1" destOrd="0" presId="urn:microsoft.com/office/officeart/2005/8/layout/funnel1"/>
    <dgm:cxn modelId="{5FCF8ED5-787C-43F0-A4BA-D1C4A1245D7A}" type="presParOf" srcId="{37375D0F-89D1-462A-BE71-AB358047CCFD}" destId="{3EA229FE-E060-45AD-81C4-E71DEC1D5A08}" srcOrd="2" destOrd="0" presId="urn:microsoft.com/office/officeart/2005/8/layout/funnel1"/>
    <dgm:cxn modelId="{6164307A-9CA0-4A99-AC18-BA7D766F9906}" type="presParOf" srcId="{37375D0F-89D1-462A-BE71-AB358047CCFD}" destId="{CC2995D3-D8D3-49B3-90F4-C5F4E012A996}" srcOrd="3" destOrd="0" presId="urn:microsoft.com/office/officeart/2005/8/layout/funnel1"/>
    <dgm:cxn modelId="{5A6B4475-2ADF-4F8F-9FF8-30D558D884B4}" type="presParOf" srcId="{37375D0F-89D1-462A-BE71-AB358047CCFD}" destId="{254AC984-2223-4416-A1F8-C110929D6673}" srcOrd="4" destOrd="0" presId="urn:microsoft.com/office/officeart/2005/8/layout/funnel1"/>
    <dgm:cxn modelId="{E68A1646-C431-4A10-87AA-B330E8D233E0}" type="presParOf" srcId="{37375D0F-89D1-462A-BE71-AB358047CCFD}" destId="{428262AA-8D00-41A1-A0F4-06A309C1D584}" srcOrd="5" destOrd="0" presId="urn:microsoft.com/office/officeart/2005/8/layout/funnel1"/>
    <dgm:cxn modelId="{6D1ED483-57B6-49B3-8E45-F897EE675E12}" type="presParOf" srcId="{37375D0F-89D1-462A-BE71-AB358047CCFD}" destId="{FF4B2DAA-957C-4B56-875B-09F29D79AB8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66D0-DD48-418B-9830-4A7591E76D30}">
      <dsp:nvSpPr>
        <dsp:cNvPr id="0" name=""/>
        <dsp:cNvSpPr/>
      </dsp:nvSpPr>
      <dsp:spPr>
        <a:xfrm>
          <a:off x="711727" y="529028"/>
          <a:ext cx="2600928" cy="90326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FCB1A-24B7-47AE-8B0E-B1F013A6910D}">
      <dsp:nvSpPr>
        <dsp:cNvPr id="0" name=""/>
        <dsp:cNvSpPr/>
      </dsp:nvSpPr>
      <dsp:spPr>
        <a:xfrm>
          <a:off x="1764196" y="2740826"/>
          <a:ext cx="504056" cy="32259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229FE-E060-45AD-81C4-E71DEC1D5A08}">
      <dsp:nvSpPr>
        <dsp:cNvPr id="0" name=""/>
        <dsp:cNvSpPr/>
      </dsp:nvSpPr>
      <dsp:spPr>
        <a:xfrm>
          <a:off x="806489" y="2998903"/>
          <a:ext cx="2419468" cy="604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simulation uncertainty</a:t>
          </a:r>
          <a:endParaRPr lang="zh-CN" altLang="en-US" sz="1800" kern="1200" dirty="0"/>
        </a:p>
      </dsp:txBody>
      <dsp:txXfrm>
        <a:off x="806489" y="2998903"/>
        <a:ext cx="2419468" cy="604867"/>
      </dsp:txXfrm>
    </dsp:sp>
    <dsp:sp modelId="{CC2995D3-D8D3-49B3-90F4-C5F4E012A996}">
      <dsp:nvSpPr>
        <dsp:cNvPr id="0" name=""/>
        <dsp:cNvSpPr/>
      </dsp:nvSpPr>
      <dsp:spPr>
        <a:xfrm>
          <a:off x="1657336" y="1502058"/>
          <a:ext cx="907300" cy="907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input</a:t>
          </a:r>
          <a:endParaRPr lang="zh-CN" altLang="en-US" sz="2100" kern="1200" dirty="0"/>
        </a:p>
      </dsp:txBody>
      <dsp:txXfrm>
        <a:off x="1790207" y="1634929"/>
        <a:ext cx="641558" cy="641558"/>
      </dsp:txXfrm>
    </dsp:sp>
    <dsp:sp modelId="{254AC984-2223-4416-A1F8-C110929D6673}">
      <dsp:nvSpPr>
        <dsp:cNvPr id="0" name=""/>
        <dsp:cNvSpPr/>
      </dsp:nvSpPr>
      <dsp:spPr>
        <a:xfrm>
          <a:off x="792088" y="648068"/>
          <a:ext cx="1160483" cy="907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solidFill>
                <a:srgbClr val="FF0000"/>
              </a:solidFill>
            </a:rPr>
            <a:t>structure</a:t>
          </a:r>
          <a:endParaRPr lang="zh-CN" altLang="en-US" sz="1600" b="1" kern="1200" dirty="0">
            <a:solidFill>
              <a:srgbClr val="FF0000"/>
            </a:solidFill>
          </a:endParaRPr>
        </a:p>
      </dsp:txBody>
      <dsp:txXfrm>
        <a:off x="962037" y="780939"/>
        <a:ext cx="820585" cy="641558"/>
      </dsp:txXfrm>
    </dsp:sp>
    <dsp:sp modelId="{428262AA-8D00-41A1-A0F4-06A309C1D584}">
      <dsp:nvSpPr>
        <dsp:cNvPr id="0" name=""/>
        <dsp:cNvSpPr/>
      </dsp:nvSpPr>
      <dsp:spPr>
        <a:xfrm>
          <a:off x="1839931" y="562693"/>
          <a:ext cx="1457823" cy="9073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rgbClr val="92D050"/>
              </a:solidFill>
            </a:rPr>
            <a:t>parameters</a:t>
          </a:r>
          <a:endParaRPr lang="zh-CN" altLang="en-US" sz="1600" kern="1200" dirty="0">
            <a:solidFill>
              <a:srgbClr val="92D050"/>
            </a:solidFill>
          </a:endParaRPr>
        </a:p>
      </dsp:txBody>
      <dsp:txXfrm>
        <a:off x="2053424" y="695564"/>
        <a:ext cx="1030837" cy="641558"/>
      </dsp:txXfrm>
    </dsp:sp>
    <dsp:sp modelId="{FF4B2DAA-957C-4B56-875B-09F29D79AB89}">
      <dsp:nvSpPr>
        <dsp:cNvPr id="0" name=""/>
        <dsp:cNvSpPr/>
      </dsp:nvSpPr>
      <dsp:spPr>
        <a:xfrm>
          <a:off x="630440" y="418362"/>
          <a:ext cx="2822713" cy="22581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wmf"/><Relationship Id="rId6" Type="http://schemas.openxmlformats.org/officeDocument/2006/relationships/image" Target="../media/image40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03EE8-378F-4C6E-88DE-B4E5C4AACB35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BA40-985D-495F-9AAB-97FE57DDC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7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BA40-985D-495F-9AAB-97FE57DDC8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2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在精确到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位的意义下，</a:t>
            </a:r>
            <a:r>
              <a:rPr lang="en-US" altLang="zh-CN" dirty="0" smtClean="0"/>
              <a:t>h(X)+n</a:t>
            </a:r>
            <a:r>
              <a:rPr lang="zh-CN" altLang="en-US" dirty="0" smtClean="0"/>
              <a:t>是为了描述</a:t>
            </a:r>
            <a:r>
              <a:rPr lang="en-US" altLang="zh-CN" dirty="0" smtClean="0"/>
              <a:t>X</a:t>
            </a:r>
            <a:r>
              <a:rPr lang="zh-CN" altLang="en-US" dirty="0" smtClean="0"/>
              <a:t>所需的平均比特数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即熵</a:t>
            </a:r>
            <a:r>
              <a:rPr lang="en-US" altLang="zh-CN" dirty="0" smtClean="0"/>
              <a:t>).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BA40-985D-495F-9AAB-97FE57DDC8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4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Watershed Model Uncertainty Analysis Based on Information Entropy and Mutual Information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Baoxiang</a:t>
            </a:r>
            <a:r>
              <a:rPr lang="en-US" altLang="zh-CN" dirty="0" smtClean="0"/>
              <a:t> Pan</a:t>
            </a:r>
          </a:p>
          <a:p>
            <a:r>
              <a:rPr lang="en-US" altLang="zh-CN" dirty="0" smtClean="0"/>
              <a:t>2013.12.2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444708" y="1899189"/>
            <a:ext cx="148733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8" y="503674"/>
            <a:ext cx="2419807" cy="102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2660436" y="723160"/>
            <a:ext cx="3561755" cy="589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91" y="503674"/>
            <a:ext cx="2438470" cy="10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1352" y="798104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Hydrologic Process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4708" y="1989935"/>
            <a:ext cx="15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Hydro-process</a:t>
            </a:r>
          </a:p>
          <a:p>
            <a:pPr algn="ctr"/>
            <a:r>
              <a:rPr lang="en-US" altLang="zh-CN" dirty="0" smtClean="0"/>
              <a:t>Observe</a:t>
            </a:r>
          </a:p>
        </p:txBody>
      </p:sp>
      <p:sp>
        <p:nvSpPr>
          <p:cNvPr id="11" name="下箭头 10"/>
          <p:cNvSpPr/>
          <p:nvPr/>
        </p:nvSpPr>
        <p:spPr>
          <a:xfrm>
            <a:off x="1342514" y="1528953"/>
            <a:ext cx="216026" cy="1158673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40627" y="2687626"/>
            <a:ext cx="2419808" cy="6988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22191" y="1899189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9920107">
            <a:off x="2678047" y="2468180"/>
            <a:ext cx="714926" cy="217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36883" y="279273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Mechanism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999" y="2812896"/>
            <a:ext cx="195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of input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99100" y="2072210"/>
            <a:ext cx="24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of observed data</a:t>
            </a:r>
            <a:endParaRPr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7332624" y="1525175"/>
            <a:ext cx="217603" cy="374014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491252" y="3202645"/>
            <a:ext cx="1427655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45716" y="342311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484098">
            <a:off x="2686497" y="3319429"/>
            <a:ext cx="756566" cy="2232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222191" y="3213453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299100" y="3386474"/>
            <a:ext cx="24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of simulated data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4932040" y="2178393"/>
            <a:ext cx="1290151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932040" y="3463389"/>
            <a:ext cx="1268296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918" y="4673867"/>
            <a:ext cx="12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262482" y="5004327"/>
            <a:ext cx="2419808" cy="1104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244046" y="4437200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 rot="19920107">
            <a:off x="2699902" y="5006191"/>
            <a:ext cx="714926" cy="217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526240" y="5740656"/>
            <a:ext cx="134275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67571" y="596112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 rot="1484098">
            <a:off x="2708352" y="5857440"/>
            <a:ext cx="756566" cy="2232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6244046" y="5751464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4868992" y="4716404"/>
            <a:ext cx="1375054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4868991" y="6001400"/>
            <a:ext cx="1353199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17003" y="5240317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H(Input)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71428" y="5334084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Information Relativity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442111" y="4500609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H(Observe)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47759" y="5785985"/>
            <a:ext cx="2341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H(Simulation)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5163" y="5247123"/>
            <a:ext cx="23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I(Simulation;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上下箭头 1"/>
          <p:cNvSpPr/>
          <p:nvPr/>
        </p:nvSpPr>
        <p:spPr>
          <a:xfrm>
            <a:off x="6442111" y="5152574"/>
            <a:ext cx="217603" cy="59889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50745" y="4315943"/>
            <a:ext cx="17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I(Input;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6851623" y="2626999"/>
            <a:ext cx="217603" cy="598890"/>
          </a:xfrm>
          <a:prstGeom prst="upDownArrow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960425" y="2718534"/>
            <a:ext cx="23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performance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260648"/>
            <a:ext cx="8784976" cy="14515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7504" y="1819309"/>
            <a:ext cx="8784976" cy="235650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7504" y="4385230"/>
            <a:ext cx="8784976" cy="235650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444708" y="4469482"/>
            <a:ext cx="148733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4868991" y="2903200"/>
            <a:ext cx="1873831" cy="133850"/>
          </a:xfrm>
          <a:prstGeom prst="lef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531059" y="6403920"/>
            <a:ext cx="20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I(Input; Simulation)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24055" y="4610221"/>
            <a:ext cx="15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Hydro-process</a:t>
            </a:r>
          </a:p>
          <a:p>
            <a:pPr algn="ctr"/>
            <a:r>
              <a:rPr lang="en-US" altLang="zh-CN" dirty="0" smtClean="0"/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14203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348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Data Processing Inequality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712" y="5373216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EXPLANATION:</a:t>
            </a:r>
          </a:p>
          <a:p>
            <a:r>
              <a:rPr lang="en-US" altLang="zh-CN" dirty="0" smtClean="0"/>
              <a:t>1,</a:t>
            </a:r>
            <a:r>
              <a:rPr lang="en-US" altLang="zh-CN" dirty="0"/>
              <a:t> X→Y→Z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↔</a:t>
            </a:r>
            <a:r>
              <a:rPr lang="en-US" altLang="zh-CN" dirty="0" smtClean="0"/>
              <a:t> P(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)=P(x)P(</a:t>
            </a:r>
            <a:r>
              <a:rPr lang="en-US" altLang="zh-CN" dirty="0" err="1" smtClean="0"/>
              <a:t>x|y</a:t>
            </a:r>
            <a:r>
              <a:rPr lang="en-US" altLang="zh-CN" dirty="0" smtClean="0"/>
              <a:t>)P(</a:t>
            </a:r>
            <a:r>
              <a:rPr lang="en-US" altLang="zh-CN" dirty="0" err="1" smtClean="0"/>
              <a:t>z|y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↔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z|x,y</a:t>
            </a:r>
            <a:r>
              <a:rPr lang="en-US" altLang="zh-CN" dirty="0" smtClean="0"/>
              <a:t>)=P(</a:t>
            </a:r>
            <a:r>
              <a:rPr lang="en-US" altLang="zh-CN" dirty="0" err="1" smtClean="0"/>
              <a:t>z|y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2, </a:t>
            </a:r>
            <a:r>
              <a:rPr lang="en-US" altLang="zh-CN" dirty="0"/>
              <a:t>X→Y→Z  </a:t>
            </a:r>
            <a:r>
              <a:rPr lang="en-US" altLang="zh-CN" dirty="0">
                <a:solidFill>
                  <a:srgbClr val="FF0000"/>
                </a:solidFill>
              </a:rPr>
              <a:t>↔</a:t>
            </a:r>
            <a:r>
              <a:rPr lang="en-US" altLang="zh-CN" dirty="0"/>
              <a:t> Z</a:t>
            </a:r>
            <a:r>
              <a:rPr lang="en-US" altLang="zh-CN" dirty="0" smtClean="0"/>
              <a:t>→</a:t>
            </a:r>
            <a:r>
              <a:rPr lang="en-US" altLang="zh-CN" dirty="0"/>
              <a:t>Y</a:t>
            </a:r>
            <a:r>
              <a:rPr lang="en-US" altLang="zh-CN" dirty="0" smtClean="0"/>
              <a:t>→X  </a:t>
            </a:r>
          </a:p>
          <a:p>
            <a:r>
              <a:rPr lang="en-US" altLang="zh-CN" dirty="0" smtClean="0"/>
              <a:t>2, Z=g(Y) </a:t>
            </a:r>
            <a:r>
              <a:rPr lang="en-US" altLang="zh-CN" dirty="0" smtClean="0">
                <a:solidFill>
                  <a:srgbClr val="FF0000"/>
                </a:solidFill>
              </a:rPr>
              <a:t>→</a:t>
            </a:r>
            <a:r>
              <a:rPr lang="en-US" altLang="zh-CN" dirty="0" smtClean="0"/>
              <a:t> P(</a:t>
            </a:r>
            <a:r>
              <a:rPr lang="en-US" altLang="zh-CN" dirty="0" err="1" smtClean="0"/>
              <a:t>z|x,y</a:t>
            </a:r>
            <a:r>
              <a:rPr lang="en-US" altLang="zh-CN" dirty="0"/>
              <a:t>)=P(</a:t>
            </a:r>
            <a:r>
              <a:rPr lang="en-US" altLang="zh-CN" dirty="0" err="1"/>
              <a:t>z|y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→</a:t>
            </a:r>
            <a:r>
              <a:rPr lang="en-US" altLang="zh-CN" dirty="0" smtClean="0"/>
              <a:t> X</a:t>
            </a:r>
            <a:r>
              <a:rPr lang="en-US" altLang="zh-CN" dirty="0"/>
              <a:t>→Y→Z </a:t>
            </a:r>
          </a:p>
          <a:p>
            <a:r>
              <a:rPr lang="en-US" altLang="zh-CN" dirty="0" smtClean="0"/>
              <a:t>3, No super data processing method  (No super model)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59754"/>
              </p:ext>
            </p:extLst>
          </p:nvPr>
        </p:nvGraphicFramePr>
        <p:xfrm>
          <a:off x="733423" y="1124744"/>
          <a:ext cx="7933161" cy="429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905"/>
                <a:gridCol w="4976256"/>
              </a:tblGrid>
              <a:tr h="4601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 Processing Inequality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73821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If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X→Y→Z 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Then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I(Y;Z)≥I(X;Z)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               I(X;Y) ≥I(X;Z)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30235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Application</a:t>
                      </a:r>
                      <a:endParaRPr lang="zh-CN" altLang="en-US" dirty="0" smtClean="0"/>
                    </a:p>
                    <a:p>
                      <a:pPr marL="0" indent="0" algn="ctr">
                        <a:buNone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Assume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err="1" smtClean="0"/>
                        <a:t>Simulation→Input→Observation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Then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I(</a:t>
                      </a:r>
                      <a:r>
                        <a:rPr lang="en-US" altLang="zh-CN" dirty="0" err="1" smtClean="0"/>
                        <a:t>Input;Simulation</a:t>
                      </a:r>
                      <a:r>
                        <a:rPr lang="en-US" altLang="zh-CN" dirty="0" smtClean="0"/>
                        <a:t>)≥I(</a:t>
                      </a:r>
                      <a:r>
                        <a:rPr lang="en-US" altLang="zh-CN" dirty="0" err="1" smtClean="0"/>
                        <a:t>Simulation;Observation</a:t>
                      </a:r>
                      <a:r>
                        <a:rPr lang="en-US" altLang="zh-CN" dirty="0" smtClean="0"/>
                        <a:t>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I(</a:t>
                      </a:r>
                      <a:r>
                        <a:rPr lang="en-US" altLang="zh-CN" dirty="0" err="1" smtClean="0"/>
                        <a:t>Input;Observation</a:t>
                      </a:r>
                      <a:r>
                        <a:rPr lang="en-US" altLang="zh-CN" dirty="0" smtClean="0"/>
                        <a:t>) ≥I(</a:t>
                      </a:r>
                      <a:r>
                        <a:rPr lang="en-US" altLang="zh-CN" dirty="0" err="1" smtClean="0"/>
                        <a:t>Simulation;Observation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1558114">
                <a:tc vMerge="1"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Since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err="1" smtClean="0"/>
                        <a:t>Input→Observation→Observation</a:t>
                      </a:r>
                      <a:r>
                        <a:rPr lang="zh-CN" altLang="en-US" dirty="0" smtClean="0"/>
                        <a:t>，</a:t>
                      </a:r>
                      <a:endParaRPr lang="en-US" altLang="zh-CN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Then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I(Observation; Observation)≥I(Input; Observation)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CN" dirty="0" smtClean="0"/>
                        <a:t>Since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I(Observation; Observation)=H(Observation),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H(Observation) ≥I(Input; Observation)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application of </a:t>
            </a:r>
            <a:br>
              <a:rPr lang="en-US" altLang="zh-CN" dirty="0" smtClean="0"/>
            </a:br>
            <a:r>
              <a:rPr lang="en-US" altLang="zh-CN" dirty="0"/>
              <a:t>Data Processing Inequality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9036496" cy="44539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  H(</a:t>
            </a:r>
            <a:r>
              <a:rPr lang="en-US" altLang="zh-CN" sz="2400" dirty="0">
                <a:solidFill>
                  <a:srgbClr val="FF0000"/>
                </a:solidFill>
              </a:rPr>
              <a:t>Observation</a:t>
            </a:r>
            <a:r>
              <a:rPr lang="en-US" altLang="zh-CN" sz="2400" dirty="0" smtClean="0"/>
              <a:t>)≥</a:t>
            </a:r>
            <a:r>
              <a:rPr lang="en-US" altLang="zh-CN" sz="2400" dirty="0"/>
              <a:t>I(</a:t>
            </a:r>
            <a:r>
              <a:rPr lang="en-US" altLang="zh-CN" sz="2400" dirty="0" err="1"/>
              <a:t>Input;</a:t>
            </a:r>
            <a:r>
              <a:rPr lang="en-US" altLang="zh-CN" sz="2400" dirty="0" err="1">
                <a:solidFill>
                  <a:srgbClr val="FF0000"/>
                </a:solidFill>
              </a:rPr>
              <a:t>Observation</a:t>
            </a:r>
            <a:r>
              <a:rPr lang="en-US" altLang="zh-CN" sz="2400" dirty="0" smtClean="0"/>
              <a:t>)≥</a:t>
            </a:r>
            <a:r>
              <a:rPr lang="en-US" altLang="zh-CN" sz="2400" dirty="0"/>
              <a:t>I(</a:t>
            </a:r>
            <a:r>
              <a:rPr lang="en-US" altLang="zh-CN" sz="2400" dirty="0" err="1"/>
              <a:t>Simulation;</a:t>
            </a:r>
            <a:r>
              <a:rPr lang="en-US" altLang="zh-CN" sz="2400" dirty="0" err="1">
                <a:solidFill>
                  <a:srgbClr val="FF0000"/>
                </a:solidFill>
              </a:rPr>
              <a:t>Observation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85340"/>
              </p:ext>
            </p:extLst>
          </p:nvPr>
        </p:nvGraphicFramePr>
        <p:xfrm>
          <a:off x="467544" y="2420888"/>
          <a:ext cx="8172400" cy="129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44"/>
                <a:gridCol w="5904656"/>
              </a:tblGrid>
              <a:tr h="432048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/>
                        <a:t>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Aleatory</a:t>
                      </a:r>
                      <a:r>
                        <a:rPr lang="en-US" altLang="zh-CN" baseline="0" dirty="0" smtClean="0"/>
                        <a:t> Uncertainty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H(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/>
                        <a:t>)-I(</a:t>
                      </a:r>
                      <a:r>
                        <a:rPr lang="en-US" altLang="zh-CN" sz="1800" dirty="0" err="1" smtClean="0"/>
                        <a:t>Input;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/>
                        <a:t>)=H(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err="1" smtClean="0"/>
                        <a:t>|Input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96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Epistemic</a:t>
                      </a:r>
                      <a:r>
                        <a:rPr lang="en-US" altLang="zh-CN" baseline="0" dirty="0" smtClean="0"/>
                        <a:t> Uncertainty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I(</a:t>
                      </a:r>
                      <a:r>
                        <a:rPr lang="en-US" altLang="zh-CN" sz="1800" dirty="0" err="1" smtClean="0"/>
                        <a:t>Input;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/>
                        <a:t>)-I(</a:t>
                      </a:r>
                      <a:r>
                        <a:rPr lang="en-US" altLang="zh-CN" sz="1800" dirty="0" err="1" smtClean="0"/>
                        <a:t>Simulation;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Did the definition capture our </a:t>
            </a:r>
            <a:r>
              <a:rPr lang="en-US" altLang="zh-CN" sz="3600" b="1" dirty="0">
                <a:solidFill>
                  <a:srgbClr val="FF0000"/>
                </a:solidFill>
              </a:rPr>
              <a:t>intuition</a:t>
            </a:r>
            <a:r>
              <a:rPr lang="en-US" altLang="zh-CN" sz="3600" dirty="0"/>
              <a:t>/</a:t>
            </a:r>
            <a:r>
              <a:rPr lang="en-US" altLang="zh-CN" sz="3600" b="1" dirty="0">
                <a:solidFill>
                  <a:srgbClr val="FF0000"/>
                </a:solidFill>
              </a:rPr>
              <a:t>perception</a:t>
            </a:r>
            <a:r>
              <a:rPr lang="en-US" altLang="zh-CN" sz="3600" dirty="0"/>
              <a:t> of the certain objects?</a:t>
            </a:r>
            <a:endParaRPr lang="zh-CN" altLang="en-US" sz="3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79414"/>
              </p:ext>
            </p:extLst>
          </p:nvPr>
        </p:nvGraphicFramePr>
        <p:xfrm>
          <a:off x="611560" y="1556792"/>
          <a:ext cx="7992889" cy="129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688633"/>
              </a:tblGrid>
              <a:tr h="432048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/>
                        <a:t>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Aleatory</a:t>
                      </a:r>
                      <a:r>
                        <a:rPr lang="en-US" altLang="zh-CN" baseline="0" dirty="0" smtClean="0"/>
                        <a:t> Uncertainty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H(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/>
                        <a:t>)-I(</a:t>
                      </a:r>
                      <a:r>
                        <a:rPr lang="en-US" altLang="zh-CN" sz="1800" dirty="0" err="1" smtClean="0"/>
                        <a:t>Input;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/>
                        <a:t>)=H(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err="1" smtClean="0"/>
                        <a:t>|Input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9606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Epistemic</a:t>
                      </a:r>
                      <a:r>
                        <a:rPr lang="en-US" altLang="zh-CN" baseline="0" dirty="0" smtClean="0"/>
                        <a:t> Uncertainty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I(</a:t>
                      </a:r>
                      <a:r>
                        <a:rPr lang="en-US" altLang="zh-CN" sz="1800" dirty="0" err="1" smtClean="0"/>
                        <a:t>Input;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/>
                        <a:t>)-I(</a:t>
                      </a:r>
                      <a:r>
                        <a:rPr lang="en-US" altLang="zh-CN" sz="1800" dirty="0" err="1" smtClean="0"/>
                        <a:t>Simulation;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63826"/>
              </p:ext>
            </p:extLst>
          </p:nvPr>
        </p:nvGraphicFramePr>
        <p:xfrm>
          <a:off x="1259632" y="3140968"/>
          <a:ext cx="6096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4398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Theoretical Evaluation</a:t>
                      </a:r>
                      <a:r>
                        <a:rPr lang="en-US" altLang="zh-CN" baseline="0" dirty="0" smtClean="0"/>
                        <a:t> of the framework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Strong point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</a:t>
                      </a:r>
                      <a:r>
                        <a:rPr lang="en-US" altLang="zh-CN" baseline="0" dirty="0" smtClean="0"/>
                        <a:t> simulation uncertainty is clearly divided into two parts, according to whether they are related with the model.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Strong &amp; Weak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relativity between</a:t>
                      </a:r>
                      <a:r>
                        <a:rPr lang="en-US" altLang="zh-CN" baseline="0" dirty="0" smtClean="0"/>
                        <a:t> variables are depicted 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in a robust way.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Weak point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No benchmark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valid in </a:t>
                      </a:r>
                      <a:r>
                        <a:rPr lang="en-US" altLang="zh-CN" baseline="0" dirty="0" smtClean="0"/>
                        <a:t>distinguishing  relativity but </a:t>
                      </a:r>
                      <a:endParaRPr lang="en-US" altLang="zh-CN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 not systematic </a:t>
                      </a:r>
                      <a:r>
                        <a:rPr lang="en-US" altLang="zh-CN" baseline="0" dirty="0" smtClean="0"/>
                        <a:t>bias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051" y="1542651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Empirical </a:t>
            </a:r>
            <a:r>
              <a:rPr lang="en-US" altLang="zh-CN" dirty="0" smtClean="0">
                <a:solidFill>
                  <a:srgbClr val="FF0000"/>
                </a:solidFill>
              </a:rPr>
              <a:t>Verification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2488" y="3038637"/>
            <a:ext cx="12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052" y="3369097"/>
            <a:ext cx="2419808" cy="1104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89616" y="2801970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9920107">
            <a:off x="2645472" y="3370961"/>
            <a:ext cx="714926" cy="217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71810" y="4105426"/>
            <a:ext cx="134275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13141" y="43258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484098">
            <a:off x="2653922" y="4222210"/>
            <a:ext cx="756566" cy="2232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89616" y="4116234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814562" y="3081174"/>
            <a:ext cx="1375054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814561" y="4366170"/>
            <a:ext cx="1353199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2573" y="3605087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H(Input)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6998" y="3698854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Information Relativity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87681" y="2865379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H(Observe)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09358" y="4150755"/>
            <a:ext cx="2309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dirty="0" smtClean="0"/>
              <a:t>H(Simulation)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60733" y="3611893"/>
            <a:ext cx="23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I(Simulation;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上下箭头 18"/>
          <p:cNvSpPr/>
          <p:nvPr/>
        </p:nvSpPr>
        <p:spPr>
          <a:xfrm>
            <a:off x="6387681" y="3517344"/>
            <a:ext cx="217603" cy="59889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96315" y="2680713"/>
            <a:ext cx="17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I(Input;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390278" y="2834252"/>
            <a:ext cx="148733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76629" y="4768690"/>
            <a:ext cx="20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I(Input; Simulation)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5919" y="2950526"/>
            <a:ext cx="15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Hydro-process</a:t>
            </a:r>
          </a:p>
          <a:p>
            <a:pPr algn="ctr"/>
            <a:r>
              <a:rPr lang="en-US" altLang="zh-CN" dirty="0"/>
              <a:t>emulation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4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Empirical Verification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/>
          <a:lstStyle/>
          <a:p>
            <a:pPr lvl="1"/>
            <a:r>
              <a:rPr lang="en-US" altLang="zh-CN" dirty="0"/>
              <a:t>“Data”</a:t>
            </a:r>
          </a:p>
          <a:p>
            <a:pPr lvl="2"/>
            <a:r>
              <a:rPr lang="en-US" altLang="zh-CN" dirty="0"/>
              <a:t>6 month-scale water balance models</a:t>
            </a:r>
          </a:p>
          <a:p>
            <a:pPr lvl="1"/>
            <a:r>
              <a:rPr lang="en-US" altLang="zh-CN" dirty="0"/>
              <a:t> Data</a:t>
            </a:r>
          </a:p>
          <a:p>
            <a:pPr lvl="2"/>
            <a:r>
              <a:rPr lang="en-US" altLang="zh-CN" dirty="0"/>
              <a:t>19 sub basins of </a:t>
            </a:r>
            <a:r>
              <a:rPr lang="en-US" altLang="zh-CN" dirty="0" err="1"/>
              <a:t>Ganjiang</a:t>
            </a:r>
            <a:r>
              <a:rPr lang="en-US" altLang="zh-CN" dirty="0"/>
              <a:t> Watershed with monthly P,EP,Q  data at the average length of about  20 years.</a:t>
            </a:r>
          </a:p>
          <a:p>
            <a:pPr lvl="1"/>
            <a:r>
              <a:rPr lang="en-US" altLang="zh-CN" dirty="0"/>
              <a:t> Methodology</a:t>
            </a:r>
          </a:p>
          <a:p>
            <a:pPr lvl="2"/>
            <a:r>
              <a:rPr lang="en-US" altLang="zh-CN" dirty="0"/>
              <a:t>Optimization method: PSO(particle swarm optimization)</a:t>
            </a:r>
          </a:p>
          <a:p>
            <a:pPr lvl="2"/>
            <a:r>
              <a:rPr lang="en-US" altLang="zh-CN" dirty="0"/>
              <a:t>Algorithm for calculating information contents.</a:t>
            </a:r>
          </a:p>
          <a:p>
            <a:pPr lvl="3"/>
            <a:r>
              <a:rPr lang="en-US" altLang="zh-CN" dirty="0"/>
              <a:t>Interpolation</a:t>
            </a:r>
          </a:p>
          <a:p>
            <a:pPr lvl="3"/>
            <a:r>
              <a:rPr lang="en-US" altLang="zh-CN" dirty="0"/>
              <a:t>Non-interpolation: </a:t>
            </a:r>
            <a:r>
              <a:rPr lang="en-US" altLang="zh-CN" dirty="0" err="1"/>
              <a:t>Leonenko</a:t>
            </a:r>
            <a:r>
              <a:rPr lang="en-US" altLang="zh-CN" dirty="0"/>
              <a:t> Method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4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Technological Route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Optimize using the objective function of NSC.</a:t>
            </a:r>
          </a:p>
          <a:p>
            <a:r>
              <a:rPr lang="en-US" altLang="zh-CN" dirty="0" smtClean="0"/>
              <a:t>Calculate the epistemic 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uncertainty of the simulation.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Optimize using the objective function of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epistemic uncertainty.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Calculate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NSC of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the simulation.</a:t>
            </a:r>
          </a:p>
          <a:p>
            <a:endParaRPr lang="zh-CN" altLang="en-US" dirty="0"/>
          </a:p>
        </p:txBody>
      </p:sp>
      <p:cxnSp>
        <p:nvCxnSpPr>
          <p:cNvPr id="7" name="直接连接符 6"/>
          <p:cNvCxnSpPr>
            <a:stCxn id="2" idx="2"/>
          </p:cNvCxnSpPr>
          <p:nvPr/>
        </p:nvCxnSpPr>
        <p:spPr>
          <a:xfrm>
            <a:off x="4572000" y="1417638"/>
            <a:ext cx="36004" cy="309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8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brief introduction of </a:t>
            </a:r>
            <a:br>
              <a:rPr lang="en-US" altLang="zh-CN" dirty="0" smtClean="0"/>
            </a:br>
            <a:r>
              <a:rPr lang="en-US" altLang="zh-CN" dirty="0" smtClean="0"/>
              <a:t>water balance models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20578"/>
              </p:ext>
            </p:extLst>
          </p:nvPr>
        </p:nvGraphicFramePr>
        <p:xfrm>
          <a:off x="2898604" y="1700808"/>
          <a:ext cx="3349625" cy="71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8604" y="1700808"/>
                        <a:ext cx="3349625" cy="713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0969" y="264351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Since there are 3 unknown variables as underlined above, we need to replenish two other functions to make the model run.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36350"/>
              </p:ext>
            </p:extLst>
          </p:nvPr>
        </p:nvGraphicFramePr>
        <p:xfrm>
          <a:off x="3049416" y="3645024"/>
          <a:ext cx="3106759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759"/>
              </a:tblGrid>
              <a:tr h="40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Additional Functions</a:t>
                      </a:r>
                      <a:endParaRPr lang="zh-CN" altLang="en-US" dirty="0"/>
                    </a:p>
                  </a:txBody>
                  <a:tcPr/>
                </a:tc>
              </a:tr>
              <a:tr h="700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Coupled water</a:t>
                      </a:r>
                      <a:r>
                        <a:rPr lang="en-US" altLang="zh-CN" baseline="0" dirty="0" smtClean="0"/>
                        <a:t> and energy balance equation ( </a:t>
                      </a:r>
                      <a:r>
                        <a:rPr lang="en-US" altLang="zh-CN" baseline="0" dirty="0" err="1" smtClean="0"/>
                        <a:t>Budyko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0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Soil water</a:t>
                      </a:r>
                      <a:r>
                        <a:rPr lang="en-US" altLang="zh-CN" baseline="0" dirty="0" smtClean="0"/>
                        <a:t> replenish function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5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86342"/>
              </p:ext>
            </p:extLst>
          </p:nvPr>
        </p:nvGraphicFramePr>
        <p:xfrm>
          <a:off x="467544" y="112474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Dynamic Water</a:t>
                      </a:r>
                      <a:r>
                        <a:rPr lang="en-US" altLang="zh-CN" baseline="0" dirty="0" smtClean="0"/>
                        <a:t> Balance Model (DWBM)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Two Parameter Water Balance</a:t>
                      </a:r>
                      <a:r>
                        <a:rPr lang="en-US" altLang="zh-CN" baseline="0" dirty="0" smtClean="0"/>
                        <a:t> Model (TPWM)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Vandewiele</a:t>
                      </a:r>
                      <a:r>
                        <a:rPr lang="en-US" altLang="zh-CN" baseline="0" dirty="0" smtClean="0"/>
                        <a:t> Model (Van-Model)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ABCD</a:t>
                      </a:r>
                      <a:r>
                        <a:rPr lang="en-US" altLang="zh-CN" baseline="0" dirty="0" smtClean="0"/>
                        <a:t> Model (ABCD)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Three Parameter Water Balance Model(TRPWBM)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Thornthwarite</a:t>
                      </a:r>
                      <a:r>
                        <a:rPr lang="en-US" altLang="zh-CN" dirty="0" smtClean="0"/>
                        <a:t>-Mather</a:t>
                      </a:r>
                      <a:r>
                        <a:rPr lang="en-US" altLang="zh-CN" baseline="0" dirty="0" smtClean="0"/>
                        <a:t> Model (TMM)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C:\Users\panda\AppData\Roaming\Tencent\Users\514610390\QQ\WinTemp\RichOle\)RJ09J7]IPDF6QMIP`MK~2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954002"/>
              </p:ext>
            </p:extLst>
          </p:nvPr>
        </p:nvGraphicFramePr>
        <p:xfrm>
          <a:off x="1115616" y="836715"/>
          <a:ext cx="7128792" cy="5579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583"/>
                <a:gridCol w="2646577"/>
                <a:gridCol w="1146850"/>
                <a:gridCol w="1862782"/>
              </a:tblGrid>
              <a:tr h="47053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>
                          <a:effectLst/>
                        </a:rPr>
                        <a:t>No.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Subcatchment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Area (km</a:t>
                      </a:r>
                      <a:r>
                        <a:rPr lang="en-US" sz="700" kern="800" baseline="30000">
                          <a:effectLst/>
                        </a:rPr>
                        <a:t>2</a:t>
                      </a:r>
                      <a:r>
                        <a:rPr lang="en-US" sz="700" kern="800">
                          <a:effectLst/>
                        </a:rPr>
                        <a:t>)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Period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Ganjiang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Basin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 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 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Ruijing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瑞金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911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>
                          <a:effectLst/>
                        </a:rPr>
                        <a:t>1963-81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3136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2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Mazhou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麻州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1758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1964-87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9703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3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Yangxinjiang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羊信江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569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4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Ningdou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宁都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2372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>
                          <a:effectLst/>
                        </a:rPr>
                        <a:t>1963-87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3136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5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Hanlingqiao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翰林桥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2689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3136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6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Fengkenkou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枫坑口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3679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3136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7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Yaoxiaba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窑下坝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>
                          <a:effectLst/>
                        </a:rPr>
                        <a:t>1935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1964-87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8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Tiantou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田头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3209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1960-87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9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Chuzhou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滁州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289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1965-87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10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Lingken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林坑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>
                          <a:effectLst/>
                        </a:rPr>
                        <a:t>994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1964-87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11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Mukou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木口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1690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3136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12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Shangshalan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上沙兰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5257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13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Saitang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塞塘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3073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14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Xintian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新田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3533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1962-87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15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Hezhou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鹤洲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374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1963-87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16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Maozhou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茅洲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3110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1965-87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3136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17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Niutousan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牛头山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2710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1960-87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18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Yifeng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宜丰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519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1964-87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  <a:tr h="225338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smtClean="0">
                          <a:effectLst/>
                        </a:rPr>
                        <a:t>19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 err="1">
                          <a:effectLst/>
                        </a:rPr>
                        <a:t>Dutou</a:t>
                      </a:r>
                      <a:r>
                        <a:rPr lang="en-US" sz="700" kern="800" dirty="0">
                          <a:effectLst/>
                        </a:rPr>
                        <a:t>(</a:t>
                      </a:r>
                      <a:r>
                        <a:rPr lang="zh-CN" sz="700" kern="800" dirty="0">
                          <a:effectLst/>
                        </a:rPr>
                        <a:t>杜头</a:t>
                      </a:r>
                      <a:r>
                        <a:rPr lang="en-US" sz="700" kern="800" dirty="0">
                          <a:effectLst/>
                        </a:rPr>
                        <a:t>)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>
                          <a:effectLst/>
                        </a:rPr>
                        <a:t>435</a:t>
                      </a:r>
                      <a:endParaRPr lang="zh-CN" sz="700" kern="8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700" kern="800" dirty="0">
                          <a:effectLst/>
                        </a:rPr>
                        <a:t>1963-87</a:t>
                      </a:r>
                      <a:endParaRPr lang="zh-CN" sz="700" kern="8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76" marR="12376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Catchment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3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Theoretical Derivation</a:t>
            </a:r>
          </a:p>
          <a:p>
            <a:r>
              <a:rPr lang="en-US" altLang="zh-CN" dirty="0" smtClean="0"/>
              <a:t>Application</a:t>
            </a:r>
          </a:p>
          <a:p>
            <a:r>
              <a:rPr lang="en-US" altLang="zh-CN" dirty="0" smtClean="0"/>
              <a:t>Discussion</a:t>
            </a:r>
          </a:p>
          <a:p>
            <a:r>
              <a:rPr lang="en-US" altLang="zh-CN" dirty="0" smtClean="0"/>
              <a:t>Extensive Attempts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3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61553"/>
              </p:ext>
            </p:extLst>
          </p:nvPr>
        </p:nvGraphicFramePr>
        <p:xfrm>
          <a:off x="755576" y="121920"/>
          <a:ext cx="7848869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275559"/>
                <a:gridCol w="966975"/>
                <a:gridCol w="1121267"/>
                <a:gridCol w="1121267"/>
              </a:tblGrid>
              <a:tr h="375061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Model</a:t>
                      </a:r>
                      <a:r>
                        <a:rPr lang="en-US" altLang="zh-CN" sz="2000" baseline="0" dirty="0" smtClean="0"/>
                        <a:t> Performance ( NSC)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8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Catchment</a:t>
                      </a:r>
                    </a:p>
                    <a:p>
                      <a:pPr algn="ctr"/>
                      <a:r>
                        <a:rPr lang="en-US" altLang="zh-CN" sz="1600" dirty="0" smtClean="0"/>
                        <a:t>number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DWBM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TPWM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Van-</a:t>
                      </a:r>
                      <a:r>
                        <a:rPr lang="en-US" altLang="zh-CN" sz="1600" baseline="0" dirty="0" smtClean="0"/>
                        <a:t>Model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TRPWBM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TMM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528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  <a:p>
                      <a:pPr marL="0" algn="ctr" defTabSz="914400" rtl="0" eaLnBrk="1" latinLnBrk="0" hangingPunct="1"/>
                      <a:endParaRPr lang="en-US" altLang="zh-C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0.916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0.854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0.858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0.896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0.886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0.873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0.754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0.848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0.795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0.894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0.887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0.901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0.906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0.886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0.883	</a:t>
                      </a:r>
                    </a:p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0.909	</a:t>
                      </a:r>
                    </a:p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0.926</a:t>
                      </a:r>
                    </a:p>
                    <a:p>
                      <a:pPr marL="0" algn="ctr" defTabSz="914400" rtl="0" eaLnBrk="1" latinLnBrk="0" hangingPunct="1"/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0.889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0.856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0.864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0.867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0.913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-0.083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-0.058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0.023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-0.009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-0.037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-0.037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-0.038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0.042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0.025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16" y="836712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They are working </a:t>
            </a:r>
            <a:r>
              <a:rPr lang="en-US" altLang="zh-CN" sz="2800" dirty="0" smtClean="0">
                <a:solidFill>
                  <a:srgbClr val="FF0000"/>
                </a:solidFill>
              </a:rPr>
              <a:t>too</a:t>
            </a:r>
            <a:r>
              <a:rPr lang="en-US" altLang="zh-CN" sz="2800" dirty="0" smtClean="0"/>
              <a:t> well.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The error variance of forecasted flows is much larger than the error variance of the flows simulated during calibration.[Sage and Melsa,1971].</a:t>
            </a:r>
            <a:endParaRPr lang="zh-CN" altLang="en-US" sz="28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1" y="2924944"/>
            <a:ext cx="6357937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4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Discrete entropy </a:t>
            </a:r>
            <a:r>
              <a:rPr lang="en-US" altLang="zh-CN" dirty="0" smtClean="0"/>
              <a:t>&amp; </a:t>
            </a:r>
            <a:r>
              <a:rPr lang="en-US" altLang="zh-CN" dirty="0" smtClean="0">
                <a:solidFill>
                  <a:srgbClr val="FF0000"/>
                </a:solidFill>
              </a:rPr>
              <a:t>Differential entropy</a:t>
            </a:r>
          </a:p>
          <a:p>
            <a:r>
              <a:rPr lang="en-US" altLang="zh-CN" dirty="0" smtClean="0"/>
              <a:t>Plug-in Method</a:t>
            </a:r>
          </a:p>
          <a:p>
            <a:pPr lvl="1"/>
            <a:r>
              <a:rPr lang="en-US" altLang="zh-CN" dirty="0" smtClean="0"/>
              <a:t>Theoretical  basis: AEP</a:t>
            </a:r>
          </a:p>
          <a:p>
            <a:pPr lvl="1"/>
            <a:r>
              <a:rPr lang="en-US" altLang="zh-CN" dirty="0" smtClean="0"/>
              <a:t>Determination of histogram width</a:t>
            </a:r>
          </a:p>
          <a:p>
            <a:r>
              <a:rPr lang="en-US" altLang="zh-CN" dirty="0" smtClean="0"/>
              <a:t>Non-Plug-in </a:t>
            </a:r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 err="1" smtClean="0"/>
              <a:t>Leonenko</a:t>
            </a:r>
            <a:r>
              <a:rPr lang="en-US" altLang="zh-CN" dirty="0" smtClean="0"/>
              <a:t> Method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Information Content Calculation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3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Discrete entropy </a:t>
            </a:r>
            <a:r>
              <a:rPr lang="en-US" altLang="zh-CN" dirty="0"/>
              <a:t>&amp; </a:t>
            </a:r>
            <a:r>
              <a:rPr lang="en-US" altLang="zh-CN" dirty="0">
                <a:solidFill>
                  <a:srgbClr val="FF0000"/>
                </a:solidFill>
              </a:rPr>
              <a:t>Differential </a:t>
            </a:r>
            <a:r>
              <a:rPr lang="en-US" altLang="zh-CN" dirty="0" smtClean="0">
                <a:solidFill>
                  <a:srgbClr val="FF0000"/>
                </a:solidFill>
              </a:rPr>
              <a:t>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For continual random variable X~F(X),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divide the domain of X into uniform intervals with length of ∆. Define: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Thus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173242"/>
              </p:ext>
            </p:extLst>
          </p:nvPr>
        </p:nvGraphicFramePr>
        <p:xfrm>
          <a:off x="3347864" y="3429000"/>
          <a:ext cx="2736304" cy="42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1803240" imgH="253800" progId="Equation.DSMT4">
                  <p:embed/>
                </p:oleObj>
              </mc:Choice>
              <mc:Fallback>
                <p:oleObj name="Equation" r:id="rId3" imgW="1803240" imgH="253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429000"/>
                        <a:ext cx="2736304" cy="42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05876"/>
              </p:ext>
            </p:extLst>
          </p:nvPr>
        </p:nvGraphicFramePr>
        <p:xfrm>
          <a:off x="3419872" y="2564904"/>
          <a:ext cx="2251526" cy="87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5" imgW="1485720" imgH="520560" progId="Equation.DSMT4">
                  <p:embed/>
                </p:oleObj>
              </mc:Choice>
              <mc:Fallback>
                <p:oleObj name="Equation" r:id="rId5" imgW="1485720" imgH="5205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564904"/>
                        <a:ext cx="2251526" cy="878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81247"/>
              </p:ext>
            </p:extLst>
          </p:nvPr>
        </p:nvGraphicFramePr>
        <p:xfrm>
          <a:off x="2843808" y="4077072"/>
          <a:ext cx="4298843" cy="26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7" imgW="3225600" imgH="1777680" progId="Equation.DSMT4">
                  <p:embed/>
                </p:oleObj>
              </mc:Choice>
              <mc:Fallback>
                <p:oleObj name="Equation" r:id="rId7" imgW="3225600" imgH="17776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077072"/>
                        <a:ext cx="4298843" cy="26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5316"/>
              </p:ext>
            </p:extLst>
          </p:nvPr>
        </p:nvGraphicFramePr>
        <p:xfrm>
          <a:off x="3203848" y="1484784"/>
          <a:ext cx="28606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9" imgW="1828800" imgH="368280" progId="Equation.DSMT4">
                  <p:embed/>
                </p:oleObj>
              </mc:Choice>
              <mc:Fallback>
                <p:oleObj name="Equation" r:id="rId9" imgW="1828800" imgH="3682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484784"/>
                        <a:ext cx="28606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829781"/>
              </p:ext>
            </p:extLst>
          </p:nvPr>
        </p:nvGraphicFramePr>
        <p:xfrm>
          <a:off x="1174750" y="188913"/>
          <a:ext cx="56165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" name="Equation" r:id="rId4" imgW="2628720" imgH="444240" progId="Equation.DSMT4">
                  <p:embed/>
                </p:oleObj>
              </mc:Choice>
              <mc:Fallback>
                <p:oleObj name="Equation" r:id="rId4" imgW="2628720" imgH="4442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188913"/>
                        <a:ext cx="56165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>
          <a:xfrm>
            <a:off x="3676735" y="1124744"/>
            <a:ext cx="206354" cy="158417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31338"/>
              </p:ext>
            </p:extLst>
          </p:nvPr>
        </p:nvGraphicFramePr>
        <p:xfrm>
          <a:off x="3995936" y="1556792"/>
          <a:ext cx="5040560" cy="7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" name="Equation" r:id="rId6" imgW="3377880" imgH="457200" progId="Equation.DSMT4">
                  <p:embed/>
                </p:oleObj>
              </mc:Choice>
              <mc:Fallback>
                <p:oleObj name="Equation" r:id="rId6" imgW="3377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936" y="1556792"/>
                        <a:ext cx="5040560" cy="73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06896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 the degree of accuracy is fixed to ∆</a:t>
            </a:r>
            <a:r>
              <a:rPr lang="en-US" altLang="zh-CN" dirty="0" smtClean="0"/>
              <a:t>, </a:t>
            </a:r>
            <a:r>
              <a:rPr lang="en-US" altLang="zh-CN" dirty="0" smtClean="0"/>
              <a:t>the differential entropy and the corresponding discrete entropy  differs by a constant log∆.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9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Plug-in </a:t>
            </a:r>
            <a:r>
              <a:rPr lang="en-US" altLang="zh-CN" dirty="0"/>
              <a:t>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0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altLang="zh-CN" dirty="0"/>
              <a:t>Asymptotic </a:t>
            </a:r>
            <a:r>
              <a:rPr lang="en-US" altLang="zh-CN" dirty="0" err="1"/>
              <a:t>equipartition</a:t>
            </a:r>
            <a:r>
              <a:rPr lang="en-US" altLang="zh-CN" dirty="0"/>
              <a:t> </a:t>
            </a:r>
            <a:r>
              <a:rPr lang="en-US" altLang="zh-CN" dirty="0" smtClean="0"/>
              <a:t>property(AEP)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749727"/>
              </p:ext>
            </p:extLst>
          </p:nvPr>
        </p:nvGraphicFramePr>
        <p:xfrm>
          <a:off x="971600" y="1628800"/>
          <a:ext cx="737182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3" imgW="3466800" imgH="711000" progId="Equation.DSMT4">
                  <p:embed/>
                </p:oleObj>
              </mc:Choice>
              <mc:Fallback>
                <p:oleObj name="Equation" r:id="rId3" imgW="3466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628800"/>
                        <a:ext cx="7371821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5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Since: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And</a:t>
            </a:r>
          </a:p>
          <a:p>
            <a:pPr marL="0" indent="0">
              <a:buNone/>
            </a:pPr>
            <a:r>
              <a:rPr lang="en-US" altLang="zh-CN" sz="2800" dirty="0" smtClean="0"/>
              <a:t>We have:</a:t>
            </a:r>
            <a:endParaRPr lang="en-US" altLang="zh-CN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96752"/>
              </p:ext>
            </p:extLst>
          </p:nvPr>
        </p:nvGraphicFramePr>
        <p:xfrm>
          <a:off x="1835696" y="3356992"/>
          <a:ext cx="3046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" name="Equation" r:id="rId3" imgW="1879560" imgH="279360" progId="Equation.DSMT4">
                  <p:embed/>
                </p:oleObj>
              </mc:Choice>
              <mc:Fallback>
                <p:oleObj name="Equation" r:id="rId3" imgW="1879560" imgH="27936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56992"/>
                        <a:ext cx="3046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57503"/>
              </p:ext>
            </p:extLst>
          </p:nvPr>
        </p:nvGraphicFramePr>
        <p:xfrm>
          <a:off x="1763688" y="404664"/>
          <a:ext cx="600075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" name="Equation" r:id="rId5" imgW="3771900" imgH="1765300" progId="Equation.DSMT4">
                  <p:embed/>
                </p:oleObj>
              </mc:Choice>
              <mc:Fallback>
                <p:oleObj name="Equation" r:id="rId5" imgW="3771900" imgH="17653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4664"/>
                        <a:ext cx="6000750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72887"/>
              </p:ext>
            </p:extLst>
          </p:nvPr>
        </p:nvGraphicFramePr>
        <p:xfrm>
          <a:off x="1907704" y="4581128"/>
          <a:ext cx="37861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3" name="Equation" r:id="rId7" imgW="2336760" imgH="203040" progId="Equation.DSMT4">
                  <p:embed/>
                </p:oleObj>
              </mc:Choice>
              <mc:Fallback>
                <p:oleObj name="Equation" r:id="rId7" imgW="233676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81128"/>
                        <a:ext cx="37861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04" y="2453715"/>
            <a:ext cx="2304256" cy="21602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87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3675"/>
              </p:ext>
            </p:extLst>
          </p:nvPr>
        </p:nvGraphicFramePr>
        <p:xfrm>
          <a:off x="1331640" y="4149080"/>
          <a:ext cx="56737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" name="Equation" r:id="rId3" imgW="3213000" imgH="876240" progId="Equation.DSMT4">
                  <p:embed/>
                </p:oleObj>
              </mc:Choice>
              <mc:Fallback>
                <p:oleObj name="Equation" r:id="rId3" imgW="32130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149080"/>
                        <a:ext cx="56737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065437"/>
              </p:ext>
            </p:extLst>
          </p:nvPr>
        </p:nvGraphicFramePr>
        <p:xfrm>
          <a:off x="36003" y="332656"/>
          <a:ext cx="9144001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" name="Equation" r:id="rId5" imgW="7492680" imgH="1676160" progId="Equation.DSMT4">
                  <p:embed/>
                </p:oleObj>
              </mc:Choice>
              <mc:Fallback>
                <p:oleObj name="Equation" r:id="rId5" imgW="749268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3" y="332656"/>
                        <a:ext cx="9144001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>
          <a:xfrm>
            <a:off x="4436533" y="2924944"/>
            <a:ext cx="360040" cy="10801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Histogram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Determine the division of the histogram.</a:t>
            </a:r>
            <a:endParaRPr lang="en-US" altLang="zh-CN" dirty="0"/>
          </a:p>
          <a:p>
            <a:pPr lvl="1"/>
            <a:r>
              <a:rPr lang="en-US" altLang="zh-CN" dirty="0" smtClean="0"/>
              <a:t>Equal gap of Random Variable</a:t>
            </a:r>
          </a:p>
          <a:p>
            <a:pPr lvl="1"/>
            <a:r>
              <a:rPr lang="en-US" altLang="zh-CN" dirty="0" smtClean="0"/>
              <a:t>Equal gap of Probability</a:t>
            </a:r>
          </a:p>
          <a:p>
            <a:r>
              <a:rPr lang="en-US" altLang="zh-CN" dirty="0"/>
              <a:t>Determine the </a:t>
            </a:r>
            <a:r>
              <a:rPr lang="en-US" altLang="zh-CN" dirty="0" smtClean="0"/>
              <a:t>width </a:t>
            </a:r>
            <a:r>
              <a:rPr lang="en-US" altLang="zh-CN" dirty="0"/>
              <a:t>of the histogram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Scott’s  error theory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23076"/>
              </p:ext>
            </p:extLst>
          </p:nvPr>
        </p:nvGraphicFramePr>
        <p:xfrm>
          <a:off x="467544" y="4077072"/>
          <a:ext cx="85689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450"/>
                <a:gridCol w="3495158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Consideration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Disadvantage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Mathematical</a:t>
                      </a:r>
                      <a:r>
                        <a:rPr lang="en-US" altLang="zh-CN" baseline="0" dirty="0" smtClean="0"/>
                        <a:t> 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Larger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Rough description of </a:t>
                      </a:r>
                      <a:r>
                        <a:rPr lang="en-US" altLang="zh-CN" baseline="0" dirty="0" err="1" smtClean="0"/>
                        <a:t>p.d.f</a:t>
                      </a:r>
                      <a:r>
                        <a:rPr lang="en-US" altLang="zh-CN" baseline="0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bias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Thinner 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few</a:t>
                      </a:r>
                      <a:r>
                        <a:rPr lang="en-US" altLang="zh-CN" baseline="0" dirty="0" smtClean="0"/>
                        <a:t> samples in a single histogram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variance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Co-consideration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Intergrated</a:t>
                      </a:r>
                      <a:r>
                        <a:rPr lang="en-US" altLang="zh-CN" dirty="0" smtClean="0"/>
                        <a:t> Mean</a:t>
                      </a:r>
                      <a:r>
                        <a:rPr lang="en-US" altLang="zh-CN" baseline="0" dirty="0" smtClean="0"/>
                        <a:t> Square Error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0846"/>
              </p:ext>
            </p:extLst>
          </p:nvPr>
        </p:nvGraphicFramePr>
        <p:xfrm>
          <a:off x="1979712" y="5805264"/>
          <a:ext cx="580864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3" imgW="2793960" imgH="380880" progId="Equation.DSMT4">
                  <p:embed/>
                </p:oleObj>
              </mc:Choice>
              <mc:Fallback>
                <p:oleObj name="Equation" r:id="rId3" imgW="2793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5805264"/>
                        <a:ext cx="5808645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9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Model uncertainty</a:t>
            </a:r>
          </a:p>
          <a:p>
            <a:pPr lvl="1"/>
            <a:r>
              <a:rPr lang="en-US" altLang="zh-CN" dirty="0" smtClean="0"/>
              <a:t>Classical </a:t>
            </a:r>
            <a:r>
              <a:rPr lang="en-US" altLang="zh-CN" dirty="0"/>
              <a:t>model evaluation </a:t>
            </a:r>
            <a:r>
              <a:rPr lang="en-US" altLang="zh-CN" dirty="0" smtClean="0"/>
              <a:t>criterions and methods</a:t>
            </a:r>
            <a:endParaRPr lang="en-US" altLang="zh-CN" dirty="0"/>
          </a:p>
          <a:p>
            <a:pPr lvl="1"/>
            <a:r>
              <a:rPr lang="en-US" altLang="zh-CN" dirty="0"/>
              <a:t>Two Weltanschauungs upon complex system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Numerical Test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808312" cy="237429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23434"/>
            <a:ext cx="2642085" cy="237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67" y="1470342"/>
            <a:ext cx="2821500" cy="237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68" y="4023434"/>
            <a:ext cx="28215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351"/>
            <a:ext cx="7632848" cy="6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Dimension </a:t>
            </a:r>
            <a:r>
              <a:rPr lang="en-US" altLang="zh-CN" dirty="0" smtClean="0"/>
              <a:t>Disaster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2" y="1340768"/>
            <a:ext cx="6774265" cy="208823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37871"/>
              </p:ext>
            </p:extLst>
          </p:nvPr>
        </p:nvGraphicFramePr>
        <p:xfrm>
          <a:off x="2267744" y="3403501"/>
          <a:ext cx="4794026" cy="108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4" imgW="2349360" imgH="533160" progId="Equation.DSMT4">
                  <p:embed/>
                </p:oleObj>
              </mc:Choice>
              <mc:Fallback>
                <p:oleObj name="Equation" r:id="rId4" imgW="2349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7744" y="3403501"/>
                        <a:ext cx="4794026" cy="1089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31640" y="479715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As dimension increases, the sample required increases exponentially, otherwise we will form a more “distributed “ </a:t>
            </a:r>
            <a:r>
              <a:rPr lang="en-US" altLang="zh-CN" dirty="0" err="1" smtClean="0"/>
              <a:t>p.d.f</a:t>
            </a:r>
            <a:r>
              <a:rPr lang="en-US" altLang="zh-CN" dirty="0" smtClean="0"/>
              <a:t>. than the real situation, which causes a much larger entropy calculated compared with the real number.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Non-plug-in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7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Leonenko</a:t>
            </a:r>
            <a:r>
              <a:rPr lang="en-US" altLang="zh-CN" dirty="0" smtClean="0"/>
              <a:t> Method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68804"/>
              </p:ext>
            </p:extLst>
          </p:nvPr>
        </p:nvGraphicFramePr>
        <p:xfrm>
          <a:off x="2123728" y="1484784"/>
          <a:ext cx="4680520" cy="241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3" imgW="2361960" imgH="1218960" progId="Equation.DSMT4">
                  <p:embed/>
                </p:oleObj>
              </mc:Choice>
              <mc:Fallback>
                <p:oleObj name="Equation" r:id="rId3" imgW="23619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1484784"/>
                        <a:ext cx="4680520" cy="2415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Numerical Test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632848" cy="4785395"/>
          </a:xfrm>
        </p:spPr>
      </p:pic>
    </p:spTree>
    <p:extLst>
      <p:ext uri="{BB962C8B-B14F-4D97-AF65-F5344CB8AC3E}">
        <p14:creationId xmlns:p14="http://schemas.microsoft.com/office/powerpoint/2010/main" val="26645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Extraction of Consistent Series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M-K Method </a:t>
            </a:r>
          </a:p>
        </p:txBody>
      </p:sp>
    </p:spTree>
    <p:extLst>
      <p:ext uri="{BB962C8B-B14F-4D97-AF65-F5344CB8AC3E}">
        <p14:creationId xmlns:p14="http://schemas.microsoft.com/office/powerpoint/2010/main" val="3018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98282"/>
              </p:ext>
            </p:extLst>
          </p:nvPr>
        </p:nvGraphicFramePr>
        <p:xfrm>
          <a:off x="251520" y="1988840"/>
          <a:ext cx="868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92"/>
                <a:gridCol w="837768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  <a:gridCol w="868680"/>
              </a:tblGrid>
              <a:tr h="370840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Subbasin8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Subbasin16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subbasin19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DWBM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3.934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2.948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0.909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/>
                        <a:t>TPWM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3.884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2.853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0.926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/>
                        <a:t>Van-Model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2.259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2.925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0.834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0.911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TRPWBM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2.872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0.933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/>
                        <a:t>TMM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4.292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-0.008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3.541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-0.111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1.892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155679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Result  of  full year </a:t>
            </a:r>
            <a:r>
              <a:rPr lang="en-US" altLang="zh-CN" dirty="0" smtClean="0"/>
              <a:t>data P</a:t>
            </a:r>
            <a:r>
              <a:rPr lang="en-US" altLang="zh-CN" dirty="0" smtClean="0"/>
              <a:t>lug-in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Logic Consideration</a:t>
            </a:r>
          </a:p>
          <a:p>
            <a:r>
              <a:rPr lang="en-US" altLang="zh-CN" dirty="0" smtClean="0"/>
              <a:t>Scientific Consideration</a:t>
            </a:r>
          </a:p>
          <a:p>
            <a:r>
              <a:rPr lang="en-US" altLang="zh-CN" dirty="0" smtClean="0"/>
              <a:t>Technical Consideration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Logic Consideration——Iteration Curse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0549" y="1719734"/>
            <a:ext cx="12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6113" y="2050194"/>
            <a:ext cx="2419808" cy="1104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37677" y="1483067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9920107">
            <a:off x="2593533" y="2052058"/>
            <a:ext cx="714926" cy="217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19871" y="2786523"/>
            <a:ext cx="134275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61202" y="300699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484098">
            <a:off x="2601255" y="2906625"/>
            <a:ext cx="756566" cy="2197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37677" y="2797331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762623" y="1762271"/>
            <a:ext cx="1375054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762622" y="3047267"/>
            <a:ext cx="1353199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0634" y="2286184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H(Input)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5059" y="2379951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Information Relativity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35742" y="1546476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H(Observe)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57419" y="2831852"/>
            <a:ext cx="2309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dirty="0" smtClean="0"/>
              <a:t>H(Simulation)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08794" y="2292990"/>
            <a:ext cx="23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I(Simulation;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上下箭头 18"/>
          <p:cNvSpPr/>
          <p:nvPr/>
        </p:nvSpPr>
        <p:spPr>
          <a:xfrm>
            <a:off x="6335742" y="2198441"/>
            <a:ext cx="217603" cy="59889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4376" y="1361810"/>
            <a:ext cx="17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I(Input;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38339" y="1515349"/>
            <a:ext cx="148733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93980" y="1631623"/>
            <a:ext cx="15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Hydro-process</a:t>
            </a:r>
          </a:p>
          <a:p>
            <a:pPr algn="ctr"/>
            <a:r>
              <a:rPr lang="en-US" altLang="zh-CN" dirty="0"/>
              <a:t>emulation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165059" y="1282501"/>
            <a:ext cx="4728268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064" y="3867876"/>
            <a:ext cx="8364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Does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Simulation</a:t>
            </a:r>
            <a:r>
              <a:rPr lang="en-US" altLang="zh-CN" sz="2000" b="1" dirty="0" err="1">
                <a:solidFill>
                  <a:srgbClr val="FF0000"/>
                </a:solidFill>
              </a:rPr>
              <a:t>→Input→Observation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form </a:t>
            </a:r>
            <a:r>
              <a:rPr lang="en-US" altLang="zh-CN" sz="2000" dirty="0" smtClean="0"/>
              <a:t>a Markov Chain</a:t>
            </a:r>
            <a:r>
              <a:rPr lang="en-US" altLang="zh-CN" sz="2000" dirty="0" smtClean="0"/>
              <a:t>?</a:t>
            </a:r>
          </a:p>
        </p:txBody>
      </p:sp>
      <p:sp>
        <p:nvSpPr>
          <p:cNvPr id="3" name="矩形 2"/>
          <p:cNvSpPr/>
          <p:nvPr/>
        </p:nvSpPr>
        <p:spPr>
          <a:xfrm>
            <a:off x="2170668" y="4426402"/>
            <a:ext cx="1664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State 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Model Uncertainty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809153"/>
              </p:ext>
            </p:extLst>
          </p:nvPr>
        </p:nvGraphicFramePr>
        <p:xfrm>
          <a:off x="-396552" y="1124744"/>
          <a:ext cx="4032448" cy="402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7325"/>
              </p:ext>
            </p:extLst>
          </p:nvPr>
        </p:nvGraphicFramePr>
        <p:xfrm>
          <a:off x="3707904" y="1556792"/>
          <a:ext cx="5112568" cy="267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269"/>
                <a:gridCol w="2698299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classification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source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Aleatory</a:t>
                      </a:r>
                      <a:r>
                        <a:rPr lang="en-US" altLang="zh-CN" dirty="0" smtClean="0"/>
                        <a:t> uncertainty</a:t>
                      </a:r>
                    </a:p>
                    <a:p>
                      <a:pPr algn="ctr"/>
                      <a:r>
                        <a:rPr lang="en-US" altLang="zh-CN" dirty="0" smtClean="0"/>
                        <a:t>(independent of model)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Immanent</a:t>
                      </a:r>
                      <a:r>
                        <a:rPr lang="zh-CN" altLang="en-US" b="0" baseline="0" dirty="0" smtClean="0"/>
                        <a:t> </a:t>
                      </a:r>
                      <a:r>
                        <a:rPr lang="en-US" altLang="zh-CN" b="0" baseline="0" dirty="0" smtClean="0"/>
                        <a:t>uncertainty of hydro system (?)</a:t>
                      </a:r>
                      <a:endParaRPr lang="en-US" altLang="zh-CN" b="1" dirty="0" smtClean="0"/>
                    </a:p>
                  </a:txBody>
                  <a:tcPr/>
                </a:tc>
              </a:tr>
              <a:tr h="3600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Epistemic uncertainty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related to model)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State variables?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576889"/>
            <a:ext cx="6408711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Scientific Consideration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benchmark</a:t>
            </a:r>
          </a:p>
          <a:p>
            <a:r>
              <a:rPr lang="en-US" altLang="zh-CN" dirty="0" smtClean="0"/>
              <a:t>Correlation does not mean function relation</a:t>
            </a:r>
          </a:p>
          <a:p>
            <a:r>
              <a:rPr lang="en-US" altLang="zh-CN" dirty="0" smtClean="0"/>
              <a:t>The consistence requirement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Consideration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en-US" altLang="zh-CN" dirty="0" smtClean="0"/>
              <a:t>oo much calculation</a:t>
            </a:r>
            <a:endParaRPr lang="en-US" altLang="zh-CN" dirty="0" smtClean="0"/>
          </a:p>
          <a:p>
            <a:r>
              <a:rPr lang="en-US" altLang="zh-CN" dirty="0" smtClean="0"/>
              <a:t>Calculation Inaccuracy</a:t>
            </a:r>
          </a:p>
          <a:p>
            <a:r>
              <a:rPr lang="en-US" altLang="zh-CN" dirty="0" smtClean="0"/>
              <a:t>The entropy calculation for daily precipitation which is described using Chapman </a:t>
            </a:r>
            <a:r>
              <a:rPr lang="en-US" altLang="zh-CN" dirty="0"/>
              <a:t>Dirac impulse </a:t>
            </a:r>
            <a:r>
              <a:rPr lang="en-US" altLang="zh-CN" dirty="0" smtClean="0"/>
              <a:t>function.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 </a:t>
            </a:r>
            <a:r>
              <a:rPr lang="en-US" altLang="zh-CN" b="1" dirty="0" smtClean="0"/>
              <a:t>Two Ways To Fly </a:t>
            </a:r>
            <a:r>
              <a:rPr lang="en-US" altLang="zh-CN" b="1" dirty="0"/>
              <a:t>Over the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Iteration Curse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639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I. Reconstruct </a:t>
            </a:r>
            <a:r>
              <a:rPr lang="en-US" altLang="zh-CN" dirty="0" smtClean="0"/>
              <a:t>the Framework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Maxmize</a:t>
            </a:r>
            <a:r>
              <a:rPr lang="en-US" altLang="zh-CN" dirty="0" smtClean="0"/>
              <a:t> I( Input, State variable; Observation)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7739"/>
              </p:ext>
            </p:extLst>
          </p:nvPr>
        </p:nvGraphicFramePr>
        <p:xfrm>
          <a:off x="827584" y="2204864"/>
          <a:ext cx="161925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工作表" r:id="rId3" imgW="1619157" imgH="3952912" progId="Excel.Sheet.12">
                  <p:embed/>
                </p:oleObj>
              </mc:Choice>
              <mc:Fallback>
                <p:oleObj name="工作表" r:id="rId3" imgW="1619157" imgH="39529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1619250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36912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339752" y="5229200"/>
            <a:ext cx="1296144" cy="64807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13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II. Construct the Probability Description of </a:t>
            </a:r>
            <a:r>
              <a:rPr lang="en-US" altLang="zh-CN" dirty="0" smtClean="0"/>
              <a:t>Hydro-mechanism</a:t>
            </a:r>
            <a:br>
              <a:rPr lang="en-US" altLang="zh-CN" dirty="0" smtClean="0"/>
            </a:br>
            <a:r>
              <a:rPr lang="en-US" altLang="zh-CN" dirty="0"/>
              <a:t>Stochastic Soil Moisture Model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80173" y="243844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4255" y="1288122"/>
            <a:ext cx="12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819" y="1618582"/>
            <a:ext cx="2419808" cy="1104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161383" y="1051455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9920107">
            <a:off x="2617239" y="1620446"/>
            <a:ext cx="714926" cy="217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908" y="257538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rot="1484098">
            <a:off x="2624961" y="2475013"/>
            <a:ext cx="756566" cy="2197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161383" y="2365719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786329" y="1330659"/>
            <a:ext cx="1375054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786328" y="2615655"/>
            <a:ext cx="1353199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4340" y="1854572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H(Input)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88765" y="1948339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Information Relativity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59448" y="1114864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H(Observe)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1125" y="2400240"/>
            <a:ext cx="2309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dirty="0" smtClean="0"/>
              <a:t>H(Simulation)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2500" y="1861378"/>
            <a:ext cx="23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I(Simulation;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上下箭头 17"/>
          <p:cNvSpPr/>
          <p:nvPr/>
        </p:nvSpPr>
        <p:spPr>
          <a:xfrm>
            <a:off x="6359448" y="1766829"/>
            <a:ext cx="217603" cy="59889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68082" y="930198"/>
            <a:ext cx="178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I(Input;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362045" y="1083737"/>
            <a:ext cx="148733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17686" y="1200011"/>
            <a:ext cx="15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Hydro-process</a:t>
            </a:r>
          </a:p>
          <a:p>
            <a:pPr algn="ctr"/>
            <a:r>
              <a:rPr lang="en-US" altLang="zh-CN" dirty="0"/>
              <a:t>emulation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188765" y="850889"/>
            <a:ext cx="4728268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1599" y="4672474"/>
            <a:ext cx="12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Mechanism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7163" y="5002934"/>
            <a:ext cx="2419808" cy="1104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068727" y="4435807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9920107">
            <a:off x="2524583" y="5004798"/>
            <a:ext cx="714926" cy="2175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92252" y="595973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1484098">
            <a:off x="2532305" y="5859365"/>
            <a:ext cx="756566" cy="21976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068727" y="5750071"/>
            <a:ext cx="2438470" cy="715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4693673" y="4715011"/>
            <a:ext cx="1375054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693672" y="6000007"/>
            <a:ext cx="1353199" cy="305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41684" y="5238924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H(Input)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96109" y="5332691"/>
            <a:ext cx="221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Information Relativity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266792" y="4499216"/>
            <a:ext cx="2152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dirty="0" smtClean="0"/>
              <a:t>H(Observe)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172440" y="5784592"/>
            <a:ext cx="2341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Average information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content</a:t>
            </a:r>
            <a:r>
              <a:rPr lang="en-US" altLang="zh-CN" dirty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H(Simulation)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39844" y="5245730"/>
            <a:ext cx="23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I(Simulation; Observe)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上下箭头 36"/>
          <p:cNvSpPr/>
          <p:nvPr/>
        </p:nvSpPr>
        <p:spPr>
          <a:xfrm>
            <a:off x="6266792" y="5151181"/>
            <a:ext cx="217603" cy="59889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96568" y="6329068"/>
            <a:ext cx="195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I(Input; </a:t>
            </a:r>
            <a:r>
              <a:rPr lang="en-US" altLang="zh-CN" b="1" dirty="0" smtClean="0">
                <a:solidFill>
                  <a:srgbClr val="FF0000"/>
                </a:solidFill>
              </a:rPr>
              <a:t>Simulation)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269389" y="4468089"/>
            <a:ext cx="1487332" cy="864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25030" y="4584363"/>
            <a:ext cx="156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Hydro-process</a:t>
            </a:r>
          </a:p>
          <a:p>
            <a:pPr algn="ctr"/>
            <a:r>
              <a:rPr lang="en-US" altLang="zh-CN" dirty="0"/>
              <a:t>emulation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040238" y="6744603"/>
            <a:ext cx="4728268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0" y="3648259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62045" y="3463593"/>
            <a:ext cx="636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IS A MIRROR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0883" y="18864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Reverberation of Plato’s Cave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35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459" y="1772604"/>
            <a:ext cx="838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H(Simulation)≥I(</a:t>
            </a:r>
            <a:r>
              <a:rPr lang="en-US" altLang="zh-CN" sz="2400" dirty="0" err="1"/>
              <a:t>Input;Simulation</a:t>
            </a:r>
            <a:r>
              <a:rPr lang="en-US" altLang="zh-CN" sz="2400" dirty="0"/>
              <a:t>)≥I(</a:t>
            </a:r>
            <a:r>
              <a:rPr lang="en-US" altLang="zh-CN" sz="2400" dirty="0" err="1"/>
              <a:t>Simulation;Observation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06256"/>
              </p:ext>
            </p:extLst>
          </p:nvPr>
        </p:nvGraphicFramePr>
        <p:xfrm>
          <a:off x="467544" y="2780928"/>
          <a:ext cx="7560841" cy="144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958"/>
                <a:gridCol w="4702883"/>
              </a:tblGrid>
              <a:tr h="432048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800" dirty="0" smtClean="0"/>
                        <a:t>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r>
                        <a:rPr lang="en-US" altLang="zh-CN" baseline="0" dirty="0" smtClean="0"/>
                        <a:t> Uncertainty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H(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Simulation</a:t>
                      </a:r>
                      <a:r>
                        <a:rPr lang="en-US" altLang="zh-CN" sz="1800" dirty="0" smtClean="0"/>
                        <a:t>)-I(</a:t>
                      </a:r>
                      <a:r>
                        <a:rPr lang="en-US" altLang="zh-CN" sz="1800" dirty="0" err="1" smtClean="0"/>
                        <a:t>Input;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Simulation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96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Reflection of Epistemic</a:t>
                      </a:r>
                      <a:r>
                        <a:rPr lang="en-US" altLang="zh-CN" baseline="0" dirty="0" smtClean="0"/>
                        <a:t> Uncertainty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I(</a:t>
                      </a:r>
                      <a:r>
                        <a:rPr lang="en-US" altLang="zh-CN" sz="1800" dirty="0" err="1" smtClean="0"/>
                        <a:t>Input;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Simulation</a:t>
                      </a:r>
                      <a:r>
                        <a:rPr lang="en-US" altLang="zh-CN" sz="1800" dirty="0" smtClean="0"/>
                        <a:t>)-I(</a:t>
                      </a:r>
                      <a:r>
                        <a:rPr lang="en-US" altLang="zh-CN" sz="1800" dirty="0" err="1" smtClean="0"/>
                        <a:t>Simulation;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Observation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7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15149"/>
              </p:ext>
            </p:extLst>
          </p:nvPr>
        </p:nvGraphicFramePr>
        <p:xfrm>
          <a:off x="-7383" y="1538416"/>
          <a:ext cx="9112250" cy="72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5" name="公式" r:id="rId3" imgW="6349680" imgH="469800" progId="Equation.3">
                  <p:embed/>
                </p:oleObj>
              </mc:Choice>
              <mc:Fallback>
                <p:oleObj name="公式" r:id="rId3" imgW="6349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383" y="1538416"/>
                        <a:ext cx="9112250" cy="7200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96594"/>
              </p:ext>
            </p:extLst>
          </p:nvPr>
        </p:nvGraphicFramePr>
        <p:xfrm>
          <a:off x="1073412" y="2364483"/>
          <a:ext cx="2088232" cy="3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6" name="公式" r:id="rId5" imgW="1209889" imgH="189829" progId="Equation.3">
                  <p:embed/>
                </p:oleObj>
              </mc:Choice>
              <mc:Fallback>
                <p:oleObj name="公式" r:id="rId5" imgW="1209889" imgH="1898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12" y="2364483"/>
                        <a:ext cx="2088232" cy="338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39187"/>
              </p:ext>
            </p:extLst>
          </p:nvPr>
        </p:nvGraphicFramePr>
        <p:xfrm>
          <a:off x="955588" y="2929590"/>
          <a:ext cx="534460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7" name="公式" r:id="rId7" imgW="2653471" imgH="189829" progId="Equation.3">
                  <p:embed/>
                </p:oleObj>
              </mc:Choice>
              <mc:Fallback>
                <p:oleObj name="公式" r:id="rId7" imgW="2653471" imgH="1898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88" y="2929590"/>
                        <a:ext cx="5344604" cy="3600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06284"/>
              </p:ext>
            </p:extLst>
          </p:nvPr>
        </p:nvGraphicFramePr>
        <p:xfrm>
          <a:off x="0" y="3969779"/>
          <a:ext cx="914400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8" name="公式" r:id="rId9" imgW="6642000" imgH="469800" progId="Equation.3">
                  <p:embed/>
                </p:oleObj>
              </mc:Choice>
              <mc:Fallback>
                <p:oleObj name="公式" r:id="rId9" imgW="6642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69779"/>
                        <a:ext cx="9144000" cy="7200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05384"/>
              </p:ext>
            </p:extLst>
          </p:nvPr>
        </p:nvGraphicFramePr>
        <p:xfrm>
          <a:off x="1187624" y="5157192"/>
          <a:ext cx="616019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9" name="公式" r:id="rId11" imgW="3466800" imgH="406080" progId="Equation.3">
                  <p:embed/>
                </p:oleObj>
              </mc:Choice>
              <mc:Fallback>
                <p:oleObj name="公式" r:id="rId11" imgW="346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57192"/>
                        <a:ext cx="6160197" cy="7200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79768"/>
              </p:ext>
            </p:extLst>
          </p:nvPr>
        </p:nvGraphicFramePr>
        <p:xfrm>
          <a:off x="1066683" y="6003622"/>
          <a:ext cx="3240360" cy="69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0" name="Equation" r:id="rId13" imgW="1650531" imgH="383682" progId="Equation.DSMT4">
                  <p:embed/>
                </p:oleObj>
              </mc:Choice>
              <mc:Fallback>
                <p:oleObj name="Equation" r:id="rId13" imgW="1650531" imgH="383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683" y="6003622"/>
                        <a:ext cx="3240360" cy="6926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113365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The 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probability description of soil moisture water balance equation can be written as follows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:</a:t>
            </a:r>
            <a:endParaRPr lang="en-US" altLang="zh-CN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494" y="2276872"/>
            <a:ext cx="88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Where:</a:t>
            </a:r>
            <a:endParaRPr lang="zh-CN" altLang="en-US" dirty="0">
              <a:latin typeface="Cambria Math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508" y="3573016"/>
            <a:ext cx="393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Thus</a:t>
            </a:r>
            <a:r>
              <a:rPr lang="zh-CN" altLang="en-US" dirty="0" smtClean="0">
                <a:latin typeface="Cambria Math" pitchFamily="18" charset="0"/>
                <a:cs typeface="Times New Roman" pitchFamily="18" charset="0"/>
              </a:rPr>
              <a:t>：</a:t>
            </a:r>
            <a:endParaRPr lang="zh-CN" altLang="en-US" dirty="0">
              <a:latin typeface="Cambria Math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5508" y="4686377"/>
            <a:ext cx="3091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Do series expansion at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s,t</a:t>
            </a:r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 </a:t>
            </a:r>
            <a:r>
              <a:rPr lang="zh-CN" altLang="zh-CN" dirty="0" smtClean="0">
                <a:latin typeface="Cambria Math" pitchFamily="18" charset="0"/>
                <a:cs typeface="Times New Roman" pitchFamily="18" charset="0"/>
              </a:rPr>
              <a:t>：</a:t>
            </a:r>
            <a:endParaRPr lang="zh-CN" altLang="zh-CN" dirty="0">
              <a:latin typeface="Cambria Math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508" y="6165304"/>
            <a:ext cx="80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where</a:t>
            </a:r>
            <a:endParaRPr lang="zh-CN" altLang="en-US" dirty="0">
              <a:latin typeface="Cambria Math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09600" y="172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Stochastic Soil Moisture Model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Cambria Math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18424"/>
              </p:ext>
            </p:extLst>
          </p:nvPr>
        </p:nvGraphicFramePr>
        <p:xfrm>
          <a:off x="827584" y="630767"/>
          <a:ext cx="1368152" cy="43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" name="公式" r:id="rId3" imgW="825480" imgH="215640" progId="Equation.3">
                  <p:embed/>
                </p:oleObj>
              </mc:Choice>
              <mc:Fallback>
                <p:oleObj name="公式" r:id="rId3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30767"/>
                        <a:ext cx="1368152" cy="43713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683510"/>
              </p:ext>
            </p:extLst>
          </p:nvPr>
        </p:nvGraphicFramePr>
        <p:xfrm>
          <a:off x="3246305" y="1196752"/>
          <a:ext cx="164358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7" name="公式" r:id="rId5" imgW="808737" imgH="383682" progId="Equation.3">
                  <p:embed/>
                </p:oleObj>
              </mc:Choice>
              <mc:Fallback>
                <p:oleObj name="公式" r:id="rId5" imgW="808737" imgH="3836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305" y="1196752"/>
                        <a:ext cx="1643584" cy="7920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Cambria Math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71864"/>
              </p:ext>
            </p:extLst>
          </p:nvPr>
        </p:nvGraphicFramePr>
        <p:xfrm>
          <a:off x="827584" y="2708920"/>
          <a:ext cx="676875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8" name="公式" r:id="rId7" imgW="2997000" imgH="469800" progId="Equation.3">
                  <p:embed/>
                </p:oleObj>
              </mc:Choice>
              <mc:Fallback>
                <p:oleObj name="公式" r:id="rId7" imgW="2997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6768752" cy="9361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921" y="66466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We have</a:t>
            </a:r>
            <a:r>
              <a:rPr lang="zh-CN" altLang="en-US" dirty="0" smtClean="0">
                <a:latin typeface="Cambria Math" pitchFamily="18" charset="0"/>
                <a:ea typeface="楷体" pitchFamily="49" charset="-122"/>
              </a:rPr>
              <a:t>：</a:t>
            </a:r>
            <a:endParaRPr lang="zh-CN" altLang="en-US" dirty="0">
              <a:latin typeface="Cambria Math" pitchFamily="18" charset="0"/>
              <a:ea typeface="楷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17452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ambria Math" pitchFamily="18" charset="0"/>
                <a:ea typeface="Cambria Math" pitchFamily="18" charset="0"/>
              </a:rPr>
              <a:t>The stable distribution differential equation</a:t>
            </a:r>
            <a:r>
              <a:rPr lang="zh-CN" altLang="en-US" dirty="0" smtClean="0">
                <a:latin typeface="Cambria Math" pitchFamily="18" charset="0"/>
                <a:ea typeface="楷体" pitchFamily="49" charset="-122"/>
              </a:rPr>
              <a:t>：</a:t>
            </a:r>
            <a:endParaRPr lang="zh-CN" altLang="en-US" dirty="0">
              <a:latin typeface="Cambria Math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1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Compound Poisson Process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635766"/>
              </p:ext>
            </p:extLst>
          </p:nvPr>
        </p:nvGraphicFramePr>
        <p:xfrm>
          <a:off x="3419872" y="1268760"/>
          <a:ext cx="2232248" cy="8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5" name="Equation" r:id="rId3" imgW="774360" imgH="444240" progId="Equation.DSMT4">
                  <p:embed/>
                </p:oleObj>
              </mc:Choice>
              <mc:Fallback>
                <p:oleObj name="Equation" r:id="rId3" imgW="774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1268760"/>
                        <a:ext cx="2232248" cy="8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120823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Where {Yi,i≥1} are independent stochastic series submitted to the same distribution as Y. {N(t),t≥0} are Poisson Process. </a:t>
            </a: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37987"/>
              </p:ext>
            </p:extLst>
          </p:nvPr>
        </p:nvGraphicFramePr>
        <p:xfrm>
          <a:off x="3275857" y="3068960"/>
          <a:ext cx="2808312" cy="837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6" name="Equation" r:id="rId5" imgW="1447560" imgH="431640" progId="Equation.DSMT4">
                  <p:embed/>
                </p:oleObj>
              </mc:Choice>
              <mc:Fallback>
                <p:oleObj name="Equation" r:id="rId5" imgW="1447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857" y="3068960"/>
                        <a:ext cx="2808312" cy="837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48617"/>
              </p:ext>
            </p:extLst>
          </p:nvPr>
        </p:nvGraphicFramePr>
        <p:xfrm>
          <a:off x="1619672" y="4077072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Rainfall Description in SSMM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Symbol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Probability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Representation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Poisson</a:t>
                      </a:r>
                      <a:r>
                        <a:rPr lang="en-US" altLang="zh-CN" baseline="0" dirty="0" smtClean="0"/>
                        <a:t> 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Rainfall frequency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Exponential</a:t>
                      </a:r>
                      <a:r>
                        <a:rPr lang="en-US" altLang="zh-CN" baseline="0" dirty="0" smtClean="0"/>
                        <a:t> Distribution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Rainfall depth per</a:t>
                      </a:r>
                      <a:r>
                        <a:rPr lang="en-US" altLang="zh-CN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precipitation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X(t)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Compound</a:t>
                      </a:r>
                      <a:r>
                        <a:rPr lang="en-US" altLang="zh-CN" baseline="0" dirty="0" smtClean="0"/>
                        <a:t> Poisson 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Rainfall</a:t>
                      </a:r>
                      <a:r>
                        <a:rPr lang="en-US" altLang="zh-CN" baseline="0" dirty="0" smtClean="0"/>
                        <a:t> depth during time 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8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Quantization of Uncertainty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6186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892" y="5380241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Note</a:t>
            </a:r>
            <a:r>
              <a:rPr lang="en-US" altLang="zh-CN" dirty="0" smtClean="0"/>
              <a:t>: The </a:t>
            </a:r>
            <a:r>
              <a:rPr lang="en-US" altLang="zh-CN" dirty="0"/>
              <a:t>emphasis here is directed towards the </a:t>
            </a:r>
            <a:r>
              <a:rPr lang="en-US" altLang="zh-CN" b="1" dirty="0" err="1">
                <a:solidFill>
                  <a:srgbClr val="FF0000"/>
                </a:solidFill>
              </a:rPr>
              <a:t>streamflow</a:t>
            </a:r>
            <a:r>
              <a:rPr lang="en-US" altLang="zh-CN" dirty="0"/>
              <a:t>. For water quality models, we can refer to the review paper by Beck (1987).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5005"/>
              </p:ext>
            </p:extLst>
          </p:nvPr>
        </p:nvGraphicFramePr>
        <p:xfrm>
          <a:off x="1259632" y="1412776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Objective functions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Least</a:t>
                      </a:r>
                      <a:r>
                        <a:rPr lang="en-US" altLang="zh-CN" baseline="0" dirty="0" smtClean="0"/>
                        <a:t> Squares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Nash</a:t>
                      </a:r>
                      <a:r>
                        <a:rPr lang="en-US" altLang="zh-CN" baseline="0" dirty="0" smtClean="0"/>
                        <a:t>-Sutcliffe Coefficient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Maximum Likelihood</a:t>
                      </a:r>
                      <a:r>
                        <a:rPr lang="en-US" altLang="zh-CN" baseline="0" dirty="0" smtClean="0"/>
                        <a:t>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Heteroscedastic</a:t>
                      </a:r>
                      <a:r>
                        <a:rPr lang="en-US" altLang="zh-CN" dirty="0" smtClean="0"/>
                        <a:t> Maximum Likelihood Estimator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Correlation coefficient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Minimize</a:t>
                      </a:r>
                      <a:r>
                        <a:rPr lang="en-US" altLang="zh-CN" baseline="0" dirty="0" smtClean="0"/>
                        <a:t> the bias with y=x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Mutual information  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Maximize I(</a:t>
                      </a:r>
                      <a:r>
                        <a:rPr lang="en-US" altLang="zh-CN" dirty="0" err="1" smtClean="0"/>
                        <a:t>Obser</a:t>
                      </a:r>
                      <a:r>
                        <a:rPr lang="en-US" altLang="zh-CN" dirty="0" smtClean="0"/>
                        <a:t>; Simulation)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407707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1, Focus on performance, not mechanism.</a:t>
            </a:r>
          </a:p>
          <a:p>
            <a:r>
              <a:rPr lang="en-US" altLang="zh-CN" dirty="0" smtClean="0"/>
              <a:t>2, A benchmark is required.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26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Two Perspectives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7544" y="2420888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Based on Stochastic Process	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499992" y="242088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Based on Stable Distribution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4640117"/>
              </p:ext>
            </p:extLst>
          </p:nvPr>
        </p:nvGraphicFramePr>
        <p:xfrm>
          <a:off x="539552" y="3582308"/>
          <a:ext cx="3456384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" name="Equation" r:id="rId3" imgW="2031840" imgH="406080" progId="Equation.DSMT4">
                  <p:embed/>
                </p:oleObj>
              </mc:Choice>
              <mc:Fallback>
                <p:oleObj name="Equation" r:id="rId3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582308"/>
                        <a:ext cx="3456384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406611" y="1556792"/>
            <a:ext cx="0" cy="530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32129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Entropy rate: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8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262"/>
            <a:ext cx="4932039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040" y="11732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4000" dirty="0" smtClean="0"/>
              <a:t>Wish </a:t>
            </a:r>
            <a:r>
              <a:rPr lang="en-US" altLang="zh-CN" sz="4000" dirty="0"/>
              <a:t>for </a:t>
            </a:r>
            <a:r>
              <a:rPr lang="en-US" altLang="zh-CN" sz="4000" dirty="0" smtClean="0"/>
              <a:t>criticism</a:t>
            </a:r>
            <a:r>
              <a:rPr lang="en-US" altLang="zh-CN" sz="4000" dirty="0"/>
              <a:t>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036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Leonenko</a:t>
            </a:r>
            <a:r>
              <a:rPr lang="zh-CN" altLang="en-US" dirty="0" smtClean="0"/>
              <a:t>方法会严重低估互信息，说明其并不适用于高维高相关数据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1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随机不确定性较小，说明数据质量较好，模型有可能达到较高精度；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1800" b="1" dirty="0" err="1">
                <a:solidFill>
                  <a:srgbClr val="FF0000"/>
                </a:solidFill>
              </a:rPr>
              <a:t>Leonenko</a:t>
            </a:r>
            <a:r>
              <a:rPr lang="zh-CN" altLang="en-US" sz="1800" b="1" dirty="0">
                <a:solidFill>
                  <a:srgbClr val="FF0000"/>
                </a:solidFill>
              </a:rPr>
              <a:t>方法</a:t>
            </a:r>
            <a:r>
              <a:rPr lang="zh-CN" altLang="en-US" sz="1800" dirty="0"/>
              <a:t>对内在维数非常敏感，现有降维方法难以满足需求</a:t>
            </a:r>
            <a:endParaRPr lang="en-US" altLang="zh-CN" sz="1800" dirty="0"/>
          </a:p>
          <a:p>
            <a:pPr lvl="1"/>
            <a:r>
              <a:rPr lang="en-US" altLang="zh-CN" sz="1800" b="1" dirty="0">
                <a:solidFill>
                  <a:srgbClr val="FF0000"/>
                </a:solidFill>
              </a:rPr>
              <a:t>ISOMAP</a:t>
            </a:r>
            <a:r>
              <a:rPr lang="zh-CN" altLang="en-US" sz="1800" b="1" dirty="0">
                <a:solidFill>
                  <a:srgbClr val="FF0000"/>
                </a:solidFill>
              </a:rPr>
              <a:t>方法和</a:t>
            </a:r>
            <a:r>
              <a:rPr lang="en-US" altLang="zh-CN" sz="1800" b="1" dirty="0">
                <a:solidFill>
                  <a:srgbClr val="FF0000"/>
                </a:solidFill>
              </a:rPr>
              <a:t>SVM</a:t>
            </a:r>
            <a:r>
              <a:rPr lang="zh-CN" altLang="en-US" sz="1800" b="1" dirty="0">
                <a:solidFill>
                  <a:srgbClr val="FF0000"/>
                </a:solidFill>
              </a:rPr>
              <a:t>方法</a:t>
            </a:r>
            <a:r>
              <a:rPr lang="zh-CN" altLang="en-US" sz="1800" dirty="0"/>
              <a:t>对水文数据的信息量有一定的识别能力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4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6321"/>
            <a:ext cx="8229600" cy="104994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Classical Uncertainty Research Methods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60303"/>
              </p:ext>
            </p:extLst>
          </p:nvPr>
        </p:nvGraphicFramePr>
        <p:xfrm>
          <a:off x="395536" y="1052736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2523728"/>
                <a:gridCol w="27432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Focus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idea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GLUE</a:t>
                      </a:r>
                    </a:p>
                    <a:p>
                      <a:pPr algn="ctr"/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Beven</a:t>
                      </a:r>
                      <a:r>
                        <a:rPr lang="en-US" altLang="zh-CN" dirty="0" smtClean="0"/>
                        <a:t>, 1992)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Empirical</a:t>
                      </a:r>
                      <a:r>
                        <a:rPr lang="en-US" altLang="zh-CN" baseline="0" dirty="0" smtClean="0"/>
                        <a:t> Bayesian 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11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Bayesian Stochastic Inference</a:t>
                      </a:r>
                    </a:p>
                    <a:p>
                      <a:pPr algn="ctr"/>
                      <a:r>
                        <a:rPr lang="en-US" altLang="zh-CN" dirty="0" smtClean="0"/>
                        <a:t>(Thiemann,2001; Kavetski,2006; etc.</a:t>
                      </a:r>
                      <a:r>
                        <a:rPr lang="en-US" altLang="zh-CN" baseline="0" dirty="0" smtClean="0"/>
                        <a:t> 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Parameter</a:t>
                      </a:r>
                      <a:r>
                        <a:rPr lang="en-US" altLang="zh-CN" baseline="0" dirty="0" smtClean="0"/>
                        <a:t> &amp; Structure 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Bayesian </a:t>
                      </a:r>
                      <a:endParaRPr lang="zh-CN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Precipitation Multiplier (Kavetski,2006 )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Input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Bayesian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Process</a:t>
                      </a:r>
                      <a:r>
                        <a:rPr lang="en-US" altLang="zh-CN" baseline="0" dirty="0" smtClean="0"/>
                        <a:t>-based approach</a:t>
                      </a:r>
                    </a:p>
                    <a:p>
                      <a:pPr algn="ctr"/>
                      <a:r>
                        <a:rPr lang="en-US" altLang="zh-CN" baseline="0" dirty="0" smtClean="0"/>
                        <a:t>(</a:t>
                      </a:r>
                      <a:r>
                        <a:rPr lang="en-US" altLang="zh-CN" baseline="0" dirty="0" err="1" smtClean="0"/>
                        <a:t>Yilmaz</a:t>
                      </a:r>
                      <a:r>
                        <a:rPr lang="en-US" altLang="zh-CN" baseline="0" dirty="0" smtClean="0"/>
                        <a:t>, 2008)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Self-</a:t>
                      </a:r>
                      <a:r>
                        <a:rPr lang="en-US" altLang="zh-CN" dirty="0" err="1" smtClean="0"/>
                        <a:t>organzing</a:t>
                      </a:r>
                      <a:r>
                        <a:rPr lang="en-US" altLang="zh-CN" baseline="0" dirty="0" smtClean="0"/>
                        <a:t> maps</a:t>
                      </a:r>
                    </a:p>
                    <a:p>
                      <a:pPr algn="ctr"/>
                      <a:r>
                        <a:rPr lang="en-US" altLang="zh-CN" dirty="0" smtClean="0"/>
                        <a:t>(Gupta,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Herbst</a:t>
                      </a:r>
                      <a:r>
                        <a:rPr lang="en-US" altLang="zh-CN" baseline="0" dirty="0" smtClean="0"/>
                        <a:t>, 2009 )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Structure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Self-</a:t>
                      </a:r>
                      <a:r>
                        <a:rPr lang="en-US" altLang="zh-CN" dirty="0" err="1" smtClean="0"/>
                        <a:t>organzing</a:t>
                      </a:r>
                      <a:r>
                        <a:rPr lang="en-US" altLang="zh-CN" baseline="0" dirty="0" smtClean="0"/>
                        <a:t> maps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Temporal Clustering</a:t>
                      </a:r>
                    </a:p>
                    <a:p>
                      <a:pPr algn="ctr"/>
                      <a:r>
                        <a:rPr lang="en-US" altLang="zh-CN" dirty="0" smtClean="0"/>
                        <a:t>(de </a:t>
                      </a:r>
                      <a:r>
                        <a:rPr lang="en-US" altLang="zh-CN" dirty="0" err="1" smtClean="0"/>
                        <a:t>Vos</a:t>
                      </a:r>
                      <a:r>
                        <a:rPr lang="en-US" altLang="zh-CN" dirty="0" smtClean="0"/>
                        <a:t> &amp; </a:t>
                      </a:r>
                      <a:r>
                        <a:rPr lang="en-US" altLang="zh-CN" dirty="0" err="1" smtClean="0"/>
                        <a:t>Rientjes</a:t>
                      </a:r>
                      <a:r>
                        <a:rPr lang="en-US" altLang="zh-CN" dirty="0" smtClean="0"/>
                        <a:t>, 2009)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Structure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Temporal Clustering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68934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Uncertainty comes from the combination of input, parameters and structure. </a:t>
            </a:r>
          </a:p>
          <a:p>
            <a:r>
              <a:rPr lang="en-US" altLang="zh-CN" dirty="0" smtClean="0"/>
              <a:t>The single-handed investigation of  one or two of them may cause the double/treble-vision problem.</a:t>
            </a:r>
          </a:p>
        </p:txBody>
      </p:sp>
    </p:spTree>
    <p:extLst>
      <p:ext uri="{BB962C8B-B14F-4D97-AF65-F5344CB8AC3E}">
        <p14:creationId xmlns:p14="http://schemas.microsoft.com/office/powerpoint/2010/main" val="2739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Weltanschauungs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Focus on the objects. The whole system is viewed as the combination of a sequence of objects, whose behavior may change with time.</a:t>
            </a:r>
          </a:p>
          <a:p>
            <a:r>
              <a:rPr lang="en-US" altLang="zh-CN" dirty="0" smtClean="0"/>
              <a:t>Focus on the information flow, the way an electronic engineer takes when observing the signal processing system.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200" dirty="0" smtClean="0"/>
              <a:t>Harold Abelson et al. Structure and Interpretation of Computer Programming. Beijing: China Machine Press, 2004.2:53</a:t>
            </a:r>
          </a:p>
        </p:txBody>
      </p:sp>
    </p:spTree>
    <p:extLst>
      <p:ext uri="{BB962C8B-B14F-4D97-AF65-F5344CB8AC3E}">
        <p14:creationId xmlns:p14="http://schemas.microsoft.com/office/powerpoint/2010/main" val="13259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 uncertainty analysis based on information entropy and mutual information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8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Theoretical Framework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396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The value</a:t>
            </a:r>
            <a:r>
              <a:rPr lang="zh-CN" altLang="en-US" dirty="0"/>
              <a:t> </a:t>
            </a:r>
            <a:r>
              <a:rPr lang="en-US" altLang="zh-CN" dirty="0" smtClean="0"/>
              <a:t>of a </a:t>
            </a:r>
            <a:r>
              <a:rPr lang="en-US" altLang="zh-CN" b="1" dirty="0" smtClean="0">
                <a:solidFill>
                  <a:srgbClr val="FF0000"/>
                </a:solidFill>
              </a:rPr>
              <a:t>definition</a:t>
            </a:r>
            <a:r>
              <a:rPr lang="en-US" altLang="zh-CN" dirty="0" smtClean="0"/>
              <a:t>/</a:t>
            </a:r>
            <a:r>
              <a:rPr lang="en-US" altLang="zh-CN" b="1" dirty="0" smtClean="0">
                <a:solidFill>
                  <a:srgbClr val="FF0000"/>
                </a:solidFill>
              </a:rPr>
              <a:t>term </a:t>
            </a:r>
            <a:r>
              <a:rPr lang="en-US" altLang="zh-CN" dirty="0" smtClean="0"/>
              <a:t>lies in its ability to capture  our </a:t>
            </a:r>
            <a:r>
              <a:rPr lang="en-US" altLang="zh-CN" b="1" dirty="0">
                <a:solidFill>
                  <a:srgbClr val="FF0000"/>
                </a:solidFill>
              </a:rPr>
              <a:t>intuition</a:t>
            </a:r>
            <a:r>
              <a:rPr lang="en-US" altLang="zh-CN" dirty="0" smtClean="0"/>
              <a:t>/</a:t>
            </a:r>
            <a:r>
              <a:rPr lang="en-US" altLang="zh-CN" b="1" dirty="0">
                <a:solidFill>
                  <a:srgbClr val="FF0000"/>
                </a:solidFill>
              </a:rPr>
              <a:t>perception</a:t>
            </a:r>
            <a:r>
              <a:rPr lang="en-US" altLang="zh-CN" dirty="0" smtClean="0"/>
              <a:t> of a certain object.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548279"/>
              </p:ext>
            </p:extLst>
          </p:nvPr>
        </p:nvGraphicFramePr>
        <p:xfrm>
          <a:off x="2339752" y="2708920"/>
          <a:ext cx="4608512" cy="7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08920"/>
                        <a:ext cx="4608512" cy="7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60463"/>
              </p:ext>
            </p:extLst>
          </p:nvPr>
        </p:nvGraphicFramePr>
        <p:xfrm>
          <a:off x="2411760" y="3573016"/>
          <a:ext cx="4608512" cy="210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5" imgW="2717640" imgH="1282680" progId="Equation.DSMT4">
                  <p:embed/>
                </p:oleObj>
              </mc:Choice>
              <mc:Fallback>
                <p:oleObj name="Equation" r:id="rId5" imgW="2717640" imgH="12826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73016"/>
                        <a:ext cx="4608512" cy="210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572717"/>
              </p:ext>
            </p:extLst>
          </p:nvPr>
        </p:nvGraphicFramePr>
        <p:xfrm>
          <a:off x="1733550" y="5732463"/>
          <a:ext cx="63801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7" imgW="3936960" imgH="444240" progId="Equation.DSMT4">
                  <p:embed/>
                </p:oleObj>
              </mc:Choice>
              <mc:Fallback>
                <p:oleObj name="Equation" r:id="rId7" imgW="3936960" imgH="4442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732463"/>
                        <a:ext cx="63801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4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5284</TotalTime>
  <Words>1874</Words>
  <Application>Microsoft Office PowerPoint</Application>
  <PresentationFormat>全屏显示(4:3)</PresentationFormat>
  <Paragraphs>646</Paragraphs>
  <Slides>53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Office 主题</vt:lpstr>
      <vt:lpstr>Equation</vt:lpstr>
      <vt:lpstr>公式</vt:lpstr>
      <vt:lpstr>MathType 6.0 Equation</vt:lpstr>
      <vt:lpstr>Microsoft Excel 工作表</vt:lpstr>
      <vt:lpstr>Watershed Model Uncertainty Analysis Based on Information Entropy and Mutual Information</vt:lpstr>
      <vt:lpstr>OUTLINE</vt:lpstr>
      <vt:lpstr>Background</vt:lpstr>
      <vt:lpstr>Model Uncertainty</vt:lpstr>
      <vt:lpstr>Quantization of Uncertainty</vt:lpstr>
      <vt:lpstr>Classical Uncertainty Research Methods</vt:lpstr>
      <vt:lpstr>Two Weltanschauungs</vt:lpstr>
      <vt:lpstr>Model uncertainty analysis based on information entropy and mutual information </vt:lpstr>
      <vt:lpstr>Theoretical Framework Construction</vt:lpstr>
      <vt:lpstr>PowerPoint 演示文稿</vt:lpstr>
      <vt:lpstr>Data Processing Inequality</vt:lpstr>
      <vt:lpstr>The application of  Data Processing Inequality</vt:lpstr>
      <vt:lpstr>Did the definition capture our intuition/perception of the certain objects?</vt:lpstr>
      <vt:lpstr>Application  </vt:lpstr>
      <vt:lpstr>Empirical Verification</vt:lpstr>
      <vt:lpstr>Technological Route</vt:lpstr>
      <vt:lpstr>A brief introduction of  water balance models</vt:lpstr>
      <vt:lpstr>PowerPoint 演示文稿</vt:lpstr>
      <vt:lpstr>Catchment Information</vt:lpstr>
      <vt:lpstr>PowerPoint 演示文稿</vt:lpstr>
      <vt:lpstr>PowerPoint 演示文稿</vt:lpstr>
      <vt:lpstr>Information Content Calculation</vt:lpstr>
      <vt:lpstr>Discrete entropy &amp; Differential entropy</vt:lpstr>
      <vt:lpstr>PowerPoint 演示文稿</vt:lpstr>
      <vt:lpstr>Plug-in Method</vt:lpstr>
      <vt:lpstr>Asymptotic equipartition property(AEP)</vt:lpstr>
      <vt:lpstr>PowerPoint 演示文稿</vt:lpstr>
      <vt:lpstr>PowerPoint 演示文稿</vt:lpstr>
      <vt:lpstr>Histogram Method</vt:lpstr>
      <vt:lpstr>Numerical Test</vt:lpstr>
      <vt:lpstr>PowerPoint 演示文稿</vt:lpstr>
      <vt:lpstr>Dimension Disaster </vt:lpstr>
      <vt:lpstr>Non-plug-in Method</vt:lpstr>
      <vt:lpstr> Leonenko Method</vt:lpstr>
      <vt:lpstr>Numerical Test</vt:lpstr>
      <vt:lpstr>Extraction of Consistent Series </vt:lpstr>
      <vt:lpstr>Results</vt:lpstr>
      <vt:lpstr>Discussion</vt:lpstr>
      <vt:lpstr>Logic Consideration——Iteration Curse</vt:lpstr>
      <vt:lpstr>Scientific Consideration</vt:lpstr>
      <vt:lpstr>Technical Consideration</vt:lpstr>
      <vt:lpstr> Two Ways To Fly Over the  Iteration Curse</vt:lpstr>
      <vt:lpstr>I. Reconstruct the Framework</vt:lpstr>
      <vt:lpstr>II. Construct the Probability Description of Hydro-mechanism Stochastic Soil Moisture Model </vt:lpstr>
      <vt:lpstr>PowerPoint 演示文稿</vt:lpstr>
      <vt:lpstr>PowerPoint 演示文稿</vt:lpstr>
      <vt:lpstr>PowerPoint 演示文稿</vt:lpstr>
      <vt:lpstr>PowerPoint 演示文稿</vt:lpstr>
      <vt:lpstr>Compound Poisson Process</vt:lpstr>
      <vt:lpstr>Two Perspectives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panda</cp:lastModifiedBy>
  <cp:revision>309</cp:revision>
  <dcterms:created xsi:type="dcterms:W3CDTF">2013-11-25T13:34:05Z</dcterms:created>
  <dcterms:modified xsi:type="dcterms:W3CDTF">2013-12-02T11:09:53Z</dcterms:modified>
</cp:coreProperties>
</file>