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B1EA-4CA5-8AB4-D4E5-4BC67C71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9AAC6B-8F1C-0DC2-ED02-EF8DC3CD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EA318-B6B8-8643-0330-D36489A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910FC-018B-AB54-7F22-573C3BB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74F81-F7A2-1D18-B952-2390A3B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78CE6-035E-796C-10AF-A4E17C2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05BE8-2A3D-AEEA-4F2A-B5239847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733FD-59AA-20DF-751D-5ED287FA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A4D86-8F33-1F38-9C35-6B494939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FF93-DAA9-880A-066C-B62564F8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3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78BCF-3F4A-C986-ECF1-01657B946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F5CF4-4B72-DB60-FC89-427B11D8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65947-9062-0CDA-CED2-E8ADD464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9A215-28D4-0311-9F39-B785D4E8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49E9D-2F21-B3E1-3127-26849AF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EDEA7-2646-78A5-09C8-1A92791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D2CC5-D57A-F1A5-707A-5027A464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40847-5F90-93AC-AC28-F8DF5A9E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8F0F2-14B4-D157-8D97-AF99987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8E575-C3EE-45A3-F3A1-B404F5D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60C12-7C36-2CD8-C396-C6549043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363C-9007-E4D8-D3C8-6949FD12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77B93-6AF1-D39E-9D35-0A43031F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56D6E-7135-AD80-63BA-7A8E71D8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D7244-4882-92F7-5744-BAB27EC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90A4F-BA77-31DC-6D60-69D0DFB3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612A9-CA1E-49EA-5C69-2B538231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4B87E-C842-1B77-30F8-7A5143B1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64E9A-3F70-A61B-BCFD-A43BF89B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A9601-1719-3427-043C-04C3CC1D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99916-5993-5EC9-BFB5-6E05CDD4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9BBCD-1BCF-8A89-2781-FABDB4A4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B319-DBFE-0EE1-0386-BA163403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2604A-8544-A24B-6E47-38BEBBE4A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2BF8D-3D19-1DA3-E1DA-477BAEC7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A9CB5-F56C-BF19-ADA6-ABB73CC13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85327-62B7-3FBD-D4BA-54A3297E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1EB0B5-B488-CB5B-CC5A-598D8B9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A7460-0F22-4143-8D48-BC62D33D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5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FF8A-2209-7381-6D67-F5FF431F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431F1-69A0-B471-C9B1-749E807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C695-A38D-1849-1847-5B83BA4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51534-6897-7CC5-C652-9F95E61C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DD361-1793-2962-DA20-93625349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56B99A-8480-4F3B-125A-5D47674A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86745-C517-B230-99B8-66FBD30D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0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034E0-16E2-6BAE-D1C3-8D644434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BB7E3-FCC1-8F7C-89D2-3B830E3E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417CA-C569-1E4B-3477-650FF50D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176AC-CCB0-883B-E4F3-E6FDC90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15F98-541B-954F-E95E-4D393E38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2BA31-4AE8-F650-A78D-235C35B0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9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17E9B-3EF5-80E5-1B58-43CD2F77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6AE113-D5C7-7880-6F62-9E62B63C7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7794-8CB7-E9A7-02E1-4601F3991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6EE5F-6A1A-84BF-9A70-7C553557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ADBED-3BDA-75D1-9F3A-DBA22001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2B645-8711-92EB-D76D-13597E5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FEFC0-8A97-1B7B-5677-4FB81774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6B33B-468A-BC86-3972-45C0C0E7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87C5-541F-45FE-E1D3-F611349AE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FD7E-AF6D-4110-803D-84E2C618F38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688D1-5088-9E53-4E74-10912AE4F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7C456-8CB2-174F-FA21-3BE9045FD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5017-3CEC-4084-888E-F31F47B00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57E0F-C218-8C77-20AE-CFF94056A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2" r="10426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46F84-188A-08CA-87B7-8447D81B44E6}"/>
              </a:ext>
            </a:extLst>
          </p:cNvPr>
          <p:cNvSpPr txBox="1"/>
          <p:nvPr/>
        </p:nvSpPr>
        <p:spPr>
          <a:xfrm>
            <a:off x="9272922" y="3267002"/>
            <a:ext cx="2452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삼성시의 </a:t>
            </a:r>
            <a:endParaRPr lang="en-US" altLang="ko-KR" sz="32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주말 농장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07A2F-62B1-6B88-CAF4-9B036E22D0AE}"/>
              </a:ext>
            </a:extLst>
          </p:cNvPr>
          <p:cNvSpPr txBox="1"/>
          <p:nvPr/>
        </p:nvSpPr>
        <p:spPr>
          <a:xfrm>
            <a:off x="7244895" y="6098757"/>
            <a:ext cx="570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박종민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임상빈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임지민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장세진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한지운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A4C-77ED-E028-AB59-4643C65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364416"/>
            <a:ext cx="10515600" cy="62099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지문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A24F3-4B0A-22AC-FE0D-053F0169AD04}"/>
              </a:ext>
            </a:extLst>
          </p:cNvPr>
          <p:cNvSpPr txBox="1"/>
          <p:nvPr/>
        </p:nvSpPr>
        <p:spPr>
          <a:xfrm>
            <a:off x="681318" y="1175448"/>
            <a:ext cx="10990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삼성시의 주말농장은 물길로 연결되어 있는데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물길을 통해서 잡초가 전파되게 된다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예를 들어 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농장이 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그림 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1&gt;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같이 연결되어 있다고 하자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sz="2000" b="0" i="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농장이 잡초에 의해 잠식되면 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3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6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농장까지 잡초에 의해 상추를 재배할 수 없게 된다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5</a:t>
            </a:r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농장은 다른 물길로 연결되어 있기 때문에 영향을 받지 않는다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r>
              <a:rPr lang="ko-KR" altLang="en-US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잡초에 의해 잠식되지 않는 농장의 개수를 구하여라</a:t>
            </a:r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546FF66-5563-DFD3-BF96-A37E8AFA8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27725"/>
              </p:ext>
            </p:extLst>
          </p:nvPr>
        </p:nvGraphicFramePr>
        <p:xfrm>
          <a:off x="2178423" y="3428537"/>
          <a:ext cx="1194534" cy="286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34">
                  <a:extLst>
                    <a:ext uri="{9D8B030D-6E8A-4147-A177-3AD203B41FA5}">
                      <a16:colId xmlns:a16="http://schemas.microsoft.com/office/drawing/2014/main" val="4011679347"/>
                    </a:ext>
                  </a:extLst>
                </a:gridCol>
              </a:tblGrid>
              <a:tr h="498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입력</a:t>
                      </a:r>
                      <a:endParaRPr lang="en-US" altLang="ko-KR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152071" marR="152071" marT="76036" marB="76036"/>
                </a:tc>
                <a:extLst>
                  <a:ext uri="{0D108BD9-81ED-4DB2-BD59-A6C34878D82A}">
                    <a16:rowId xmlns:a16="http://schemas.microsoft.com/office/drawing/2014/main" val="3586662759"/>
                  </a:ext>
                </a:extLst>
              </a:tr>
              <a:tr h="1966506">
                <a:tc>
                  <a:txBody>
                    <a:bodyPr/>
                    <a:lstStyle/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</a:p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</a:p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1 2</a:t>
                      </a:r>
                    </a:p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1 3</a:t>
                      </a:r>
                    </a:p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3 6</a:t>
                      </a:r>
                    </a:p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4 5</a:t>
                      </a:r>
                    </a:p>
                  </a:txBody>
                  <a:tcPr marL="152071" marR="152071" marT="76036" marB="76036"/>
                </a:tc>
                <a:extLst>
                  <a:ext uri="{0D108BD9-81ED-4DB2-BD59-A6C34878D82A}">
                    <a16:rowId xmlns:a16="http://schemas.microsoft.com/office/drawing/2014/main" val="418089737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BA78BE-9279-7A2D-5BA9-7DD97D1EC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97605"/>
              </p:ext>
            </p:extLst>
          </p:nvPr>
        </p:nvGraphicFramePr>
        <p:xfrm>
          <a:off x="3480483" y="3417315"/>
          <a:ext cx="1194534" cy="1035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4534">
                  <a:extLst>
                    <a:ext uri="{9D8B030D-6E8A-4147-A177-3AD203B41FA5}">
                      <a16:colId xmlns:a16="http://schemas.microsoft.com/office/drawing/2014/main" val="4011679347"/>
                    </a:ext>
                  </a:extLst>
                </a:gridCol>
              </a:tblGrid>
              <a:tr h="488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출력</a:t>
                      </a:r>
                      <a:endParaRPr lang="en-US" altLang="ko-KR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152071" marR="152071" marT="76036" marB="76036"/>
                </a:tc>
                <a:extLst>
                  <a:ext uri="{0D108BD9-81ED-4DB2-BD59-A6C34878D82A}">
                    <a16:rowId xmlns:a16="http://schemas.microsoft.com/office/drawing/2014/main" val="3586662759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</a:p>
                  </a:txBody>
                  <a:tcPr marL="152071" marR="152071" marT="76036" marB="76036"/>
                </a:tc>
                <a:extLst>
                  <a:ext uri="{0D108BD9-81ED-4DB2-BD59-A6C34878D82A}">
                    <a16:rowId xmlns:a16="http://schemas.microsoft.com/office/drawing/2014/main" val="418089737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A474F43F-BD7F-0FBE-7C5E-ECD2FD0A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" t="10834" r="6023" b="9758"/>
          <a:stretch/>
        </p:blipFill>
        <p:spPr>
          <a:xfrm>
            <a:off x="5720274" y="3304479"/>
            <a:ext cx="4619753" cy="3112581"/>
          </a:xfrm>
          <a:prstGeom prst="rect">
            <a:avLst/>
          </a:prstGeom>
        </p:spPr>
      </p:pic>
      <p:pic>
        <p:nvPicPr>
          <p:cNvPr id="40" name="그림 39" descr="야채, 절반, 닫기이(가) 표시된 사진&#10;&#10;자동 생성된 설명">
            <a:extLst>
              <a:ext uri="{FF2B5EF4-FFF2-40B4-BE49-F238E27FC236}">
                <a16:creationId xmlns:a16="http://schemas.microsoft.com/office/drawing/2014/main" id="{F7554289-6BEF-C282-AA70-11FE9FB4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83" y="364416"/>
            <a:ext cx="547194" cy="590970"/>
          </a:xfrm>
          <a:prstGeom prst="rect">
            <a:avLst/>
          </a:prstGeom>
        </p:spPr>
      </p:pic>
      <p:pic>
        <p:nvPicPr>
          <p:cNvPr id="42" name="그림 41" descr="식물, 잔디이(가) 표시된 사진&#10;&#10;자동 생성된 설명">
            <a:extLst>
              <a:ext uri="{FF2B5EF4-FFF2-40B4-BE49-F238E27FC236}">
                <a16:creationId xmlns:a16="http://schemas.microsoft.com/office/drawing/2014/main" id="{BC1B537C-212C-5DC4-E943-D799387BA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2" y="3485589"/>
            <a:ext cx="602625" cy="4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A4C-77ED-E028-AB59-4643C65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959" y="1010584"/>
            <a:ext cx="2138082" cy="79132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9BF2-8917-65B9-D77D-71986D4D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947"/>
            <a:ext cx="10515600" cy="36210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그래프를 만든 후 그래프 탐색 알고리즘을 이용해 정답을 도출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하는 문제이다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노드와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간선이 주어지고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공백을 사이에 두고 노드와 노드의 번호가 간선의 개수만큼 주어진다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주어진 정보로 그래프를 생성한 후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그래프에서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노드와 연결된 노드들을 찾아 개수를 센 후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전체의 노드 개수에서 빼면 문제에서 요구하는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잡초가 자라지 않은 상추 농장의 개수</a:t>
            </a:r>
            <a:r>
              <a:rPr lang="en-US" altLang="ko-KR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구할 수 있다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5" name="그림 4" descr="야채, 절반, 닫기이(가) 표시된 사진&#10;&#10;자동 생성된 설명">
            <a:extLst>
              <a:ext uri="{FF2B5EF4-FFF2-40B4-BE49-F238E27FC236}">
                <a16:creationId xmlns:a16="http://schemas.microsoft.com/office/drawing/2014/main" id="{BE53AD5F-6617-57EA-F150-15B1B54C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72" y="1110760"/>
            <a:ext cx="547194" cy="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A4C-77ED-E028-AB59-4643C65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82" y="1695078"/>
            <a:ext cx="2048435" cy="791321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출제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9BF2-8917-65B9-D77D-71986D4D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7" y="3370730"/>
            <a:ext cx="10515600" cy="1568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 구조를 잘 이해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 문제에서 요구하는 사항대로 만들고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그래프를 탐색하는 방법인 </a:t>
            </a:r>
            <a:r>
              <a:rPr lang="en-US" altLang="ko-KR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</a:t>
            </a:r>
            <a:r>
              <a:rPr lang="ko-KR" altLang="en-US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r>
              <a:rPr lang="ko-KR" altLang="en-US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방식을 이해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정답을 도출해낼 수 있는지 확인하기 위해 출제하였다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4" name="그림 3" descr="야채, 절반, 닫기이(가) 표시된 사진&#10;&#10;자동 생성된 설명">
            <a:extLst>
              <a:ext uri="{FF2B5EF4-FFF2-40B4-BE49-F238E27FC236}">
                <a16:creationId xmlns:a16="http://schemas.microsoft.com/office/drawing/2014/main" id="{A1BF556A-BC19-0F06-C236-66F0781C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72" y="1695078"/>
            <a:ext cx="547194" cy="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A4C-77ED-E028-AB59-4643C65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370" y="741643"/>
            <a:ext cx="2093259" cy="79132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9BF2-8917-65B9-D77D-71986D4D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주어진 노드의 개수와 간선 수를 이용해 인접 그래프로 표현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후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DFS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또는</a:t>
            </a:r>
            <a:r>
              <a:rPr lang="ko-KR" altLang="en-US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활용하여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노드를 기점으로 간선이 연결된 노드들을 찾아서 개수를 세도록 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개수를 세는 과정에서 방문표시를 할 리스트를 만들어 노드를 세면서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방문표시를 하여 중복으로 노드 개수를 세지 않도록 한다</a:t>
            </a:r>
            <a:r>
              <a:rPr lang="en-US" altLang="ko-KR" sz="2000" dirty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문제에서 요구하는 정답 사항은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노드와 연결되어 있지 않은 노드의 개수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요구하고 있으므로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최종적으로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전체 노드의 개수에서 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번과 연결된 노드 개수와 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노드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(-1)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빼면 정답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또는 </a:t>
            </a:r>
            <a:r>
              <a:rPr lang="ko-KR" altLang="en-US" sz="2000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방문표시 리스트에 중복 표시를 하는 과정에서 몇 개의 노드를 세었는지 표시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후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노드와 연결된 마지막 노드의 중복표시 값을 전체의 노드 개수에서 빼면 정답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9" name="그림 8" descr="야채, 절반, 닫기이(가) 표시된 사진&#10;&#10;자동 생성된 설명">
            <a:extLst>
              <a:ext uri="{FF2B5EF4-FFF2-40B4-BE49-F238E27FC236}">
                <a16:creationId xmlns:a16="http://schemas.microsoft.com/office/drawing/2014/main" id="{FB35FF2D-75E4-B4C6-812E-7CF349ED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72" y="806287"/>
            <a:ext cx="547194" cy="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316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 Bold</vt:lpstr>
      <vt:lpstr>맑은 고딕</vt:lpstr>
      <vt:lpstr>에스코어 드림 5 Medium</vt:lpstr>
      <vt:lpstr>에스코어 드림 9 Black</vt:lpstr>
      <vt:lpstr>Arial</vt:lpstr>
      <vt:lpstr>Office 테마</vt:lpstr>
      <vt:lpstr>PowerPoint 프레젠테이션</vt:lpstr>
      <vt:lpstr>문제 지문 요약</vt:lpstr>
      <vt:lpstr>문제 해설</vt:lpstr>
      <vt:lpstr>출제 의도</vt:lpstr>
      <vt:lpstr>풀이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SANGBIN</dc:creator>
  <cp:lastModifiedBy>IM SANGBIN</cp:lastModifiedBy>
  <cp:revision>51</cp:revision>
  <dcterms:created xsi:type="dcterms:W3CDTF">2022-05-30T06:11:05Z</dcterms:created>
  <dcterms:modified xsi:type="dcterms:W3CDTF">2022-05-30T08:08:25Z</dcterms:modified>
</cp:coreProperties>
</file>