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7" r:id="rId2"/>
    <p:sldId id="260" r:id="rId3"/>
    <p:sldId id="259" r:id="rId4"/>
    <p:sldId id="287" r:id="rId5"/>
    <p:sldId id="262" r:id="rId6"/>
    <p:sldId id="288" r:id="rId7"/>
    <p:sldId id="263" r:id="rId8"/>
    <p:sldId id="283" r:id="rId9"/>
    <p:sldId id="264" r:id="rId10"/>
    <p:sldId id="277" r:id="rId11"/>
    <p:sldId id="269" r:id="rId12"/>
    <p:sldId id="278" r:id="rId13"/>
    <p:sldId id="261" r:id="rId14"/>
    <p:sldId id="279" r:id="rId15"/>
    <p:sldId id="285" r:id="rId16"/>
    <p:sldId id="265" r:id="rId17"/>
    <p:sldId id="286" r:id="rId18"/>
    <p:sldId id="271" r:id="rId19"/>
    <p:sldId id="272" r:id="rId20"/>
    <p:sldId id="280" r:id="rId21"/>
    <p:sldId id="268" r:id="rId22"/>
    <p:sldId id="281" r:id="rId23"/>
    <p:sldId id="276" r:id="rId24"/>
    <p:sldId id="284" r:id="rId25"/>
    <p:sldId id="289"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B05C9-C90E-7947-8F74-CD2AE5B55E5D}" v="1535" dt="2023-12-01T01:05:31.216"/>
    <p1510:client id="{E3D63ACA-327A-5247-AEB8-6BAB05070EF0}" v="938" dt="2023-11-30T01:18:43.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90" d="100"/>
          <a:sy n="90" d="100"/>
        </p:scale>
        <p:origin x="23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DA73D-5107-7C44-8E16-C20B35BCF888}" type="doc">
      <dgm:prSet loTypeId="urn:microsoft.com/office/officeart/2005/8/layout/hierarchy1" loCatId="hierarchy" qsTypeId="urn:microsoft.com/office/officeart/2005/8/quickstyle/simple3" qsCatId="simple" csTypeId="urn:microsoft.com/office/officeart/2005/8/colors/accent3_1" csCatId="accent3" phldr="1"/>
      <dgm:spPr/>
      <dgm:t>
        <a:bodyPr/>
        <a:lstStyle/>
        <a:p>
          <a:endParaRPr lang="en-GB"/>
        </a:p>
      </dgm:t>
    </dgm:pt>
    <dgm:pt modelId="{380CA33E-1B6D-DA4B-BE39-C991E11EFB8E}">
      <dgm:prSet/>
      <dgm:spPr/>
      <dgm:t>
        <a:bodyPr/>
        <a:lstStyle/>
        <a:p>
          <a:r>
            <a:rPr lang="en-US" b="1" i="1"/>
            <a:t>HOW CAN ODETTE SCHOOL OF BUSINESS BE SUCCESSFUL IN THE FT 100 RANKING? </a:t>
          </a:r>
          <a:endParaRPr lang="en-IN"/>
        </a:p>
      </dgm:t>
    </dgm:pt>
    <dgm:pt modelId="{44C37D7F-3F22-7C48-A28A-E7E77ECCCE5D}" type="parTrans" cxnId="{D194F398-3107-C74D-91FA-5DC32FB606FC}">
      <dgm:prSet/>
      <dgm:spPr/>
      <dgm:t>
        <a:bodyPr/>
        <a:lstStyle/>
        <a:p>
          <a:endParaRPr lang="en-GB"/>
        </a:p>
      </dgm:t>
    </dgm:pt>
    <dgm:pt modelId="{51E44086-5224-C749-B13C-B72C592EAA79}" type="sibTrans" cxnId="{D194F398-3107-C74D-91FA-5DC32FB606FC}">
      <dgm:prSet/>
      <dgm:spPr/>
      <dgm:t>
        <a:bodyPr/>
        <a:lstStyle/>
        <a:p>
          <a:endParaRPr lang="en-GB"/>
        </a:p>
      </dgm:t>
    </dgm:pt>
    <dgm:pt modelId="{ABFA92B9-81DD-144F-8618-D4C5D4293FA7}">
      <dgm:prSet/>
      <dgm:spPr/>
      <dgm:t>
        <a:bodyPr/>
        <a:lstStyle/>
        <a:p>
          <a:r>
            <a:rPr lang="en-IN" b="1" i="1"/>
            <a:t>WHAT FACTORS ARE DRIVING THE CHANGES IN THE FT 100 RANKING OVER THE YEARS ?</a:t>
          </a:r>
          <a:endParaRPr lang="en-IN"/>
        </a:p>
      </dgm:t>
    </dgm:pt>
    <dgm:pt modelId="{C25FC164-5525-9F4F-B0F0-68C4875F4E47}" type="parTrans" cxnId="{E05B3EE9-55C2-3347-A3FF-4966C52B0C47}">
      <dgm:prSet/>
      <dgm:spPr/>
      <dgm:t>
        <a:bodyPr/>
        <a:lstStyle/>
        <a:p>
          <a:endParaRPr lang="en-GB"/>
        </a:p>
      </dgm:t>
    </dgm:pt>
    <dgm:pt modelId="{6BA8D28A-A5BD-BC46-96FF-3F0B5C9C8EAE}" type="sibTrans" cxnId="{E05B3EE9-55C2-3347-A3FF-4966C52B0C47}">
      <dgm:prSet/>
      <dgm:spPr/>
      <dgm:t>
        <a:bodyPr/>
        <a:lstStyle/>
        <a:p>
          <a:endParaRPr lang="en-GB"/>
        </a:p>
      </dgm:t>
    </dgm:pt>
    <dgm:pt modelId="{AC878517-9A01-394B-84FA-DF768E5B59CF}" type="pres">
      <dgm:prSet presAssocID="{249DA73D-5107-7C44-8E16-C20B35BCF888}" presName="hierChild1" presStyleCnt="0">
        <dgm:presLayoutVars>
          <dgm:chPref val="1"/>
          <dgm:dir/>
          <dgm:animOne val="branch"/>
          <dgm:animLvl val="lvl"/>
          <dgm:resizeHandles/>
        </dgm:presLayoutVars>
      </dgm:prSet>
      <dgm:spPr/>
    </dgm:pt>
    <dgm:pt modelId="{9C91431B-4B66-924C-8E2C-54C9B22093A4}" type="pres">
      <dgm:prSet presAssocID="{380CA33E-1B6D-DA4B-BE39-C991E11EFB8E}" presName="hierRoot1" presStyleCnt="0"/>
      <dgm:spPr/>
    </dgm:pt>
    <dgm:pt modelId="{CC28B5DE-55A4-4B4A-ADA8-44F4CC21CF54}" type="pres">
      <dgm:prSet presAssocID="{380CA33E-1B6D-DA4B-BE39-C991E11EFB8E}" presName="composite" presStyleCnt="0"/>
      <dgm:spPr/>
    </dgm:pt>
    <dgm:pt modelId="{1C42E4AE-FAD2-DC47-83C1-80883FF2C4D6}" type="pres">
      <dgm:prSet presAssocID="{380CA33E-1B6D-DA4B-BE39-C991E11EFB8E}" presName="background" presStyleLbl="node0" presStyleIdx="0" presStyleCnt="2"/>
      <dgm:spPr/>
    </dgm:pt>
    <dgm:pt modelId="{C3062C26-E473-804B-B05C-7C575B9DFB68}" type="pres">
      <dgm:prSet presAssocID="{380CA33E-1B6D-DA4B-BE39-C991E11EFB8E}" presName="text" presStyleLbl="fgAcc0" presStyleIdx="0" presStyleCnt="2">
        <dgm:presLayoutVars>
          <dgm:chPref val="3"/>
        </dgm:presLayoutVars>
      </dgm:prSet>
      <dgm:spPr/>
    </dgm:pt>
    <dgm:pt modelId="{685EFF6D-E470-204F-A0D3-A3CE33B491D1}" type="pres">
      <dgm:prSet presAssocID="{380CA33E-1B6D-DA4B-BE39-C991E11EFB8E}" presName="hierChild2" presStyleCnt="0"/>
      <dgm:spPr/>
    </dgm:pt>
    <dgm:pt modelId="{F86F7F14-98DB-264C-8A2D-24AAB32F74EE}" type="pres">
      <dgm:prSet presAssocID="{ABFA92B9-81DD-144F-8618-D4C5D4293FA7}" presName="hierRoot1" presStyleCnt="0"/>
      <dgm:spPr/>
    </dgm:pt>
    <dgm:pt modelId="{D99E05A6-3DC8-614D-9104-EA3E5FD10F11}" type="pres">
      <dgm:prSet presAssocID="{ABFA92B9-81DD-144F-8618-D4C5D4293FA7}" presName="composite" presStyleCnt="0"/>
      <dgm:spPr/>
    </dgm:pt>
    <dgm:pt modelId="{04ACAA9B-1756-1D45-8ED7-27B1572B6AD6}" type="pres">
      <dgm:prSet presAssocID="{ABFA92B9-81DD-144F-8618-D4C5D4293FA7}" presName="background" presStyleLbl="node0" presStyleIdx="1" presStyleCnt="2"/>
      <dgm:spPr/>
    </dgm:pt>
    <dgm:pt modelId="{D77D85A2-F5C5-D74B-B525-EB8D7B0F81DC}" type="pres">
      <dgm:prSet presAssocID="{ABFA92B9-81DD-144F-8618-D4C5D4293FA7}" presName="text" presStyleLbl="fgAcc0" presStyleIdx="1" presStyleCnt="2">
        <dgm:presLayoutVars>
          <dgm:chPref val="3"/>
        </dgm:presLayoutVars>
      </dgm:prSet>
      <dgm:spPr/>
    </dgm:pt>
    <dgm:pt modelId="{E2580B43-04FE-6C44-B816-96F7DBC5102E}" type="pres">
      <dgm:prSet presAssocID="{ABFA92B9-81DD-144F-8618-D4C5D4293FA7}" presName="hierChild2" presStyleCnt="0"/>
      <dgm:spPr/>
    </dgm:pt>
  </dgm:ptLst>
  <dgm:cxnLst>
    <dgm:cxn modelId="{D194F398-3107-C74D-91FA-5DC32FB606FC}" srcId="{249DA73D-5107-7C44-8E16-C20B35BCF888}" destId="{380CA33E-1B6D-DA4B-BE39-C991E11EFB8E}" srcOrd="0" destOrd="0" parTransId="{44C37D7F-3F22-7C48-A28A-E7E77ECCCE5D}" sibTransId="{51E44086-5224-C749-B13C-B72C592EAA79}"/>
    <dgm:cxn modelId="{71EDF49F-C9E1-7146-A615-84899DC3BEDA}" type="presOf" srcId="{249DA73D-5107-7C44-8E16-C20B35BCF888}" destId="{AC878517-9A01-394B-84FA-DF768E5B59CF}" srcOrd="0" destOrd="0" presId="urn:microsoft.com/office/officeart/2005/8/layout/hierarchy1"/>
    <dgm:cxn modelId="{6BCD90C4-5B6A-A045-B8CE-4B1E725B287F}" type="presOf" srcId="{ABFA92B9-81DD-144F-8618-D4C5D4293FA7}" destId="{D77D85A2-F5C5-D74B-B525-EB8D7B0F81DC}" srcOrd="0" destOrd="0" presId="urn:microsoft.com/office/officeart/2005/8/layout/hierarchy1"/>
    <dgm:cxn modelId="{F40C51E4-0F1A-1C42-AFA5-5F3801E27BF9}" type="presOf" srcId="{380CA33E-1B6D-DA4B-BE39-C991E11EFB8E}" destId="{C3062C26-E473-804B-B05C-7C575B9DFB68}" srcOrd="0" destOrd="0" presId="urn:microsoft.com/office/officeart/2005/8/layout/hierarchy1"/>
    <dgm:cxn modelId="{E05B3EE9-55C2-3347-A3FF-4966C52B0C47}" srcId="{249DA73D-5107-7C44-8E16-C20B35BCF888}" destId="{ABFA92B9-81DD-144F-8618-D4C5D4293FA7}" srcOrd="1" destOrd="0" parTransId="{C25FC164-5525-9F4F-B0F0-68C4875F4E47}" sibTransId="{6BA8D28A-A5BD-BC46-96FF-3F0B5C9C8EAE}"/>
    <dgm:cxn modelId="{DDA9FC51-09B9-F74E-AB88-024C9FCC41C0}" type="presParOf" srcId="{AC878517-9A01-394B-84FA-DF768E5B59CF}" destId="{9C91431B-4B66-924C-8E2C-54C9B22093A4}" srcOrd="0" destOrd="0" presId="urn:microsoft.com/office/officeart/2005/8/layout/hierarchy1"/>
    <dgm:cxn modelId="{2E4DEE28-A5F0-5243-A535-1DE33AE53487}" type="presParOf" srcId="{9C91431B-4B66-924C-8E2C-54C9B22093A4}" destId="{CC28B5DE-55A4-4B4A-ADA8-44F4CC21CF54}" srcOrd="0" destOrd="0" presId="urn:microsoft.com/office/officeart/2005/8/layout/hierarchy1"/>
    <dgm:cxn modelId="{72D84639-4165-8147-9D38-CEA38EB70A7B}" type="presParOf" srcId="{CC28B5DE-55A4-4B4A-ADA8-44F4CC21CF54}" destId="{1C42E4AE-FAD2-DC47-83C1-80883FF2C4D6}" srcOrd="0" destOrd="0" presId="urn:microsoft.com/office/officeart/2005/8/layout/hierarchy1"/>
    <dgm:cxn modelId="{3038C3F6-A0A3-B44A-9418-5A1E4DE86FD1}" type="presParOf" srcId="{CC28B5DE-55A4-4B4A-ADA8-44F4CC21CF54}" destId="{C3062C26-E473-804B-B05C-7C575B9DFB68}" srcOrd="1" destOrd="0" presId="urn:microsoft.com/office/officeart/2005/8/layout/hierarchy1"/>
    <dgm:cxn modelId="{3F61FC0C-EE09-4343-9FFB-8997779F65E9}" type="presParOf" srcId="{9C91431B-4B66-924C-8E2C-54C9B22093A4}" destId="{685EFF6D-E470-204F-A0D3-A3CE33B491D1}" srcOrd="1" destOrd="0" presId="urn:microsoft.com/office/officeart/2005/8/layout/hierarchy1"/>
    <dgm:cxn modelId="{48C59A14-4BC4-3047-945A-14EBB2FE3A9E}" type="presParOf" srcId="{AC878517-9A01-394B-84FA-DF768E5B59CF}" destId="{F86F7F14-98DB-264C-8A2D-24AAB32F74EE}" srcOrd="1" destOrd="0" presId="urn:microsoft.com/office/officeart/2005/8/layout/hierarchy1"/>
    <dgm:cxn modelId="{39210A98-53C9-DD4B-9686-743BAA5C409D}" type="presParOf" srcId="{F86F7F14-98DB-264C-8A2D-24AAB32F74EE}" destId="{D99E05A6-3DC8-614D-9104-EA3E5FD10F11}" srcOrd="0" destOrd="0" presId="urn:microsoft.com/office/officeart/2005/8/layout/hierarchy1"/>
    <dgm:cxn modelId="{EB6890F1-6966-F945-AD23-746C20EBFFDB}" type="presParOf" srcId="{D99E05A6-3DC8-614D-9104-EA3E5FD10F11}" destId="{04ACAA9B-1756-1D45-8ED7-27B1572B6AD6}" srcOrd="0" destOrd="0" presId="urn:microsoft.com/office/officeart/2005/8/layout/hierarchy1"/>
    <dgm:cxn modelId="{39FE9FB3-2761-F04C-8BA8-A41154852382}" type="presParOf" srcId="{D99E05A6-3DC8-614D-9104-EA3E5FD10F11}" destId="{D77D85A2-F5C5-D74B-B525-EB8D7B0F81DC}" srcOrd="1" destOrd="0" presId="urn:microsoft.com/office/officeart/2005/8/layout/hierarchy1"/>
    <dgm:cxn modelId="{76997F4B-4A8C-2040-B656-9DF7AF6F36CD}" type="presParOf" srcId="{F86F7F14-98DB-264C-8A2D-24AAB32F74EE}" destId="{E2580B43-04FE-6C44-B816-96F7DBC5102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12655-58DB-584C-9E0A-584C3E7FBF7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GB"/>
        </a:p>
      </dgm:t>
    </dgm:pt>
    <dgm:pt modelId="{E50E7EB5-F884-8946-9A61-049D0861DF9E}">
      <dgm:prSet custT="1"/>
      <dgm:spPr/>
      <dgm:t>
        <a:bodyPr/>
        <a:lstStyle/>
        <a:p>
          <a:pPr>
            <a:lnSpc>
              <a:spcPct val="100000"/>
            </a:lnSpc>
          </a:pPr>
          <a:r>
            <a:rPr lang="en-US" sz="1800"/>
            <a:t>DATA COLLECTION</a:t>
          </a:r>
          <a:endParaRPr lang="en-IN" sz="1800"/>
        </a:p>
      </dgm:t>
    </dgm:pt>
    <dgm:pt modelId="{264DB419-3556-B343-8352-2C5A7AD8CEA1}" type="parTrans" cxnId="{865A6CEA-1450-FD4B-83DA-EC0AFCFB0290}">
      <dgm:prSet/>
      <dgm:spPr/>
      <dgm:t>
        <a:bodyPr/>
        <a:lstStyle/>
        <a:p>
          <a:endParaRPr lang="en-GB"/>
        </a:p>
      </dgm:t>
    </dgm:pt>
    <dgm:pt modelId="{5AE22039-D40C-5742-A492-5B22CEDE440A}" type="sibTrans" cxnId="{865A6CEA-1450-FD4B-83DA-EC0AFCFB0290}">
      <dgm:prSet/>
      <dgm:spPr/>
      <dgm:t>
        <a:bodyPr/>
        <a:lstStyle/>
        <a:p>
          <a:endParaRPr lang="en-GB"/>
        </a:p>
      </dgm:t>
    </dgm:pt>
    <dgm:pt modelId="{C24CB134-5BF6-8C4F-AC4B-3923A2AB89DD}">
      <dgm:prSet custT="1"/>
      <dgm:spPr/>
      <dgm:t>
        <a:bodyPr/>
        <a:lstStyle/>
        <a:p>
          <a:pPr>
            <a:lnSpc>
              <a:spcPct val="100000"/>
            </a:lnSpc>
          </a:pPr>
          <a:r>
            <a:rPr lang="en-US" sz="1800"/>
            <a:t>DATA PROCESSING AND CLEANING</a:t>
          </a:r>
          <a:endParaRPr lang="en-IN" sz="1800"/>
        </a:p>
      </dgm:t>
    </dgm:pt>
    <dgm:pt modelId="{C0CABEEC-70C6-594A-B99B-91CBA3D2C996}" type="parTrans" cxnId="{5E00C20D-74CE-D048-BA0E-FC11DC1F1DF6}">
      <dgm:prSet/>
      <dgm:spPr/>
      <dgm:t>
        <a:bodyPr/>
        <a:lstStyle/>
        <a:p>
          <a:endParaRPr lang="en-GB"/>
        </a:p>
      </dgm:t>
    </dgm:pt>
    <dgm:pt modelId="{4AA35DC7-53F5-FA4E-B180-DADE9CA2C6BF}" type="sibTrans" cxnId="{5E00C20D-74CE-D048-BA0E-FC11DC1F1DF6}">
      <dgm:prSet/>
      <dgm:spPr/>
      <dgm:t>
        <a:bodyPr/>
        <a:lstStyle/>
        <a:p>
          <a:endParaRPr lang="en-GB"/>
        </a:p>
      </dgm:t>
    </dgm:pt>
    <dgm:pt modelId="{7404C3C5-6422-F54D-B395-1297D36E0B80}">
      <dgm:prSet custT="1"/>
      <dgm:spPr/>
      <dgm:t>
        <a:bodyPr/>
        <a:lstStyle/>
        <a:p>
          <a:pPr>
            <a:lnSpc>
              <a:spcPct val="100000"/>
            </a:lnSpc>
          </a:pPr>
          <a:r>
            <a:rPr lang="en-US" sz="1800"/>
            <a:t>APPROACHES TO DATA ANALYSIS</a:t>
          </a:r>
          <a:endParaRPr lang="en-IN" sz="1800"/>
        </a:p>
      </dgm:t>
    </dgm:pt>
    <dgm:pt modelId="{C667867C-8EB1-AC4D-9D2C-786B3ECCA194}" type="parTrans" cxnId="{5D915538-CB65-9E49-B790-F37628417A3B}">
      <dgm:prSet/>
      <dgm:spPr/>
      <dgm:t>
        <a:bodyPr/>
        <a:lstStyle/>
        <a:p>
          <a:endParaRPr lang="en-GB"/>
        </a:p>
      </dgm:t>
    </dgm:pt>
    <dgm:pt modelId="{64FD0E1D-2442-714C-AA1F-7290B98AFAAE}" type="sibTrans" cxnId="{5D915538-CB65-9E49-B790-F37628417A3B}">
      <dgm:prSet/>
      <dgm:spPr/>
      <dgm:t>
        <a:bodyPr/>
        <a:lstStyle/>
        <a:p>
          <a:endParaRPr lang="en-GB"/>
        </a:p>
      </dgm:t>
    </dgm:pt>
    <dgm:pt modelId="{F346E203-A4AF-6440-A672-2CD7C1B60826}">
      <dgm:prSet custT="1"/>
      <dgm:spPr/>
      <dgm:t>
        <a:bodyPr/>
        <a:lstStyle/>
        <a:p>
          <a:pPr>
            <a:lnSpc>
              <a:spcPct val="100000"/>
            </a:lnSpc>
          </a:pPr>
          <a:r>
            <a:rPr lang="en-US" sz="1800"/>
            <a:t>ANALYSIS</a:t>
          </a:r>
          <a:endParaRPr lang="en-IN" sz="1800"/>
        </a:p>
      </dgm:t>
    </dgm:pt>
    <dgm:pt modelId="{53FABC9D-B758-004C-A6CB-D5674421353D}" type="parTrans" cxnId="{9F380C81-A4EB-7D4D-AE18-83AF7AE4A894}">
      <dgm:prSet/>
      <dgm:spPr/>
      <dgm:t>
        <a:bodyPr/>
        <a:lstStyle/>
        <a:p>
          <a:endParaRPr lang="en-GB"/>
        </a:p>
      </dgm:t>
    </dgm:pt>
    <dgm:pt modelId="{369B120D-9F70-E144-9606-8F4CE082C84C}" type="sibTrans" cxnId="{9F380C81-A4EB-7D4D-AE18-83AF7AE4A894}">
      <dgm:prSet/>
      <dgm:spPr/>
      <dgm:t>
        <a:bodyPr/>
        <a:lstStyle/>
        <a:p>
          <a:endParaRPr lang="en-GB"/>
        </a:p>
      </dgm:t>
    </dgm:pt>
    <dgm:pt modelId="{ECC0F936-465F-4172-8933-F8A47856D8DF}">
      <dgm:prSet custT="1"/>
      <dgm:spPr/>
      <dgm:t>
        <a:bodyPr/>
        <a:lstStyle/>
        <a:p>
          <a:pPr>
            <a:lnSpc>
              <a:spcPct val="100000"/>
            </a:lnSpc>
          </a:pPr>
          <a:r>
            <a:rPr lang="en-US" sz="1800"/>
            <a:t>INSIGHTS FROM DESCRIPTIVE STATISTICS</a:t>
          </a:r>
          <a:endParaRPr lang="en-IN" sz="1800"/>
        </a:p>
      </dgm:t>
    </dgm:pt>
    <dgm:pt modelId="{413D31F0-EB44-4BB3-A2ED-6C1FE9744008}" type="parTrans" cxnId="{FFC4DA91-91C3-4FFD-948E-C281990E33B2}">
      <dgm:prSet/>
      <dgm:spPr/>
      <dgm:t>
        <a:bodyPr/>
        <a:lstStyle/>
        <a:p>
          <a:endParaRPr lang="en-CA"/>
        </a:p>
      </dgm:t>
    </dgm:pt>
    <dgm:pt modelId="{8A16A389-CFC7-472E-9868-FDFCB0890902}" type="sibTrans" cxnId="{FFC4DA91-91C3-4FFD-948E-C281990E33B2}">
      <dgm:prSet/>
      <dgm:spPr/>
      <dgm:t>
        <a:bodyPr/>
        <a:lstStyle/>
        <a:p>
          <a:endParaRPr lang="en-CA"/>
        </a:p>
      </dgm:t>
    </dgm:pt>
    <dgm:pt modelId="{EF999517-405F-499E-B7A5-BBC946DC0C74}" type="pres">
      <dgm:prSet presAssocID="{86312655-58DB-584C-9E0A-584C3E7FBF78}" presName="root" presStyleCnt="0">
        <dgm:presLayoutVars>
          <dgm:dir/>
          <dgm:resizeHandles val="exact"/>
        </dgm:presLayoutVars>
      </dgm:prSet>
      <dgm:spPr/>
    </dgm:pt>
    <dgm:pt modelId="{35FAF924-6E25-40EF-A0CC-03FB1882A728}" type="pres">
      <dgm:prSet presAssocID="{E50E7EB5-F884-8946-9A61-049D0861DF9E}" presName="compNode" presStyleCnt="0"/>
      <dgm:spPr/>
    </dgm:pt>
    <dgm:pt modelId="{F34CC94D-3EF7-4B2D-A0BC-34CE2A061D94}" type="pres">
      <dgm:prSet presAssocID="{E50E7EB5-F884-8946-9A61-049D0861DF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3F21ADD-756D-48ED-9311-1C267D965617}" type="pres">
      <dgm:prSet presAssocID="{E50E7EB5-F884-8946-9A61-049D0861DF9E}" presName="spaceRect" presStyleCnt="0"/>
      <dgm:spPr/>
    </dgm:pt>
    <dgm:pt modelId="{DD9FEBA1-DFC3-4727-AF01-13852C626004}" type="pres">
      <dgm:prSet presAssocID="{E50E7EB5-F884-8946-9A61-049D0861DF9E}" presName="textRect" presStyleLbl="revTx" presStyleIdx="0" presStyleCnt="5">
        <dgm:presLayoutVars>
          <dgm:chMax val="1"/>
          <dgm:chPref val="1"/>
        </dgm:presLayoutVars>
      </dgm:prSet>
      <dgm:spPr/>
    </dgm:pt>
    <dgm:pt modelId="{EBD370B3-F3DB-459A-AFD9-EEFCC37A7B96}" type="pres">
      <dgm:prSet presAssocID="{5AE22039-D40C-5742-A492-5B22CEDE440A}" presName="sibTrans" presStyleCnt="0"/>
      <dgm:spPr/>
    </dgm:pt>
    <dgm:pt modelId="{1F59A1C0-CF9C-4C31-B65E-786A48184ACC}" type="pres">
      <dgm:prSet presAssocID="{C24CB134-5BF6-8C4F-AC4B-3923A2AB89DD}" presName="compNode" presStyleCnt="0"/>
      <dgm:spPr/>
    </dgm:pt>
    <dgm:pt modelId="{4675CA1D-9182-45AD-A21D-E7B4827B3E4A}" type="pres">
      <dgm:prSet presAssocID="{C24CB134-5BF6-8C4F-AC4B-3923A2AB89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8B585BF2-A33E-419B-9151-CCE3751BB139}" type="pres">
      <dgm:prSet presAssocID="{C24CB134-5BF6-8C4F-AC4B-3923A2AB89DD}" presName="spaceRect" presStyleCnt="0"/>
      <dgm:spPr/>
    </dgm:pt>
    <dgm:pt modelId="{B34163DD-C234-45A4-8326-2CB76E9EA56E}" type="pres">
      <dgm:prSet presAssocID="{C24CB134-5BF6-8C4F-AC4B-3923A2AB89DD}" presName="textRect" presStyleLbl="revTx" presStyleIdx="1" presStyleCnt="5">
        <dgm:presLayoutVars>
          <dgm:chMax val="1"/>
          <dgm:chPref val="1"/>
        </dgm:presLayoutVars>
      </dgm:prSet>
      <dgm:spPr/>
    </dgm:pt>
    <dgm:pt modelId="{24419868-AA8E-415F-8C90-335DF3A20C46}" type="pres">
      <dgm:prSet presAssocID="{4AA35DC7-53F5-FA4E-B180-DADE9CA2C6BF}" presName="sibTrans" presStyleCnt="0"/>
      <dgm:spPr/>
    </dgm:pt>
    <dgm:pt modelId="{C8ABBCC0-461B-423D-950C-B841ED5B688D}" type="pres">
      <dgm:prSet presAssocID="{ECC0F936-465F-4172-8933-F8A47856D8DF}" presName="compNode" presStyleCnt="0"/>
      <dgm:spPr/>
    </dgm:pt>
    <dgm:pt modelId="{D57014F0-CEB9-413D-9393-E5E7F2CB4E1B}" type="pres">
      <dgm:prSet presAssocID="{ECC0F936-465F-4172-8933-F8A47856D8DF}" presName="iconRect" presStyleLbl="node1" presStyleIdx="2" presStyleCnt="5" custLinFactNeighborX="-11710" custLinFactNeighborY="1043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5194DA7-F139-4B42-8E7E-5C945BB788E6}" type="pres">
      <dgm:prSet presAssocID="{ECC0F936-465F-4172-8933-F8A47856D8DF}" presName="spaceRect" presStyleCnt="0"/>
      <dgm:spPr/>
    </dgm:pt>
    <dgm:pt modelId="{C053CE0A-0A2F-432A-B247-8582E3683031}" type="pres">
      <dgm:prSet presAssocID="{ECC0F936-465F-4172-8933-F8A47856D8DF}" presName="textRect" presStyleLbl="revTx" presStyleIdx="2" presStyleCnt="5">
        <dgm:presLayoutVars>
          <dgm:chMax val="1"/>
          <dgm:chPref val="1"/>
        </dgm:presLayoutVars>
      </dgm:prSet>
      <dgm:spPr/>
    </dgm:pt>
    <dgm:pt modelId="{04E450EA-4358-45BE-B27B-1ADAF627ED59}" type="pres">
      <dgm:prSet presAssocID="{8A16A389-CFC7-472E-9868-FDFCB0890902}" presName="sibTrans" presStyleCnt="0"/>
      <dgm:spPr/>
    </dgm:pt>
    <dgm:pt modelId="{F78F5D42-05BB-40F7-BDCF-B1B2039ABB2B}" type="pres">
      <dgm:prSet presAssocID="{7404C3C5-6422-F54D-B395-1297D36E0B80}" presName="compNode" presStyleCnt="0"/>
      <dgm:spPr/>
    </dgm:pt>
    <dgm:pt modelId="{D8E65522-98DE-4C8F-9D77-BB5BF727A62B}" type="pres">
      <dgm:prSet presAssocID="{7404C3C5-6422-F54D-B395-1297D36E0B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2522C58-FD46-4310-91E5-77BC9B670465}" type="pres">
      <dgm:prSet presAssocID="{7404C3C5-6422-F54D-B395-1297D36E0B80}" presName="spaceRect" presStyleCnt="0"/>
      <dgm:spPr/>
    </dgm:pt>
    <dgm:pt modelId="{B0FF927A-E384-4CC6-AD8E-82AE3B995766}" type="pres">
      <dgm:prSet presAssocID="{7404C3C5-6422-F54D-B395-1297D36E0B80}" presName="textRect" presStyleLbl="revTx" presStyleIdx="3" presStyleCnt="5">
        <dgm:presLayoutVars>
          <dgm:chMax val="1"/>
          <dgm:chPref val="1"/>
        </dgm:presLayoutVars>
      </dgm:prSet>
      <dgm:spPr/>
    </dgm:pt>
    <dgm:pt modelId="{0FF63827-23D0-4A5E-879E-B223008B46E9}" type="pres">
      <dgm:prSet presAssocID="{64FD0E1D-2442-714C-AA1F-7290B98AFAAE}" presName="sibTrans" presStyleCnt="0"/>
      <dgm:spPr/>
    </dgm:pt>
    <dgm:pt modelId="{F4E8ABB8-01AF-47B6-9A51-61D978D3F8A7}" type="pres">
      <dgm:prSet presAssocID="{F346E203-A4AF-6440-A672-2CD7C1B60826}" presName="compNode" presStyleCnt="0"/>
      <dgm:spPr/>
    </dgm:pt>
    <dgm:pt modelId="{1758D051-020A-48AB-882C-05B26B2054D7}" type="pres">
      <dgm:prSet presAssocID="{F346E203-A4AF-6440-A672-2CD7C1B608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707E2BC-7426-4548-AFAE-C48E4393A44E}" type="pres">
      <dgm:prSet presAssocID="{F346E203-A4AF-6440-A672-2CD7C1B60826}" presName="spaceRect" presStyleCnt="0"/>
      <dgm:spPr/>
    </dgm:pt>
    <dgm:pt modelId="{BF72B093-7767-458F-BE83-30E46C3DF093}" type="pres">
      <dgm:prSet presAssocID="{F346E203-A4AF-6440-A672-2CD7C1B60826}" presName="textRect" presStyleLbl="revTx" presStyleIdx="4" presStyleCnt="5">
        <dgm:presLayoutVars>
          <dgm:chMax val="1"/>
          <dgm:chPref val="1"/>
        </dgm:presLayoutVars>
      </dgm:prSet>
      <dgm:spPr/>
    </dgm:pt>
  </dgm:ptLst>
  <dgm:cxnLst>
    <dgm:cxn modelId="{5E00C20D-74CE-D048-BA0E-FC11DC1F1DF6}" srcId="{86312655-58DB-584C-9E0A-584C3E7FBF78}" destId="{C24CB134-5BF6-8C4F-AC4B-3923A2AB89DD}" srcOrd="1" destOrd="0" parTransId="{C0CABEEC-70C6-594A-B99B-91CBA3D2C996}" sibTransId="{4AA35DC7-53F5-FA4E-B180-DADE9CA2C6BF}"/>
    <dgm:cxn modelId="{D305A537-FB80-5B4A-B326-C2233994E21F}" type="presOf" srcId="{C24CB134-5BF6-8C4F-AC4B-3923A2AB89DD}" destId="{B34163DD-C234-45A4-8326-2CB76E9EA56E}" srcOrd="0" destOrd="0" presId="urn:microsoft.com/office/officeart/2018/2/layout/IconLabelList"/>
    <dgm:cxn modelId="{5D915538-CB65-9E49-B790-F37628417A3B}" srcId="{86312655-58DB-584C-9E0A-584C3E7FBF78}" destId="{7404C3C5-6422-F54D-B395-1297D36E0B80}" srcOrd="3" destOrd="0" parTransId="{C667867C-8EB1-AC4D-9D2C-786B3ECCA194}" sibTransId="{64FD0E1D-2442-714C-AA1F-7290B98AFAAE}"/>
    <dgm:cxn modelId="{9F380C81-A4EB-7D4D-AE18-83AF7AE4A894}" srcId="{86312655-58DB-584C-9E0A-584C3E7FBF78}" destId="{F346E203-A4AF-6440-A672-2CD7C1B60826}" srcOrd="4" destOrd="0" parTransId="{53FABC9D-B758-004C-A6CB-D5674421353D}" sibTransId="{369B120D-9F70-E144-9606-8F4CE082C84C}"/>
    <dgm:cxn modelId="{FFC4DA91-91C3-4FFD-948E-C281990E33B2}" srcId="{86312655-58DB-584C-9E0A-584C3E7FBF78}" destId="{ECC0F936-465F-4172-8933-F8A47856D8DF}" srcOrd="2" destOrd="0" parTransId="{413D31F0-EB44-4BB3-A2ED-6C1FE9744008}" sibTransId="{8A16A389-CFC7-472E-9868-FDFCB0890902}"/>
    <dgm:cxn modelId="{6D46AFA4-0444-C741-A769-F3DB7DE9C098}" type="presOf" srcId="{E50E7EB5-F884-8946-9A61-049D0861DF9E}" destId="{DD9FEBA1-DFC3-4727-AF01-13852C626004}" srcOrd="0" destOrd="0" presId="urn:microsoft.com/office/officeart/2018/2/layout/IconLabelList"/>
    <dgm:cxn modelId="{D3A2B5B3-9355-094A-8988-EAD1A0EF788B}" type="presOf" srcId="{7404C3C5-6422-F54D-B395-1297D36E0B80}" destId="{B0FF927A-E384-4CC6-AD8E-82AE3B995766}" srcOrd="0" destOrd="0" presId="urn:microsoft.com/office/officeart/2018/2/layout/IconLabelList"/>
    <dgm:cxn modelId="{05B252C3-0394-894C-84A2-08D8217E335C}" type="presOf" srcId="{86312655-58DB-584C-9E0A-584C3E7FBF78}" destId="{EF999517-405F-499E-B7A5-BBC946DC0C74}" srcOrd="0" destOrd="0" presId="urn:microsoft.com/office/officeart/2018/2/layout/IconLabelList"/>
    <dgm:cxn modelId="{B899F3C7-BFFF-1B40-9087-50B162C73B40}" type="presOf" srcId="{F346E203-A4AF-6440-A672-2CD7C1B60826}" destId="{BF72B093-7767-458F-BE83-30E46C3DF093}" srcOrd="0" destOrd="0" presId="urn:microsoft.com/office/officeart/2018/2/layout/IconLabelList"/>
    <dgm:cxn modelId="{FB1F70D9-9E5F-D240-AEA7-84128C15C68C}" type="presOf" srcId="{ECC0F936-465F-4172-8933-F8A47856D8DF}" destId="{C053CE0A-0A2F-432A-B247-8582E3683031}" srcOrd="0" destOrd="0" presId="urn:microsoft.com/office/officeart/2018/2/layout/IconLabelList"/>
    <dgm:cxn modelId="{865A6CEA-1450-FD4B-83DA-EC0AFCFB0290}" srcId="{86312655-58DB-584C-9E0A-584C3E7FBF78}" destId="{E50E7EB5-F884-8946-9A61-049D0861DF9E}" srcOrd="0" destOrd="0" parTransId="{264DB419-3556-B343-8352-2C5A7AD8CEA1}" sibTransId="{5AE22039-D40C-5742-A492-5B22CEDE440A}"/>
    <dgm:cxn modelId="{50C799D7-EE67-4944-ABE4-84E6270A320C}" type="presParOf" srcId="{EF999517-405F-499E-B7A5-BBC946DC0C74}" destId="{35FAF924-6E25-40EF-A0CC-03FB1882A728}" srcOrd="0" destOrd="0" presId="urn:microsoft.com/office/officeart/2018/2/layout/IconLabelList"/>
    <dgm:cxn modelId="{8C31DC3D-39A5-CE43-B7E7-2B439435F00D}" type="presParOf" srcId="{35FAF924-6E25-40EF-A0CC-03FB1882A728}" destId="{F34CC94D-3EF7-4B2D-A0BC-34CE2A061D94}" srcOrd="0" destOrd="0" presId="urn:microsoft.com/office/officeart/2018/2/layout/IconLabelList"/>
    <dgm:cxn modelId="{0E3BB6E7-BD0F-EB4C-8A7E-CE4E4ADDA6D7}" type="presParOf" srcId="{35FAF924-6E25-40EF-A0CC-03FB1882A728}" destId="{53F21ADD-756D-48ED-9311-1C267D965617}" srcOrd="1" destOrd="0" presId="urn:microsoft.com/office/officeart/2018/2/layout/IconLabelList"/>
    <dgm:cxn modelId="{FA4B3A7E-EBBD-0047-8816-D67C85C25D35}" type="presParOf" srcId="{35FAF924-6E25-40EF-A0CC-03FB1882A728}" destId="{DD9FEBA1-DFC3-4727-AF01-13852C626004}" srcOrd="2" destOrd="0" presId="urn:microsoft.com/office/officeart/2018/2/layout/IconLabelList"/>
    <dgm:cxn modelId="{B2080AB5-82E8-D34D-A895-D1EAEB0A67CB}" type="presParOf" srcId="{EF999517-405F-499E-B7A5-BBC946DC0C74}" destId="{EBD370B3-F3DB-459A-AFD9-EEFCC37A7B96}" srcOrd="1" destOrd="0" presId="urn:microsoft.com/office/officeart/2018/2/layout/IconLabelList"/>
    <dgm:cxn modelId="{2F49E748-2321-4547-8877-D218E008507A}" type="presParOf" srcId="{EF999517-405F-499E-B7A5-BBC946DC0C74}" destId="{1F59A1C0-CF9C-4C31-B65E-786A48184ACC}" srcOrd="2" destOrd="0" presId="urn:microsoft.com/office/officeart/2018/2/layout/IconLabelList"/>
    <dgm:cxn modelId="{6DCCFC3C-A7C0-154C-9E51-1030E1A53396}" type="presParOf" srcId="{1F59A1C0-CF9C-4C31-B65E-786A48184ACC}" destId="{4675CA1D-9182-45AD-A21D-E7B4827B3E4A}" srcOrd="0" destOrd="0" presId="urn:microsoft.com/office/officeart/2018/2/layout/IconLabelList"/>
    <dgm:cxn modelId="{45D01A59-9325-934C-A156-AD928B02B847}" type="presParOf" srcId="{1F59A1C0-CF9C-4C31-B65E-786A48184ACC}" destId="{8B585BF2-A33E-419B-9151-CCE3751BB139}" srcOrd="1" destOrd="0" presId="urn:microsoft.com/office/officeart/2018/2/layout/IconLabelList"/>
    <dgm:cxn modelId="{79039EE3-247D-764B-89FD-A996C16C0D03}" type="presParOf" srcId="{1F59A1C0-CF9C-4C31-B65E-786A48184ACC}" destId="{B34163DD-C234-45A4-8326-2CB76E9EA56E}" srcOrd="2" destOrd="0" presId="urn:microsoft.com/office/officeart/2018/2/layout/IconLabelList"/>
    <dgm:cxn modelId="{890898BC-FAF1-E24B-89E9-ED895EAC5417}" type="presParOf" srcId="{EF999517-405F-499E-B7A5-BBC946DC0C74}" destId="{24419868-AA8E-415F-8C90-335DF3A20C46}" srcOrd="3" destOrd="0" presId="urn:microsoft.com/office/officeart/2018/2/layout/IconLabelList"/>
    <dgm:cxn modelId="{5998A464-871A-614B-A72E-F06C3D001207}" type="presParOf" srcId="{EF999517-405F-499E-B7A5-BBC946DC0C74}" destId="{C8ABBCC0-461B-423D-950C-B841ED5B688D}" srcOrd="4" destOrd="0" presId="urn:microsoft.com/office/officeart/2018/2/layout/IconLabelList"/>
    <dgm:cxn modelId="{12254EB5-7B25-FC43-A240-BE9C3303075E}" type="presParOf" srcId="{C8ABBCC0-461B-423D-950C-B841ED5B688D}" destId="{D57014F0-CEB9-413D-9393-E5E7F2CB4E1B}" srcOrd="0" destOrd="0" presId="urn:microsoft.com/office/officeart/2018/2/layout/IconLabelList"/>
    <dgm:cxn modelId="{752ADC2B-3633-B044-9E0F-410DC46797F3}" type="presParOf" srcId="{C8ABBCC0-461B-423D-950C-B841ED5B688D}" destId="{E5194DA7-F139-4B42-8E7E-5C945BB788E6}" srcOrd="1" destOrd="0" presId="urn:microsoft.com/office/officeart/2018/2/layout/IconLabelList"/>
    <dgm:cxn modelId="{F5FF2ACE-DD6C-A944-AE05-B6AE4D4422CE}" type="presParOf" srcId="{C8ABBCC0-461B-423D-950C-B841ED5B688D}" destId="{C053CE0A-0A2F-432A-B247-8582E3683031}" srcOrd="2" destOrd="0" presId="urn:microsoft.com/office/officeart/2018/2/layout/IconLabelList"/>
    <dgm:cxn modelId="{46B58E1E-8AC5-844F-81C6-8DA699210FD1}" type="presParOf" srcId="{EF999517-405F-499E-B7A5-BBC946DC0C74}" destId="{04E450EA-4358-45BE-B27B-1ADAF627ED59}" srcOrd="5" destOrd="0" presId="urn:microsoft.com/office/officeart/2018/2/layout/IconLabelList"/>
    <dgm:cxn modelId="{3A101D8E-712F-F84D-8638-F9CBA51986F7}" type="presParOf" srcId="{EF999517-405F-499E-B7A5-BBC946DC0C74}" destId="{F78F5D42-05BB-40F7-BDCF-B1B2039ABB2B}" srcOrd="6" destOrd="0" presId="urn:microsoft.com/office/officeart/2018/2/layout/IconLabelList"/>
    <dgm:cxn modelId="{8786939E-95E5-7E48-B1AE-446CDA3E21BF}" type="presParOf" srcId="{F78F5D42-05BB-40F7-BDCF-B1B2039ABB2B}" destId="{D8E65522-98DE-4C8F-9D77-BB5BF727A62B}" srcOrd="0" destOrd="0" presId="urn:microsoft.com/office/officeart/2018/2/layout/IconLabelList"/>
    <dgm:cxn modelId="{60141C32-CEA8-684D-9EBC-ABD7C8C363FD}" type="presParOf" srcId="{F78F5D42-05BB-40F7-BDCF-B1B2039ABB2B}" destId="{02522C58-FD46-4310-91E5-77BC9B670465}" srcOrd="1" destOrd="0" presId="urn:microsoft.com/office/officeart/2018/2/layout/IconLabelList"/>
    <dgm:cxn modelId="{7072D2A4-D8E8-5A4A-A242-DF9977F2E65D}" type="presParOf" srcId="{F78F5D42-05BB-40F7-BDCF-B1B2039ABB2B}" destId="{B0FF927A-E384-4CC6-AD8E-82AE3B995766}" srcOrd="2" destOrd="0" presId="urn:microsoft.com/office/officeart/2018/2/layout/IconLabelList"/>
    <dgm:cxn modelId="{77209BC8-0C0D-9F42-A21F-F790772A89BD}" type="presParOf" srcId="{EF999517-405F-499E-B7A5-BBC946DC0C74}" destId="{0FF63827-23D0-4A5E-879E-B223008B46E9}" srcOrd="7" destOrd="0" presId="urn:microsoft.com/office/officeart/2018/2/layout/IconLabelList"/>
    <dgm:cxn modelId="{551D4968-234B-2B46-84AF-203EB376EDD6}" type="presParOf" srcId="{EF999517-405F-499E-B7A5-BBC946DC0C74}" destId="{F4E8ABB8-01AF-47B6-9A51-61D978D3F8A7}" srcOrd="8" destOrd="0" presId="urn:microsoft.com/office/officeart/2018/2/layout/IconLabelList"/>
    <dgm:cxn modelId="{4D7A65A1-E799-774B-BFC6-B3348597F066}" type="presParOf" srcId="{F4E8ABB8-01AF-47B6-9A51-61D978D3F8A7}" destId="{1758D051-020A-48AB-882C-05B26B2054D7}" srcOrd="0" destOrd="0" presId="urn:microsoft.com/office/officeart/2018/2/layout/IconLabelList"/>
    <dgm:cxn modelId="{89635BCA-BB3E-A14C-B75B-83A9730BE508}" type="presParOf" srcId="{F4E8ABB8-01AF-47B6-9A51-61D978D3F8A7}" destId="{7707E2BC-7426-4548-AFAE-C48E4393A44E}" srcOrd="1" destOrd="0" presId="urn:microsoft.com/office/officeart/2018/2/layout/IconLabelList"/>
    <dgm:cxn modelId="{642AE381-A235-2441-B1DA-15ACF00DCDFA}" type="presParOf" srcId="{F4E8ABB8-01AF-47B6-9A51-61D978D3F8A7}" destId="{BF72B093-7767-458F-BE83-30E46C3DF09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B2502A8-8DCE-4141-B27E-A4AD807AC072}" type="doc">
      <dgm:prSet loTypeId="urn:microsoft.com/office/officeart/2008/layout/LinedList" loCatId="hierarchy" qsTypeId="urn:microsoft.com/office/officeart/2005/8/quickstyle/simple2" qsCatId="simple" csTypeId="urn:microsoft.com/office/officeart/2005/8/colors/accent3_2" csCatId="accent3" phldr="1"/>
      <dgm:spPr/>
      <dgm:t>
        <a:bodyPr/>
        <a:lstStyle/>
        <a:p>
          <a:endParaRPr lang="en-CA"/>
        </a:p>
      </dgm:t>
    </dgm:pt>
    <dgm:pt modelId="{2EA2BD13-5C6F-44BC-9B44-0579EFCBA091}">
      <dgm:prSet phldrT="[Text]"/>
      <dgm:spPr/>
      <dgm:t>
        <a:bodyPr/>
        <a:lstStyle/>
        <a:p>
          <a:r>
            <a:rPr lang="en-US"/>
            <a:t> FINANCIAL TIMES</a:t>
          </a:r>
          <a:endParaRPr lang="en-CA"/>
        </a:p>
      </dgm:t>
    </dgm:pt>
    <dgm:pt modelId="{DF0A111F-88D1-43F8-B4FE-974854E14753}" type="parTrans" cxnId="{BB3AA205-C364-457F-A04A-4654B7505592}">
      <dgm:prSet/>
      <dgm:spPr/>
      <dgm:t>
        <a:bodyPr/>
        <a:lstStyle/>
        <a:p>
          <a:endParaRPr lang="en-CA" sz="1100"/>
        </a:p>
      </dgm:t>
    </dgm:pt>
    <dgm:pt modelId="{ADC5DC66-6ABB-427D-A222-9142412662CE}" type="sibTrans" cxnId="{BB3AA205-C364-457F-A04A-4654B7505592}">
      <dgm:prSet/>
      <dgm:spPr/>
      <dgm:t>
        <a:bodyPr/>
        <a:lstStyle/>
        <a:p>
          <a:endParaRPr lang="en-CA"/>
        </a:p>
      </dgm:t>
    </dgm:pt>
    <dgm:pt modelId="{4CE294F1-938F-4033-8D57-F7BD755B2EE6}">
      <dgm:prSet phldrT="[Text]"/>
      <dgm:spPr/>
      <dgm:t>
        <a:bodyPr/>
        <a:lstStyle/>
        <a:p>
          <a:r>
            <a:rPr lang="en-IN" b="0" i="0" u="none"/>
            <a:t>Data Collection Span: The dataset encompasses information from the period of 2018 to 2023, providing a comprehensive view of the relevant metrics over five years.</a:t>
          </a:r>
          <a:endParaRPr lang="en-CA"/>
        </a:p>
      </dgm:t>
    </dgm:pt>
    <dgm:pt modelId="{8BB6E716-37A4-438C-B35D-0B8C197C4CD5}" type="parTrans" cxnId="{3915F8D1-B9FD-4D31-B48B-3C5F4FFC31CB}">
      <dgm:prSet/>
      <dgm:spPr/>
      <dgm:t>
        <a:bodyPr/>
        <a:lstStyle/>
        <a:p>
          <a:endParaRPr lang="en-CA" sz="1100"/>
        </a:p>
      </dgm:t>
    </dgm:pt>
    <dgm:pt modelId="{BF55765C-ADAE-43EF-BE72-B53A4E62EB09}" type="sibTrans" cxnId="{3915F8D1-B9FD-4D31-B48B-3C5F4FFC31CB}">
      <dgm:prSet/>
      <dgm:spPr/>
      <dgm:t>
        <a:bodyPr/>
        <a:lstStyle/>
        <a:p>
          <a:endParaRPr lang="en-CA"/>
        </a:p>
      </dgm:t>
    </dgm:pt>
    <dgm:pt modelId="{7C5C55C0-BC9C-3F4C-BF14-227CDA636B46}">
      <dgm:prSet/>
      <dgm:spPr/>
      <dgm:t>
        <a:bodyPr/>
        <a:lstStyle/>
        <a:p>
          <a:pPr>
            <a:buFont typeface="+mj-lt"/>
            <a:buAutoNum type="arabicPeriod"/>
          </a:pPr>
          <a:r>
            <a:rPr lang="en-IN" b="0" i="0" u="none"/>
            <a:t>Data Exclusion Note: Due to detected inconsistencies, the 2018 dataset was deemed unreliable for analytical purposes and was consequently excluded to maintain the integrity of the analysis.</a:t>
          </a:r>
        </a:p>
      </dgm:t>
    </dgm:pt>
    <dgm:pt modelId="{7B68F98C-F706-784E-8D40-98E3505BDB88}" type="parTrans" cxnId="{893853DE-1A4A-D34F-A69B-C8D1075CE3C9}">
      <dgm:prSet/>
      <dgm:spPr/>
      <dgm:t>
        <a:bodyPr/>
        <a:lstStyle/>
        <a:p>
          <a:endParaRPr lang="en-GB"/>
        </a:p>
      </dgm:t>
    </dgm:pt>
    <dgm:pt modelId="{3F3D4C57-5773-064D-B687-EA310A0411C1}" type="sibTrans" cxnId="{893853DE-1A4A-D34F-A69B-C8D1075CE3C9}">
      <dgm:prSet/>
      <dgm:spPr/>
      <dgm:t>
        <a:bodyPr/>
        <a:lstStyle/>
        <a:p>
          <a:endParaRPr lang="en-GB"/>
        </a:p>
      </dgm:t>
    </dgm:pt>
    <dgm:pt modelId="{92DD946E-2791-4248-8700-0834FCC60EE1}">
      <dgm:prSet/>
      <dgm:spPr/>
      <dgm:t>
        <a:bodyPr/>
        <a:lstStyle/>
        <a:p>
          <a:pPr>
            <a:buFont typeface="+mj-lt"/>
            <a:buAutoNum type="arabicPeriod"/>
          </a:pPr>
          <a:r>
            <a:rPr lang="en-IN" b="0" i="0" u="none"/>
            <a:t>Methodological Update: The analysis utilized the 2023 FT (Financial Times) methodology as a benchmark, ensuring that the metrics remain current and relevant. This approach facilitated a consistent comparison with the data from previous years.</a:t>
          </a:r>
        </a:p>
      </dgm:t>
    </dgm:pt>
    <dgm:pt modelId="{A5D8DCEA-3D21-B744-91EF-EB33F36422E8}" type="parTrans" cxnId="{8B13D8C0-49A3-A84A-A4EE-F7EBE4971024}">
      <dgm:prSet/>
      <dgm:spPr/>
      <dgm:t>
        <a:bodyPr/>
        <a:lstStyle/>
        <a:p>
          <a:endParaRPr lang="en-GB"/>
        </a:p>
      </dgm:t>
    </dgm:pt>
    <dgm:pt modelId="{1D1D881D-C3BC-C648-823A-C53EE2E2D6A2}" type="sibTrans" cxnId="{8B13D8C0-49A3-A84A-A4EE-F7EBE4971024}">
      <dgm:prSet/>
      <dgm:spPr/>
      <dgm:t>
        <a:bodyPr/>
        <a:lstStyle/>
        <a:p>
          <a:endParaRPr lang="en-GB"/>
        </a:p>
      </dgm:t>
    </dgm:pt>
    <dgm:pt modelId="{1F495317-9733-9B44-A258-716EBE5C9AC0}" type="pres">
      <dgm:prSet presAssocID="{EB2502A8-8DCE-4141-B27E-A4AD807AC072}" presName="vert0" presStyleCnt="0">
        <dgm:presLayoutVars>
          <dgm:dir/>
          <dgm:animOne val="branch"/>
          <dgm:animLvl val="lvl"/>
        </dgm:presLayoutVars>
      </dgm:prSet>
      <dgm:spPr/>
    </dgm:pt>
    <dgm:pt modelId="{977A111A-136C-0A43-95FE-734773CA1416}" type="pres">
      <dgm:prSet presAssocID="{2EA2BD13-5C6F-44BC-9B44-0579EFCBA091}" presName="thickLine" presStyleLbl="alignNode1" presStyleIdx="0" presStyleCnt="1"/>
      <dgm:spPr/>
    </dgm:pt>
    <dgm:pt modelId="{EDA7506C-9005-2A42-B7A1-0584CA91CD13}" type="pres">
      <dgm:prSet presAssocID="{2EA2BD13-5C6F-44BC-9B44-0579EFCBA091}" presName="horz1" presStyleCnt="0"/>
      <dgm:spPr/>
    </dgm:pt>
    <dgm:pt modelId="{152E993A-2057-5643-BC4B-47CBA59A2937}" type="pres">
      <dgm:prSet presAssocID="{2EA2BD13-5C6F-44BC-9B44-0579EFCBA091}" presName="tx1" presStyleLbl="revTx" presStyleIdx="0" presStyleCnt="4"/>
      <dgm:spPr/>
    </dgm:pt>
    <dgm:pt modelId="{36E3DAC6-867E-4341-8AF1-9A35C0692C3B}" type="pres">
      <dgm:prSet presAssocID="{2EA2BD13-5C6F-44BC-9B44-0579EFCBA091}" presName="vert1" presStyleCnt="0"/>
      <dgm:spPr/>
    </dgm:pt>
    <dgm:pt modelId="{69BCF961-4ED7-E144-8945-8B41F282D155}" type="pres">
      <dgm:prSet presAssocID="{4CE294F1-938F-4033-8D57-F7BD755B2EE6}" presName="vertSpace2a" presStyleCnt="0"/>
      <dgm:spPr/>
    </dgm:pt>
    <dgm:pt modelId="{BE0304C2-8A6F-1F40-AAB2-56F8E821CF28}" type="pres">
      <dgm:prSet presAssocID="{4CE294F1-938F-4033-8D57-F7BD755B2EE6}" presName="horz2" presStyleCnt="0"/>
      <dgm:spPr/>
    </dgm:pt>
    <dgm:pt modelId="{4EDA3A4D-BA3D-BF47-BC8E-9A6B21F8D25E}" type="pres">
      <dgm:prSet presAssocID="{4CE294F1-938F-4033-8D57-F7BD755B2EE6}" presName="horzSpace2" presStyleCnt="0"/>
      <dgm:spPr/>
    </dgm:pt>
    <dgm:pt modelId="{B86E141E-75F6-3549-923B-B0B72B238EC5}" type="pres">
      <dgm:prSet presAssocID="{4CE294F1-938F-4033-8D57-F7BD755B2EE6}" presName="tx2" presStyleLbl="revTx" presStyleIdx="1" presStyleCnt="4"/>
      <dgm:spPr/>
    </dgm:pt>
    <dgm:pt modelId="{CDC403CF-2B7F-A541-9B00-0D23F9B63D18}" type="pres">
      <dgm:prSet presAssocID="{4CE294F1-938F-4033-8D57-F7BD755B2EE6}" presName="vert2" presStyleCnt="0"/>
      <dgm:spPr/>
    </dgm:pt>
    <dgm:pt modelId="{7FFE7CFF-7933-CD43-9CED-572883FA4B0D}" type="pres">
      <dgm:prSet presAssocID="{4CE294F1-938F-4033-8D57-F7BD755B2EE6}" presName="thinLine2b" presStyleLbl="callout" presStyleIdx="0" presStyleCnt="3"/>
      <dgm:spPr/>
    </dgm:pt>
    <dgm:pt modelId="{D01666B3-39A1-E04A-A9F7-ACA1A1B184F7}" type="pres">
      <dgm:prSet presAssocID="{4CE294F1-938F-4033-8D57-F7BD755B2EE6}" presName="vertSpace2b" presStyleCnt="0"/>
      <dgm:spPr/>
    </dgm:pt>
    <dgm:pt modelId="{914FA63C-866C-7B44-8E30-8018C77CC998}" type="pres">
      <dgm:prSet presAssocID="{7C5C55C0-BC9C-3F4C-BF14-227CDA636B46}" presName="horz2" presStyleCnt="0"/>
      <dgm:spPr/>
    </dgm:pt>
    <dgm:pt modelId="{0149EA55-31D4-7041-9964-0BC09F8320D7}" type="pres">
      <dgm:prSet presAssocID="{7C5C55C0-BC9C-3F4C-BF14-227CDA636B46}" presName="horzSpace2" presStyleCnt="0"/>
      <dgm:spPr/>
    </dgm:pt>
    <dgm:pt modelId="{6C639872-7B1A-7C4B-8548-83B96EC253C9}" type="pres">
      <dgm:prSet presAssocID="{7C5C55C0-BC9C-3F4C-BF14-227CDA636B46}" presName="tx2" presStyleLbl="revTx" presStyleIdx="2" presStyleCnt="4"/>
      <dgm:spPr/>
    </dgm:pt>
    <dgm:pt modelId="{4E092760-05C4-3045-8ECF-C7EB3C73048A}" type="pres">
      <dgm:prSet presAssocID="{7C5C55C0-BC9C-3F4C-BF14-227CDA636B46}" presName="vert2" presStyleCnt="0"/>
      <dgm:spPr/>
    </dgm:pt>
    <dgm:pt modelId="{508BC53C-06EC-104B-BB66-42A1F5090543}" type="pres">
      <dgm:prSet presAssocID="{7C5C55C0-BC9C-3F4C-BF14-227CDA636B46}" presName="thinLine2b" presStyleLbl="callout" presStyleIdx="1" presStyleCnt="3"/>
      <dgm:spPr/>
    </dgm:pt>
    <dgm:pt modelId="{D39AA31F-0572-D949-BA36-AB93BAD61001}" type="pres">
      <dgm:prSet presAssocID="{7C5C55C0-BC9C-3F4C-BF14-227CDA636B46}" presName="vertSpace2b" presStyleCnt="0"/>
      <dgm:spPr/>
    </dgm:pt>
    <dgm:pt modelId="{CEC9CF38-AD30-4A4D-A1D0-3155557A3E71}" type="pres">
      <dgm:prSet presAssocID="{92DD946E-2791-4248-8700-0834FCC60EE1}" presName="horz2" presStyleCnt="0"/>
      <dgm:spPr/>
    </dgm:pt>
    <dgm:pt modelId="{AB73B256-85F0-E943-99E8-3BAB3FB1B91E}" type="pres">
      <dgm:prSet presAssocID="{92DD946E-2791-4248-8700-0834FCC60EE1}" presName="horzSpace2" presStyleCnt="0"/>
      <dgm:spPr/>
    </dgm:pt>
    <dgm:pt modelId="{F8CBFF3B-9646-FE43-8A24-5C35E9BC8C55}" type="pres">
      <dgm:prSet presAssocID="{92DD946E-2791-4248-8700-0834FCC60EE1}" presName="tx2" presStyleLbl="revTx" presStyleIdx="3" presStyleCnt="4"/>
      <dgm:spPr/>
    </dgm:pt>
    <dgm:pt modelId="{1F5CBFEC-4DC4-AF44-9994-13DD3A7B837B}" type="pres">
      <dgm:prSet presAssocID="{92DD946E-2791-4248-8700-0834FCC60EE1}" presName="vert2" presStyleCnt="0"/>
      <dgm:spPr/>
    </dgm:pt>
    <dgm:pt modelId="{6F3512F7-B841-9A4F-94C1-27AD06EA27BB}" type="pres">
      <dgm:prSet presAssocID="{92DD946E-2791-4248-8700-0834FCC60EE1}" presName="thinLine2b" presStyleLbl="callout" presStyleIdx="2" presStyleCnt="3"/>
      <dgm:spPr/>
    </dgm:pt>
    <dgm:pt modelId="{630D99D3-A649-494F-8077-907D2166B2AE}" type="pres">
      <dgm:prSet presAssocID="{92DD946E-2791-4248-8700-0834FCC60EE1}" presName="vertSpace2b" presStyleCnt="0"/>
      <dgm:spPr/>
    </dgm:pt>
  </dgm:ptLst>
  <dgm:cxnLst>
    <dgm:cxn modelId="{BB3AA205-C364-457F-A04A-4654B7505592}" srcId="{EB2502A8-8DCE-4141-B27E-A4AD807AC072}" destId="{2EA2BD13-5C6F-44BC-9B44-0579EFCBA091}" srcOrd="0" destOrd="0" parTransId="{DF0A111F-88D1-43F8-B4FE-974854E14753}" sibTransId="{ADC5DC66-6ABB-427D-A222-9142412662CE}"/>
    <dgm:cxn modelId="{41922621-A79E-5248-8B44-9A739AE05CCA}" type="presOf" srcId="{7C5C55C0-BC9C-3F4C-BF14-227CDA636B46}" destId="{6C639872-7B1A-7C4B-8548-83B96EC253C9}" srcOrd="0" destOrd="0" presId="urn:microsoft.com/office/officeart/2008/layout/LinedList"/>
    <dgm:cxn modelId="{99E0267C-6D38-AC40-BA66-8656E4F32739}" type="presOf" srcId="{4CE294F1-938F-4033-8D57-F7BD755B2EE6}" destId="{B86E141E-75F6-3549-923B-B0B72B238EC5}" srcOrd="0" destOrd="0" presId="urn:microsoft.com/office/officeart/2008/layout/LinedList"/>
    <dgm:cxn modelId="{8B13D8C0-49A3-A84A-A4EE-F7EBE4971024}" srcId="{2EA2BD13-5C6F-44BC-9B44-0579EFCBA091}" destId="{92DD946E-2791-4248-8700-0834FCC60EE1}" srcOrd="2" destOrd="0" parTransId="{A5D8DCEA-3D21-B744-91EF-EB33F36422E8}" sibTransId="{1D1D881D-C3BC-C648-823A-C53EE2E2D6A2}"/>
    <dgm:cxn modelId="{3915F8D1-B9FD-4D31-B48B-3C5F4FFC31CB}" srcId="{2EA2BD13-5C6F-44BC-9B44-0579EFCBA091}" destId="{4CE294F1-938F-4033-8D57-F7BD755B2EE6}" srcOrd="0" destOrd="0" parTransId="{8BB6E716-37A4-438C-B35D-0B8C197C4CD5}" sibTransId="{BF55765C-ADAE-43EF-BE72-B53A4E62EB09}"/>
    <dgm:cxn modelId="{66E0C1D5-4B2E-7E48-AE92-0C93E7567313}" type="presOf" srcId="{EB2502A8-8DCE-4141-B27E-A4AD807AC072}" destId="{1F495317-9733-9B44-A258-716EBE5C9AC0}" srcOrd="0" destOrd="0" presId="urn:microsoft.com/office/officeart/2008/layout/LinedList"/>
    <dgm:cxn modelId="{893853DE-1A4A-D34F-A69B-C8D1075CE3C9}" srcId="{2EA2BD13-5C6F-44BC-9B44-0579EFCBA091}" destId="{7C5C55C0-BC9C-3F4C-BF14-227CDA636B46}" srcOrd="1" destOrd="0" parTransId="{7B68F98C-F706-784E-8D40-98E3505BDB88}" sibTransId="{3F3D4C57-5773-064D-B687-EA310A0411C1}"/>
    <dgm:cxn modelId="{0E2C76E1-EBDD-844A-95CB-2DED7A3D0494}" type="presOf" srcId="{92DD946E-2791-4248-8700-0834FCC60EE1}" destId="{F8CBFF3B-9646-FE43-8A24-5C35E9BC8C55}" srcOrd="0" destOrd="0" presId="urn:microsoft.com/office/officeart/2008/layout/LinedList"/>
    <dgm:cxn modelId="{0047E5EB-4A9F-CD49-815D-E38B5F7FC655}" type="presOf" srcId="{2EA2BD13-5C6F-44BC-9B44-0579EFCBA091}" destId="{152E993A-2057-5643-BC4B-47CBA59A2937}" srcOrd="0" destOrd="0" presId="urn:microsoft.com/office/officeart/2008/layout/LinedList"/>
    <dgm:cxn modelId="{4E0A0E80-449F-6047-BF5C-64AC7C504A84}" type="presParOf" srcId="{1F495317-9733-9B44-A258-716EBE5C9AC0}" destId="{977A111A-136C-0A43-95FE-734773CA1416}" srcOrd="0" destOrd="0" presId="urn:microsoft.com/office/officeart/2008/layout/LinedList"/>
    <dgm:cxn modelId="{BCD662C1-43CF-F44F-8C70-604B72F88DEE}" type="presParOf" srcId="{1F495317-9733-9B44-A258-716EBE5C9AC0}" destId="{EDA7506C-9005-2A42-B7A1-0584CA91CD13}" srcOrd="1" destOrd="0" presId="urn:microsoft.com/office/officeart/2008/layout/LinedList"/>
    <dgm:cxn modelId="{463F44F7-4AFF-FC48-88CA-CBA7749EEE48}" type="presParOf" srcId="{EDA7506C-9005-2A42-B7A1-0584CA91CD13}" destId="{152E993A-2057-5643-BC4B-47CBA59A2937}" srcOrd="0" destOrd="0" presId="urn:microsoft.com/office/officeart/2008/layout/LinedList"/>
    <dgm:cxn modelId="{853467A7-C5BE-424A-BC69-623EF7A598B3}" type="presParOf" srcId="{EDA7506C-9005-2A42-B7A1-0584CA91CD13}" destId="{36E3DAC6-867E-4341-8AF1-9A35C0692C3B}" srcOrd="1" destOrd="0" presId="urn:microsoft.com/office/officeart/2008/layout/LinedList"/>
    <dgm:cxn modelId="{DF003976-30BF-CE4C-9796-5C88DC296B62}" type="presParOf" srcId="{36E3DAC6-867E-4341-8AF1-9A35C0692C3B}" destId="{69BCF961-4ED7-E144-8945-8B41F282D155}" srcOrd="0" destOrd="0" presId="urn:microsoft.com/office/officeart/2008/layout/LinedList"/>
    <dgm:cxn modelId="{406F78E2-BE12-9D46-9224-99C8CEF9EC08}" type="presParOf" srcId="{36E3DAC6-867E-4341-8AF1-9A35C0692C3B}" destId="{BE0304C2-8A6F-1F40-AAB2-56F8E821CF28}" srcOrd="1" destOrd="0" presId="urn:microsoft.com/office/officeart/2008/layout/LinedList"/>
    <dgm:cxn modelId="{C0DE5FF8-5095-2A43-BCE5-CBC37B14AB86}" type="presParOf" srcId="{BE0304C2-8A6F-1F40-AAB2-56F8E821CF28}" destId="{4EDA3A4D-BA3D-BF47-BC8E-9A6B21F8D25E}" srcOrd="0" destOrd="0" presId="urn:microsoft.com/office/officeart/2008/layout/LinedList"/>
    <dgm:cxn modelId="{C0AB04CA-A592-914D-84A0-8CD7355697FF}" type="presParOf" srcId="{BE0304C2-8A6F-1F40-AAB2-56F8E821CF28}" destId="{B86E141E-75F6-3549-923B-B0B72B238EC5}" srcOrd="1" destOrd="0" presId="urn:microsoft.com/office/officeart/2008/layout/LinedList"/>
    <dgm:cxn modelId="{AFA33B91-218D-A449-B74E-ADCF40045057}" type="presParOf" srcId="{BE0304C2-8A6F-1F40-AAB2-56F8E821CF28}" destId="{CDC403CF-2B7F-A541-9B00-0D23F9B63D18}" srcOrd="2" destOrd="0" presId="urn:microsoft.com/office/officeart/2008/layout/LinedList"/>
    <dgm:cxn modelId="{A75F27B7-0F72-7A4C-9AA1-D390D664147A}" type="presParOf" srcId="{36E3DAC6-867E-4341-8AF1-9A35C0692C3B}" destId="{7FFE7CFF-7933-CD43-9CED-572883FA4B0D}" srcOrd="2" destOrd="0" presId="urn:microsoft.com/office/officeart/2008/layout/LinedList"/>
    <dgm:cxn modelId="{09194A1E-2082-D142-B9EF-D3AED5190F66}" type="presParOf" srcId="{36E3DAC6-867E-4341-8AF1-9A35C0692C3B}" destId="{D01666B3-39A1-E04A-A9F7-ACA1A1B184F7}" srcOrd="3" destOrd="0" presId="urn:microsoft.com/office/officeart/2008/layout/LinedList"/>
    <dgm:cxn modelId="{C2572A0B-2C91-EC4C-9874-465E7CF90D1A}" type="presParOf" srcId="{36E3DAC6-867E-4341-8AF1-9A35C0692C3B}" destId="{914FA63C-866C-7B44-8E30-8018C77CC998}" srcOrd="4" destOrd="0" presId="urn:microsoft.com/office/officeart/2008/layout/LinedList"/>
    <dgm:cxn modelId="{CA4F61A0-6767-EE43-A609-9748EF99DD7C}" type="presParOf" srcId="{914FA63C-866C-7B44-8E30-8018C77CC998}" destId="{0149EA55-31D4-7041-9964-0BC09F8320D7}" srcOrd="0" destOrd="0" presId="urn:microsoft.com/office/officeart/2008/layout/LinedList"/>
    <dgm:cxn modelId="{6C350202-1261-D348-8878-5B737C466C24}" type="presParOf" srcId="{914FA63C-866C-7B44-8E30-8018C77CC998}" destId="{6C639872-7B1A-7C4B-8548-83B96EC253C9}" srcOrd="1" destOrd="0" presId="urn:microsoft.com/office/officeart/2008/layout/LinedList"/>
    <dgm:cxn modelId="{D8E79F02-A2D1-8D40-8D1B-E895DD4332FE}" type="presParOf" srcId="{914FA63C-866C-7B44-8E30-8018C77CC998}" destId="{4E092760-05C4-3045-8ECF-C7EB3C73048A}" srcOrd="2" destOrd="0" presId="urn:microsoft.com/office/officeart/2008/layout/LinedList"/>
    <dgm:cxn modelId="{75D01333-2D22-D64D-9699-831CE2FE1227}" type="presParOf" srcId="{36E3DAC6-867E-4341-8AF1-9A35C0692C3B}" destId="{508BC53C-06EC-104B-BB66-42A1F5090543}" srcOrd="5" destOrd="0" presId="urn:microsoft.com/office/officeart/2008/layout/LinedList"/>
    <dgm:cxn modelId="{E641F57E-9888-7447-AA41-BABD62BF28B9}" type="presParOf" srcId="{36E3DAC6-867E-4341-8AF1-9A35C0692C3B}" destId="{D39AA31F-0572-D949-BA36-AB93BAD61001}" srcOrd="6" destOrd="0" presId="urn:microsoft.com/office/officeart/2008/layout/LinedList"/>
    <dgm:cxn modelId="{CE2FA44E-59E6-6645-83A7-B77709DE72E4}" type="presParOf" srcId="{36E3DAC6-867E-4341-8AF1-9A35C0692C3B}" destId="{CEC9CF38-AD30-4A4D-A1D0-3155557A3E71}" srcOrd="7" destOrd="0" presId="urn:microsoft.com/office/officeart/2008/layout/LinedList"/>
    <dgm:cxn modelId="{7018C0F1-886E-F048-BB15-61194FF2617C}" type="presParOf" srcId="{CEC9CF38-AD30-4A4D-A1D0-3155557A3E71}" destId="{AB73B256-85F0-E943-99E8-3BAB3FB1B91E}" srcOrd="0" destOrd="0" presId="urn:microsoft.com/office/officeart/2008/layout/LinedList"/>
    <dgm:cxn modelId="{D66E05F3-108D-B447-BB55-DD410C50A167}" type="presParOf" srcId="{CEC9CF38-AD30-4A4D-A1D0-3155557A3E71}" destId="{F8CBFF3B-9646-FE43-8A24-5C35E9BC8C55}" srcOrd="1" destOrd="0" presId="urn:microsoft.com/office/officeart/2008/layout/LinedList"/>
    <dgm:cxn modelId="{F9E2A39C-2325-6B46-BAA7-42446868DE5D}" type="presParOf" srcId="{CEC9CF38-AD30-4A4D-A1D0-3155557A3E71}" destId="{1F5CBFEC-4DC4-AF44-9994-13DD3A7B837B}" srcOrd="2" destOrd="0" presId="urn:microsoft.com/office/officeart/2008/layout/LinedList"/>
    <dgm:cxn modelId="{1002129D-6AEC-3047-8B96-F8E0D1B8B739}" type="presParOf" srcId="{36E3DAC6-867E-4341-8AF1-9A35C0692C3B}" destId="{6F3512F7-B841-9A4F-94C1-27AD06EA27BB}" srcOrd="8" destOrd="0" presId="urn:microsoft.com/office/officeart/2008/layout/LinedList"/>
    <dgm:cxn modelId="{17AD248C-32C4-6945-AC29-F7F45A166902}" type="presParOf" srcId="{36E3DAC6-867E-4341-8AF1-9A35C0692C3B}" destId="{630D99D3-A649-494F-8077-907D2166B2AE}"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2502A8-8DCE-4141-B27E-A4AD807AC072}" type="doc">
      <dgm:prSet loTypeId="urn:microsoft.com/office/officeart/2008/layout/LinedList" loCatId="hierarchy" qsTypeId="urn:microsoft.com/office/officeart/2005/8/quickstyle/simple4" qsCatId="simple" csTypeId="urn:microsoft.com/office/officeart/2005/8/colors/accent3_2" csCatId="accent3" phldr="1"/>
      <dgm:spPr/>
      <dgm:t>
        <a:bodyPr/>
        <a:lstStyle/>
        <a:p>
          <a:endParaRPr lang="en-CA"/>
        </a:p>
      </dgm:t>
    </dgm:pt>
    <dgm:pt modelId="{4CE294F1-938F-4033-8D57-F7BD755B2EE6}">
      <dgm:prSet phldrT="[Text]"/>
      <dgm:spPr/>
      <dgm:t>
        <a:bodyPr/>
        <a:lstStyle/>
        <a:p>
          <a:r>
            <a:rPr lang="en-IN" b="0" i="0" u="none"/>
            <a:t>The data was collected and studied to understand the areas that were significant and unique to the  performance of the top 5 universities in the dataset.</a:t>
          </a:r>
          <a:endParaRPr lang="en-CA"/>
        </a:p>
      </dgm:t>
    </dgm:pt>
    <dgm:pt modelId="{8BB6E716-37A4-438C-B35D-0B8C197C4CD5}" type="parTrans" cxnId="{3915F8D1-B9FD-4D31-B48B-3C5F4FFC31CB}">
      <dgm:prSet/>
      <dgm:spPr/>
      <dgm:t>
        <a:bodyPr/>
        <a:lstStyle/>
        <a:p>
          <a:endParaRPr lang="en-CA" sz="1100"/>
        </a:p>
      </dgm:t>
    </dgm:pt>
    <dgm:pt modelId="{BF55765C-ADAE-43EF-BE72-B53A4E62EB09}" type="sibTrans" cxnId="{3915F8D1-B9FD-4D31-B48B-3C5F4FFC31CB}">
      <dgm:prSet/>
      <dgm:spPr/>
      <dgm:t>
        <a:bodyPr/>
        <a:lstStyle/>
        <a:p>
          <a:endParaRPr lang="en-CA"/>
        </a:p>
      </dgm:t>
    </dgm:pt>
    <dgm:pt modelId="{7C5C55C0-BC9C-3F4C-BF14-227CDA636B46}">
      <dgm:prSet custT="1"/>
      <dgm:spPr/>
      <dgm:t>
        <a:bodyPr/>
        <a:lstStyle/>
        <a:p>
          <a:pPr>
            <a:buFont typeface="+mj-lt"/>
            <a:buAutoNum type="arabicPeriod"/>
          </a:pPr>
          <a:r>
            <a:rPr lang="en-IN" sz="2000" b="0" i="0" u="none"/>
            <a:t>ALUMNI NETWORK: </a:t>
          </a:r>
          <a:r>
            <a:rPr lang="en-IN" sz="1800" b="0" i="0" u="none"/>
            <a:t>These universities held alumnus very dearly and kept them engaged with various re-unions, galas, mentoring opportunities etc. to establish and maintain the connect they had with students, which has now resulted in a well-knit alumni network.</a:t>
          </a:r>
        </a:p>
      </dgm:t>
    </dgm:pt>
    <dgm:pt modelId="{7B68F98C-F706-784E-8D40-98E3505BDB88}" type="parTrans" cxnId="{893853DE-1A4A-D34F-A69B-C8D1075CE3C9}">
      <dgm:prSet/>
      <dgm:spPr/>
      <dgm:t>
        <a:bodyPr/>
        <a:lstStyle/>
        <a:p>
          <a:endParaRPr lang="en-GB"/>
        </a:p>
      </dgm:t>
    </dgm:pt>
    <dgm:pt modelId="{3F3D4C57-5773-064D-B687-EA310A0411C1}" type="sibTrans" cxnId="{893853DE-1A4A-D34F-A69B-C8D1075CE3C9}">
      <dgm:prSet/>
      <dgm:spPr/>
      <dgm:t>
        <a:bodyPr/>
        <a:lstStyle/>
        <a:p>
          <a:endParaRPr lang="en-GB"/>
        </a:p>
      </dgm:t>
    </dgm:pt>
    <dgm:pt modelId="{92DD946E-2791-4248-8700-0834FCC60EE1}">
      <dgm:prSet custT="1"/>
      <dgm:spPr/>
      <dgm:t>
        <a:bodyPr/>
        <a:lstStyle/>
        <a:p>
          <a:pPr>
            <a:buFont typeface="+mj-lt"/>
            <a:buAutoNum type="arabicPeriod"/>
          </a:pPr>
          <a:r>
            <a:rPr lang="en-IN" sz="2000" b="0" i="0" u="none"/>
            <a:t>DELIVERY OF CAREER DEVELOPMENT SERVICES: </a:t>
          </a:r>
          <a:r>
            <a:rPr lang="en-IN" sz="1800" b="0" i="0" u="none"/>
            <a:t>It was observed that the delivery of career services by the top universities was more comprehensive and holistic aiming at global employability for both currently enrolled students as well as the alumni, indicating that the  universities are focusing on longer term relationship establishment and global recognition</a:t>
          </a:r>
        </a:p>
      </dgm:t>
    </dgm:pt>
    <dgm:pt modelId="{A5D8DCEA-3D21-B744-91EF-EB33F36422E8}" type="parTrans" cxnId="{8B13D8C0-49A3-A84A-A4EE-F7EBE4971024}">
      <dgm:prSet/>
      <dgm:spPr/>
      <dgm:t>
        <a:bodyPr/>
        <a:lstStyle/>
        <a:p>
          <a:endParaRPr lang="en-GB"/>
        </a:p>
      </dgm:t>
    </dgm:pt>
    <dgm:pt modelId="{1D1D881D-C3BC-C648-823A-C53EE2E2D6A2}" type="sibTrans" cxnId="{8B13D8C0-49A3-A84A-A4EE-F7EBE4971024}">
      <dgm:prSet/>
      <dgm:spPr/>
      <dgm:t>
        <a:bodyPr/>
        <a:lstStyle/>
        <a:p>
          <a:endParaRPr lang="en-GB"/>
        </a:p>
      </dgm:t>
    </dgm:pt>
    <dgm:pt modelId="{0135F2FA-BC49-6E41-96D2-16A51CE45F8F}" type="pres">
      <dgm:prSet presAssocID="{EB2502A8-8DCE-4141-B27E-A4AD807AC072}" presName="vert0" presStyleCnt="0">
        <dgm:presLayoutVars>
          <dgm:dir/>
          <dgm:animOne val="branch"/>
          <dgm:animLvl val="lvl"/>
        </dgm:presLayoutVars>
      </dgm:prSet>
      <dgm:spPr/>
    </dgm:pt>
    <dgm:pt modelId="{4A1753CE-6A70-2E4E-BD18-901CA22BBDA2}" type="pres">
      <dgm:prSet presAssocID="{4CE294F1-938F-4033-8D57-F7BD755B2EE6}" presName="thickLine" presStyleLbl="alignNode1" presStyleIdx="0" presStyleCnt="1"/>
      <dgm:spPr/>
    </dgm:pt>
    <dgm:pt modelId="{0C49E649-B60B-BE48-803B-4DD400C53A1C}" type="pres">
      <dgm:prSet presAssocID="{4CE294F1-938F-4033-8D57-F7BD755B2EE6}" presName="horz1" presStyleCnt="0"/>
      <dgm:spPr/>
    </dgm:pt>
    <dgm:pt modelId="{C11311B2-A261-9F4F-913C-5F3A86A128BD}" type="pres">
      <dgm:prSet presAssocID="{4CE294F1-938F-4033-8D57-F7BD755B2EE6}" presName="tx1" presStyleLbl="revTx" presStyleIdx="0" presStyleCnt="3"/>
      <dgm:spPr/>
    </dgm:pt>
    <dgm:pt modelId="{07A62E39-38F7-2049-8367-84D996B22107}" type="pres">
      <dgm:prSet presAssocID="{4CE294F1-938F-4033-8D57-F7BD755B2EE6}" presName="vert1" presStyleCnt="0"/>
      <dgm:spPr/>
    </dgm:pt>
    <dgm:pt modelId="{E63388D4-538F-F24D-8A1F-A8131D057872}" type="pres">
      <dgm:prSet presAssocID="{7C5C55C0-BC9C-3F4C-BF14-227CDA636B46}" presName="vertSpace2a" presStyleCnt="0"/>
      <dgm:spPr/>
    </dgm:pt>
    <dgm:pt modelId="{8755038B-81BF-584C-8105-65AF86B57980}" type="pres">
      <dgm:prSet presAssocID="{7C5C55C0-BC9C-3F4C-BF14-227CDA636B46}" presName="horz2" presStyleCnt="0"/>
      <dgm:spPr/>
    </dgm:pt>
    <dgm:pt modelId="{CFE0DAB2-4CBE-1B44-AEF3-3350BA6FCE3F}" type="pres">
      <dgm:prSet presAssocID="{7C5C55C0-BC9C-3F4C-BF14-227CDA636B46}" presName="horzSpace2" presStyleCnt="0"/>
      <dgm:spPr/>
    </dgm:pt>
    <dgm:pt modelId="{7EA3A005-AD25-BC4D-9467-AE7208FFE897}" type="pres">
      <dgm:prSet presAssocID="{7C5C55C0-BC9C-3F4C-BF14-227CDA636B46}" presName="tx2" presStyleLbl="revTx" presStyleIdx="1" presStyleCnt="3"/>
      <dgm:spPr/>
    </dgm:pt>
    <dgm:pt modelId="{2415BDD2-1AD3-7D43-A1A2-FDEB8B32A4D4}" type="pres">
      <dgm:prSet presAssocID="{7C5C55C0-BC9C-3F4C-BF14-227CDA636B46}" presName="vert2" presStyleCnt="0"/>
      <dgm:spPr/>
    </dgm:pt>
    <dgm:pt modelId="{E1E99023-7922-7443-96E0-027D199CE47C}" type="pres">
      <dgm:prSet presAssocID="{7C5C55C0-BC9C-3F4C-BF14-227CDA636B46}" presName="thinLine2b" presStyleLbl="callout" presStyleIdx="0" presStyleCnt="2"/>
      <dgm:spPr/>
    </dgm:pt>
    <dgm:pt modelId="{E6D05F99-A148-584E-BDD3-1F6C7C897A0E}" type="pres">
      <dgm:prSet presAssocID="{7C5C55C0-BC9C-3F4C-BF14-227CDA636B46}" presName="vertSpace2b" presStyleCnt="0"/>
      <dgm:spPr/>
    </dgm:pt>
    <dgm:pt modelId="{D23CCAED-3AD2-8948-8F4D-ADC55131F41F}" type="pres">
      <dgm:prSet presAssocID="{92DD946E-2791-4248-8700-0834FCC60EE1}" presName="horz2" presStyleCnt="0"/>
      <dgm:spPr/>
    </dgm:pt>
    <dgm:pt modelId="{BB62CBE6-BDE7-0943-83B3-0779F45C0E6E}" type="pres">
      <dgm:prSet presAssocID="{92DD946E-2791-4248-8700-0834FCC60EE1}" presName="horzSpace2" presStyleCnt="0"/>
      <dgm:spPr/>
    </dgm:pt>
    <dgm:pt modelId="{7D518EF6-E7F5-3343-BE3C-189503AA43BB}" type="pres">
      <dgm:prSet presAssocID="{92DD946E-2791-4248-8700-0834FCC60EE1}" presName="tx2" presStyleLbl="revTx" presStyleIdx="2" presStyleCnt="3"/>
      <dgm:spPr/>
    </dgm:pt>
    <dgm:pt modelId="{AB568ED0-E509-6D49-805D-CE118271BFBB}" type="pres">
      <dgm:prSet presAssocID="{92DD946E-2791-4248-8700-0834FCC60EE1}" presName="vert2" presStyleCnt="0"/>
      <dgm:spPr/>
    </dgm:pt>
    <dgm:pt modelId="{DF4E8004-87B1-B54A-9A95-C97DEFD202A8}" type="pres">
      <dgm:prSet presAssocID="{92DD946E-2791-4248-8700-0834FCC60EE1}" presName="thinLine2b" presStyleLbl="callout" presStyleIdx="1" presStyleCnt="2"/>
      <dgm:spPr/>
    </dgm:pt>
    <dgm:pt modelId="{C401FCAB-6162-8649-B518-507464F76EE5}" type="pres">
      <dgm:prSet presAssocID="{92DD946E-2791-4248-8700-0834FCC60EE1}" presName="vertSpace2b" presStyleCnt="0"/>
      <dgm:spPr/>
    </dgm:pt>
  </dgm:ptLst>
  <dgm:cxnLst>
    <dgm:cxn modelId="{434A1741-4D67-F148-B714-7D91CF53EB50}" type="presOf" srcId="{4CE294F1-938F-4033-8D57-F7BD755B2EE6}" destId="{C11311B2-A261-9F4F-913C-5F3A86A128BD}" srcOrd="0" destOrd="0" presId="urn:microsoft.com/office/officeart/2008/layout/LinedList"/>
    <dgm:cxn modelId="{5C9A364A-826A-4C4C-8617-3177FCF8E9C8}" type="presOf" srcId="{7C5C55C0-BC9C-3F4C-BF14-227CDA636B46}" destId="{7EA3A005-AD25-BC4D-9467-AE7208FFE897}" srcOrd="0" destOrd="0" presId="urn:microsoft.com/office/officeart/2008/layout/LinedList"/>
    <dgm:cxn modelId="{73586959-F69F-FB46-AC34-B46CA0E2D5F4}" type="presOf" srcId="{EB2502A8-8DCE-4141-B27E-A4AD807AC072}" destId="{0135F2FA-BC49-6E41-96D2-16A51CE45F8F}" srcOrd="0" destOrd="0" presId="urn:microsoft.com/office/officeart/2008/layout/LinedList"/>
    <dgm:cxn modelId="{D69D896F-2100-F44B-A42E-07254AC42C4E}" type="presOf" srcId="{92DD946E-2791-4248-8700-0834FCC60EE1}" destId="{7D518EF6-E7F5-3343-BE3C-189503AA43BB}" srcOrd="0" destOrd="0" presId="urn:microsoft.com/office/officeart/2008/layout/LinedList"/>
    <dgm:cxn modelId="{8B13D8C0-49A3-A84A-A4EE-F7EBE4971024}" srcId="{4CE294F1-938F-4033-8D57-F7BD755B2EE6}" destId="{92DD946E-2791-4248-8700-0834FCC60EE1}" srcOrd="1" destOrd="0" parTransId="{A5D8DCEA-3D21-B744-91EF-EB33F36422E8}" sibTransId="{1D1D881D-C3BC-C648-823A-C53EE2E2D6A2}"/>
    <dgm:cxn modelId="{3915F8D1-B9FD-4D31-B48B-3C5F4FFC31CB}" srcId="{EB2502A8-8DCE-4141-B27E-A4AD807AC072}" destId="{4CE294F1-938F-4033-8D57-F7BD755B2EE6}" srcOrd="0" destOrd="0" parTransId="{8BB6E716-37A4-438C-B35D-0B8C197C4CD5}" sibTransId="{BF55765C-ADAE-43EF-BE72-B53A4E62EB09}"/>
    <dgm:cxn modelId="{893853DE-1A4A-D34F-A69B-C8D1075CE3C9}" srcId="{4CE294F1-938F-4033-8D57-F7BD755B2EE6}" destId="{7C5C55C0-BC9C-3F4C-BF14-227CDA636B46}" srcOrd="0" destOrd="0" parTransId="{7B68F98C-F706-784E-8D40-98E3505BDB88}" sibTransId="{3F3D4C57-5773-064D-B687-EA310A0411C1}"/>
    <dgm:cxn modelId="{8AC7DAD0-6610-744E-816F-5276284C0845}" type="presParOf" srcId="{0135F2FA-BC49-6E41-96D2-16A51CE45F8F}" destId="{4A1753CE-6A70-2E4E-BD18-901CA22BBDA2}" srcOrd="0" destOrd="0" presId="urn:microsoft.com/office/officeart/2008/layout/LinedList"/>
    <dgm:cxn modelId="{B3D17CF2-9417-7A45-98A8-6DF328317DE7}" type="presParOf" srcId="{0135F2FA-BC49-6E41-96D2-16A51CE45F8F}" destId="{0C49E649-B60B-BE48-803B-4DD400C53A1C}" srcOrd="1" destOrd="0" presId="urn:microsoft.com/office/officeart/2008/layout/LinedList"/>
    <dgm:cxn modelId="{A51BC06A-56E9-8F41-8B41-03642A6473B6}" type="presParOf" srcId="{0C49E649-B60B-BE48-803B-4DD400C53A1C}" destId="{C11311B2-A261-9F4F-913C-5F3A86A128BD}" srcOrd="0" destOrd="0" presId="urn:microsoft.com/office/officeart/2008/layout/LinedList"/>
    <dgm:cxn modelId="{2E1FC541-EDFD-2742-8F46-5FE8F9214DB0}" type="presParOf" srcId="{0C49E649-B60B-BE48-803B-4DD400C53A1C}" destId="{07A62E39-38F7-2049-8367-84D996B22107}" srcOrd="1" destOrd="0" presId="urn:microsoft.com/office/officeart/2008/layout/LinedList"/>
    <dgm:cxn modelId="{9D8AAAC0-77AC-8548-92B9-094BF32CB2A5}" type="presParOf" srcId="{07A62E39-38F7-2049-8367-84D996B22107}" destId="{E63388D4-538F-F24D-8A1F-A8131D057872}" srcOrd="0" destOrd="0" presId="urn:microsoft.com/office/officeart/2008/layout/LinedList"/>
    <dgm:cxn modelId="{F08C60ED-60BB-E940-8A3D-0A1B74B04DCF}" type="presParOf" srcId="{07A62E39-38F7-2049-8367-84D996B22107}" destId="{8755038B-81BF-584C-8105-65AF86B57980}" srcOrd="1" destOrd="0" presId="urn:microsoft.com/office/officeart/2008/layout/LinedList"/>
    <dgm:cxn modelId="{A6AED3D1-E008-3943-A742-C31B2BDFAE7B}" type="presParOf" srcId="{8755038B-81BF-584C-8105-65AF86B57980}" destId="{CFE0DAB2-4CBE-1B44-AEF3-3350BA6FCE3F}" srcOrd="0" destOrd="0" presId="urn:microsoft.com/office/officeart/2008/layout/LinedList"/>
    <dgm:cxn modelId="{2B3B8581-6E7A-6B43-B815-90836EBEFD80}" type="presParOf" srcId="{8755038B-81BF-584C-8105-65AF86B57980}" destId="{7EA3A005-AD25-BC4D-9467-AE7208FFE897}" srcOrd="1" destOrd="0" presId="urn:microsoft.com/office/officeart/2008/layout/LinedList"/>
    <dgm:cxn modelId="{0B87E046-674C-B543-8274-0E2F777688EF}" type="presParOf" srcId="{8755038B-81BF-584C-8105-65AF86B57980}" destId="{2415BDD2-1AD3-7D43-A1A2-FDEB8B32A4D4}" srcOrd="2" destOrd="0" presId="urn:microsoft.com/office/officeart/2008/layout/LinedList"/>
    <dgm:cxn modelId="{BC9A4F65-8AF4-1F42-ACF6-D82DB2C69954}" type="presParOf" srcId="{07A62E39-38F7-2049-8367-84D996B22107}" destId="{E1E99023-7922-7443-96E0-027D199CE47C}" srcOrd="2" destOrd="0" presId="urn:microsoft.com/office/officeart/2008/layout/LinedList"/>
    <dgm:cxn modelId="{A46B8BA6-4EF9-0E45-87BC-A65AC3BEEE74}" type="presParOf" srcId="{07A62E39-38F7-2049-8367-84D996B22107}" destId="{E6D05F99-A148-584E-BDD3-1F6C7C897A0E}" srcOrd="3" destOrd="0" presId="urn:microsoft.com/office/officeart/2008/layout/LinedList"/>
    <dgm:cxn modelId="{AE0A6D30-363E-004E-8030-14C20A0819EB}" type="presParOf" srcId="{07A62E39-38F7-2049-8367-84D996B22107}" destId="{D23CCAED-3AD2-8948-8F4D-ADC55131F41F}" srcOrd="4" destOrd="0" presId="urn:microsoft.com/office/officeart/2008/layout/LinedList"/>
    <dgm:cxn modelId="{C849C8A8-F054-184A-8D71-EA767601F970}" type="presParOf" srcId="{D23CCAED-3AD2-8948-8F4D-ADC55131F41F}" destId="{BB62CBE6-BDE7-0943-83B3-0779F45C0E6E}" srcOrd="0" destOrd="0" presId="urn:microsoft.com/office/officeart/2008/layout/LinedList"/>
    <dgm:cxn modelId="{491D3D93-3947-A34E-BD34-5087E00A3FA0}" type="presParOf" srcId="{D23CCAED-3AD2-8948-8F4D-ADC55131F41F}" destId="{7D518EF6-E7F5-3343-BE3C-189503AA43BB}" srcOrd="1" destOrd="0" presId="urn:microsoft.com/office/officeart/2008/layout/LinedList"/>
    <dgm:cxn modelId="{CC64CC90-8833-C942-8D4B-66E301458116}" type="presParOf" srcId="{D23CCAED-3AD2-8948-8F4D-ADC55131F41F}" destId="{AB568ED0-E509-6D49-805D-CE118271BFBB}" srcOrd="2" destOrd="0" presId="urn:microsoft.com/office/officeart/2008/layout/LinedList"/>
    <dgm:cxn modelId="{A04A43F2-C9B8-464F-98A0-A19C195B399B}" type="presParOf" srcId="{07A62E39-38F7-2049-8367-84D996B22107}" destId="{DF4E8004-87B1-B54A-9A95-C97DEFD202A8}" srcOrd="5" destOrd="0" presId="urn:microsoft.com/office/officeart/2008/layout/LinedList"/>
    <dgm:cxn modelId="{F08E31AA-41A8-994B-98F9-0C55D1E229FB}" type="presParOf" srcId="{07A62E39-38F7-2049-8367-84D996B22107}" destId="{C401FCAB-6162-8649-B518-507464F76EE5}" srcOrd="6"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14F32F-C32C-4455-8B78-CB191B804DBD}" type="doc">
      <dgm:prSet loTypeId="urn:microsoft.com/office/officeart/2008/layout/PictureGrid" loCatId="icon" qsTypeId="urn:microsoft.com/office/officeart/2005/8/quickstyle/simple2" qsCatId="simple" csTypeId="urn:microsoft.com/office/officeart/2018/5/colors/Iconchunking_neutralbg_colorful2" csCatId="colorful" phldr="1"/>
      <dgm:spPr/>
      <dgm:t>
        <a:bodyPr/>
        <a:lstStyle/>
        <a:p>
          <a:endParaRPr lang="en-CA"/>
        </a:p>
      </dgm:t>
    </dgm:pt>
    <dgm:pt modelId="{88F68721-BA22-46B5-8924-1BE4AF90B418}">
      <dgm:prSet phldrT="[Text]" custT="1"/>
      <dgm:spPr/>
      <dgm:t>
        <a:bodyPr/>
        <a:lstStyle/>
        <a:p>
          <a:r>
            <a:rPr lang="en-CA" sz="3200" b="1" i="0"/>
            <a:t>Handling Missing Values</a:t>
          </a:r>
          <a:endParaRPr lang="en-CA" sz="3200"/>
        </a:p>
      </dgm:t>
    </dgm:pt>
    <dgm:pt modelId="{B4600975-E04C-498A-90D2-645237D4AE63}" type="parTrans" cxnId="{3476F512-DC25-4FB6-BD47-5EDEEF8333A7}">
      <dgm:prSet/>
      <dgm:spPr/>
      <dgm:t>
        <a:bodyPr/>
        <a:lstStyle/>
        <a:p>
          <a:endParaRPr lang="en-CA"/>
        </a:p>
      </dgm:t>
    </dgm:pt>
    <dgm:pt modelId="{E01E8C63-F411-4251-BEA0-28C57BC73F56}" type="sibTrans" cxnId="{3476F512-DC25-4FB6-BD47-5EDEEF8333A7}">
      <dgm:prSet/>
      <dgm:spPr/>
      <dgm:t>
        <a:bodyPr/>
        <a:lstStyle/>
        <a:p>
          <a:endParaRPr lang="en-CA"/>
        </a:p>
      </dgm:t>
    </dgm:pt>
    <dgm:pt modelId="{449938B9-E753-44AA-BB88-45D69D40514B}">
      <dgm:prSet phldrT="[Text]" custT="1"/>
      <dgm:spPr/>
      <dgm:t>
        <a:bodyPr/>
        <a:lstStyle/>
        <a:p>
          <a:r>
            <a:rPr lang="en-CA" sz="3200" b="1" i="0"/>
            <a:t>Anomaly Detection and Correction</a:t>
          </a:r>
          <a:endParaRPr lang="en-CA" sz="3200"/>
        </a:p>
      </dgm:t>
    </dgm:pt>
    <dgm:pt modelId="{BE5435F3-D88F-463A-B9B2-85C91DEE9F2C}" type="sibTrans" cxnId="{605D14B3-E189-450C-80E0-A006A17075C2}">
      <dgm:prSet/>
      <dgm:spPr/>
      <dgm:t>
        <a:bodyPr/>
        <a:lstStyle/>
        <a:p>
          <a:endParaRPr lang="en-CA"/>
        </a:p>
      </dgm:t>
    </dgm:pt>
    <dgm:pt modelId="{A152ABAE-6B7A-41FD-AE5F-53DE1EF21482}" type="parTrans" cxnId="{605D14B3-E189-450C-80E0-A006A17075C2}">
      <dgm:prSet/>
      <dgm:spPr/>
      <dgm:t>
        <a:bodyPr/>
        <a:lstStyle/>
        <a:p>
          <a:endParaRPr lang="en-CA"/>
        </a:p>
      </dgm:t>
    </dgm:pt>
    <dgm:pt modelId="{D83159BB-7500-A142-A08E-99B7A2D18450}" type="pres">
      <dgm:prSet presAssocID="{2114F32F-C32C-4455-8B78-CB191B804DBD}" presName="Name0" presStyleCnt="0">
        <dgm:presLayoutVars>
          <dgm:dir/>
        </dgm:presLayoutVars>
      </dgm:prSet>
      <dgm:spPr/>
    </dgm:pt>
    <dgm:pt modelId="{B8BEF78A-7FC9-7449-B443-A65FB6F1F025}" type="pres">
      <dgm:prSet presAssocID="{449938B9-E753-44AA-BB88-45D69D40514B}" presName="composite" presStyleCnt="0"/>
      <dgm:spPr/>
    </dgm:pt>
    <dgm:pt modelId="{B4DC9A64-1368-B84F-B954-1076018BE44E}" type="pres">
      <dgm:prSet presAssocID="{449938B9-E753-44AA-BB88-45D69D40514B}" presName="rect2" presStyleLbl="revTx" presStyleIdx="0" presStyleCnt="2">
        <dgm:presLayoutVars>
          <dgm:bulletEnabled val="1"/>
        </dgm:presLayoutVars>
      </dgm:prSet>
      <dgm:spPr/>
    </dgm:pt>
    <dgm:pt modelId="{5433DDD4-92DF-9C45-BD84-468AAE228D14}" type="pres">
      <dgm:prSet presAssocID="{449938B9-E753-44AA-BB88-45D69D40514B}" presName="rect1" presStyleLbl="alignImgPlace1" presStyleIdx="0" presStyleCnt="2" custScaleX="104481" custScaleY="10115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2922508E-574A-7140-A0C0-506D49684F9B}" type="pres">
      <dgm:prSet presAssocID="{BE5435F3-D88F-463A-B9B2-85C91DEE9F2C}" presName="sibTrans" presStyleCnt="0"/>
      <dgm:spPr/>
    </dgm:pt>
    <dgm:pt modelId="{3E267B3B-23DE-F041-AB14-979A0BB72764}" type="pres">
      <dgm:prSet presAssocID="{88F68721-BA22-46B5-8924-1BE4AF90B418}" presName="composite" presStyleCnt="0"/>
      <dgm:spPr/>
    </dgm:pt>
    <dgm:pt modelId="{FA01EA3E-2F87-2A48-BE7E-9A2508C5AADB}" type="pres">
      <dgm:prSet presAssocID="{88F68721-BA22-46B5-8924-1BE4AF90B418}" presName="rect2" presStyleLbl="revTx" presStyleIdx="1" presStyleCnt="2">
        <dgm:presLayoutVars>
          <dgm:bulletEnabled val="1"/>
        </dgm:presLayoutVars>
      </dgm:prSet>
      <dgm:spPr/>
    </dgm:pt>
    <dgm:pt modelId="{62E03495-34F1-C845-A97E-CC1C72E73CD0}" type="pres">
      <dgm:prSet presAssocID="{88F68721-BA22-46B5-8924-1BE4AF90B418}" presName="rect1" presStyleLbl="align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Lst>
  <dgm:cxnLst>
    <dgm:cxn modelId="{6682BA07-67CB-CC4B-A3CD-9F830F03AB10}" type="presOf" srcId="{88F68721-BA22-46B5-8924-1BE4AF90B418}" destId="{FA01EA3E-2F87-2A48-BE7E-9A2508C5AADB}" srcOrd="0" destOrd="0" presId="urn:microsoft.com/office/officeart/2008/layout/PictureGrid"/>
    <dgm:cxn modelId="{3476F512-DC25-4FB6-BD47-5EDEEF8333A7}" srcId="{2114F32F-C32C-4455-8B78-CB191B804DBD}" destId="{88F68721-BA22-46B5-8924-1BE4AF90B418}" srcOrd="1" destOrd="0" parTransId="{B4600975-E04C-498A-90D2-645237D4AE63}" sibTransId="{E01E8C63-F411-4251-BEA0-28C57BC73F56}"/>
    <dgm:cxn modelId="{FCBAEA8D-A435-3343-96A4-22CF4B32C25A}" type="presOf" srcId="{449938B9-E753-44AA-BB88-45D69D40514B}" destId="{B4DC9A64-1368-B84F-B954-1076018BE44E}" srcOrd="0" destOrd="0" presId="urn:microsoft.com/office/officeart/2008/layout/PictureGrid"/>
    <dgm:cxn modelId="{605D14B3-E189-450C-80E0-A006A17075C2}" srcId="{2114F32F-C32C-4455-8B78-CB191B804DBD}" destId="{449938B9-E753-44AA-BB88-45D69D40514B}" srcOrd="0" destOrd="0" parTransId="{A152ABAE-6B7A-41FD-AE5F-53DE1EF21482}" sibTransId="{BE5435F3-D88F-463A-B9B2-85C91DEE9F2C}"/>
    <dgm:cxn modelId="{EF4C53FF-E662-214B-9CB8-3FBDBB201064}" type="presOf" srcId="{2114F32F-C32C-4455-8B78-CB191B804DBD}" destId="{D83159BB-7500-A142-A08E-99B7A2D18450}" srcOrd="0" destOrd="0" presId="urn:microsoft.com/office/officeart/2008/layout/PictureGrid"/>
    <dgm:cxn modelId="{C734EFC5-8156-E846-AEE2-BCB06A535F2C}" type="presParOf" srcId="{D83159BB-7500-A142-A08E-99B7A2D18450}" destId="{B8BEF78A-7FC9-7449-B443-A65FB6F1F025}" srcOrd="0" destOrd="0" presId="urn:microsoft.com/office/officeart/2008/layout/PictureGrid"/>
    <dgm:cxn modelId="{FE85388F-5652-204A-9767-FFFE579AEB86}" type="presParOf" srcId="{B8BEF78A-7FC9-7449-B443-A65FB6F1F025}" destId="{B4DC9A64-1368-B84F-B954-1076018BE44E}" srcOrd="0" destOrd="0" presId="urn:microsoft.com/office/officeart/2008/layout/PictureGrid"/>
    <dgm:cxn modelId="{64415AEE-F6E1-EB4F-B6F7-D9202614A5FE}" type="presParOf" srcId="{B8BEF78A-7FC9-7449-B443-A65FB6F1F025}" destId="{5433DDD4-92DF-9C45-BD84-468AAE228D14}" srcOrd="1" destOrd="0" presId="urn:microsoft.com/office/officeart/2008/layout/PictureGrid"/>
    <dgm:cxn modelId="{46A31CDB-EC74-FD4D-8ED6-68FCFF35DAD1}" type="presParOf" srcId="{D83159BB-7500-A142-A08E-99B7A2D18450}" destId="{2922508E-574A-7140-A0C0-506D49684F9B}" srcOrd="1" destOrd="0" presId="urn:microsoft.com/office/officeart/2008/layout/PictureGrid"/>
    <dgm:cxn modelId="{CD85EC77-6FF9-6C49-9F66-731191046066}" type="presParOf" srcId="{D83159BB-7500-A142-A08E-99B7A2D18450}" destId="{3E267B3B-23DE-F041-AB14-979A0BB72764}" srcOrd="2" destOrd="0" presId="urn:microsoft.com/office/officeart/2008/layout/PictureGrid"/>
    <dgm:cxn modelId="{1E3782CC-BA82-5C49-9882-CB0FA13C2388}" type="presParOf" srcId="{3E267B3B-23DE-F041-AB14-979A0BB72764}" destId="{FA01EA3E-2F87-2A48-BE7E-9A2508C5AADB}" srcOrd="0" destOrd="0" presId="urn:microsoft.com/office/officeart/2008/layout/PictureGrid"/>
    <dgm:cxn modelId="{24DBE4AE-43A3-EB48-80B4-0EDA991AAEFC}" type="presParOf" srcId="{3E267B3B-23DE-F041-AB14-979A0BB72764}" destId="{62E03495-34F1-C845-A97E-CC1C72E73CD0}" srcOrd="1" destOrd="0" presId="urn:microsoft.com/office/officeart/2008/layout/PictureGri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5A4AAC-7644-984C-90A5-9916CBA3DBAB}" type="doc">
      <dgm:prSet loTypeId="urn:microsoft.com/office/officeart/2005/8/layout/hierarchy3" loCatId="icon" qsTypeId="urn:microsoft.com/office/officeart/2005/8/quickstyle/simple2" qsCatId="simple" csTypeId="urn:microsoft.com/office/officeart/2005/8/colors/accent3_1" csCatId="accent3"/>
      <dgm:spPr/>
      <dgm:t>
        <a:bodyPr/>
        <a:lstStyle/>
        <a:p>
          <a:endParaRPr lang="en-GB"/>
        </a:p>
      </dgm:t>
    </dgm:pt>
    <dgm:pt modelId="{0E8532C3-EE0A-E74A-A2F8-BCB679CAF7FE}">
      <dgm:prSet/>
      <dgm:spPr/>
      <dgm:t>
        <a:bodyPr/>
        <a:lstStyle/>
        <a:p>
          <a:r>
            <a:rPr lang="en-US"/>
            <a:t>NORMAL PREDICTION MODEL</a:t>
          </a:r>
          <a:endParaRPr lang="en-IN"/>
        </a:p>
      </dgm:t>
    </dgm:pt>
    <dgm:pt modelId="{89F82E2C-E300-BE4A-A5DE-88B05F362564}" type="parTrans" cxnId="{A4FD1F75-EFA8-B84E-9EE4-74D848146877}">
      <dgm:prSet/>
      <dgm:spPr/>
      <dgm:t>
        <a:bodyPr/>
        <a:lstStyle/>
        <a:p>
          <a:endParaRPr lang="en-GB"/>
        </a:p>
      </dgm:t>
    </dgm:pt>
    <dgm:pt modelId="{37EBFA01-1FEE-964C-B5EC-8D7E8325123F}" type="sibTrans" cxnId="{A4FD1F75-EFA8-B84E-9EE4-74D848146877}">
      <dgm:prSet/>
      <dgm:spPr/>
      <dgm:t>
        <a:bodyPr/>
        <a:lstStyle/>
        <a:p>
          <a:endParaRPr lang="en-GB"/>
        </a:p>
      </dgm:t>
    </dgm:pt>
    <dgm:pt modelId="{C86CA7CA-B6A6-8E4C-937E-EBC36862642C}">
      <dgm:prSet/>
      <dgm:spPr/>
      <dgm:t>
        <a:bodyPr/>
        <a:lstStyle/>
        <a:p>
          <a:r>
            <a:rPr lang="en-US"/>
            <a:t>CAUSAL APPROACH MODEL</a:t>
          </a:r>
          <a:endParaRPr lang="en-IN"/>
        </a:p>
      </dgm:t>
    </dgm:pt>
    <dgm:pt modelId="{2E9C9444-E17C-F948-8BDA-7F9A6424696C}" type="parTrans" cxnId="{B63EB950-0682-7440-945E-C17B44981EE9}">
      <dgm:prSet/>
      <dgm:spPr/>
      <dgm:t>
        <a:bodyPr/>
        <a:lstStyle/>
        <a:p>
          <a:endParaRPr lang="en-GB"/>
        </a:p>
      </dgm:t>
    </dgm:pt>
    <dgm:pt modelId="{5EA1C472-968E-504D-A8E3-5C0DE6A8BEAF}" type="sibTrans" cxnId="{B63EB950-0682-7440-945E-C17B44981EE9}">
      <dgm:prSet/>
      <dgm:spPr/>
      <dgm:t>
        <a:bodyPr/>
        <a:lstStyle/>
        <a:p>
          <a:endParaRPr lang="en-GB"/>
        </a:p>
      </dgm:t>
    </dgm:pt>
    <dgm:pt modelId="{FED9EA28-F24B-AD46-B7BC-1713DE1E4B9B}">
      <dgm:prSet/>
      <dgm:spPr/>
      <dgm:t>
        <a:bodyPr/>
        <a:lstStyle/>
        <a:p>
          <a:r>
            <a:rPr lang="en-US"/>
            <a:t>a. SHORT-TERM</a:t>
          </a:r>
          <a:endParaRPr lang="en-IN"/>
        </a:p>
      </dgm:t>
    </dgm:pt>
    <dgm:pt modelId="{8F96E369-E32B-F240-B880-A1BA6607B2F0}" type="parTrans" cxnId="{6FFC7C7A-3F18-494E-9997-81F64FA19046}">
      <dgm:prSet/>
      <dgm:spPr/>
      <dgm:t>
        <a:bodyPr/>
        <a:lstStyle/>
        <a:p>
          <a:endParaRPr lang="en-GB"/>
        </a:p>
      </dgm:t>
    </dgm:pt>
    <dgm:pt modelId="{4D2A41BF-2325-344A-9508-52F539456CA8}" type="sibTrans" cxnId="{6FFC7C7A-3F18-494E-9997-81F64FA19046}">
      <dgm:prSet/>
      <dgm:spPr/>
      <dgm:t>
        <a:bodyPr/>
        <a:lstStyle/>
        <a:p>
          <a:endParaRPr lang="en-GB"/>
        </a:p>
      </dgm:t>
    </dgm:pt>
    <dgm:pt modelId="{20902B00-267B-CF45-876C-ED5637235650}">
      <dgm:prSet/>
      <dgm:spPr/>
      <dgm:t>
        <a:bodyPr/>
        <a:lstStyle/>
        <a:p>
          <a:r>
            <a:rPr lang="en-US"/>
            <a:t>b. LONG-TERM</a:t>
          </a:r>
          <a:endParaRPr lang="en-IN"/>
        </a:p>
      </dgm:t>
    </dgm:pt>
    <dgm:pt modelId="{7198D930-6797-CF40-9179-3B0805AC12AE}" type="parTrans" cxnId="{815EECE1-9B4B-7349-B80F-BE04E64BF35F}">
      <dgm:prSet/>
      <dgm:spPr/>
      <dgm:t>
        <a:bodyPr/>
        <a:lstStyle/>
        <a:p>
          <a:endParaRPr lang="en-GB"/>
        </a:p>
      </dgm:t>
    </dgm:pt>
    <dgm:pt modelId="{63D4DADC-B19A-0847-8288-3BFEE0389031}" type="sibTrans" cxnId="{815EECE1-9B4B-7349-B80F-BE04E64BF35F}">
      <dgm:prSet/>
      <dgm:spPr/>
      <dgm:t>
        <a:bodyPr/>
        <a:lstStyle/>
        <a:p>
          <a:endParaRPr lang="en-GB"/>
        </a:p>
      </dgm:t>
    </dgm:pt>
    <dgm:pt modelId="{0AC8DB1A-386A-114E-86E8-E833BC2591AF}" type="pres">
      <dgm:prSet presAssocID="{4C5A4AAC-7644-984C-90A5-9916CBA3DBAB}" presName="diagram" presStyleCnt="0">
        <dgm:presLayoutVars>
          <dgm:chPref val="1"/>
          <dgm:dir/>
          <dgm:animOne val="branch"/>
          <dgm:animLvl val="lvl"/>
          <dgm:resizeHandles/>
        </dgm:presLayoutVars>
      </dgm:prSet>
      <dgm:spPr/>
    </dgm:pt>
    <dgm:pt modelId="{6263FA68-43B1-0C42-A0BB-8A029FA69C9C}" type="pres">
      <dgm:prSet presAssocID="{0E8532C3-EE0A-E74A-A2F8-BCB679CAF7FE}" presName="root" presStyleCnt="0"/>
      <dgm:spPr/>
    </dgm:pt>
    <dgm:pt modelId="{EF670C53-48FD-6247-970B-2D89888B8911}" type="pres">
      <dgm:prSet presAssocID="{0E8532C3-EE0A-E74A-A2F8-BCB679CAF7FE}" presName="rootComposite" presStyleCnt="0"/>
      <dgm:spPr/>
    </dgm:pt>
    <dgm:pt modelId="{79C659B2-741D-8E4A-B1C0-D75D437AF3E0}" type="pres">
      <dgm:prSet presAssocID="{0E8532C3-EE0A-E74A-A2F8-BCB679CAF7FE}" presName="rootText" presStyleLbl="node1" presStyleIdx="0" presStyleCnt="2"/>
      <dgm:spPr/>
    </dgm:pt>
    <dgm:pt modelId="{43F94420-81DA-9C41-8E5A-DAD33F27707A}" type="pres">
      <dgm:prSet presAssocID="{0E8532C3-EE0A-E74A-A2F8-BCB679CAF7FE}" presName="rootConnector" presStyleLbl="node1" presStyleIdx="0" presStyleCnt="2"/>
      <dgm:spPr/>
    </dgm:pt>
    <dgm:pt modelId="{A0014781-FE1B-D74F-9A9D-25696AD18349}" type="pres">
      <dgm:prSet presAssocID="{0E8532C3-EE0A-E74A-A2F8-BCB679CAF7FE}" presName="childShape" presStyleCnt="0"/>
      <dgm:spPr/>
    </dgm:pt>
    <dgm:pt modelId="{32788221-8EC3-964B-ADF7-1333D0944184}" type="pres">
      <dgm:prSet presAssocID="{C86CA7CA-B6A6-8E4C-937E-EBC36862642C}" presName="root" presStyleCnt="0"/>
      <dgm:spPr/>
    </dgm:pt>
    <dgm:pt modelId="{A424836F-6B96-734B-9FE9-A4C3AC4526DF}" type="pres">
      <dgm:prSet presAssocID="{C86CA7CA-B6A6-8E4C-937E-EBC36862642C}" presName="rootComposite" presStyleCnt="0"/>
      <dgm:spPr/>
    </dgm:pt>
    <dgm:pt modelId="{1DC36163-3A75-AF4F-9421-F548F06FFB0D}" type="pres">
      <dgm:prSet presAssocID="{C86CA7CA-B6A6-8E4C-937E-EBC36862642C}" presName="rootText" presStyleLbl="node1" presStyleIdx="1" presStyleCnt="2"/>
      <dgm:spPr/>
    </dgm:pt>
    <dgm:pt modelId="{288D8780-D6F2-BA40-96DA-FA46049F3520}" type="pres">
      <dgm:prSet presAssocID="{C86CA7CA-B6A6-8E4C-937E-EBC36862642C}" presName="rootConnector" presStyleLbl="node1" presStyleIdx="1" presStyleCnt="2"/>
      <dgm:spPr/>
    </dgm:pt>
    <dgm:pt modelId="{21396283-8BAB-ED4D-8A28-0FABAD8FC11E}" type="pres">
      <dgm:prSet presAssocID="{C86CA7CA-B6A6-8E4C-937E-EBC36862642C}" presName="childShape" presStyleCnt="0"/>
      <dgm:spPr/>
    </dgm:pt>
    <dgm:pt modelId="{35C4A096-EB6F-3D4D-8E51-9D9625E4577C}" type="pres">
      <dgm:prSet presAssocID="{8F96E369-E32B-F240-B880-A1BA6607B2F0}" presName="Name13" presStyleLbl="parChTrans1D2" presStyleIdx="0" presStyleCnt="2"/>
      <dgm:spPr/>
    </dgm:pt>
    <dgm:pt modelId="{79D61B98-428B-C546-A82D-2DE318D21D13}" type="pres">
      <dgm:prSet presAssocID="{FED9EA28-F24B-AD46-B7BC-1713DE1E4B9B}" presName="childText" presStyleLbl="bgAcc1" presStyleIdx="0" presStyleCnt="2">
        <dgm:presLayoutVars>
          <dgm:bulletEnabled val="1"/>
        </dgm:presLayoutVars>
      </dgm:prSet>
      <dgm:spPr/>
    </dgm:pt>
    <dgm:pt modelId="{662EBA3E-4BA7-1946-B8C1-06ACB6BE78E8}" type="pres">
      <dgm:prSet presAssocID="{7198D930-6797-CF40-9179-3B0805AC12AE}" presName="Name13" presStyleLbl="parChTrans1D2" presStyleIdx="1" presStyleCnt="2"/>
      <dgm:spPr/>
    </dgm:pt>
    <dgm:pt modelId="{DB28AE7E-BA6C-E747-93C8-550DFCCB07DC}" type="pres">
      <dgm:prSet presAssocID="{20902B00-267B-CF45-876C-ED5637235650}" presName="childText" presStyleLbl="bgAcc1" presStyleIdx="1" presStyleCnt="2">
        <dgm:presLayoutVars>
          <dgm:bulletEnabled val="1"/>
        </dgm:presLayoutVars>
      </dgm:prSet>
      <dgm:spPr/>
    </dgm:pt>
  </dgm:ptLst>
  <dgm:cxnLst>
    <dgm:cxn modelId="{6622AD0A-C7BD-6748-B9A8-630C61388993}" type="presOf" srcId="{8F96E369-E32B-F240-B880-A1BA6607B2F0}" destId="{35C4A096-EB6F-3D4D-8E51-9D9625E4577C}" srcOrd="0" destOrd="0" presId="urn:microsoft.com/office/officeart/2005/8/layout/hierarchy3"/>
    <dgm:cxn modelId="{90D26D0B-12B8-C042-8D16-1B7632F7C0C1}" type="presOf" srcId="{0E8532C3-EE0A-E74A-A2F8-BCB679CAF7FE}" destId="{43F94420-81DA-9C41-8E5A-DAD33F27707A}" srcOrd="1" destOrd="0" presId="urn:microsoft.com/office/officeart/2005/8/layout/hierarchy3"/>
    <dgm:cxn modelId="{B6D8540E-F9CE-964D-ACC8-83F28D91F807}" type="presOf" srcId="{20902B00-267B-CF45-876C-ED5637235650}" destId="{DB28AE7E-BA6C-E747-93C8-550DFCCB07DC}" srcOrd="0" destOrd="0" presId="urn:microsoft.com/office/officeart/2005/8/layout/hierarchy3"/>
    <dgm:cxn modelId="{CB371435-2173-FD48-8625-24A94FBF8D3F}" type="presOf" srcId="{FED9EA28-F24B-AD46-B7BC-1713DE1E4B9B}" destId="{79D61B98-428B-C546-A82D-2DE318D21D13}" srcOrd="0" destOrd="0" presId="urn:microsoft.com/office/officeart/2005/8/layout/hierarchy3"/>
    <dgm:cxn modelId="{B63EB950-0682-7440-945E-C17B44981EE9}" srcId="{4C5A4AAC-7644-984C-90A5-9916CBA3DBAB}" destId="{C86CA7CA-B6A6-8E4C-937E-EBC36862642C}" srcOrd="1" destOrd="0" parTransId="{2E9C9444-E17C-F948-8BDA-7F9A6424696C}" sibTransId="{5EA1C472-968E-504D-A8E3-5C0DE6A8BEAF}"/>
    <dgm:cxn modelId="{0C58F251-2D61-2648-AA9B-D5570C96BAB9}" type="presOf" srcId="{7198D930-6797-CF40-9179-3B0805AC12AE}" destId="{662EBA3E-4BA7-1946-B8C1-06ACB6BE78E8}" srcOrd="0" destOrd="0" presId="urn:microsoft.com/office/officeart/2005/8/layout/hierarchy3"/>
    <dgm:cxn modelId="{A9A55A69-6B67-EB46-9F4C-69C284F9BFC0}" type="presOf" srcId="{C86CA7CA-B6A6-8E4C-937E-EBC36862642C}" destId="{1DC36163-3A75-AF4F-9421-F548F06FFB0D}" srcOrd="0" destOrd="0" presId="urn:microsoft.com/office/officeart/2005/8/layout/hierarchy3"/>
    <dgm:cxn modelId="{A4FD1F75-EFA8-B84E-9EE4-74D848146877}" srcId="{4C5A4AAC-7644-984C-90A5-9916CBA3DBAB}" destId="{0E8532C3-EE0A-E74A-A2F8-BCB679CAF7FE}" srcOrd="0" destOrd="0" parTransId="{89F82E2C-E300-BE4A-A5DE-88B05F362564}" sibTransId="{37EBFA01-1FEE-964C-B5EC-8D7E8325123F}"/>
    <dgm:cxn modelId="{6FFC7C7A-3F18-494E-9997-81F64FA19046}" srcId="{C86CA7CA-B6A6-8E4C-937E-EBC36862642C}" destId="{FED9EA28-F24B-AD46-B7BC-1713DE1E4B9B}" srcOrd="0" destOrd="0" parTransId="{8F96E369-E32B-F240-B880-A1BA6607B2F0}" sibTransId="{4D2A41BF-2325-344A-9508-52F539456CA8}"/>
    <dgm:cxn modelId="{5B706AB5-2B42-4145-981C-9D97AF9083E8}" type="presOf" srcId="{0E8532C3-EE0A-E74A-A2F8-BCB679CAF7FE}" destId="{79C659B2-741D-8E4A-B1C0-D75D437AF3E0}" srcOrd="0" destOrd="0" presId="urn:microsoft.com/office/officeart/2005/8/layout/hierarchy3"/>
    <dgm:cxn modelId="{3D5464C5-9F1D-464B-8D35-AA7A84A13A74}" type="presOf" srcId="{4C5A4AAC-7644-984C-90A5-9916CBA3DBAB}" destId="{0AC8DB1A-386A-114E-86E8-E833BC2591AF}" srcOrd="0" destOrd="0" presId="urn:microsoft.com/office/officeart/2005/8/layout/hierarchy3"/>
    <dgm:cxn modelId="{251354D8-527B-534F-B7B5-989653EF5C55}" type="presOf" srcId="{C86CA7CA-B6A6-8E4C-937E-EBC36862642C}" destId="{288D8780-D6F2-BA40-96DA-FA46049F3520}" srcOrd="1" destOrd="0" presId="urn:microsoft.com/office/officeart/2005/8/layout/hierarchy3"/>
    <dgm:cxn modelId="{815EECE1-9B4B-7349-B80F-BE04E64BF35F}" srcId="{C86CA7CA-B6A6-8E4C-937E-EBC36862642C}" destId="{20902B00-267B-CF45-876C-ED5637235650}" srcOrd="1" destOrd="0" parTransId="{7198D930-6797-CF40-9179-3B0805AC12AE}" sibTransId="{63D4DADC-B19A-0847-8288-3BFEE0389031}"/>
    <dgm:cxn modelId="{EACDFA22-FBA1-9D4F-A3D6-C54CF4F480E2}" type="presParOf" srcId="{0AC8DB1A-386A-114E-86E8-E833BC2591AF}" destId="{6263FA68-43B1-0C42-A0BB-8A029FA69C9C}" srcOrd="0" destOrd="0" presId="urn:microsoft.com/office/officeart/2005/8/layout/hierarchy3"/>
    <dgm:cxn modelId="{A5B8BE69-5AF6-F744-A3AB-AC815132269F}" type="presParOf" srcId="{6263FA68-43B1-0C42-A0BB-8A029FA69C9C}" destId="{EF670C53-48FD-6247-970B-2D89888B8911}" srcOrd="0" destOrd="0" presId="urn:microsoft.com/office/officeart/2005/8/layout/hierarchy3"/>
    <dgm:cxn modelId="{D21B8288-BA2A-D94D-B996-19CDB750F3E3}" type="presParOf" srcId="{EF670C53-48FD-6247-970B-2D89888B8911}" destId="{79C659B2-741D-8E4A-B1C0-D75D437AF3E0}" srcOrd="0" destOrd="0" presId="urn:microsoft.com/office/officeart/2005/8/layout/hierarchy3"/>
    <dgm:cxn modelId="{4634380A-C45C-E842-A237-818DFCF44E5D}" type="presParOf" srcId="{EF670C53-48FD-6247-970B-2D89888B8911}" destId="{43F94420-81DA-9C41-8E5A-DAD33F27707A}" srcOrd="1" destOrd="0" presId="urn:microsoft.com/office/officeart/2005/8/layout/hierarchy3"/>
    <dgm:cxn modelId="{06DB0967-65DC-F34E-AA13-CF09134369FF}" type="presParOf" srcId="{6263FA68-43B1-0C42-A0BB-8A029FA69C9C}" destId="{A0014781-FE1B-D74F-9A9D-25696AD18349}" srcOrd="1" destOrd="0" presId="urn:microsoft.com/office/officeart/2005/8/layout/hierarchy3"/>
    <dgm:cxn modelId="{0189045E-FCD7-E141-9273-4B8CB99DEC7B}" type="presParOf" srcId="{0AC8DB1A-386A-114E-86E8-E833BC2591AF}" destId="{32788221-8EC3-964B-ADF7-1333D0944184}" srcOrd="1" destOrd="0" presId="urn:microsoft.com/office/officeart/2005/8/layout/hierarchy3"/>
    <dgm:cxn modelId="{B7A6DDF9-3985-6E4C-9ACA-F7835E36097B}" type="presParOf" srcId="{32788221-8EC3-964B-ADF7-1333D0944184}" destId="{A424836F-6B96-734B-9FE9-A4C3AC4526DF}" srcOrd="0" destOrd="0" presId="urn:microsoft.com/office/officeart/2005/8/layout/hierarchy3"/>
    <dgm:cxn modelId="{21F17EA6-55C3-7746-91BE-63E894101479}" type="presParOf" srcId="{A424836F-6B96-734B-9FE9-A4C3AC4526DF}" destId="{1DC36163-3A75-AF4F-9421-F548F06FFB0D}" srcOrd="0" destOrd="0" presId="urn:microsoft.com/office/officeart/2005/8/layout/hierarchy3"/>
    <dgm:cxn modelId="{2CCB1544-7BFF-0349-A648-6EF9E39B5028}" type="presParOf" srcId="{A424836F-6B96-734B-9FE9-A4C3AC4526DF}" destId="{288D8780-D6F2-BA40-96DA-FA46049F3520}" srcOrd="1" destOrd="0" presId="urn:microsoft.com/office/officeart/2005/8/layout/hierarchy3"/>
    <dgm:cxn modelId="{7AC232FB-5408-3C4C-93D7-C886A53BDD18}" type="presParOf" srcId="{32788221-8EC3-964B-ADF7-1333D0944184}" destId="{21396283-8BAB-ED4D-8A28-0FABAD8FC11E}" srcOrd="1" destOrd="0" presId="urn:microsoft.com/office/officeart/2005/8/layout/hierarchy3"/>
    <dgm:cxn modelId="{47544F1E-168F-814A-B055-9159073C937A}" type="presParOf" srcId="{21396283-8BAB-ED4D-8A28-0FABAD8FC11E}" destId="{35C4A096-EB6F-3D4D-8E51-9D9625E4577C}" srcOrd="0" destOrd="0" presId="urn:microsoft.com/office/officeart/2005/8/layout/hierarchy3"/>
    <dgm:cxn modelId="{02444517-8367-CA4B-A738-AA9B044BE4C8}" type="presParOf" srcId="{21396283-8BAB-ED4D-8A28-0FABAD8FC11E}" destId="{79D61B98-428B-C546-A82D-2DE318D21D13}" srcOrd="1" destOrd="0" presId="urn:microsoft.com/office/officeart/2005/8/layout/hierarchy3"/>
    <dgm:cxn modelId="{6B2D4429-4B7B-DE43-B7BE-9249EE853F84}" type="presParOf" srcId="{21396283-8BAB-ED4D-8A28-0FABAD8FC11E}" destId="{662EBA3E-4BA7-1946-B8C1-06ACB6BE78E8}" srcOrd="2" destOrd="0" presId="urn:microsoft.com/office/officeart/2005/8/layout/hierarchy3"/>
    <dgm:cxn modelId="{9DC9A42D-827A-B74E-B7CC-EF6E7A97C408}" type="presParOf" srcId="{21396283-8BAB-ED4D-8A28-0FABAD8FC11E}" destId="{DB28AE7E-BA6C-E747-93C8-550DFCCB07DC}"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F74FFA-F304-F14A-A0D5-EF2D5745EC9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GB"/>
        </a:p>
      </dgm:t>
    </dgm:pt>
    <dgm:pt modelId="{5075F9B4-09C3-D646-B61C-1B6DCAAE8BD5}">
      <dgm:prSet phldrT="[Text]" custT="1"/>
      <dgm:spPr/>
      <dgm:t>
        <a:bodyPr/>
        <a:lstStyle/>
        <a:p>
          <a:pPr>
            <a:lnSpc>
              <a:spcPct val="100000"/>
            </a:lnSpc>
            <a:defRPr b="1"/>
          </a:pPr>
          <a:r>
            <a:rPr lang="en-GB" sz="3200" b="1" cap="none" spc="0">
              <a:ln w="22225">
                <a:solidFill>
                  <a:schemeClr val="accent2"/>
                </a:solidFill>
                <a:prstDash val="solid"/>
              </a:ln>
              <a:solidFill>
                <a:schemeClr val="accent2">
                  <a:lumMod val="40000"/>
                  <a:lumOff val="60000"/>
                </a:schemeClr>
              </a:solidFill>
              <a:effectLst/>
            </a:rPr>
            <a:t>ACCURACY= 84%</a:t>
          </a:r>
        </a:p>
      </dgm:t>
    </dgm:pt>
    <dgm:pt modelId="{857D6C00-5876-5447-8B30-64D7725E1668}" type="parTrans" cxnId="{D4E1014C-D73F-8B4A-89C1-5BFED41C1F5B}">
      <dgm:prSet/>
      <dgm:spPr/>
      <dgm:t>
        <a:bodyPr/>
        <a:lstStyle/>
        <a:p>
          <a:endParaRPr lang="en-GB"/>
        </a:p>
      </dgm:t>
    </dgm:pt>
    <dgm:pt modelId="{B918BED8-C7F8-A24D-8408-EDC09AA8DAEF}" type="sibTrans" cxnId="{D4E1014C-D73F-8B4A-89C1-5BFED41C1F5B}">
      <dgm:prSet/>
      <dgm:spPr/>
      <dgm:t>
        <a:bodyPr/>
        <a:lstStyle/>
        <a:p>
          <a:endParaRPr lang="en-GB"/>
        </a:p>
      </dgm:t>
    </dgm:pt>
    <dgm:pt modelId="{E32DCD51-0270-4F4E-876C-7559C47FDB88}">
      <dgm:prSet phldrT="[Text]" custT="1"/>
      <dgm:spPr/>
      <dgm:t>
        <a:bodyPr/>
        <a:lstStyle/>
        <a:p>
          <a:pPr>
            <a:lnSpc>
              <a:spcPct val="100000"/>
            </a:lnSpc>
          </a:pPr>
          <a:r>
            <a:rPr lang="en-GB" sz="2400" b="1"/>
            <a:t>BAYESIAN LINEAR REGRESSION</a:t>
          </a:r>
        </a:p>
        <a:p>
          <a:pPr>
            <a:lnSpc>
              <a:spcPct val="100000"/>
            </a:lnSpc>
          </a:pPr>
          <a:endParaRPr lang="en-GB" sz="1400"/>
        </a:p>
        <a:p>
          <a:pPr>
            <a:lnSpc>
              <a:spcPct val="100000"/>
            </a:lnSpc>
          </a:pPr>
          <a:endParaRPr lang="en-GB" sz="1100"/>
        </a:p>
      </dgm:t>
    </dgm:pt>
    <dgm:pt modelId="{D7410E53-5717-E54A-A15F-8D2D7A9DEA3C}" type="parTrans" cxnId="{0C7D2054-693D-324B-9BAA-6EAF0342B564}">
      <dgm:prSet/>
      <dgm:spPr/>
      <dgm:t>
        <a:bodyPr/>
        <a:lstStyle/>
        <a:p>
          <a:endParaRPr lang="en-GB"/>
        </a:p>
      </dgm:t>
    </dgm:pt>
    <dgm:pt modelId="{9A33FD5A-5559-EB44-B564-62D580152446}" type="sibTrans" cxnId="{0C7D2054-693D-324B-9BAA-6EAF0342B564}">
      <dgm:prSet/>
      <dgm:spPr/>
      <dgm:t>
        <a:bodyPr/>
        <a:lstStyle/>
        <a:p>
          <a:endParaRPr lang="en-GB"/>
        </a:p>
      </dgm:t>
    </dgm:pt>
    <dgm:pt modelId="{AD101596-B38C-194E-93FE-5FF6ACB04FD3}">
      <dgm:prSet phldrT="[Text]" custT="1"/>
      <dgm:spPr/>
      <dgm:t>
        <a:bodyPr/>
        <a:lstStyle/>
        <a:p>
          <a:pPr>
            <a:lnSpc>
              <a:spcPct val="100000"/>
            </a:lnSpc>
            <a:defRPr b="1"/>
          </a:pPr>
          <a:r>
            <a:rPr lang="en-GB" sz="3200" b="1" cap="none" spc="0">
              <a:ln w="22225">
                <a:solidFill>
                  <a:schemeClr val="accent2"/>
                </a:solidFill>
                <a:prstDash val="solid"/>
              </a:ln>
              <a:solidFill>
                <a:schemeClr val="accent2">
                  <a:lumMod val="40000"/>
                  <a:lumOff val="60000"/>
                </a:schemeClr>
              </a:solidFill>
              <a:effectLst/>
            </a:rPr>
            <a:t>ACCURACY= 86%</a:t>
          </a:r>
        </a:p>
      </dgm:t>
    </dgm:pt>
    <dgm:pt modelId="{CC34BE25-EE10-AE47-B084-664B0D2C8AB4}" type="parTrans" cxnId="{825D0629-DF0A-8049-BD18-45A62CBA763D}">
      <dgm:prSet/>
      <dgm:spPr/>
      <dgm:t>
        <a:bodyPr/>
        <a:lstStyle/>
        <a:p>
          <a:endParaRPr lang="en-GB"/>
        </a:p>
      </dgm:t>
    </dgm:pt>
    <dgm:pt modelId="{96A029B3-1079-984C-97C7-A4B7CEDDAF54}" type="sibTrans" cxnId="{825D0629-DF0A-8049-BD18-45A62CBA763D}">
      <dgm:prSet/>
      <dgm:spPr/>
      <dgm:t>
        <a:bodyPr/>
        <a:lstStyle/>
        <a:p>
          <a:endParaRPr lang="en-GB"/>
        </a:p>
      </dgm:t>
    </dgm:pt>
    <dgm:pt modelId="{8D581AEB-E207-1440-8953-80C97C576A7B}">
      <dgm:prSet phldrT="[Text]" custT="1"/>
      <dgm:spPr/>
      <dgm:t>
        <a:bodyPr/>
        <a:lstStyle/>
        <a:p>
          <a:pPr>
            <a:lnSpc>
              <a:spcPct val="100000"/>
            </a:lnSpc>
          </a:pPr>
          <a:r>
            <a:rPr lang="en-GB" sz="2400" b="1"/>
            <a:t>RANDOM FOREST REGRESSION</a:t>
          </a:r>
        </a:p>
      </dgm:t>
    </dgm:pt>
    <dgm:pt modelId="{D3E830C5-2384-7E42-B18F-C48C91F08CC2}" type="parTrans" cxnId="{20D24F6E-9365-6D4A-8142-DC64C2E89F60}">
      <dgm:prSet/>
      <dgm:spPr/>
      <dgm:t>
        <a:bodyPr/>
        <a:lstStyle/>
        <a:p>
          <a:endParaRPr lang="en-GB"/>
        </a:p>
      </dgm:t>
    </dgm:pt>
    <dgm:pt modelId="{EAD7581B-BEE1-DB4A-A64A-960EFC481F4B}" type="sibTrans" cxnId="{20D24F6E-9365-6D4A-8142-DC64C2E89F60}">
      <dgm:prSet/>
      <dgm:spPr/>
      <dgm:t>
        <a:bodyPr/>
        <a:lstStyle/>
        <a:p>
          <a:endParaRPr lang="en-GB"/>
        </a:p>
      </dgm:t>
    </dgm:pt>
    <dgm:pt modelId="{2FFDAF2F-2D35-4FF1-AAB4-19A4FF4489F2}" type="pres">
      <dgm:prSet presAssocID="{C4F74FFA-F304-F14A-A0D5-EF2D5745EC9B}" presName="root" presStyleCnt="0">
        <dgm:presLayoutVars>
          <dgm:dir/>
          <dgm:resizeHandles val="exact"/>
        </dgm:presLayoutVars>
      </dgm:prSet>
      <dgm:spPr/>
    </dgm:pt>
    <dgm:pt modelId="{BDF74BEC-C801-42DA-ABF5-84BAD2084EA0}" type="pres">
      <dgm:prSet presAssocID="{5075F9B4-09C3-D646-B61C-1B6DCAAE8BD5}" presName="compNode" presStyleCnt="0"/>
      <dgm:spPr/>
    </dgm:pt>
    <dgm:pt modelId="{56766A83-E182-477C-A0C4-F9EF9067FCCC}" type="pres">
      <dgm:prSet presAssocID="{5075F9B4-09C3-D646-B61C-1B6DCAAE8BD5}" presName="iconRect" presStyleLbl="node1" presStyleIdx="0" presStyleCnt="2" custLinFactNeighborX="15782" custLinFactNeighborY="-20141"/>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7F3D658B-A1CA-4144-B710-313B4222D3B6}" type="pres">
      <dgm:prSet presAssocID="{5075F9B4-09C3-D646-B61C-1B6DCAAE8BD5}" presName="iconSpace" presStyleCnt="0"/>
      <dgm:spPr/>
    </dgm:pt>
    <dgm:pt modelId="{CE822100-B340-4742-89D9-99D719691DAA}" type="pres">
      <dgm:prSet presAssocID="{5075F9B4-09C3-D646-B61C-1B6DCAAE8BD5}" presName="parTx" presStyleLbl="revTx" presStyleIdx="0" presStyleCnt="4" custAng="0" custScaleX="93829" custScaleY="91985" custLinFactY="16462" custLinFactNeighborX="-20974" custLinFactNeighborY="100000">
        <dgm:presLayoutVars>
          <dgm:chMax val="0"/>
          <dgm:chPref val="0"/>
        </dgm:presLayoutVars>
      </dgm:prSet>
      <dgm:spPr/>
    </dgm:pt>
    <dgm:pt modelId="{63CC37A8-BD15-4E54-B196-5E3850EBA2D2}" type="pres">
      <dgm:prSet presAssocID="{5075F9B4-09C3-D646-B61C-1B6DCAAE8BD5}" presName="txSpace" presStyleCnt="0"/>
      <dgm:spPr/>
    </dgm:pt>
    <dgm:pt modelId="{024DB568-867B-4664-9879-04489047824A}" type="pres">
      <dgm:prSet presAssocID="{5075F9B4-09C3-D646-B61C-1B6DCAAE8BD5}" presName="desTx" presStyleLbl="revTx" presStyleIdx="1" presStyleCnt="4" custScaleX="89549" custLinFactY="-192068" custLinFactNeighborX="-12364" custLinFactNeighborY="-200000">
        <dgm:presLayoutVars/>
      </dgm:prSet>
      <dgm:spPr/>
    </dgm:pt>
    <dgm:pt modelId="{28A00BF2-2D45-4521-ABB0-13821DB8CD4D}" type="pres">
      <dgm:prSet presAssocID="{B918BED8-C7F8-A24D-8408-EDC09AA8DAEF}" presName="sibTrans" presStyleCnt="0"/>
      <dgm:spPr/>
    </dgm:pt>
    <dgm:pt modelId="{AB3C22FD-F99F-43ED-88A2-351DB4FA4AB5}" type="pres">
      <dgm:prSet presAssocID="{AD101596-B38C-194E-93FE-5FF6ACB04FD3}" presName="compNode" presStyleCnt="0"/>
      <dgm:spPr/>
    </dgm:pt>
    <dgm:pt modelId="{A21EADF2-BFAB-44EF-BF2D-3B2CBFAC908B}" type="pres">
      <dgm:prSet presAssocID="{AD101596-B38C-194E-93FE-5FF6ACB04FD3}" presName="iconRect" presStyleLbl="node1" presStyleIdx="1" presStyleCnt="2" custLinFactNeighborX="-1194" custLinFactNeighborY="-2470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E92FADC-8713-4917-8125-83A86618ECA1}" type="pres">
      <dgm:prSet presAssocID="{AD101596-B38C-194E-93FE-5FF6ACB04FD3}" presName="iconSpace" presStyleCnt="0"/>
      <dgm:spPr/>
    </dgm:pt>
    <dgm:pt modelId="{58F6AB42-C270-4B7A-A096-C97F433EC975}" type="pres">
      <dgm:prSet presAssocID="{AD101596-B38C-194E-93FE-5FF6ACB04FD3}" presName="parTx" presStyleLbl="revTx" presStyleIdx="2" presStyleCnt="4" custAng="0" custScaleX="94808" custLinFactY="7715" custLinFactNeighborX="-32711" custLinFactNeighborY="100000">
        <dgm:presLayoutVars>
          <dgm:chMax val="0"/>
          <dgm:chPref val="0"/>
        </dgm:presLayoutVars>
      </dgm:prSet>
      <dgm:spPr/>
    </dgm:pt>
    <dgm:pt modelId="{C736B9E2-C182-4D20-AF79-A4E6542BA96C}" type="pres">
      <dgm:prSet presAssocID="{AD101596-B38C-194E-93FE-5FF6ACB04FD3}" presName="txSpace" presStyleCnt="0"/>
      <dgm:spPr/>
    </dgm:pt>
    <dgm:pt modelId="{AD018338-2CE9-43A4-A420-D8602A7A8978}" type="pres">
      <dgm:prSet presAssocID="{AD101596-B38C-194E-93FE-5FF6ACB04FD3}" presName="desTx" presStyleLbl="revTx" presStyleIdx="3" presStyleCnt="4" custLinFactY="-200000" custLinFactNeighborX="-15911" custLinFactNeighborY="-204178">
        <dgm:presLayoutVars/>
      </dgm:prSet>
      <dgm:spPr/>
    </dgm:pt>
  </dgm:ptLst>
  <dgm:cxnLst>
    <dgm:cxn modelId="{D32FCD1C-A877-8940-9B55-339F3AB8F42D}" type="presOf" srcId="{E32DCD51-0270-4F4E-876C-7559C47FDB88}" destId="{024DB568-867B-4664-9879-04489047824A}" srcOrd="0" destOrd="0" presId="urn:microsoft.com/office/officeart/2018/2/layout/IconLabelDescriptionList"/>
    <dgm:cxn modelId="{825D0629-DF0A-8049-BD18-45A62CBA763D}" srcId="{C4F74FFA-F304-F14A-A0D5-EF2D5745EC9B}" destId="{AD101596-B38C-194E-93FE-5FF6ACB04FD3}" srcOrd="1" destOrd="0" parTransId="{CC34BE25-EE10-AE47-B084-664B0D2C8AB4}" sibTransId="{96A029B3-1079-984C-97C7-A4B7CEDDAF54}"/>
    <dgm:cxn modelId="{D4E1014C-D73F-8B4A-89C1-5BFED41C1F5B}" srcId="{C4F74FFA-F304-F14A-A0D5-EF2D5745EC9B}" destId="{5075F9B4-09C3-D646-B61C-1B6DCAAE8BD5}" srcOrd="0" destOrd="0" parTransId="{857D6C00-5876-5447-8B30-64D7725E1668}" sibTransId="{B918BED8-C7F8-A24D-8408-EDC09AA8DAEF}"/>
    <dgm:cxn modelId="{0C7D2054-693D-324B-9BAA-6EAF0342B564}" srcId="{5075F9B4-09C3-D646-B61C-1B6DCAAE8BD5}" destId="{E32DCD51-0270-4F4E-876C-7559C47FDB88}" srcOrd="0" destOrd="0" parTransId="{D7410E53-5717-E54A-A15F-8D2D7A9DEA3C}" sibTransId="{9A33FD5A-5559-EB44-B564-62D580152446}"/>
    <dgm:cxn modelId="{4A007669-AA60-7443-8547-2906AEC32717}" type="presOf" srcId="{5075F9B4-09C3-D646-B61C-1B6DCAAE8BD5}" destId="{CE822100-B340-4742-89D9-99D719691DAA}" srcOrd="0" destOrd="0" presId="urn:microsoft.com/office/officeart/2018/2/layout/IconLabelDescriptionList"/>
    <dgm:cxn modelId="{A1B59E6B-557E-5045-A779-019E630A5B04}" type="presOf" srcId="{8D581AEB-E207-1440-8953-80C97C576A7B}" destId="{AD018338-2CE9-43A4-A420-D8602A7A8978}" srcOrd="0" destOrd="0" presId="urn:microsoft.com/office/officeart/2018/2/layout/IconLabelDescriptionList"/>
    <dgm:cxn modelId="{20D24F6E-9365-6D4A-8142-DC64C2E89F60}" srcId="{AD101596-B38C-194E-93FE-5FF6ACB04FD3}" destId="{8D581AEB-E207-1440-8953-80C97C576A7B}" srcOrd="0" destOrd="0" parTransId="{D3E830C5-2384-7E42-B18F-C48C91F08CC2}" sibTransId="{EAD7581B-BEE1-DB4A-A64A-960EFC481F4B}"/>
    <dgm:cxn modelId="{FA5E2274-B721-A941-9306-4C32DFF41719}" type="presOf" srcId="{C4F74FFA-F304-F14A-A0D5-EF2D5745EC9B}" destId="{2FFDAF2F-2D35-4FF1-AAB4-19A4FF4489F2}" srcOrd="0" destOrd="0" presId="urn:microsoft.com/office/officeart/2018/2/layout/IconLabelDescriptionList"/>
    <dgm:cxn modelId="{CEB48DDB-969A-FF46-AA72-B4F964AACEF5}" type="presOf" srcId="{AD101596-B38C-194E-93FE-5FF6ACB04FD3}" destId="{58F6AB42-C270-4B7A-A096-C97F433EC975}" srcOrd="0" destOrd="0" presId="urn:microsoft.com/office/officeart/2018/2/layout/IconLabelDescriptionList"/>
    <dgm:cxn modelId="{6A972C53-8565-9F4B-8BF8-37090C707AAB}" type="presParOf" srcId="{2FFDAF2F-2D35-4FF1-AAB4-19A4FF4489F2}" destId="{BDF74BEC-C801-42DA-ABF5-84BAD2084EA0}" srcOrd="0" destOrd="0" presId="urn:microsoft.com/office/officeart/2018/2/layout/IconLabelDescriptionList"/>
    <dgm:cxn modelId="{BCEB0640-7C51-7C47-8464-43EC2A6A68A2}" type="presParOf" srcId="{BDF74BEC-C801-42DA-ABF5-84BAD2084EA0}" destId="{56766A83-E182-477C-A0C4-F9EF9067FCCC}" srcOrd="0" destOrd="0" presId="urn:microsoft.com/office/officeart/2018/2/layout/IconLabelDescriptionList"/>
    <dgm:cxn modelId="{9B16916F-D58A-9E4E-9F42-89D360BDA05A}" type="presParOf" srcId="{BDF74BEC-C801-42DA-ABF5-84BAD2084EA0}" destId="{7F3D658B-A1CA-4144-B710-313B4222D3B6}" srcOrd="1" destOrd="0" presId="urn:microsoft.com/office/officeart/2018/2/layout/IconLabelDescriptionList"/>
    <dgm:cxn modelId="{EB5986D1-1A97-E342-A9A4-847DA9D9D715}" type="presParOf" srcId="{BDF74BEC-C801-42DA-ABF5-84BAD2084EA0}" destId="{CE822100-B340-4742-89D9-99D719691DAA}" srcOrd="2" destOrd="0" presId="urn:microsoft.com/office/officeart/2018/2/layout/IconLabelDescriptionList"/>
    <dgm:cxn modelId="{34D17477-4ACF-8A48-B5AC-9517B2FCEF20}" type="presParOf" srcId="{BDF74BEC-C801-42DA-ABF5-84BAD2084EA0}" destId="{63CC37A8-BD15-4E54-B196-5E3850EBA2D2}" srcOrd="3" destOrd="0" presId="urn:microsoft.com/office/officeart/2018/2/layout/IconLabelDescriptionList"/>
    <dgm:cxn modelId="{51C1A3AE-F33A-9449-8D67-65764CCBF1D2}" type="presParOf" srcId="{BDF74BEC-C801-42DA-ABF5-84BAD2084EA0}" destId="{024DB568-867B-4664-9879-04489047824A}" srcOrd="4" destOrd="0" presId="urn:microsoft.com/office/officeart/2018/2/layout/IconLabelDescriptionList"/>
    <dgm:cxn modelId="{44FD5CC5-2D39-4D4E-B254-2B009EC73934}" type="presParOf" srcId="{2FFDAF2F-2D35-4FF1-AAB4-19A4FF4489F2}" destId="{28A00BF2-2D45-4521-ABB0-13821DB8CD4D}" srcOrd="1" destOrd="0" presId="urn:microsoft.com/office/officeart/2018/2/layout/IconLabelDescriptionList"/>
    <dgm:cxn modelId="{2AA0FB4E-6735-8A43-BC42-1ECB7A39B88F}" type="presParOf" srcId="{2FFDAF2F-2D35-4FF1-AAB4-19A4FF4489F2}" destId="{AB3C22FD-F99F-43ED-88A2-351DB4FA4AB5}" srcOrd="2" destOrd="0" presId="urn:microsoft.com/office/officeart/2018/2/layout/IconLabelDescriptionList"/>
    <dgm:cxn modelId="{BA35EE40-7D5F-424E-ACB7-E5C8A1F6E1EC}" type="presParOf" srcId="{AB3C22FD-F99F-43ED-88A2-351DB4FA4AB5}" destId="{A21EADF2-BFAB-44EF-BF2D-3B2CBFAC908B}" srcOrd="0" destOrd="0" presId="urn:microsoft.com/office/officeart/2018/2/layout/IconLabelDescriptionList"/>
    <dgm:cxn modelId="{43913340-0488-194E-9FE5-F1D3A5388164}" type="presParOf" srcId="{AB3C22FD-F99F-43ED-88A2-351DB4FA4AB5}" destId="{0E92FADC-8713-4917-8125-83A86618ECA1}" srcOrd="1" destOrd="0" presId="urn:microsoft.com/office/officeart/2018/2/layout/IconLabelDescriptionList"/>
    <dgm:cxn modelId="{44B321F4-AE76-894A-8A18-5F545565EBC2}" type="presParOf" srcId="{AB3C22FD-F99F-43ED-88A2-351DB4FA4AB5}" destId="{58F6AB42-C270-4B7A-A096-C97F433EC975}" srcOrd="2" destOrd="0" presId="urn:microsoft.com/office/officeart/2018/2/layout/IconLabelDescriptionList"/>
    <dgm:cxn modelId="{68DC11A4-481C-0346-B2A0-C9AA21B27251}" type="presParOf" srcId="{AB3C22FD-F99F-43ED-88A2-351DB4FA4AB5}" destId="{C736B9E2-C182-4D20-AF79-A4E6542BA96C}" srcOrd="3" destOrd="0" presId="urn:microsoft.com/office/officeart/2018/2/layout/IconLabelDescriptionList"/>
    <dgm:cxn modelId="{7D044B7D-42B2-3547-8D1F-575D3EFA0C9C}" type="presParOf" srcId="{AB3C22FD-F99F-43ED-88A2-351DB4FA4AB5}" destId="{AD018338-2CE9-43A4-A420-D8602A7A897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A347C2-7C86-479D-8702-63D630085171}" type="doc">
      <dgm:prSet loTypeId="urn:microsoft.com/office/officeart/2005/8/layout/default" loCatId="hierarchy" qsTypeId="urn:microsoft.com/office/officeart/2005/8/quickstyle/simple1" qsCatId="simple" csTypeId="urn:microsoft.com/office/officeart/2005/8/colors/accent1_2" csCatId="accent1" phldr="1"/>
      <dgm:spPr/>
      <dgm:t>
        <a:bodyPr/>
        <a:lstStyle/>
        <a:p>
          <a:endParaRPr lang="en-US"/>
        </a:p>
      </dgm:t>
    </dgm:pt>
    <dgm:pt modelId="{C6B388E5-3A2E-7048-971A-5BB6F3F04850}" type="pres">
      <dgm:prSet presAssocID="{31A347C2-7C86-479D-8702-63D630085171}" presName="diagram" presStyleCnt="0">
        <dgm:presLayoutVars>
          <dgm:dir/>
          <dgm:resizeHandles val="exact"/>
        </dgm:presLayoutVars>
      </dgm:prSet>
      <dgm:spPr/>
    </dgm:pt>
  </dgm:ptLst>
  <dgm:cxnLst>
    <dgm:cxn modelId="{9CD8C2E9-81E7-6644-834B-303DA3172A80}" type="presOf" srcId="{31A347C2-7C86-479D-8702-63D630085171}" destId="{C6B388E5-3A2E-7048-971A-5BB6F3F0485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2E4AE-FAD2-DC47-83C1-80883FF2C4D6}">
      <dsp:nvSpPr>
        <dsp:cNvPr id="0" name=""/>
        <dsp:cNvSpPr/>
      </dsp:nvSpPr>
      <dsp:spPr>
        <a:xfrm>
          <a:off x="831" y="929305"/>
          <a:ext cx="2920314" cy="1854399"/>
        </a:xfrm>
        <a:prstGeom prst="roundRect">
          <a:avLst>
            <a:gd name="adj" fmla="val 10000"/>
          </a:avLst>
        </a:prstGeom>
        <a:gradFill rotWithShape="0">
          <a:gsLst>
            <a:gs pos="0">
              <a:schemeClr val="lt1">
                <a:hueOff val="0"/>
                <a:satOff val="0"/>
                <a:lumOff val="0"/>
                <a:alphaOff val="0"/>
                <a:tint val="54000"/>
                <a:alpha val="100000"/>
                <a:satMod val="105000"/>
                <a:lumMod val="110000"/>
              </a:schemeClr>
            </a:gs>
            <a:gs pos="100000">
              <a:schemeClr val="l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3062C26-E473-804B-B05C-7C575B9DFB68}">
      <dsp:nvSpPr>
        <dsp:cNvPr id="0" name=""/>
        <dsp:cNvSpPr/>
      </dsp:nvSpPr>
      <dsp:spPr>
        <a:xfrm>
          <a:off x="325311" y="1237561"/>
          <a:ext cx="2920314" cy="1854399"/>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a:t>HOW CAN ODETTE SCHOOL OF BUSINESS BE SUCCESSFUL IN THE FT 100 RANKING? </a:t>
          </a:r>
          <a:endParaRPr lang="en-IN" sz="2000" kern="1200"/>
        </a:p>
      </dsp:txBody>
      <dsp:txXfrm>
        <a:off x="379624" y="1291874"/>
        <a:ext cx="2811688" cy="1745773"/>
      </dsp:txXfrm>
    </dsp:sp>
    <dsp:sp modelId="{04ACAA9B-1756-1D45-8ED7-27B1572B6AD6}">
      <dsp:nvSpPr>
        <dsp:cNvPr id="0" name=""/>
        <dsp:cNvSpPr/>
      </dsp:nvSpPr>
      <dsp:spPr>
        <a:xfrm>
          <a:off x="3570105" y="929305"/>
          <a:ext cx="2920314" cy="1854399"/>
        </a:xfrm>
        <a:prstGeom prst="roundRect">
          <a:avLst>
            <a:gd name="adj" fmla="val 10000"/>
          </a:avLst>
        </a:prstGeom>
        <a:gradFill rotWithShape="0">
          <a:gsLst>
            <a:gs pos="0">
              <a:schemeClr val="lt1">
                <a:hueOff val="0"/>
                <a:satOff val="0"/>
                <a:lumOff val="0"/>
                <a:alphaOff val="0"/>
                <a:tint val="54000"/>
                <a:alpha val="100000"/>
                <a:satMod val="105000"/>
                <a:lumMod val="110000"/>
              </a:schemeClr>
            </a:gs>
            <a:gs pos="100000">
              <a:schemeClr val="l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77D85A2-F5C5-D74B-B525-EB8D7B0F81DC}">
      <dsp:nvSpPr>
        <dsp:cNvPr id="0" name=""/>
        <dsp:cNvSpPr/>
      </dsp:nvSpPr>
      <dsp:spPr>
        <a:xfrm>
          <a:off x="3894584" y="1237561"/>
          <a:ext cx="2920314" cy="1854399"/>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1" kern="1200"/>
            <a:t>WHAT FACTORS ARE DRIVING THE CHANGES IN THE FT 100 RANKING OVER THE YEARS ?</a:t>
          </a:r>
          <a:endParaRPr lang="en-IN" sz="2000" kern="1200"/>
        </a:p>
      </dsp:txBody>
      <dsp:txXfrm>
        <a:off x="3948897" y="1291874"/>
        <a:ext cx="2811688" cy="1745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CC94D-3EF7-4B2D-A0BC-34CE2A061D94}">
      <dsp:nvSpPr>
        <dsp:cNvPr id="0" name=""/>
        <dsp:cNvSpPr/>
      </dsp:nvSpPr>
      <dsp:spPr>
        <a:xfrm>
          <a:off x="633287" y="303639"/>
          <a:ext cx="774404" cy="774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9FEBA1-DFC3-4727-AF01-13852C626004}">
      <dsp:nvSpPr>
        <dsp:cNvPr id="0" name=""/>
        <dsp:cNvSpPr/>
      </dsp:nvSpPr>
      <dsp:spPr>
        <a:xfrm>
          <a:off x="160040" y="1359983"/>
          <a:ext cx="1720898" cy="7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DATA COLLECTION</a:t>
          </a:r>
          <a:endParaRPr lang="en-IN" sz="1800" kern="1200"/>
        </a:p>
      </dsp:txBody>
      <dsp:txXfrm>
        <a:off x="160040" y="1359983"/>
        <a:ext cx="1720898" cy="774404"/>
      </dsp:txXfrm>
    </dsp:sp>
    <dsp:sp modelId="{4675CA1D-9182-45AD-A21D-E7B4827B3E4A}">
      <dsp:nvSpPr>
        <dsp:cNvPr id="0" name=""/>
        <dsp:cNvSpPr/>
      </dsp:nvSpPr>
      <dsp:spPr>
        <a:xfrm>
          <a:off x="2655343" y="303639"/>
          <a:ext cx="774404" cy="774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4163DD-C234-45A4-8326-2CB76E9EA56E}">
      <dsp:nvSpPr>
        <dsp:cNvPr id="0" name=""/>
        <dsp:cNvSpPr/>
      </dsp:nvSpPr>
      <dsp:spPr>
        <a:xfrm>
          <a:off x="2182096" y="1359983"/>
          <a:ext cx="1720898" cy="7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DATA PROCESSING AND CLEANING</a:t>
          </a:r>
          <a:endParaRPr lang="en-IN" sz="1800" kern="1200"/>
        </a:p>
      </dsp:txBody>
      <dsp:txXfrm>
        <a:off x="2182096" y="1359983"/>
        <a:ext cx="1720898" cy="774404"/>
      </dsp:txXfrm>
    </dsp:sp>
    <dsp:sp modelId="{D57014F0-CEB9-413D-9393-E5E7F2CB4E1B}">
      <dsp:nvSpPr>
        <dsp:cNvPr id="0" name=""/>
        <dsp:cNvSpPr/>
      </dsp:nvSpPr>
      <dsp:spPr>
        <a:xfrm>
          <a:off x="4586716" y="384424"/>
          <a:ext cx="774404" cy="774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53CE0A-0A2F-432A-B247-8582E3683031}">
      <dsp:nvSpPr>
        <dsp:cNvPr id="0" name=""/>
        <dsp:cNvSpPr/>
      </dsp:nvSpPr>
      <dsp:spPr>
        <a:xfrm>
          <a:off x="4204151" y="1359983"/>
          <a:ext cx="1720898" cy="7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INSIGHTS FROM DESCRIPTIVE STATISTICS</a:t>
          </a:r>
          <a:endParaRPr lang="en-IN" sz="1800" kern="1200"/>
        </a:p>
      </dsp:txBody>
      <dsp:txXfrm>
        <a:off x="4204151" y="1359983"/>
        <a:ext cx="1720898" cy="774404"/>
      </dsp:txXfrm>
    </dsp:sp>
    <dsp:sp modelId="{D8E65522-98DE-4C8F-9D77-BB5BF727A62B}">
      <dsp:nvSpPr>
        <dsp:cNvPr id="0" name=""/>
        <dsp:cNvSpPr/>
      </dsp:nvSpPr>
      <dsp:spPr>
        <a:xfrm>
          <a:off x="1644315" y="2564612"/>
          <a:ext cx="774404" cy="7744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FF927A-E384-4CC6-AD8E-82AE3B995766}">
      <dsp:nvSpPr>
        <dsp:cNvPr id="0" name=""/>
        <dsp:cNvSpPr/>
      </dsp:nvSpPr>
      <dsp:spPr>
        <a:xfrm>
          <a:off x="1171068" y="3620956"/>
          <a:ext cx="1720898" cy="7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APPROACHES TO DATA ANALYSIS</a:t>
          </a:r>
          <a:endParaRPr lang="en-IN" sz="1800" kern="1200"/>
        </a:p>
      </dsp:txBody>
      <dsp:txXfrm>
        <a:off x="1171068" y="3620956"/>
        <a:ext cx="1720898" cy="774404"/>
      </dsp:txXfrm>
    </dsp:sp>
    <dsp:sp modelId="{1758D051-020A-48AB-882C-05B26B2054D7}">
      <dsp:nvSpPr>
        <dsp:cNvPr id="0" name=""/>
        <dsp:cNvSpPr/>
      </dsp:nvSpPr>
      <dsp:spPr>
        <a:xfrm>
          <a:off x="3666371" y="2564612"/>
          <a:ext cx="774404" cy="7744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72B093-7767-458F-BE83-30E46C3DF093}">
      <dsp:nvSpPr>
        <dsp:cNvPr id="0" name=""/>
        <dsp:cNvSpPr/>
      </dsp:nvSpPr>
      <dsp:spPr>
        <a:xfrm>
          <a:off x="3193124" y="3620956"/>
          <a:ext cx="1720898" cy="77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ANALYSIS</a:t>
          </a:r>
          <a:endParaRPr lang="en-IN" sz="1800" kern="1200"/>
        </a:p>
      </dsp:txBody>
      <dsp:txXfrm>
        <a:off x="3193124" y="3620956"/>
        <a:ext cx="1720898" cy="774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A111A-136C-0A43-95FE-734773CA1416}">
      <dsp:nvSpPr>
        <dsp:cNvPr id="0" name=""/>
        <dsp:cNvSpPr/>
      </dsp:nvSpPr>
      <dsp:spPr>
        <a:xfrm>
          <a:off x="0" y="0"/>
          <a:ext cx="608509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52E993A-2057-5643-BC4B-47CBA59A2937}">
      <dsp:nvSpPr>
        <dsp:cNvPr id="0" name=""/>
        <dsp:cNvSpPr/>
      </dsp:nvSpPr>
      <dsp:spPr>
        <a:xfrm>
          <a:off x="0" y="0"/>
          <a:ext cx="1217018" cy="46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FINANCIAL TIMES</a:t>
          </a:r>
          <a:endParaRPr lang="en-CA" sz="1600" kern="1200"/>
        </a:p>
      </dsp:txBody>
      <dsp:txXfrm>
        <a:off x="0" y="0"/>
        <a:ext cx="1217018" cy="4699000"/>
      </dsp:txXfrm>
    </dsp:sp>
    <dsp:sp modelId="{B86E141E-75F6-3549-923B-B0B72B238EC5}">
      <dsp:nvSpPr>
        <dsp:cNvPr id="0" name=""/>
        <dsp:cNvSpPr/>
      </dsp:nvSpPr>
      <dsp:spPr>
        <a:xfrm>
          <a:off x="1308294" y="73421"/>
          <a:ext cx="4776796"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0" i="0" u="none" kern="1200"/>
            <a:t>Data Collection Span: The dataset encompasses information from the period of 2018 to 2023, providing a comprehensive view of the relevant metrics over five years.</a:t>
          </a:r>
          <a:endParaRPr lang="en-CA" sz="1600" kern="1200"/>
        </a:p>
      </dsp:txBody>
      <dsp:txXfrm>
        <a:off x="1308294" y="73421"/>
        <a:ext cx="4776796" cy="1468437"/>
      </dsp:txXfrm>
    </dsp:sp>
    <dsp:sp modelId="{7FFE7CFF-7933-CD43-9CED-572883FA4B0D}">
      <dsp:nvSpPr>
        <dsp:cNvPr id="0" name=""/>
        <dsp:cNvSpPr/>
      </dsp:nvSpPr>
      <dsp:spPr>
        <a:xfrm>
          <a:off x="1217018" y="1541859"/>
          <a:ext cx="4868072"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C639872-7B1A-7C4B-8548-83B96EC253C9}">
      <dsp:nvSpPr>
        <dsp:cNvPr id="0" name=""/>
        <dsp:cNvSpPr/>
      </dsp:nvSpPr>
      <dsp:spPr>
        <a:xfrm>
          <a:off x="1308294" y="1615281"/>
          <a:ext cx="4776796"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IN" sz="1600" b="0" i="0" u="none" kern="1200"/>
            <a:t>Data Exclusion Note: Due to detected inconsistencies, the 2018 dataset was deemed unreliable for analytical purposes and was consequently excluded to maintain the integrity of the analysis.</a:t>
          </a:r>
        </a:p>
      </dsp:txBody>
      <dsp:txXfrm>
        <a:off x="1308294" y="1615281"/>
        <a:ext cx="4776796" cy="1468437"/>
      </dsp:txXfrm>
    </dsp:sp>
    <dsp:sp modelId="{508BC53C-06EC-104B-BB66-42A1F5090543}">
      <dsp:nvSpPr>
        <dsp:cNvPr id="0" name=""/>
        <dsp:cNvSpPr/>
      </dsp:nvSpPr>
      <dsp:spPr>
        <a:xfrm>
          <a:off x="1217018" y="3083718"/>
          <a:ext cx="4868072"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8CBFF3B-9646-FE43-8A24-5C35E9BC8C55}">
      <dsp:nvSpPr>
        <dsp:cNvPr id="0" name=""/>
        <dsp:cNvSpPr/>
      </dsp:nvSpPr>
      <dsp:spPr>
        <a:xfrm>
          <a:off x="1308294" y="3157140"/>
          <a:ext cx="4776796"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IN" sz="1600" b="0" i="0" u="none" kern="1200"/>
            <a:t>Methodological Update: The analysis utilized the 2023 FT (Financial Times) methodology as a benchmark, ensuring that the metrics remain current and relevant. This approach facilitated a consistent comparison with the data from previous years.</a:t>
          </a:r>
        </a:p>
      </dsp:txBody>
      <dsp:txXfrm>
        <a:off x="1308294" y="3157140"/>
        <a:ext cx="4776796" cy="1468437"/>
      </dsp:txXfrm>
    </dsp:sp>
    <dsp:sp modelId="{6F3512F7-B841-9A4F-94C1-27AD06EA27BB}">
      <dsp:nvSpPr>
        <dsp:cNvPr id="0" name=""/>
        <dsp:cNvSpPr/>
      </dsp:nvSpPr>
      <dsp:spPr>
        <a:xfrm>
          <a:off x="1217018" y="4625578"/>
          <a:ext cx="4868072"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53CE-6A70-2E4E-BD18-901CA22BBDA2}">
      <dsp:nvSpPr>
        <dsp:cNvPr id="0" name=""/>
        <dsp:cNvSpPr/>
      </dsp:nvSpPr>
      <dsp:spPr>
        <a:xfrm>
          <a:off x="0" y="0"/>
          <a:ext cx="6085090"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311B2-A261-9F4F-913C-5F3A86A128BD}">
      <dsp:nvSpPr>
        <dsp:cNvPr id="0" name=""/>
        <dsp:cNvSpPr/>
      </dsp:nvSpPr>
      <dsp:spPr>
        <a:xfrm>
          <a:off x="0" y="0"/>
          <a:ext cx="1217018" cy="516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0" i="0" u="none" kern="1200"/>
            <a:t>The data was collected and studied to understand the areas that were significant and unique to the  performance of the top 5 universities in the dataset.</a:t>
          </a:r>
          <a:endParaRPr lang="en-CA" sz="1400" kern="1200"/>
        </a:p>
      </dsp:txBody>
      <dsp:txXfrm>
        <a:off x="0" y="0"/>
        <a:ext cx="1217018" cy="5163074"/>
      </dsp:txXfrm>
    </dsp:sp>
    <dsp:sp modelId="{7EA3A005-AD25-BC4D-9467-AE7208FFE897}">
      <dsp:nvSpPr>
        <dsp:cNvPr id="0" name=""/>
        <dsp:cNvSpPr/>
      </dsp:nvSpPr>
      <dsp:spPr>
        <a:xfrm>
          <a:off x="1308294" y="120001"/>
          <a:ext cx="4776796" cy="240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IN" sz="2000" b="0" i="0" u="none" kern="1200"/>
            <a:t>ALUMNI NETWORK: </a:t>
          </a:r>
          <a:r>
            <a:rPr lang="en-IN" sz="1800" b="0" i="0" u="none" kern="1200"/>
            <a:t>These universities held alumnus very dearly and kept them engaged with various re-unions, galas, mentoring opportunities etc. to establish and maintain the connect they had with students, which has now resulted in a well-knit alumni network.</a:t>
          </a:r>
        </a:p>
      </dsp:txBody>
      <dsp:txXfrm>
        <a:off x="1308294" y="120001"/>
        <a:ext cx="4776796" cy="2400023"/>
      </dsp:txXfrm>
    </dsp:sp>
    <dsp:sp modelId="{E1E99023-7922-7443-96E0-027D199CE47C}">
      <dsp:nvSpPr>
        <dsp:cNvPr id="0" name=""/>
        <dsp:cNvSpPr/>
      </dsp:nvSpPr>
      <dsp:spPr>
        <a:xfrm>
          <a:off x="1217018" y="2520024"/>
          <a:ext cx="4868072"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D518EF6-E7F5-3343-BE3C-189503AA43BB}">
      <dsp:nvSpPr>
        <dsp:cNvPr id="0" name=""/>
        <dsp:cNvSpPr/>
      </dsp:nvSpPr>
      <dsp:spPr>
        <a:xfrm>
          <a:off x="1308294" y="2640025"/>
          <a:ext cx="4776796" cy="240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IN" sz="2000" b="0" i="0" u="none" kern="1200"/>
            <a:t>DELIVERY OF CAREER DEVELOPMENT SERVICES: </a:t>
          </a:r>
          <a:r>
            <a:rPr lang="en-IN" sz="1800" b="0" i="0" u="none" kern="1200"/>
            <a:t>It was observed that the delivery of career services by the top universities was more comprehensive and holistic aiming at global employability for both currently enrolled students as well as the alumni, indicating that the  universities are focusing on longer term relationship establishment and global recognition</a:t>
          </a:r>
        </a:p>
      </dsp:txBody>
      <dsp:txXfrm>
        <a:off x="1308294" y="2640025"/>
        <a:ext cx="4776796" cy="2400023"/>
      </dsp:txXfrm>
    </dsp:sp>
    <dsp:sp modelId="{DF4E8004-87B1-B54A-9A95-C97DEFD202A8}">
      <dsp:nvSpPr>
        <dsp:cNvPr id="0" name=""/>
        <dsp:cNvSpPr/>
      </dsp:nvSpPr>
      <dsp:spPr>
        <a:xfrm>
          <a:off x="1217018" y="5040048"/>
          <a:ext cx="4868072"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C9A64-1368-B84F-B954-1076018BE44E}">
      <dsp:nvSpPr>
        <dsp:cNvPr id="0" name=""/>
        <dsp:cNvSpPr/>
      </dsp:nvSpPr>
      <dsp:spPr>
        <a:xfrm>
          <a:off x="77650" y="622840"/>
          <a:ext cx="3352821" cy="50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121920" bIns="0" numCol="1" spcCol="1270" anchor="b" anchorCtr="0">
          <a:noAutofit/>
        </a:bodyPr>
        <a:lstStyle/>
        <a:p>
          <a:pPr marL="0" lvl="0" indent="0" algn="l" defTabSz="1422400">
            <a:lnSpc>
              <a:spcPct val="90000"/>
            </a:lnSpc>
            <a:spcBef>
              <a:spcPct val="0"/>
            </a:spcBef>
            <a:spcAft>
              <a:spcPct val="35000"/>
            </a:spcAft>
            <a:buNone/>
          </a:pPr>
          <a:r>
            <a:rPr lang="en-CA" sz="3200" b="1" i="0" kern="1200"/>
            <a:t>Anomaly Detection and Correction</a:t>
          </a:r>
          <a:endParaRPr lang="en-CA" sz="3200" kern="1200"/>
        </a:p>
      </dsp:txBody>
      <dsp:txXfrm>
        <a:off x="77650" y="622840"/>
        <a:ext cx="3352821" cy="502923"/>
      </dsp:txXfrm>
    </dsp:sp>
    <dsp:sp modelId="{5433DDD4-92DF-9C45-BD84-468AAE228D14}">
      <dsp:nvSpPr>
        <dsp:cNvPr id="0" name=""/>
        <dsp:cNvSpPr/>
      </dsp:nvSpPr>
      <dsp:spPr>
        <a:xfrm>
          <a:off x="2530" y="1206081"/>
          <a:ext cx="3503061" cy="3391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FA01EA3E-2F87-2A48-BE7E-9A2508C5AADB}">
      <dsp:nvSpPr>
        <dsp:cNvPr id="0" name=""/>
        <dsp:cNvSpPr/>
      </dsp:nvSpPr>
      <dsp:spPr>
        <a:xfrm>
          <a:off x="3860012" y="632521"/>
          <a:ext cx="3352821" cy="50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121920" bIns="0" numCol="1" spcCol="1270" anchor="b" anchorCtr="0">
          <a:noAutofit/>
        </a:bodyPr>
        <a:lstStyle/>
        <a:p>
          <a:pPr marL="0" lvl="0" indent="0" algn="l" defTabSz="1422400">
            <a:lnSpc>
              <a:spcPct val="90000"/>
            </a:lnSpc>
            <a:spcBef>
              <a:spcPct val="0"/>
            </a:spcBef>
            <a:spcAft>
              <a:spcPct val="35000"/>
            </a:spcAft>
            <a:buNone/>
          </a:pPr>
          <a:r>
            <a:rPr lang="en-CA" sz="3200" b="1" i="0" kern="1200"/>
            <a:t>Handling Missing Values</a:t>
          </a:r>
          <a:endParaRPr lang="en-CA" sz="3200" kern="1200"/>
        </a:p>
      </dsp:txBody>
      <dsp:txXfrm>
        <a:off x="3860012" y="632521"/>
        <a:ext cx="3352821" cy="502923"/>
      </dsp:txXfrm>
    </dsp:sp>
    <dsp:sp modelId="{62E03495-34F1-C845-A97E-CC1C72E73CD0}">
      <dsp:nvSpPr>
        <dsp:cNvPr id="0" name=""/>
        <dsp:cNvSpPr/>
      </dsp:nvSpPr>
      <dsp:spPr>
        <a:xfrm>
          <a:off x="3860012" y="1235125"/>
          <a:ext cx="3352821" cy="3352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659B2-741D-8E4A-B1C0-D75D437AF3E0}">
      <dsp:nvSpPr>
        <dsp:cNvPr id="0" name=""/>
        <dsp:cNvSpPr/>
      </dsp:nvSpPr>
      <dsp:spPr>
        <a:xfrm>
          <a:off x="797" y="20858"/>
          <a:ext cx="2903749" cy="1451874"/>
        </a:xfrm>
        <a:prstGeom prst="roundRect">
          <a:avLst>
            <a:gd name="adj" fmla="val 10000"/>
          </a:avLst>
        </a:prstGeom>
        <a:solidFill>
          <a:schemeClr val="lt1">
            <a:hueOff val="0"/>
            <a:satOff val="0"/>
            <a:lumOff val="0"/>
            <a:alphaOff val="0"/>
          </a:schemeClr>
        </a:solidFill>
        <a:ln w="22225"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NORMAL PREDICTION MODEL</a:t>
          </a:r>
          <a:endParaRPr lang="en-IN" sz="3100" kern="1200"/>
        </a:p>
      </dsp:txBody>
      <dsp:txXfrm>
        <a:off x="43321" y="63382"/>
        <a:ext cx="2818701" cy="1366826"/>
      </dsp:txXfrm>
    </dsp:sp>
    <dsp:sp modelId="{1DC36163-3A75-AF4F-9421-F548F06FFB0D}">
      <dsp:nvSpPr>
        <dsp:cNvPr id="0" name=""/>
        <dsp:cNvSpPr/>
      </dsp:nvSpPr>
      <dsp:spPr>
        <a:xfrm>
          <a:off x="3630484" y="20858"/>
          <a:ext cx="2903749" cy="1451874"/>
        </a:xfrm>
        <a:prstGeom prst="roundRect">
          <a:avLst>
            <a:gd name="adj" fmla="val 10000"/>
          </a:avLst>
        </a:prstGeom>
        <a:solidFill>
          <a:schemeClr val="lt1">
            <a:hueOff val="0"/>
            <a:satOff val="0"/>
            <a:lumOff val="0"/>
            <a:alphaOff val="0"/>
          </a:schemeClr>
        </a:solidFill>
        <a:ln w="22225"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CAUSAL APPROACH MODEL</a:t>
          </a:r>
          <a:endParaRPr lang="en-IN" sz="3100" kern="1200"/>
        </a:p>
      </dsp:txBody>
      <dsp:txXfrm>
        <a:off x="3673008" y="63382"/>
        <a:ext cx="2818701" cy="1366826"/>
      </dsp:txXfrm>
    </dsp:sp>
    <dsp:sp modelId="{35C4A096-EB6F-3D4D-8E51-9D9625E4577C}">
      <dsp:nvSpPr>
        <dsp:cNvPr id="0" name=""/>
        <dsp:cNvSpPr/>
      </dsp:nvSpPr>
      <dsp:spPr>
        <a:xfrm>
          <a:off x="3920859" y="1472732"/>
          <a:ext cx="290374" cy="1088906"/>
        </a:xfrm>
        <a:custGeom>
          <a:avLst/>
          <a:gdLst/>
          <a:ahLst/>
          <a:cxnLst/>
          <a:rect l="0" t="0" r="0" b="0"/>
          <a:pathLst>
            <a:path>
              <a:moveTo>
                <a:pt x="0" y="0"/>
              </a:moveTo>
              <a:lnTo>
                <a:pt x="0" y="1088906"/>
              </a:lnTo>
              <a:lnTo>
                <a:pt x="290374" y="1088906"/>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61B98-428B-C546-A82D-2DE318D21D13}">
      <dsp:nvSpPr>
        <dsp:cNvPr id="0" name=""/>
        <dsp:cNvSpPr/>
      </dsp:nvSpPr>
      <dsp:spPr>
        <a:xfrm>
          <a:off x="4211234" y="1835701"/>
          <a:ext cx="2322999" cy="1451874"/>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a. SHORT-TERM</a:t>
          </a:r>
          <a:endParaRPr lang="en-IN" sz="3700" kern="1200"/>
        </a:p>
      </dsp:txBody>
      <dsp:txXfrm>
        <a:off x="4253758" y="1878225"/>
        <a:ext cx="2237951" cy="1366826"/>
      </dsp:txXfrm>
    </dsp:sp>
    <dsp:sp modelId="{662EBA3E-4BA7-1946-B8C1-06ACB6BE78E8}">
      <dsp:nvSpPr>
        <dsp:cNvPr id="0" name=""/>
        <dsp:cNvSpPr/>
      </dsp:nvSpPr>
      <dsp:spPr>
        <a:xfrm>
          <a:off x="3920859" y="1472732"/>
          <a:ext cx="290374" cy="2903749"/>
        </a:xfrm>
        <a:custGeom>
          <a:avLst/>
          <a:gdLst/>
          <a:ahLst/>
          <a:cxnLst/>
          <a:rect l="0" t="0" r="0" b="0"/>
          <a:pathLst>
            <a:path>
              <a:moveTo>
                <a:pt x="0" y="0"/>
              </a:moveTo>
              <a:lnTo>
                <a:pt x="0" y="2903749"/>
              </a:lnTo>
              <a:lnTo>
                <a:pt x="290374" y="2903749"/>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8AE7E-BA6C-E747-93C8-550DFCCB07DC}">
      <dsp:nvSpPr>
        <dsp:cNvPr id="0" name=""/>
        <dsp:cNvSpPr/>
      </dsp:nvSpPr>
      <dsp:spPr>
        <a:xfrm>
          <a:off x="4211234" y="3650545"/>
          <a:ext cx="2322999" cy="1451874"/>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b. LONG-TERM</a:t>
          </a:r>
          <a:endParaRPr lang="en-IN" sz="3700" kern="1200"/>
        </a:p>
      </dsp:txBody>
      <dsp:txXfrm>
        <a:off x="4253758" y="3693069"/>
        <a:ext cx="2237951" cy="13668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66A83-E182-477C-A0C4-F9EF9067FCCC}">
      <dsp:nvSpPr>
        <dsp:cNvPr id="0" name=""/>
        <dsp:cNvSpPr/>
      </dsp:nvSpPr>
      <dsp:spPr>
        <a:xfrm>
          <a:off x="1529357" y="126937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22100-B340-4742-89D9-99D719691DAA}">
      <dsp:nvSpPr>
        <dsp:cNvPr id="0" name=""/>
        <dsp:cNvSpPr/>
      </dsp:nvSpPr>
      <dsp:spPr>
        <a:xfrm>
          <a:off x="565871" y="3911053"/>
          <a:ext cx="3803276" cy="548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GB" sz="3200" b="1" kern="1200" cap="none" spc="0">
              <a:ln w="22225">
                <a:solidFill>
                  <a:schemeClr val="accent2"/>
                </a:solidFill>
                <a:prstDash val="solid"/>
              </a:ln>
              <a:solidFill>
                <a:schemeClr val="accent2">
                  <a:lumMod val="40000"/>
                  <a:lumOff val="60000"/>
                </a:schemeClr>
              </a:solidFill>
              <a:effectLst/>
            </a:rPr>
            <a:t>ACCURACY= 84%</a:t>
          </a:r>
        </a:p>
      </dsp:txBody>
      <dsp:txXfrm>
        <a:off x="565871" y="3911053"/>
        <a:ext cx="3803276" cy="548288"/>
      </dsp:txXfrm>
    </dsp:sp>
    <dsp:sp modelId="{024DB568-867B-4664-9879-04489047824A}">
      <dsp:nvSpPr>
        <dsp:cNvPr id="0" name=""/>
        <dsp:cNvSpPr/>
      </dsp:nvSpPr>
      <dsp:spPr>
        <a:xfrm>
          <a:off x="1014812" y="3009169"/>
          <a:ext cx="3464218" cy="21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GB" sz="2400" b="1" kern="1200"/>
            <a:t>BAYESIAN LINEAR REGRESSION</a:t>
          </a:r>
        </a:p>
        <a:p>
          <a:pPr marL="0" lvl="0" indent="0" algn="l" defTabSz="1066800">
            <a:lnSpc>
              <a:spcPct val="100000"/>
            </a:lnSpc>
            <a:spcBef>
              <a:spcPct val="0"/>
            </a:spcBef>
            <a:spcAft>
              <a:spcPct val="35000"/>
            </a:spcAft>
            <a:buNone/>
          </a:pPr>
          <a:endParaRPr lang="en-GB" sz="1400" kern="1200"/>
        </a:p>
        <a:p>
          <a:pPr marL="0" lvl="0" indent="0" algn="l" defTabSz="1066800">
            <a:lnSpc>
              <a:spcPct val="100000"/>
            </a:lnSpc>
            <a:spcBef>
              <a:spcPct val="0"/>
            </a:spcBef>
            <a:spcAft>
              <a:spcPct val="35000"/>
            </a:spcAft>
            <a:buNone/>
          </a:pPr>
          <a:endParaRPr lang="en-GB" sz="1100" kern="1200"/>
        </a:p>
      </dsp:txBody>
      <dsp:txXfrm>
        <a:off x="1014812" y="3009169"/>
        <a:ext cx="3464218" cy="211825"/>
      </dsp:txXfrm>
    </dsp:sp>
    <dsp:sp modelId="{A21EADF2-BFAB-44EF-BF2D-3B2CBFAC908B}">
      <dsp:nvSpPr>
        <dsp:cNvPr id="0" name=""/>
        <dsp:cNvSpPr/>
      </dsp:nvSpPr>
      <dsp:spPr>
        <a:xfrm>
          <a:off x="6343973" y="1174813"/>
          <a:ext cx="1510523" cy="151052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6AB42-C270-4B7A-A096-C97F433EC975}">
      <dsp:nvSpPr>
        <dsp:cNvPr id="0" name=""/>
        <dsp:cNvSpPr/>
      </dsp:nvSpPr>
      <dsp:spPr>
        <a:xfrm>
          <a:off x="5128587" y="3864639"/>
          <a:ext cx="3883056"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GB" sz="3200" b="1" kern="1200" cap="none" spc="0">
              <a:ln w="22225">
                <a:solidFill>
                  <a:schemeClr val="accent2"/>
                </a:solidFill>
                <a:prstDash val="solid"/>
              </a:ln>
              <a:solidFill>
                <a:schemeClr val="accent2">
                  <a:lumMod val="40000"/>
                  <a:lumOff val="60000"/>
                </a:schemeClr>
              </a:solidFill>
              <a:effectLst/>
            </a:rPr>
            <a:t>ACCURACY= 86%</a:t>
          </a:r>
        </a:p>
      </dsp:txBody>
      <dsp:txXfrm>
        <a:off x="5128587" y="3864639"/>
        <a:ext cx="3883056" cy="647367"/>
      </dsp:txXfrm>
    </dsp:sp>
    <dsp:sp modelId="{AD018338-2CE9-43A4-A420-D8602A7A8978}">
      <dsp:nvSpPr>
        <dsp:cNvPr id="0" name=""/>
        <dsp:cNvSpPr/>
      </dsp:nvSpPr>
      <dsp:spPr>
        <a:xfrm>
          <a:off x="5675325" y="3009170"/>
          <a:ext cx="4315781" cy="21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GB" sz="2400" b="1" kern="1200"/>
            <a:t>RANDOM FOREST REGRESSION</a:t>
          </a:r>
        </a:p>
      </dsp:txBody>
      <dsp:txXfrm>
        <a:off x="5675325" y="3009170"/>
        <a:ext cx="4315781" cy="2118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58380-4CBD-774A-AE08-BF6D68613432}"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8BC1B-37A1-AC48-9682-26E98AA78D2A}" type="slidenum">
              <a:rPr lang="en-US" smtClean="0"/>
              <a:t>‹#›</a:t>
            </a:fld>
            <a:endParaRPr lang="en-US"/>
          </a:p>
        </p:txBody>
      </p:sp>
    </p:spTree>
    <p:extLst>
      <p:ext uri="{BB962C8B-B14F-4D97-AF65-F5344CB8AC3E}">
        <p14:creationId xmlns:p14="http://schemas.microsoft.com/office/powerpoint/2010/main" val="61831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D81A02D8-0067-4DB3-A42C-B46DC01C8D38}" type="datetimeFigureOut">
              <a:rPr lang="en-CA" smtClean="0"/>
              <a:t>2023-11-30</a:t>
            </a:fld>
            <a:endParaRPr lang="en-CA"/>
          </a:p>
        </p:txBody>
      </p:sp>
      <p:sp>
        <p:nvSpPr>
          <p:cNvPr id="5" name="Footer Placeholder 4"/>
          <p:cNvSpPr>
            <a:spLocks noGrp="1"/>
          </p:cNvSpPr>
          <p:nvPr>
            <p:ph type="ftr" sz="quarter" idx="11"/>
          </p:nvPr>
        </p:nvSpPr>
        <p:spPr>
          <a:xfrm>
            <a:off x="1451579" y="329307"/>
            <a:ext cx="5626774" cy="309201"/>
          </a:xfrm>
        </p:spPr>
        <p:txBody>
          <a:bodyPr/>
          <a:lstStyle/>
          <a:p>
            <a:endParaRPr lang="en-CA"/>
          </a:p>
        </p:txBody>
      </p:sp>
      <p:sp>
        <p:nvSpPr>
          <p:cNvPr id="6" name="Slide Number Placeholder 5"/>
          <p:cNvSpPr>
            <a:spLocks noGrp="1"/>
          </p:cNvSpPr>
          <p:nvPr>
            <p:ph type="sldNum" sz="quarter" idx="12"/>
          </p:nvPr>
        </p:nvSpPr>
        <p:spPr>
          <a:xfrm>
            <a:off x="476834" y="798973"/>
            <a:ext cx="811019" cy="503578"/>
          </a:xfrm>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542445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81A02D8-0067-4DB3-A42C-B46DC01C8D38}"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296343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81A02D8-0067-4DB3-A42C-B46DC01C8D38}"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2631439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81A02D8-0067-4DB3-A42C-B46DC01C8D38}"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199451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81A02D8-0067-4DB3-A42C-B46DC01C8D38}"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2021246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D81A02D8-0067-4DB3-A42C-B46DC01C8D38}"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69565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D81A02D8-0067-4DB3-A42C-B46DC01C8D38}" type="datetimeFigureOut">
              <a:rPr lang="en-CA" smtClean="0"/>
              <a:t>2023-11-30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265879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D81A02D8-0067-4DB3-A42C-B46DC01C8D38}" type="datetimeFigureOut">
              <a:rPr lang="en-CA" smtClean="0"/>
              <a:t>2023-11-30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317711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A02D8-0067-4DB3-A42C-B46DC01C8D38}" type="datetimeFigureOut">
              <a:rPr lang="en-CA" smtClean="0"/>
              <a:t>2023-11-30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327767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81A02D8-0067-4DB3-A42C-B46DC01C8D38}"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899441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a:t>Click icon to add picture</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81A02D8-0067-4DB3-A42C-B46DC01C8D38}" type="datetimeFigureOut">
              <a:rPr lang="en-CA" smtClean="0"/>
              <a:t>2023-11-30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8C923647-04B6-4DFD-A98D-39480EDCC280}" type="slidenum">
              <a:rPr lang="en-CA" smtClean="0"/>
              <a:t>‹#›</a:t>
            </a:fld>
            <a:endParaRPr lang="en-CA"/>
          </a:p>
        </p:txBody>
      </p:sp>
    </p:spTree>
    <p:extLst>
      <p:ext uri="{BB962C8B-B14F-4D97-AF65-F5344CB8AC3E}">
        <p14:creationId xmlns:p14="http://schemas.microsoft.com/office/powerpoint/2010/main" val="304687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81A02D8-0067-4DB3-A42C-B46DC01C8D38}" type="datetimeFigureOut">
              <a:rPr lang="en-CA" smtClean="0"/>
              <a:t>2023-11-30</a:t>
            </a:fld>
            <a:endParaRPr lang="en-CA"/>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923647-04B6-4DFD-A98D-39480EDCC280}" type="slidenum">
              <a:rPr lang="en-CA" smtClean="0"/>
              <a:t>‹#›</a:t>
            </a:fld>
            <a:endParaRPr lang="en-CA"/>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2507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26.jpeg"/><Relationship Id="rId4" Type="http://schemas.openxmlformats.org/officeDocument/2006/relationships/diagramLayout" Target="../diagrams/layout8.xml"/><Relationship Id="rId9" Type="http://schemas.openxmlformats.org/officeDocument/2006/relationships/image" Target="../media/image25.jpeg"/></Relationships>
</file>

<file path=ppt/slides/_rels/slide1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1.sv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istockphoto.com/illustrations/icons" TargetMode="External"/><Relationship Id="rId5" Type="http://schemas.openxmlformats.org/officeDocument/2006/relationships/hyperlink" Target="https://mbagradschools.com/school/odette-school-of-business" TargetMode="External"/><Relationship Id="rId4" Type="http://schemas.openxmlformats.org/officeDocument/2006/relationships/hyperlink" Target="https://www.vectorstock.com/"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uilding with a statue in front of it&#10;&#10;Description automatically generated">
            <a:extLst>
              <a:ext uri="{FF2B5EF4-FFF2-40B4-BE49-F238E27FC236}">
                <a16:creationId xmlns:a16="http://schemas.microsoft.com/office/drawing/2014/main" id="{69241D32-94DC-BF34-A9E9-32BF35414E64}"/>
              </a:ext>
            </a:extLst>
          </p:cNvPr>
          <p:cNvPicPr>
            <a:picLocks noChangeAspect="1"/>
          </p:cNvPicPr>
          <p:nvPr/>
        </p:nvPicPr>
        <p:blipFill rotWithShape="1">
          <a:blip r:embed="rId2">
            <a:alphaModFix amt="50000"/>
            <a:grayscl/>
            <a:extLst>
              <a:ext uri="{28A0092B-C50C-407E-A947-70E740481C1C}">
                <a14:useLocalDpi xmlns:a14="http://schemas.microsoft.com/office/drawing/2010/main" val="0"/>
              </a:ext>
            </a:extLst>
          </a:blip>
          <a:srcRect l="15033" r="10747"/>
          <a:stretch/>
        </p:blipFill>
        <p:spPr>
          <a:xfrm>
            <a:off x="0" y="-81"/>
            <a:ext cx="12192000" cy="6858162"/>
          </a:xfrm>
          <a:prstGeom prst="rect">
            <a:avLst/>
          </a:prstGeom>
        </p:spPr>
      </p:pic>
      <p:sp>
        <p:nvSpPr>
          <p:cNvPr id="3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7" name="Rectangle 3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DBF1C6-DC9C-756E-FF67-2E23E972B753}"/>
              </a:ext>
            </a:extLst>
          </p:cNvPr>
          <p:cNvSpPr>
            <a:spLocks noGrp="1"/>
          </p:cNvSpPr>
          <p:nvPr>
            <p:ph type="title"/>
          </p:nvPr>
        </p:nvSpPr>
        <p:spPr>
          <a:xfrm>
            <a:off x="207326" y="228604"/>
            <a:ext cx="4562290" cy="5664198"/>
          </a:xfrm>
        </p:spPr>
        <p:txBody>
          <a:bodyPr anchor="ctr">
            <a:normAutofit/>
          </a:bodyPr>
          <a:lstStyle/>
          <a:p>
            <a:r>
              <a:rPr lang="en-US" sz="5400" b="1">
                <a:ea typeface="BatangChe" panose="020B0503020000020004" pitchFamily="49" charset="-127"/>
              </a:rPr>
              <a:t>THE</a:t>
            </a:r>
            <a:br>
              <a:rPr lang="en-US" sz="5400" b="1">
                <a:ea typeface="BatangChe" panose="020B0503020000020004" pitchFamily="49" charset="-127"/>
              </a:rPr>
            </a:br>
            <a:r>
              <a:rPr lang="en-US" sz="5400" b="1">
                <a:ea typeface="BatangChe" panose="020B0503020000020004" pitchFamily="49" charset="-127"/>
              </a:rPr>
              <a:t>CUSTOMER STATUS UPDATE</a:t>
            </a:r>
            <a:endParaRPr lang="en-CA" sz="5400" b="1">
              <a:ea typeface="BatangChe" panose="020B0503020000020004" pitchFamily="49" charset="-127"/>
            </a:endParaRPr>
          </a:p>
        </p:txBody>
      </p:sp>
      <p:cxnSp>
        <p:nvCxnSpPr>
          <p:cNvPr id="39" name="Straight Connector 3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08695FB-A4CA-824B-C6CB-D0180C90E9C6}"/>
              </a:ext>
            </a:extLst>
          </p:cNvPr>
          <p:cNvSpPr>
            <a:spLocks noGrp="1"/>
          </p:cNvSpPr>
          <p:nvPr>
            <p:ph idx="1"/>
          </p:nvPr>
        </p:nvSpPr>
        <p:spPr>
          <a:xfrm>
            <a:off x="7436226" y="4967149"/>
            <a:ext cx="4562290" cy="1754326"/>
          </a:xfrm>
        </p:spPr>
        <p:txBody>
          <a:bodyPr anchor="ctr">
            <a:normAutofit fontScale="92500" lnSpcReduction="10000"/>
          </a:bodyPr>
          <a:lstStyle/>
          <a:p>
            <a:r>
              <a:rPr lang="en-US" b="1">
                <a:latin typeface="BatangChe" panose="02030609000101010101" pitchFamily="49" charset="-127"/>
                <a:ea typeface="BatangChe" panose="02030609000101010101" pitchFamily="49" charset="-127"/>
              </a:rPr>
              <a:t>BINZ BABY JOSEPH</a:t>
            </a:r>
          </a:p>
          <a:p>
            <a:r>
              <a:rPr lang="en-US" b="1">
                <a:latin typeface="BatangChe" panose="02030609000101010101" pitchFamily="49" charset="-127"/>
                <a:ea typeface="BatangChe" panose="02030609000101010101" pitchFamily="49" charset="-127"/>
              </a:rPr>
              <a:t>JASLEEN KAUR AHLUWALIA</a:t>
            </a:r>
          </a:p>
          <a:p>
            <a:r>
              <a:rPr lang="en-US" b="1">
                <a:latin typeface="BatangChe"/>
                <a:ea typeface="BatangChe"/>
              </a:rPr>
              <a:t>RIFAH TASFIA AMIN</a:t>
            </a:r>
            <a:endParaRPr lang="en-US" b="1">
              <a:latin typeface="BatangChe" panose="02030609000101010101" pitchFamily="49" charset="-127"/>
              <a:ea typeface="BatangChe" panose="02030609000101010101" pitchFamily="49" charset="-127"/>
            </a:endParaRPr>
          </a:p>
          <a:p>
            <a:r>
              <a:rPr lang="en-US" b="1">
                <a:latin typeface="BatangChe" panose="02030609000101010101" pitchFamily="49" charset="-127"/>
                <a:ea typeface="BatangChe" panose="02030609000101010101" pitchFamily="49" charset="-127"/>
              </a:rPr>
              <a:t>SPARSH JINDAL</a:t>
            </a:r>
          </a:p>
        </p:txBody>
      </p:sp>
      <p:sp>
        <p:nvSpPr>
          <p:cNvPr id="4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 name="TextBox 2">
            <a:extLst>
              <a:ext uri="{FF2B5EF4-FFF2-40B4-BE49-F238E27FC236}">
                <a16:creationId xmlns:a16="http://schemas.microsoft.com/office/drawing/2014/main" id="{43C15E3E-F23C-3852-4C99-B38FCA6EECBB}"/>
              </a:ext>
            </a:extLst>
          </p:cNvPr>
          <p:cNvSpPr txBox="1"/>
          <p:nvPr/>
        </p:nvSpPr>
        <p:spPr>
          <a:xfrm>
            <a:off x="3969690" y="5560954"/>
            <a:ext cx="4266462" cy="400110"/>
          </a:xfrm>
          <a:prstGeom prst="rect">
            <a:avLst/>
          </a:prstGeom>
          <a:noFill/>
        </p:spPr>
        <p:txBody>
          <a:bodyPr wrap="square" rtlCol="0">
            <a:spAutoFit/>
          </a:bodyPr>
          <a:lstStyle/>
          <a:p>
            <a:r>
              <a:rPr lang="en-US" sz="2000">
                <a:latin typeface="Optima" panose="02000503060000020004" pitchFamily="2" charset="0"/>
              </a:rPr>
              <a:t>PRESENTERS OF GROUP 6:</a:t>
            </a:r>
          </a:p>
        </p:txBody>
      </p:sp>
      <p:sp>
        <p:nvSpPr>
          <p:cNvPr id="8" name="TextBox 7">
            <a:extLst>
              <a:ext uri="{FF2B5EF4-FFF2-40B4-BE49-F238E27FC236}">
                <a16:creationId xmlns:a16="http://schemas.microsoft.com/office/drawing/2014/main" id="{F7E3E678-D231-0BA7-0B9C-DAA90CC0DC90}"/>
              </a:ext>
            </a:extLst>
          </p:cNvPr>
          <p:cNvSpPr txBox="1"/>
          <p:nvPr/>
        </p:nvSpPr>
        <p:spPr>
          <a:xfrm>
            <a:off x="5141240" y="2160714"/>
            <a:ext cx="6082703" cy="1754326"/>
          </a:xfrm>
          <a:prstGeom prst="rect">
            <a:avLst/>
          </a:prstGeom>
          <a:noFill/>
        </p:spPr>
        <p:txBody>
          <a:bodyPr wrap="square">
            <a:spAutoFit/>
          </a:bodyPr>
          <a:lstStyle/>
          <a:p>
            <a:r>
              <a:rPr lang="en-US" sz="5400" b="1">
                <a:latin typeface="+mj-lt"/>
                <a:ea typeface="BatangChe" panose="020B0503020000020004" pitchFamily="49" charset="-127"/>
              </a:rPr>
              <a:t>FINAL PRESENTATION</a:t>
            </a:r>
            <a:endParaRPr lang="en-US" sz="5400">
              <a:latin typeface="+mj-lt"/>
            </a:endParaRPr>
          </a:p>
        </p:txBody>
      </p:sp>
    </p:spTree>
    <p:extLst>
      <p:ext uri="{BB962C8B-B14F-4D97-AF65-F5344CB8AC3E}">
        <p14:creationId xmlns:p14="http://schemas.microsoft.com/office/powerpoint/2010/main" val="160011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 fill="hold"/>
                                        <p:tgtEl>
                                          <p:spTgt spid="2"/>
                                        </p:tgtEl>
                                        <p:attrNameLst>
                                          <p:attrName>ppt_x</p:attrName>
                                        </p:attrNameLst>
                                      </p:cBhvr>
                                      <p:tavLst>
                                        <p:tav tm="0">
                                          <p:val>
                                            <p:strVal val="#ppt_x"/>
                                          </p:val>
                                        </p:tav>
                                        <p:tav tm="100000">
                                          <p:val>
                                            <p:strVal val="#ppt_x"/>
                                          </p:val>
                                        </p:tav>
                                      </p:tavLst>
                                    </p:anim>
                                    <p:anim calcmode="lin" valueType="num">
                                      <p:cBhvr additive="base">
                                        <p:cTn id="8" dur="2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 fill="hold"/>
                                        <p:tgtEl>
                                          <p:spTgt spid="8"/>
                                        </p:tgtEl>
                                        <p:attrNameLst>
                                          <p:attrName>ppt_x</p:attrName>
                                        </p:attrNameLst>
                                      </p:cBhvr>
                                      <p:tavLst>
                                        <p:tav tm="0">
                                          <p:val>
                                            <p:strVal val="#ppt_x"/>
                                          </p:val>
                                        </p:tav>
                                        <p:tav tm="100000">
                                          <p:val>
                                            <p:strVal val="#ppt_x"/>
                                          </p:val>
                                        </p:tav>
                                      </p:tavLst>
                                    </p:anim>
                                    <p:anim calcmode="lin" valueType="num">
                                      <p:cBhvr additive="base">
                                        <p:cTn id="12" dur="2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00" fill="hold"/>
                                        <p:tgtEl>
                                          <p:spTgt spid="3"/>
                                        </p:tgtEl>
                                        <p:attrNameLst>
                                          <p:attrName>ppt_x</p:attrName>
                                        </p:attrNameLst>
                                      </p:cBhvr>
                                      <p:tavLst>
                                        <p:tav tm="0">
                                          <p:val>
                                            <p:strVal val="#ppt_x"/>
                                          </p:val>
                                        </p:tav>
                                        <p:tav tm="100000">
                                          <p:val>
                                            <p:strVal val="#ppt_x"/>
                                          </p:val>
                                        </p:tav>
                                      </p:tavLst>
                                    </p:anim>
                                    <p:anim calcmode="lin" valueType="num">
                                      <p:cBhvr additive="base">
                                        <p:cTn id="16" dur="2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200"/>
                            </p:stCondLst>
                            <p:childTnLst>
                              <p:par>
                                <p:cTn id="18" presetID="2" presetClass="entr" presetSubtype="4"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1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1" dur="1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10"/>
                            </p:stCondLst>
                            <p:childTnLst>
                              <p:par>
                                <p:cTn id="23" presetID="2" presetClass="entr" presetSubtype="4" fill="hold" grpId="0"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1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1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20"/>
                            </p:stCondLst>
                            <p:childTnLst>
                              <p:par>
                                <p:cTn id="28" presetID="2" presetClass="entr" presetSubtype="4" fill="hold" grpId="0" nodeType="after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 calcmode="lin" valueType="num">
                                      <p:cBhvr additive="base">
                                        <p:cTn id="30" dur="1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1" dur="1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30"/>
                            </p:stCondLst>
                            <p:childTnLst>
                              <p:par>
                                <p:cTn id="33" presetID="2" presetClass="entr" presetSubtype="4" fill="hold" grpId="0"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1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1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p:cTn id="37" repeatCount="indefinite" restart="whenNotActive" fill="hold" evtFilter="cancelBubble" nodeType="interactiveSeq">
                <p:stCondLst>
                  <p:cond delay="indefinite"/>
                  <p:cond evt="onBegin" delay="0">
                    <p:tn val="1"/>
                  </p:cond>
                </p:stCondLst>
                <p:endSync evt="end" delay="0">
                  <p:rtn val="all"/>
                </p:endSync>
                <p:childTnLst>
                  <p:par>
                    <p:cTn id="38" fill="hold">
                      <p:stCondLst>
                        <p:cond delay="0"/>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 0 L 0.24922 0.24863" pathEditMode="relative" ptsTypes="AA">
                                      <p:cBhvr>
                                        <p:cTn id="41" dur="30000" fill="hold"/>
                                        <p:tgtEl>
                                          <p:spTgt spid="5"/>
                                        </p:tgtEl>
                                        <p:attrNameLst>
                                          <p:attrName>ppt_x</p:attrName>
                                          <p:attrName>ppt_y</p:attrName>
                                        </p:attrNameLst>
                                      </p:cBhvr>
                                    </p:animMotion>
                                  </p:childTnLst>
                                </p:cTn>
                              </p:par>
                              <p:par>
                                <p:cTn id="42" presetID="6" presetClass="emph" presetSubtype="0" accel="50000" decel="50000" fill="hold" nodeType="withEffect">
                                  <p:stCondLst>
                                    <p:cond delay="0"/>
                                  </p:stCondLst>
                                  <p:childTnLst>
                                    <p:animScale>
                                      <p:cBhvr>
                                        <p:cTn id="43" dur="30000" fill="hold"/>
                                        <p:tgtEl>
                                          <p:spTgt spid="5"/>
                                        </p:tgtEl>
                                      </p:cBhvr>
                                      <p:by x="150000" y="150000"/>
                                    </p:animScale>
                                  </p:childTnLst>
                                </p:cTn>
                              </p:par>
                            </p:childTnLst>
                          </p:cTn>
                        </p:par>
                        <p:par>
                          <p:cTn id="44" fill="hold">
                            <p:stCondLst>
                              <p:cond delay="30000"/>
                            </p:stCondLst>
                            <p:childTnLst>
                              <p:par>
                                <p:cTn id="45" presetID="0" presetClass="path" presetSubtype="0" accel="50000" decel="50000" fill="hold" nodeType="afterEffect">
                                  <p:stCondLst>
                                    <p:cond delay="5000"/>
                                  </p:stCondLst>
                                  <p:childTnLst>
                                    <p:animMotion origin="layout" path="M 0.24922 0.24863 L 0.24922 0.24863" pathEditMode="relative" ptsTypes="AA">
                                      <p:cBhvr>
                                        <p:cTn id="46" dur="30000" fill="hold"/>
                                        <p:tgtEl>
                                          <p:spTgt spid="5"/>
                                        </p:tgtEl>
                                        <p:attrNameLst>
                                          <p:attrName>ppt_x</p:attrName>
                                          <p:attrName>ppt_y</p:attrName>
                                        </p:attrNameLst>
                                      </p:cBhvr>
                                    </p:animMotion>
                                  </p:childTnLst>
                                </p:cTn>
                              </p:par>
                            </p:childTnLst>
                          </p:cTn>
                        </p:par>
                        <p:par>
                          <p:cTn id="47" fill="hold">
                            <p:stCondLst>
                              <p:cond delay="65000"/>
                            </p:stCondLst>
                            <p:childTnLst>
                              <p:par>
                                <p:cTn id="48" presetID="0" presetClass="path" presetSubtype="0" accel="50000" decel="50000" fill="hold" nodeType="afterEffect">
                                  <p:stCondLst>
                                    <p:cond delay="5000"/>
                                  </p:stCondLst>
                                  <p:childTnLst>
                                    <p:animMotion origin="layout" path="M 0.24922 0.24863 L 0.24922 -0.04828" pathEditMode="relative" ptsTypes="AA">
                                      <p:cBhvr>
                                        <p:cTn id="49" dur="30000" fill="hold"/>
                                        <p:tgtEl>
                                          <p:spTgt spid="5"/>
                                        </p:tgtEl>
                                        <p:attrNameLst>
                                          <p:attrName>ppt_x</p:attrName>
                                          <p:attrName>ppt_y</p:attrName>
                                        </p:attrNameLst>
                                      </p:cBhvr>
                                    </p:animMotion>
                                  </p:childTnLst>
                                </p:cTn>
                              </p:par>
                            </p:childTnLst>
                          </p:cTn>
                        </p:par>
                        <p:par>
                          <p:cTn id="50" fill="hold">
                            <p:stCondLst>
                              <p:cond delay="100000"/>
                            </p:stCondLst>
                            <p:childTnLst>
                              <p:par>
                                <p:cTn id="51" presetID="0" presetClass="path" presetSubtype="0" accel="50000" decel="50000" fill="hold" nodeType="afterEffect">
                                  <p:stCondLst>
                                    <p:cond delay="5000"/>
                                  </p:stCondLst>
                                  <p:childTnLst>
                                    <p:animMotion origin="layout" path="M 0.24922 -0.04828 L 0.24922 -0.24863" pathEditMode="relative" ptsTypes="AA">
                                      <p:cBhvr>
                                        <p:cTn id="52" dur="30000" fill="hold"/>
                                        <p:tgtEl>
                                          <p:spTgt spid="5"/>
                                        </p:tgtEl>
                                        <p:attrNameLst>
                                          <p:attrName>ppt_x</p:attrName>
                                          <p:attrName>ppt_y</p:attrName>
                                        </p:attrNameLst>
                                      </p:cBhvr>
                                    </p:animMotion>
                                  </p:childTnLst>
                                </p:cTn>
                              </p:par>
                            </p:childTnLst>
                          </p:cTn>
                        </p:par>
                        <p:par>
                          <p:cTn id="53" fill="hold">
                            <p:stCondLst>
                              <p:cond delay="135000"/>
                            </p:stCondLst>
                            <p:childTnLst>
                              <p:par>
                                <p:cTn id="54" presetID="0" presetClass="path" presetSubtype="0" accel="50000" decel="50000" fill="hold" nodeType="afterEffect">
                                  <p:stCondLst>
                                    <p:cond delay="5000"/>
                                  </p:stCondLst>
                                  <p:childTnLst>
                                    <p:animMotion origin="layout" path="M 0.24922 -0.24863 L 0.24922 -0.24863" pathEditMode="relative" ptsTypes="AA">
                                      <p:cBhvr>
                                        <p:cTn id="55" dur="30000" fill="hold"/>
                                        <p:tgtEl>
                                          <p:spTgt spid="5"/>
                                        </p:tgtEl>
                                        <p:attrNameLst>
                                          <p:attrName>ppt_x</p:attrName>
                                          <p:attrName>ppt_y</p:attrName>
                                        </p:attrNameLst>
                                      </p:cBhvr>
                                    </p:animMotion>
                                  </p:childTnLst>
                                </p:cTn>
                              </p:par>
                            </p:childTnLst>
                          </p:cTn>
                        </p:par>
                        <p:par>
                          <p:cTn id="56" fill="hold">
                            <p:stCondLst>
                              <p:cond delay="170000"/>
                            </p:stCondLst>
                            <p:childTnLst>
                              <p:par>
                                <p:cTn id="57" presetID="0" presetClass="path" presetSubtype="0" accel="50000" decel="50000" fill="hold" nodeType="afterEffect">
                                  <p:stCondLst>
                                    <p:cond delay="5000"/>
                                  </p:stCondLst>
                                  <p:childTnLst>
                                    <p:animMotion origin="layout" path="M 0.24922 -0.24863 L 0.17343 -0.24863" pathEditMode="relative" ptsTypes="AA">
                                      <p:cBhvr>
                                        <p:cTn id="58" dur="30000" fill="hold"/>
                                        <p:tgtEl>
                                          <p:spTgt spid="5"/>
                                        </p:tgtEl>
                                        <p:attrNameLst>
                                          <p:attrName>ppt_x</p:attrName>
                                          <p:attrName>ppt_y</p:attrName>
                                        </p:attrNameLst>
                                      </p:cBhvr>
                                    </p:animMotion>
                                  </p:childTnLst>
                                </p:cTn>
                              </p:par>
                            </p:childTnLst>
                          </p:cTn>
                        </p:par>
                        <p:par>
                          <p:cTn id="59" fill="hold">
                            <p:stCondLst>
                              <p:cond delay="205000"/>
                            </p:stCondLst>
                            <p:childTnLst>
                              <p:par>
                                <p:cTn id="60" presetID="0" presetClass="path" presetSubtype="0" accel="50000" decel="50000" fill="hold" nodeType="afterEffect">
                                  <p:stCondLst>
                                    <p:cond delay="5000"/>
                                  </p:stCondLst>
                                  <p:childTnLst>
                                    <p:animMotion origin="layout" path="M 0.17343 -0.24863 L -0.02487 -0.24863" pathEditMode="relative" ptsTypes="AA">
                                      <p:cBhvr>
                                        <p:cTn id="61" dur="30000" fill="hold"/>
                                        <p:tgtEl>
                                          <p:spTgt spid="5"/>
                                        </p:tgtEl>
                                        <p:attrNameLst>
                                          <p:attrName>ppt_x</p:attrName>
                                          <p:attrName>ppt_y</p:attrName>
                                        </p:attrNameLst>
                                      </p:cBhvr>
                                    </p:animMotion>
                                  </p:childTnLst>
                                </p:cTn>
                              </p:par>
                            </p:childTnLst>
                          </p:cTn>
                        </p:par>
                        <p:par>
                          <p:cTn id="62" fill="hold">
                            <p:stCondLst>
                              <p:cond delay="240000"/>
                            </p:stCondLst>
                            <p:childTnLst>
                              <p:par>
                                <p:cTn id="63" presetID="0" presetClass="path" presetSubtype="0" accel="50000" decel="50000" fill="hold" nodeType="afterEffect">
                                  <p:stCondLst>
                                    <p:cond delay="5000"/>
                                  </p:stCondLst>
                                  <p:childTnLst>
                                    <p:animMotion origin="layout" path="M -0.02487 -0.24863 L -0.24311 -0.24863" pathEditMode="relative" ptsTypes="AA">
                                      <p:cBhvr>
                                        <p:cTn id="64" dur="30000" fill="hold"/>
                                        <p:tgtEl>
                                          <p:spTgt spid="5"/>
                                        </p:tgtEl>
                                        <p:attrNameLst>
                                          <p:attrName>ppt_x</p:attrName>
                                          <p:attrName>ppt_y</p:attrName>
                                        </p:attrNameLst>
                                      </p:cBhvr>
                                    </p:animMotion>
                                  </p:childTnLst>
                                </p:cTn>
                              </p:par>
                            </p:childTnLst>
                          </p:cTn>
                        </p:par>
                        <p:par>
                          <p:cTn id="65" fill="hold">
                            <p:stCondLst>
                              <p:cond delay="275000"/>
                            </p:stCondLst>
                            <p:childTnLst>
                              <p:par>
                                <p:cTn id="66" presetID="0" presetClass="path" presetSubtype="0" accel="50000" decel="50000" fill="hold" nodeType="afterEffect">
                                  <p:stCondLst>
                                    <p:cond delay="5000"/>
                                  </p:stCondLst>
                                  <p:childTnLst>
                                    <p:animMotion origin="layout" path="M -0.24311 -0.24863 L -0.24922 -0.24863" pathEditMode="relative" ptsTypes="AA">
                                      <p:cBhvr>
                                        <p:cTn id="67" dur="30000" fill="hold"/>
                                        <p:tgtEl>
                                          <p:spTgt spid="5"/>
                                        </p:tgtEl>
                                        <p:attrNameLst>
                                          <p:attrName>ppt_x</p:attrName>
                                          <p:attrName>ppt_y</p:attrName>
                                        </p:attrNameLst>
                                      </p:cBhvr>
                                    </p:animMotion>
                                  </p:childTnLst>
                                </p:cTn>
                              </p:par>
                            </p:childTnLst>
                          </p:cTn>
                        </p:par>
                        <p:par>
                          <p:cTn id="68" fill="hold">
                            <p:stCondLst>
                              <p:cond delay="310000"/>
                            </p:stCondLst>
                            <p:childTnLst>
                              <p:par>
                                <p:cTn id="69" presetID="0" presetClass="path" presetSubtype="0" accel="50000" decel="50000" fill="hold" nodeType="afterEffect">
                                  <p:stCondLst>
                                    <p:cond delay="5000"/>
                                  </p:stCondLst>
                                  <p:childTnLst>
                                    <p:animMotion origin="layout" path="M -0.24922 -0.24863 L -0.24922 -0.24863" pathEditMode="relative" ptsTypes="AA">
                                      <p:cBhvr>
                                        <p:cTn id="70" dur="30000" fill="hold"/>
                                        <p:tgtEl>
                                          <p:spTgt spid="5"/>
                                        </p:tgtEl>
                                        <p:attrNameLst>
                                          <p:attrName>ppt_x</p:attrName>
                                          <p:attrName>ppt_y</p:attrName>
                                        </p:attrNameLst>
                                      </p:cBhvr>
                                    </p:animMotion>
                                  </p:childTnLst>
                                </p:cTn>
                              </p:par>
                            </p:childTnLst>
                          </p:cTn>
                        </p:par>
                        <p:par>
                          <p:cTn id="71" fill="hold">
                            <p:stCondLst>
                              <p:cond delay="345000"/>
                            </p:stCondLst>
                            <p:childTnLst>
                              <p:par>
                                <p:cTn id="72" presetID="0" presetClass="path" presetSubtype="0" accel="50000" decel="50000" fill="hold" nodeType="afterEffect">
                                  <p:stCondLst>
                                    <p:cond delay="5000"/>
                                  </p:stCondLst>
                                  <p:childTnLst>
                                    <p:animMotion origin="layout" path="M -0.24922 -0.24863 L -0.24922 -0.24863" pathEditMode="relative" ptsTypes="AA">
                                      <p:cBhvr>
                                        <p:cTn id="73" dur="30000" fill="hold"/>
                                        <p:tgtEl>
                                          <p:spTgt spid="5"/>
                                        </p:tgtEl>
                                        <p:attrNameLst>
                                          <p:attrName>ppt_x</p:attrName>
                                          <p:attrName>ppt_y</p:attrName>
                                        </p:attrNameLst>
                                      </p:cBhvr>
                                    </p:animMotion>
                                  </p:childTnLst>
                                </p:cTn>
                              </p:par>
                            </p:childTnLst>
                          </p:cTn>
                        </p:par>
                        <p:par>
                          <p:cTn id="74" fill="hold">
                            <p:stCondLst>
                              <p:cond delay="380000"/>
                            </p:stCondLst>
                            <p:childTnLst>
                              <p:par>
                                <p:cTn id="75" presetID="0" presetClass="path" presetSubtype="0" accel="50000" decel="50000" fill="hold" nodeType="afterEffect">
                                  <p:stCondLst>
                                    <p:cond delay="5000"/>
                                  </p:stCondLst>
                                  <p:childTnLst>
                                    <p:animMotion origin="layout" path="M -0.24922 -0.24863 L -0.24922 -0.00311" pathEditMode="relative" ptsTypes="AA">
                                      <p:cBhvr>
                                        <p:cTn id="76" dur="30000" fill="hold"/>
                                        <p:tgtEl>
                                          <p:spTgt spid="5"/>
                                        </p:tgtEl>
                                        <p:attrNameLst>
                                          <p:attrName>ppt_x</p:attrName>
                                          <p:attrName>ppt_y</p:attrName>
                                        </p:attrNameLst>
                                      </p:cBhvr>
                                    </p:animMotion>
                                  </p:childTnLst>
                                </p:cTn>
                              </p:par>
                            </p:childTnLst>
                          </p:cTn>
                        </p:par>
                        <p:par>
                          <p:cTn id="77" fill="hold">
                            <p:stCondLst>
                              <p:cond delay="415000"/>
                            </p:stCondLst>
                            <p:childTnLst>
                              <p:par>
                                <p:cTn id="78" presetID="0" presetClass="path" presetSubtype="0" accel="50000" decel="50000" fill="hold" nodeType="afterEffect">
                                  <p:stCondLst>
                                    <p:cond delay="5000"/>
                                  </p:stCondLst>
                                  <p:childTnLst>
                                    <p:animMotion origin="layout" path="M -0.24922 -0.00311 L -0.24922 0.24863" pathEditMode="relative" ptsTypes="AA">
                                      <p:cBhvr>
                                        <p:cTn id="79" dur="30000" fill="hold"/>
                                        <p:tgtEl>
                                          <p:spTgt spid="5"/>
                                        </p:tgtEl>
                                        <p:attrNameLst>
                                          <p:attrName>ppt_x</p:attrName>
                                          <p:attrName>ppt_y</p:attrName>
                                        </p:attrNameLst>
                                      </p:cBhvr>
                                    </p:animMotion>
                                  </p:childTnLst>
                                </p:cTn>
                              </p:par>
                            </p:childTnLst>
                          </p:cTn>
                        </p:par>
                        <p:par>
                          <p:cTn id="80" fill="hold">
                            <p:stCondLst>
                              <p:cond delay="450000"/>
                            </p:stCondLst>
                            <p:childTnLst>
                              <p:par>
                                <p:cTn id="81" presetID="0" presetClass="path" presetSubtype="0" accel="50000" decel="50000" fill="hold" nodeType="afterEffect">
                                  <p:stCondLst>
                                    <p:cond delay="5000"/>
                                  </p:stCondLst>
                                  <p:childTnLst>
                                    <p:animMotion origin="layout" path="M -0.24922 0.24863 L -0.24922 0.24863" pathEditMode="relative" ptsTypes="AA">
                                      <p:cBhvr>
                                        <p:cTn id="82" dur="30000" fill="hold"/>
                                        <p:tgtEl>
                                          <p:spTgt spid="5"/>
                                        </p:tgtEl>
                                        <p:attrNameLst>
                                          <p:attrName>ppt_x</p:attrName>
                                          <p:attrName>ppt_y</p:attrName>
                                        </p:attrNameLst>
                                      </p:cBhvr>
                                    </p:animMotion>
                                  </p:childTnLst>
                                </p:cTn>
                              </p:par>
                            </p:childTnLst>
                          </p:cTn>
                        </p:par>
                        <p:par>
                          <p:cTn id="83" fill="hold">
                            <p:stCondLst>
                              <p:cond delay="485000"/>
                            </p:stCondLst>
                            <p:childTnLst>
                              <p:par>
                                <p:cTn id="84" presetID="0" presetClass="path" presetSubtype="0" accel="50000" decel="50000" fill="hold" nodeType="afterEffect">
                                  <p:stCondLst>
                                    <p:cond delay="5000"/>
                                  </p:stCondLst>
                                  <p:childTnLst>
                                    <p:animMotion origin="layout" path="M -0.24922 0.24863 L 0 0" pathEditMode="relative" ptsTypes="AA">
                                      <p:cBhvr>
                                        <p:cTn id="85" dur="30000" fill="hold"/>
                                        <p:tgtEl>
                                          <p:spTgt spid="5"/>
                                        </p:tgtEl>
                                        <p:attrNameLst>
                                          <p:attrName>ppt_x</p:attrName>
                                          <p:attrName>ppt_y</p:attrName>
                                        </p:attrNameLst>
                                      </p:cBhvr>
                                    </p:animMotion>
                                  </p:childTnLst>
                                </p:cTn>
                              </p:par>
                              <p:par>
                                <p:cTn id="86" presetID="6" presetClass="emph" presetSubtype="0" accel="50000" decel="50000" fill="hold" nodeType="withEffect">
                                  <p:stCondLst>
                                    <p:cond delay="5000"/>
                                  </p:stCondLst>
                                  <p:childTnLst>
                                    <p:animScale>
                                      <p:cBhvr>
                                        <p:cTn id="87" dur="30000" fill="hold"/>
                                        <p:tgtEl>
                                          <p:spTgt spid="5"/>
                                        </p:tgtEl>
                                      </p:cBhvr>
                                      <p:by x="150000" y="150000"/>
                                      <p:to x="100000" y="100000"/>
                                    </p:animScale>
                                  </p:childTnLst>
                                </p:cTn>
                              </p:par>
                            </p:childTnLst>
                          </p:cTn>
                        </p:par>
                        <p:par>
                          <p:cTn id="88" fill="hold">
                            <p:stCondLst>
                              <p:cond delay="520000"/>
                            </p:stCondLst>
                            <p:childTnLst>
                              <p:par>
                                <p:cTn id="89" presetID="0" presetClass="path" presetSubtype="0" accel="50000" decel="50000" fill="hold" nodeType="afterEffect">
                                  <p:stCondLst>
                                    <p:cond delay="0"/>
                                  </p:stCondLst>
                                  <p:childTnLst>
                                    <p:animMotion origin="layout" path="M 0 0 L 0 0" pathEditMode="relative" ptsTypes="AA">
                                      <p:cBhvr>
                                        <p:cTn id="90" dur="5000" fill="hold"/>
                                        <p:tgtEl>
                                          <p:spTgt spid="5"/>
                                        </p:tgtEl>
                                        <p:attrNameLst>
                                          <p:attrName>ppt_x</p:attrName>
                                          <p:attrName>ppt_y</p:attrName>
                                        </p:attrNameLst>
                                      </p:cBhvr>
                                    </p:animMotion>
                                  </p:childTnLst>
                                </p:cTn>
                              </p:par>
                            </p:childTnLst>
                          </p:cTn>
                        </p:par>
                      </p:childTnLst>
                    </p:cTn>
                  </p:par>
                </p:childTnLst>
              </p:cTn>
            </p:seq>
          </p:childTnLst>
        </p:cTn>
      </p:par>
    </p:tnLst>
    <p:bldLst>
      <p:bldP spid="2" grpId="0"/>
      <p:bldP spid="9" grpId="0" build="p"/>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45" name="Rectangle 4144">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46" name="Picture 4145">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147" name="Straight Connector 4146">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98" name="Picture 2" descr="A graph of a number of people&#10;&#10;Description automatically generated">
            <a:extLst>
              <a:ext uri="{FF2B5EF4-FFF2-40B4-BE49-F238E27FC236}">
                <a16:creationId xmlns:a16="http://schemas.microsoft.com/office/drawing/2014/main" id="{B19B8DA6-9788-35D1-5872-6059DCD92C1D}"/>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t="5966" r="34143" b="3125"/>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4148" name="Rectangle 4147">
            <a:extLst>
              <a:ext uri="{FF2B5EF4-FFF2-40B4-BE49-F238E27FC236}">
                <a16:creationId xmlns:a16="http://schemas.microsoft.com/office/drawing/2014/main" id="{5035DA88-5E88-4A1D-AF31-FB3C246A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ACC03EE-00AE-52E3-294A-1ECECA48659A}"/>
              </a:ext>
            </a:extLst>
          </p:cNvPr>
          <p:cNvSpPr txBox="1"/>
          <p:nvPr/>
        </p:nvSpPr>
        <p:spPr>
          <a:xfrm>
            <a:off x="1163340" y="1798664"/>
            <a:ext cx="6815731" cy="4021267"/>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400" b="0" i="0" u="none" strike="noStrike">
                <a:solidFill>
                  <a:srgbClr val="FFFFFE"/>
                </a:solidFill>
              </a:rPr>
              <a:t>The analysis of descriptive statistics reveals a notable trend: </a:t>
            </a:r>
            <a:r>
              <a:rPr lang="en-IN" sz="2400" b="0" i="0" u="none" strike="noStrike">
                <a:solidFill>
                  <a:srgbClr val="D1D5DB"/>
                </a:solidFill>
                <a:effectLst/>
              </a:rPr>
              <a:t>The distribution displayed by the graph suggests a normal curve, with the preponderance of universities featuring a female faculty composition in the range of 30-35%.</a:t>
            </a:r>
            <a:endParaRPr lang="en-US" sz="2400">
              <a:solidFill>
                <a:srgbClr val="FFFFFE"/>
              </a:solidFill>
            </a:endParaRPr>
          </a:p>
        </p:txBody>
      </p:sp>
    </p:spTree>
    <p:extLst>
      <p:ext uri="{BB962C8B-B14F-4D97-AF65-F5344CB8AC3E}">
        <p14:creationId xmlns:p14="http://schemas.microsoft.com/office/powerpoint/2010/main" val="1704380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93A2AA18-4177-B234-D4B0-D0ED6167D7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3980" y="1500703"/>
            <a:ext cx="9464040" cy="38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4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60" name="Rectangle 615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162" name="Picture 616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6164" name="Straight Connector 616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146" name="Picture 2" descr="A graph with blue squares&#10;&#10;Description automatically generated">
            <a:extLst>
              <a:ext uri="{FF2B5EF4-FFF2-40B4-BE49-F238E27FC236}">
                <a16:creationId xmlns:a16="http://schemas.microsoft.com/office/drawing/2014/main" id="{93A2AA18-4177-B234-D4B0-D0ED6167D74F}"/>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10897" t="6682" r="21500"/>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6166" name="Rectangle 6165">
            <a:extLst>
              <a:ext uri="{FF2B5EF4-FFF2-40B4-BE49-F238E27FC236}">
                <a16:creationId xmlns:a16="http://schemas.microsoft.com/office/drawing/2014/main" id="{5035DA88-5E88-4A1D-AF31-FB3C246A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E609A5-10BC-B855-79EA-0E82589CB8B7}"/>
              </a:ext>
            </a:extLst>
          </p:cNvPr>
          <p:cNvSpPr txBox="1"/>
          <p:nvPr/>
        </p:nvSpPr>
        <p:spPr>
          <a:xfrm>
            <a:off x="1304017" y="2015733"/>
            <a:ext cx="6815731" cy="4021267"/>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000" b="0" i="0" u="none" strike="noStrike">
                <a:solidFill>
                  <a:srgbClr val="FFFFFE"/>
                </a:solidFill>
              </a:rPr>
              <a:t>The analysis of descriptive statistics reveals a trend: </a:t>
            </a:r>
            <a:r>
              <a:rPr lang="en-IN" sz="2000" b="0" i="0" u="none" strike="noStrike">
                <a:solidFill>
                  <a:srgbClr val="D1D5DB"/>
                </a:solidFill>
                <a:effectLst/>
              </a:rPr>
              <a:t>The graph exhibits a right side clustering, signifying that a predominant number of universities employ a doctoral-educated faculty within the field of education.</a:t>
            </a:r>
            <a:endParaRPr lang="en-US" sz="2000">
              <a:solidFill>
                <a:srgbClr val="FFFFFE"/>
              </a:solidFill>
            </a:endParaRPr>
          </a:p>
        </p:txBody>
      </p:sp>
    </p:spTree>
    <p:extLst>
      <p:ext uri="{BB962C8B-B14F-4D97-AF65-F5344CB8AC3E}">
        <p14:creationId xmlns:p14="http://schemas.microsoft.com/office/powerpoint/2010/main" val="3042030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 graph showing the average of rank&#10;&#10;Description automatically generated">
            <a:extLst>
              <a:ext uri="{FF2B5EF4-FFF2-40B4-BE49-F238E27FC236}">
                <a16:creationId xmlns:a16="http://schemas.microsoft.com/office/drawing/2014/main" id="{76E45BB2-FA6E-237F-20F9-C7CE57D89D1A}"/>
              </a:ext>
            </a:extLst>
          </p:cNvPr>
          <p:cNvPicPr>
            <a:picLocks noChangeAspect="1"/>
          </p:cNvPicPr>
          <p:nvPr/>
        </p:nvPicPr>
        <p:blipFill rotWithShape="1">
          <a:blip r:embed="rId2">
            <a:extLst>
              <a:ext uri="{28A0092B-C50C-407E-A947-70E740481C1C}">
                <a14:useLocalDpi xmlns:a14="http://schemas.microsoft.com/office/drawing/2010/main" val="0"/>
              </a:ext>
            </a:extLst>
          </a:blip>
          <a:srcRect t="5552" b="7444"/>
          <a:stretch/>
        </p:blipFill>
        <p:spPr>
          <a:xfrm>
            <a:off x="1363980" y="1339596"/>
            <a:ext cx="9464040" cy="4178808"/>
          </a:xfrm>
          <a:prstGeom prst="rect">
            <a:avLst/>
          </a:prstGeom>
        </p:spPr>
      </p:pic>
    </p:spTree>
    <p:extLst>
      <p:ext uri="{BB962C8B-B14F-4D97-AF65-F5344CB8AC3E}">
        <p14:creationId xmlns:p14="http://schemas.microsoft.com/office/powerpoint/2010/main" val="1588140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5" name="Straight Connector 3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graph showing the average of rank&#10;&#10;Description automatically generated">
            <a:extLst>
              <a:ext uri="{FF2B5EF4-FFF2-40B4-BE49-F238E27FC236}">
                <a16:creationId xmlns:a16="http://schemas.microsoft.com/office/drawing/2014/main" id="{76E45BB2-FA6E-237F-20F9-C7CE57D89D1A}"/>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t="3630" r="17983" b="5462"/>
          <a:stretch/>
        </p:blipFill>
        <p:spPr>
          <a:xfrm>
            <a:off x="2" y="10"/>
            <a:ext cx="12191695" cy="6857990"/>
          </a:xfrm>
          <a:prstGeom prst="rect">
            <a:avLst/>
          </a:prstGeom>
        </p:spPr>
      </p:pic>
      <p:sp>
        <p:nvSpPr>
          <p:cNvPr id="37" name="Rectangle 36">
            <a:extLst>
              <a:ext uri="{FF2B5EF4-FFF2-40B4-BE49-F238E27FC236}">
                <a16:creationId xmlns:a16="http://schemas.microsoft.com/office/drawing/2014/main" id="{5035DA88-5E88-4A1D-AF31-FB3C246A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03B3B6-5038-5D27-6405-39A50C3BCB2A}"/>
              </a:ext>
            </a:extLst>
          </p:cNvPr>
          <p:cNvSpPr txBox="1"/>
          <p:nvPr/>
        </p:nvSpPr>
        <p:spPr>
          <a:xfrm>
            <a:off x="1304017" y="2015733"/>
            <a:ext cx="6815731" cy="4021267"/>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0" i="0" u="none" strike="noStrike">
                <a:solidFill>
                  <a:srgbClr val="FFFFFE"/>
                </a:solidFill>
              </a:rPr>
              <a:t>The line chart reveals that courses lasting 17.1-20 months reach the highest mean ranking, implying that such a timeframe may be most effective according to the assessed criteria. The observed pattern emphasizes the importance of duration in achieving optimal educational or programmatic success, with lengthier courses not automatically guaranteeing improved ranks. </a:t>
            </a:r>
            <a:endParaRPr lang="en-US">
              <a:solidFill>
                <a:srgbClr val="FFFFFE"/>
              </a:solidFill>
            </a:endParaRPr>
          </a:p>
        </p:txBody>
      </p:sp>
    </p:spTree>
    <p:extLst>
      <p:ext uri="{BB962C8B-B14F-4D97-AF65-F5344CB8AC3E}">
        <p14:creationId xmlns:p14="http://schemas.microsoft.com/office/powerpoint/2010/main" val="97882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81" name="Straight Connector 80">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ample being pipetted into a petri dish">
            <a:extLst>
              <a:ext uri="{FF2B5EF4-FFF2-40B4-BE49-F238E27FC236}">
                <a16:creationId xmlns:a16="http://schemas.microsoft.com/office/drawing/2014/main" id="{A0D49601-DCEC-9306-17E7-90E0B31E4F15}"/>
              </a:ext>
            </a:extLst>
          </p:cNvPr>
          <p:cNvPicPr>
            <a:picLocks noChangeAspect="1"/>
          </p:cNvPicPr>
          <p:nvPr/>
        </p:nvPicPr>
        <p:blipFill rotWithShape="1">
          <a:blip r:embed="rId3">
            <a:alphaModFix amt="35000"/>
          </a:blip>
          <a:srcRect t="17929" r="-1" b="6818"/>
          <a:stretch/>
        </p:blipFill>
        <p:spPr>
          <a:xfrm>
            <a:off x="305" y="10"/>
            <a:ext cx="12191695" cy="6857990"/>
          </a:xfrm>
          <a:prstGeom prst="rect">
            <a:avLst/>
          </a:prstGeom>
        </p:spPr>
      </p:pic>
      <p:sp>
        <p:nvSpPr>
          <p:cNvPr id="2" name="TextBox 1">
            <a:extLst>
              <a:ext uri="{FF2B5EF4-FFF2-40B4-BE49-F238E27FC236}">
                <a16:creationId xmlns:a16="http://schemas.microsoft.com/office/drawing/2014/main" id="{86871BF1-76FD-9AE1-A1B8-407865AC6431}"/>
              </a:ext>
            </a:extLst>
          </p:cNvPr>
          <p:cNvSpPr txBox="1"/>
          <p:nvPr/>
        </p:nvSpPr>
        <p:spPr>
          <a:xfrm>
            <a:off x="4976636" y="992221"/>
            <a:ext cx="6247308" cy="4873558"/>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buClr>
                <a:schemeClr val="accent1"/>
              </a:buClr>
              <a:buSzPct val="100000"/>
            </a:pPr>
            <a:r>
              <a:rPr lang="en-US" sz="5400" b="1" cap="all">
                <a:latin typeface="+mj-lt"/>
                <a:ea typeface="+mj-ea"/>
                <a:cs typeface="+mj-cs"/>
              </a:rPr>
              <a:t>ANALYSIS X OUR APPORACH</a:t>
            </a:r>
          </a:p>
        </p:txBody>
      </p:sp>
      <p:cxnSp>
        <p:nvCxnSpPr>
          <p:cNvPr id="83" name="Straight Connector 8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81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0" name="Straight Connector 39">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uilding with a statue in front of it&#10;&#10;Description automatically generated">
            <a:extLst>
              <a:ext uri="{FF2B5EF4-FFF2-40B4-BE49-F238E27FC236}">
                <a16:creationId xmlns:a16="http://schemas.microsoft.com/office/drawing/2014/main" id="{220E8F9F-261D-6AF8-70CE-1A297DDA797C}"/>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0" y="0"/>
            <a:ext cx="12191695" cy="6857990"/>
          </a:xfrm>
          <a:prstGeom prst="rect">
            <a:avLst/>
          </a:prstGeom>
        </p:spPr>
      </p:pic>
      <p:sp>
        <p:nvSpPr>
          <p:cNvPr id="4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48" name="Rectangle 4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4218E741-A4C6-A468-2104-417801E74738}"/>
              </a:ext>
            </a:extLst>
          </p:cNvPr>
          <p:cNvSpPr txBox="1"/>
          <p:nvPr/>
        </p:nvSpPr>
        <p:spPr>
          <a:xfrm>
            <a:off x="273269" y="704206"/>
            <a:ext cx="4050052" cy="51885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000" b="1">
                <a:ln w="22225">
                  <a:solidFill>
                    <a:schemeClr val="accent2"/>
                  </a:solidFill>
                  <a:prstDash val="solid"/>
                </a:ln>
                <a:solidFill>
                  <a:schemeClr val="accent2">
                    <a:lumMod val="40000"/>
                    <a:lumOff val="60000"/>
                  </a:schemeClr>
                </a:solidFill>
                <a:latin typeface="+mj-lt"/>
                <a:ea typeface="+mj-ea"/>
                <a:cs typeface="+mj-cs"/>
              </a:rPr>
              <a:t>THE TRIPLE SWORD ANALYSIS</a:t>
            </a:r>
          </a:p>
        </p:txBody>
      </p:sp>
      <p:cxnSp>
        <p:nvCxnSpPr>
          <p:cNvPr id="50" name="Straight Connector 4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5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7" name="TextBox 6">
            <a:extLst>
              <a:ext uri="{FF2B5EF4-FFF2-40B4-BE49-F238E27FC236}">
                <a16:creationId xmlns:a16="http://schemas.microsoft.com/office/drawing/2014/main" id="{ACBE4FF9-1012-1A55-05F0-79E6E55CD189}"/>
              </a:ext>
            </a:extLst>
          </p:cNvPr>
          <p:cNvSpPr txBox="1"/>
          <p:nvPr/>
        </p:nvSpPr>
        <p:spPr>
          <a:xfrm>
            <a:off x="0" y="0"/>
            <a:ext cx="4323320" cy="369332"/>
          </a:xfrm>
          <a:prstGeom prst="rect">
            <a:avLst/>
          </a:prstGeom>
          <a:noFill/>
        </p:spPr>
        <p:txBody>
          <a:bodyPr wrap="square" rtlCol="0">
            <a:spAutoFit/>
          </a:bodyPr>
          <a:lstStyle/>
          <a:p>
            <a:r>
              <a:rPr lang="en-US"/>
              <a:t>OUR APPROACH TO ANALYSIS:</a:t>
            </a:r>
          </a:p>
        </p:txBody>
      </p:sp>
      <p:graphicFrame>
        <p:nvGraphicFramePr>
          <p:cNvPr id="8" name="Diagram 7">
            <a:extLst>
              <a:ext uri="{FF2B5EF4-FFF2-40B4-BE49-F238E27FC236}">
                <a16:creationId xmlns:a16="http://schemas.microsoft.com/office/drawing/2014/main" id="{1F3829A6-A2FE-403C-36D4-EEA2400FF884}"/>
              </a:ext>
            </a:extLst>
          </p:cNvPr>
          <p:cNvGraphicFramePr/>
          <p:nvPr>
            <p:extLst>
              <p:ext uri="{D42A27DB-BD31-4B8C-83A1-F6EECF244321}">
                <p14:modId xmlns:p14="http://schemas.microsoft.com/office/powerpoint/2010/main" val="1094411190"/>
              </p:ext>
            </p:extLst>
          </p:nvPr>
        </p:nvGraphicFramePr>
        <p:xfrm>
          <a:off x="5086351" y="540922"/>
          <a:ext cx="6535032" cy="51232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0379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uilding with a statue in front of it&#10;&#10;Description automatically generated">
            <a:extLst>
              <a:ext uri="{FF2B5EF4-FFF2-40B4-BE49-F238E27FC236}">
                <a16:creationId xmlns:a16="http://schemas.microsoft.com/office/drawing/2014/main" id="{21AF2270-CA68-7635-60BA-BC583AF316A1}"/>
              </a:ext>
            </a:extLst>
          </p:cNvPr>
          <p:cNvPicPr>
            <a:picLocks noChangeAspect="1"/>
          </p:cNvPicPr>
          <p:nvPr/>
        </p:nvPicPr>
        <p:blipFill rotWithShape="1">
          <a:blip r:embed="rId2">
            <a:alphaModFix amt="20000"/>
            <a:duotone>
              <a:schemeClr val="bg2">
                <a:shade val="45000"/>
                <a:satMod val="135000"/>
              </a:schemeClr>
              <a:prstClr val="white"/>
            </a:duotone>
            <a:extLst>
              <a:ext uri="{28A0092B-C50C-407E-A947-70E740481C1C}">
                <a14:useLocalDpi xmlns:a14="http://schemas.microsoft.com/office/drawing/2010/main" val="0"/>
              </a:ext>
            </a:extLst>
          </a:blip>
          <a:srcRect l="15033" r="10747"/>
          <a:stretch/>
        </p:blipFill>
        <p:spPr>
          <a:xfrm>
            <a:off x="-42234" y="15361"/>
            <a:ext cx="12191695" cy="6857990"/>
          </a:xfrm>
          <a:prstGeom prst="rect">
            <a:avLst/>
          </a:prstGeom>
        </p:spPr>
      </p:pic>
      <p:pic>
        <p:nvPicPr>
          <p:cNvPr id="3" name="Picture 2" descr="A building with a statue in front of it&#10;&#10;Description automatically generated">
            <a:extLst>
              <a:ext uri="{FF2B5EF4-FFF2-40B4-BE49-F238E27FC236}">
                <a16:creationId xmlns:a16="http://schemas.microsoft.com/office/drawing/2014/main" id="{BDE2DB46-C1DC-E31F-DCC6-63AB03F2161C}"/>
              </a:ext>
            </a:extLst>
          </p:cNvPr>
          <p:cNvPicPr>
            <a:picLocks noChangeAspect="1"/>
          </p:cNvPicPr>
          <p:nvPr/>
        </p:nvPicPr>
        <p:blipFill rotWithShape="1">
          <a:blip r:embed="rId2">
            <a:grayscl/>
            <a:alphaModFix amt="35000"/>
            <a:extLst>
              <a:ext uri="{28A0092B-C50C-407E-A947-70E740481C1C}">
                <a14:useLocalDpi xmlns:a14="http://schemas.microsoft.com/office/drawing/2010/main" val="0"/>
              </a:ext>
            </a:extLst>
          </a:blip>
          <a:srcRect l="15033" r="10747"/>
          <a:stretch/>
        </p:blipFill>
        <p:spPr>
          <a:xfrm>
            <a:off x="-42233" y="15361"/>
            <a:ext cx="12191695" cy="6857990"/>
          </a:xfrm>
          <a:prstGeom prst="rect">
            <a:avLst/>
          </a:prstGeom>
        </p:spPr>
      </p:pic>
      <p:graphicFrame>
        <p:nvGraphicFramePr>
          <p:cNvPr id="4" name="Diagram 3">
            <a:extLst>
              <a:ext uri="{FF2B5EF4-FFF2-40B4-BE49-F238E27FC236}">
                <a16:creationId xmlns:a16="http://schemas.microsoft.com/office/drawing/2014/main" id="{F5B6A5F6-B594-5C3F-F0CB-8F32318A63D2}"/>
              </a:ext>
            </a:extLst>
          </p:cNvPr>
          <p:cNvGraphicFramePr/>
          <p:nvPr>
            <p:extLst>
              <p:ext uri="{D42A27DB-BD31-4B8C-83A1-F6EECF244321}">
                <p14:modId xmlns:p14="http://schemas.microsoft.com/office/powerpoint/2010/main" val="2253661723"/>
              </p:ext>
            </p:extLst>
          </p:nvPr>
        </p:nvGraphicFramePr>
        <p:xfrm>
          <a:off x="1291171" y="1248247"/>
          <a:ext cx="11968757" cy="562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E69281B2-AC52-75A3-F060-C6C2028F2FDD}"/>
              </a:ext>
            </a:extLst>
          </p:cNvPr>
          <p:cNvSpPr txBox="1">
            <a:spLocks/>
          </p:cNvSpPr>
          <p:nvPr/>
        </p:nvSpPr>
        <p:spPr>
          <a:xfrm>
            <a:off x="431074" y="0"/>
            <a:ext cx="11718388" cy="2379171"/>
          </a:xfrm>
          <a:prstGeom prst="rect">
            <a:avLst/>
          </a:prstGeom>
        </p:spPr>
        <p:txBody>
          <a:bodyPr vert="horz" lIns="91440" tIns="45720" rIns="91440" bIns="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4000" b="1">
                <a:solidFill>
                  <a:schemeClr val="tx1"/>
                </a:solidFill>
              </a:rPr>
              <a:t>NORMAL PREDICTION MODEL (Regression analysis)</a:t>
            </a:r>
          </a:p>
        </p:txBody>
      </p:sp>
      <p:sp>
        <p:nvSpPr>
          <p:cNvPr id="6" name="Dodecagon 5">
            <a:extLst>
              <a:ext uri="{FF2B5EF4-FFF2-40B4-BE49-F238E27FC236}">
                <a16:creationId xmlns:a16="http://schemas.microsoft.com/office/drawing/2014/main" id="{6109EE6E-3DD5-010F-1677-219C4B5B7A94}"/>
              </a:ext>
            </a:extLst>
          </p:cNvPr>
          <p:cNvSpPr/>
          <p:nvPr/>
        </p:nvSpPr>
        <p:spPr>
          <a:xfrm>
            <a:off x="180705" y="131848"/>
            <a:ext cx="986913" cy="951364"/>
          </a:xfrm>
          <a:prstGeom prst="do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a:t>1</a:t>
            </a:r>
            <a:endParaRPr lang="en-US"/>
          </a:p>
        </p:txBody>
      </p:sp>
    </p:spTree>
    <p:extLst>
      <p:ext uri="{BB962C8B-B14F-4D97-AF65-F5344CB8AC3E}">
        <p14:creationId xmlns:p14="http://schemas.microsoft.com/office/powerpoint/2010/main" val="32827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uilding with a statue in front of it&#10;&#10;Description automatically generated">
            <a:extLst>
              <a:ext uri="{FF2B5EF4-FFF2-40B4-BE49-F238E27FC236}">
                <a16:creationId xmlns:a16="http://schemas.microsoft.com/office/drawing/2014/main" id="{D3BEB886-0EF5-613E-7AD6-FCCC9397E864}"/>
              </a:ext>
            </a:extLst>
          </p:cNvPr>
          <p:cNvPicPr>
            <a:picLocks noChangeAspect="1"/>
          </p:cNvPicPr>
          <p:nvPr/>
        </p:nvPicPr>
        <p:blipFill rotWithShape="1">
          <a:blip r:embed="rId2">
            <a:grayscl/>
            <a:alphaModFix amt="70000"/>
            <a:extLst>
              <a:ext uri="{28A0092B-C50C-407E-A947-70E740481C1C}">
                <a14:useLocalDpi xmlns:a14="http://schemas.microsoft.com/office/drawing/2010/main" val="0"/>
              </a:ext>
            </a:extLst>
          </a:blip>
          <a:srcRect l="15033" r="10747"/>
          <a:stretch/>
        </p:blipFill>
        <p:spPr>
          <a:xfrm>
            <a:off x="0" y="-28692"/>
            <a:ext cx="12191695" cy="6857990"/>
          </a:xfrm>
          <a:prstGeom prst="rect">
            <a:avLst/>
          </a:prstGeom>
        </p:spPr>
      </p:pic>
      <p:graphicFrame>
        <p:nvGraphicFramePr>
          <p:cNvPr id="9" name="TextBox 6">
            <a:extLst>
              <a:ext uri="{FF2B5EF4-FFF2-40B4-BE49-F238E27FC236}">
                <a16:creationId xmlns:a16="http://schemas.microsoft.com/office/drawing/2014/main" id="{B334443E-B314-7BDD-26EF-CF67470D6C16}"/>
              </a:ext>
            </a:extLst>
          </p:cNvPr>
          <p:cNvGraphicFramePr/>
          <p:nvPr>
            <p:extLst>
              <p:ext uri="{D42A27DB-BD31-4B8C-83A1-F6EECF244321}">
                <p14:modId xmlns:p14="http://schemas.microsoft.com/office/powerpoint/2010/main" val="2529499825"/>
              </p:ext>
            </p:extLst>
          </p:nvPr>
        </p:nvGraphicFramePr>
        <p:xfrm>
          <a:off x="367862" y="621581"/>
          <a:ext cx="11297694" cy="6851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CF5CCD6C-E146-CAA7-E497-BAF115698E32}"/>
              </a:ext>
            </a:extLst>
          </p:cNvPr>
          <p:cNvSpPr txBox="1"/>
          <p:nvPr/>
        </p:nvSpPr>
        <p:spPr>
          <a:xfrm>
            <a:off x="1100474" y="73786"/>
            <a:ext cx="4162097" cy="523220"/>
          </a:xfrm>
          <a:prstGeom prst="rect">
            <a:avLst/>
          </a:prstGeom>
          <a:noFill/>
        </p:spPr>
        <p:txBody>
          <a:bodyPr wrap="square" rtlCol="0">
            <a:spAutoFit/>
          </a:bodyPr>
          <a:lstStyle/>
          <a:p>
            <a:r>
              <a:rPr lang="en-US" sz="2800"/>
              <a:t>LET’S IMAGINE</a:t>
            </a:r>
          </a:p>
        </p:txBody>
      </p:sp>
      <p:sp>
        <p:nvSpPr>
          <p:cNvPr id="12" name="Oval 11">
            <a:extLst>
              <a:ext uri="{FF2B5EF4-FFF2-40B4-BE49-F238E27FC236}">
                <a16:creationId xmlns:a16="http://schemas.microsoft.com/office/drawing/2014/main" id="{F3CFE253-C565-2C28-A307-04D9AAD7875F}"/>
              </a:ext>
            </a:extLst>
          </p:cNvPr>
          <p:cNvSpPr/>
          <p:nvPr/>
        </p:nvSpPr>
        <p:spPr>
          <a:xfrm>
            <a:off x="147450" y="984738"/>
            <a:ext cx="2796607" cy="2925666"/>
          </a:xfrm>
          <a:prstGeom prst="ellipse">
            <a:avLst/>
          </a:prstGeom>
          <a:blipFill>
            <a:blip r:embed="rId8"/>
            <a:stretch>
              <a:fillRect/>
            </a:stretch>
          </a:blip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71DEE6-A243-6339-9A3B-11762EBB6FA4}"/>
              </a:ext>
            </a:extLst>
          </p:cNvPr>
          <p:cNvSpPr/>
          <p:nvPr/>
        </p:nvSpPr>
        <p:spPr>
          <a:xfrm>
            <a:off x="4552519" y="984738"/>
            <a:ext cx="2854724" cy="2816042"/>
          </a:xfrm>
          <a:prstGeom prst="ellipse">
            <a:avLst/>
          </a:prstGeom>
          <a:blipFill>
            <a:blip r:embed="rId9"/>
            <a:stretch>
              <a:fillRect/>
            </a:stretch>
          </a:blip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698FADA-6C30-3BC9-E1EF-03B01098720D}"/>
              </a:ext>
            </a:extLst>
          </p:cNvPr>
          <p:cNvSpPr/>
          <p:nvPr/>
        </p:nvSpPr>
        <p:spPr>
          <a:xfrm>
            <a:off x="9008864" y="1071023"/>
            <a:ext cx="2916341" cy="2816043"/>
          </a:xfrm>
          <a:prstGeom prst="ellipse">
            <a:avLst/>
          </a:prstGeom>
          <a:blipFill>
            <a:blip r:embed="rId10"/>
            <a:stretch>
              <a:fillRect/>
            </a:stretch>
          </a:blip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Not Equal 16">
            <a:extLst>
              <a:ext uri="{FF2B5EF4-FFF2-40B4-BE49-F238E27FC236}">
                <a16:creationId xmlns:a16="http://schemas.microsoft.com/office/drawing/2014/main" id="{17547613-E445-6F0B-9D01-58ED8BDDA05D}"/>
              </a:ext>
            </a:extLst>
          </p:cNvPr>
          <p:cNvSpPr/>
          <p:nvPr/>
        </p:nvSpPr>
        <p:spPr>
          <a:xfrm>
            <a:off x="3112255" y="2074113"/>
            <a:ext cx="1072402" cy="618979"/>
          </a:xfrm>
          <a:prstGeom prst="mathNotEqual">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s 17">
            <a:extLst>
              <a:ext uri="{FF2B5EF4-FFF2-40B4-BE49-F238E27FC236}">
                <a16:creationId xmlns:a16="http://schemas.microsoft.com/office/drawing/2014/main" id="{4167CDCF-58EE-FCCB-7185-FA56F6A16195}"/>
              </a:ext>
            </a:extLst>
          </p:cNvPr>
          <p:cNvSpPr/>
          <p:nvPr/>
        </p:nvSpPr>
        <p:spPr>
          <a:xfrm>
            <a:off x="7666892" y="2074113"/>
            <a:ext cx="984739" cy="618979"/>
          </a:xfrm>
          <a:prstGeom prst="mathEqual">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Process 19">
            <a:extLst>
              <a:ext uri="{FF2B5EF4-FFF2-40B4-BE49-F238E27FC236}">
                <a16:creationId xmlns:a16="http://schemas.microsoft.com/office/drawing/2014/main" id="{497C0BBD-1D41-8D1E-07FE-99C4F4D37491}"/>
              </a:ext>
            </a:extLst>
          </p:cNvPr>
          <p:cNvSpPr/>
          <p:nvPr/>
        </p:nvSpPr>
        <p:spPr>
          <a:xfrm>
            <a:off x="975360" y="4600135"/>
            <a:ext cx="10124049" cy="1097280"/>
          </a:xfrm>
          <a:prstGeom prst="flowChartProces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D18B45-0431-84B5-0D2D-13172070618C}"/>
              </a:ext>
            </a:extLst>
          </p:cNvPr>
          <p:cNvSpPr txBox="1"/>
          <p:nvPr/>
        </p:nvSpPr>
        <p:spPr>
          <a:xfrm>
            <a:off x="1014395" y="4794832"/>
            <a:ext cx="10241279" cy="707886"/>
          </a:xfrm>
          <a:prstGeom prst="rect">
            <a:avLst/>
          </a:prstGeom>
          <a:noFill/>
        </p:spPr>
        <p:txBody>
          <a:bodyPr wrap="square" rtlCol="0">
            <a:spAutoFit/>
          </a:bodyPr>
          <a:lstStyle/>
          <a:p>
            <a:r>
              <a:rPr lang="en-US" sz="4000" b="1">
                <a:solidFill>
                  <a:schemeClr val="accent1"/>
                </a:solidFill>
              </a:rPr>
              <a:t>HENCE, CORREALTION ≠ CAUSATION</a:t>
            </a:r>
          </a:p>
        </p:txBody>
      </p:sp>
    </p:spTree>
    <p:extLst>
      <p:ext uri="{BB962C8B-B14F-4D97-AF65-F5344CB8AC3E}">
        <p14:creationId xmlns:p14="http://schemas.microsoft.com/office/powerpoint/2010/main" val="1742207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00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4" name="Picture 53">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6" name="Straight Connector 55">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bstract design with lines and financial symbols">
            <a:extLst>
              <a:ext uri="{FF2B5EF4-FFF2-40B4-BE49-F238E27FC236}">
                <a16:creationId xmlns:a16="http://schemas.microsoft.com/office/drawing/2014/main" id="{7BE1C7F8-E168-9118-8548-B7BA464E8ABA}"/>
              </a:ext>
            </a:extLst>
          </p:cNvPr>
          <p:cNvPicPr>
            <a:picLocks noChangeAspect="1"/>
          </p:cNvPicPr>
          <p:nvPr/>
        </p:nvPicPr>
        <p:blipFill rotWithShape="1">
          <a:blip r:embed="rId3">
            <a:grayscl/>
            <a:alphaModFix amt="20000"/>
          </a:blip>
          <a:srcRect t="10082" r="-1" b="5329"/>
          <a:stretch/>
        </p:blipFill>
        <p:spPr>
          <a:xfrm>
            <a:off x="305" y="-19010"/>
            <a:ext cx="12191695" cy="6857990"/>
          </a:xfrm>
          <a:prstGeom prst="rect">
            <a:avLst/>
          </a:prstGeom>
        </p:spPr>
      </p:pic>
      <p:sp>
        <p:nvSpPr>
          <p:cNvPr id="6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64" name="Rectangle 6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3D46E6-C82A-9B34-7784-91D83DB205C2}"/>
              </a:ext>
            </a:extLst>
          </p:cNvPr>
          <p:cNvSpPr>
            <a:spLocks noGrp="1"/>
          </p:cNvSpPr>
          <p:nvPr>
            <p:ph type="title"/>
          </p:nvPr>
        </p:nvSpPr>
        <p:spPr>
          <a:xfrm>
            <a:off x="1498652" y="-19010"/>
            <a:ext cx="9725292" cy="1352452"/>
          </a:xfrm>
        </p:spPr>
        <p:txBody>
          <a:bodyPr vert="horz" lIns="91440" tIns="45720" rIns="91440" bIns="45720" rtlCol="0" anchor="ctr">
            <a:normAutofit/>
          </a:bodyPr>
          <a:lstStyle/>
          <a:p>
            <a:r>
              <a:rPr lang="en-US" sz="4400" b="1">
                <a:solidFill>
                  <a:schemeClr val="tx1"/>
                </a:solidFill>
              </a:rPr>
              <a:t>SHORT TERM CAUSAL APPROACH</a:t>
            </a:r>
          </a:p>
        </p:txBody>
      </p:sp>
      <p:cxnSp>
        <p:nvCxnSpPr>
          <p:cNvPr id="66" name="Straight Connector 6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 name="Dodecagon 2">
            <a:extLst>
              <a:ext uri="{FF2B5EF4-FFF2-40B4-BE49-F238E27FC236}">
                <a16:creationId xmlns:a16="http://schemas.microsoft.com/office/drawing/2014/main" id="{967126DB-173B-A6DF-17C3-C9CED3054779}"/>
              </a:ext>
            </a:extLst>
          </p:cNvPr>
          <p:cNvSpPr/>
          <p:nvPr/>
        </p:nvSpPr>
        <p:spPr>
          <a:xfrm>
            <a:off x="180705" y="131848"/>
            <a:ext cx="986913" cy="951364"/>
          </a:xfrm>
          <a:prstGeom prst="do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a:t>2</a:t>
            </a:r>
            <a:endParaRPr lang="en-US"/>
          </a:p>
        </p:txBody>
      </p:sp>
      <p:sp>
        <p:nvSpPr>
          <p:cNvPr id="7" name="TextBox 6">
            <a:extLst>
              <a:ext uri="{FF2B5EF4-FFF2-40B4-BE49-F238E27FC236}">
                <a16:creationId xmlns:a16="http://schemas.microsoft.com/office/drawing/2014/main" id="{6B1437BF-71BC-2BA8-C9D5-D9C5567B1E6E}"/>
              </a:ext>
            </a:extLst>
          </p:cNvPr>
          <p:cNvSpPr txBox="1"/>
          <p:nvPr/>
        </p:nvSpPr>
        <p:spPr>
          <a:xfrm>
            <a:off x="307396" y="1333973"/>
            <a:ext cx="4333929" cy="2031325"/>
          </a:xfrm>
          <a:prstGeom prst="rect">
            <a:avLst/>
          </a:prstGeom>
          <a:noFill/>
        </p:spPr>
        <p:txBody>
          <a:bodyPr wrap="square">
            <a:spAutoFit/>
          </a:bodyPr>
          <a:lstStyle/>
          <a:p>
            <a:r>
              <a:rPr lang="en-IN">
                <a:solidFill>
                  <a:srgbClr val="D1D5DB"/>
                </a:solidFill>
                <a:latin typeface="Söhne"/>
              </a:rPr>
              <a:t>I</a:t>
            </a:r>
            <a:r>
              <a:rPr lang="en-IN" b="0" i="0" u="none" strike="noStrike">
                <a:solidFill>
                  <a:srgbClr val="D1D5DB"/>
                </a:solidFill>
                <a:effectLst/>
                <a:latin typeface="Söhne"/>
              </a:rPr>
              <a:t>n a short-term causal approach, we focus on what has happened recently and how those immediate events or factors might be responsible for the current situation. It helps us understand the 'why' behind something that has just occurred, like the poor condition of your garden today."</a:t>
            </a:r>
            <a:endParaRPr lang="en-US"/>
          </a:p>
        </p:txBody>
      </p:sp>
      <p:sp>
        <p:nvSpPr>
          <p:cNvPr id="8" name="Oval 7">
            <a:extLst>
              <a:ext uri="{FF2B5EF4-FFF2-40B4-BE49-F238E27FC236}">
                <a16:creationId xmlns:a16="http://schemas.microsoft.com/office/drawing/2014/main" id="{618A8C73-C536-57B1-4D45-AD95E68D38DD}"/>
              </a:ext>
            </a:extLst>
          </p:cNvPr>
          <p:cNvSpPr/>
          <p:nvPr/>
        </p:nvSpPr>
        <p:spPr>
          <a:xfrm>
            <a:off x="5957889" y="1250473"/>
            <a:ext cx="1759090" cy="1666161"/>
          </a:xfrm>
          <a:prstGeom prst="ellipse">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C6E9C32E-CF7F-4BC6-0B51-03E2C225B0B5}"/>
              </a:ext>
            </a:extLst>
          </p:cNvPr>
          <p:cNvSpPr/>
          <p:nvPr/>
        </p:nvSpPr>
        <p:spPr>
          <a:xfrm>
            <a:off x="6701582" y="3304716"/>
            <a:ext cx="520504" cy="618979"/>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A7B604-E492-F085-F0EC-460DD8CEE31D}"/>
              </a:ext>
            </a:extLst>
          </p:cNvPr>
          <p:cNvSpPr/>
          <p:nvPr/>
        </p:nvSpPr>
        <p:spPr>
          <a:xfrm>
            <a:off x="6200779" y="4252383"/>
            <a:ext cx="1559429" cy="1388725"/>
          </a:xfrm>
          <a:prstGeom prst="ellipse">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9F3FF90B-1815-E6F1-6859-FF2DE6E575ED}"/>
              </a:ext>
            </a:extLst>
          </p:cNvPr>
          <p:cNvGrpSpPr/>
          <p:nvPr/>
        </p:nvGrpSpPr>
        <p:grpSpPr>
          <a:xfrm>
            <a:off x="8229496" y="2199166"/>
            <a:ext cx="3214787" cy="1725091"/>
            <a:chOff x="7810737" y="2691507"/>
            <a:chExt cx="2131638" cy="1304790"/>
          </a:xfrm>
        </p:grpSpPr>
        <p:sp>
          <p:nvSpPr>
            <p:cNvPr id="16" name="Right Arrow 15">
              <a:extLst>
                <a:ext uri="{FF2B5EF4-FFF2-40B4-BE49-F238E27FC236}">
                  <a16:creationId xmlns:a16="http://schemas.microsoft.com/office/drawing/2014/main" id="{985022CD-BF21-0CBB-5C37-AD7A51D0A56B}"/>
                </a:ext>
              </a:extLst>
            </p:cNvPr>
            <p:cNvSpPr/>
            <p:nvPr/>
          </p:nvSpPr>
          <p:spPr>
            <a:xfrm rot="19903727">
              <a:off x="7810737" y="3407581"/>
              <a:ext cx="854728" cy="58871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B07563-E3D9-528C-6AC2-F91DACB7D011}"/>
                </a:ext>
              </a:extLst>
            </p:cNvPr>
            <p:cNvSpPr/>
            <p:nvPr/>
          </p:nvSpPr>
          <p:spPr>
            <a:xfrm>
              <a:off x="8784132" y="2691507"/>
              <a:ext cx="1158243" cy="1149004"/>
            </a:xfrm>
            <a:prstGeom prst="ellipse">
              <a:avLst/>
            </a:prstGeom>
            <a:blipFill>
              <a:blip r:embed="rId6"/>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3B92E5CC-C81B-B1E1-7068-6F4F1462FB29}"/>
              </a:ext>
            </a:extLst>
          </p:cNvPr>
          <p:cNvGrpSpPr/>
          <p:nvPr/>
        </p:nvGrpSpPr>
        <p:grpSpPr>
          <a:xfrm>
            <a:off x="8716387" y="3976525"/>
            <a:ext cx="2578806" cy="1149004"/>
            <a:chOff x="7996727" y="3878607"/>
            <a:chExt cx="2578806" cy="1149004"/>
          </a:xfrm>
        </p:grpSpPr>
        <p:sp>
          <p:nvSpPr>
            <p:cNvPr id="17" name="Right Arrow 16">
              <a:extLst>
                <a:ext uri="{FF2B5EF4-FFF2-40B4-BE49-F238E27FC236}">
                  <a16:creationId xmlns:a16="http://schemas.microsoft.com/office/drawing/2014/main" id="{22E42BE9-8D33-84F3-7938-D6FA19E4E0F3}"/>
                </a:ext>
              </a:extLst>
            </p:cNvPr>
            <p:cNvSpPr/>
            <p:nvPr/>
          </p:nvSpPr>
          <p:spPr>
            <a:xfrm rot="269018">
              <a:off x="7996727" y="4089656"/>
              <a:ext cx="1198941" cy="64546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889EC33-E39F-93B5-6348-4B83E36ABD65}"/>
                </a:ext>
              </a:extLst>
            </p:cNvPr>
            <p:cNvSpPr/>
            <p:nvPr/>
          </p:nvSpPr>
          <p:spPr>
            <a:xfrm>
              <a:off x="9417290" y="3878607"/>
              <a:ext cx="1158243" cy="1149004"/>
            </a:xfrm>
            <a:prstGeom prst="ellipse">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A1D12366-24E0-4545-5262-DA3CCF52CE6E}"/>
              </a:ext>
            </a:extLst>
          </p:cNvPr>
          <p:cNvGrpSpPr/>
          <p:nvPr/>
        </p:nvGrpSpPr>
        <p:grpSpPr>
          <a:xfrm>
            <a:off x="8260319" y="5016964"/>
            <a:ext cx="2698194" cy="1630718"/>
            <a:chOff x="7869834" y="4763556"/>
            <a:chExt cx="2027464" cy="1356783"/>
          </a:xfrm>
        </p:grpSpPr>
        <p:sp>
          <p:nvSpPr>
            <p:cNvPr id="18" name="Right Arrow 17">
              <a:extLst>
                <a:ext uri="{FF2B5EF4-FFF2-40B4-BE49-F238E27FC236}">
                  <a16:creationId xmlns:a16="http://schemas.microsoft.com/office/drawing/2014/main" id="{E8A38DC0-F44B-A68D-FA35-77DB13164533}"/>
                </a:ext>
              </a:extLst>
            </p:cNvPr>
            <p:cNvSpPr/>
            <p:nvPr/>
          </p:nvSpPr>
          <p:spPr>
            <a:xfrm rot="1677257">
              <a:off x="7869834" y="4763556"/>
              <a:ext cx="871587" cy="55832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6EBB958-CCFF-2545-FB0D-53B58E030D52}"/>
                </a:ext>
              </a:extLst>
            </p:cNvPr>
            <p:cNvSpPr/>
            <p:nvPr/>
          </p:nvSpPr>
          <p:spPr>
            <a:xfrm>
              <a:off x="8739055" y="4971335"/>
              <a:ext cx="1158243" cy="1149004"/>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FE072E59-1BD7-2DEE-6E57-DAD5CBA43A51}"/>
              </a:ext>
            </a:extLst>
          </p:cNvPr>
          <p:cNvSpPr/>
          <p:nvPr/>
        </p:nvSpPr>
        <p:spPr>
          <a:xfrm>
            <a:off x="453763" y="3706573"/>
            <a:ext cx="3644273" cy="2308324"/>
          </a:xfrm>
          <a:prstGeom prst="rect">
            <a:avLst/>
          </a:prstGeom>
          <a:noFill/>
        </p:spPr>
        <p:txBody>
          <a:bodyPr wrap="square" lIns="91440" tIns="45720" rIns="91440" bIns="45720">
            <a:spAutoFit/>
          </a:bodyPr>
          <a:lstStyle/>
          <a:p>
            <a:pPr algn="ctr"/>
            <a:r>
              <a:rPr lang="en-GB" sz="3600" b="1">
                <a:ln w="22225">
                  <a:solidFill>
                    <a:schemeClr val="accent2"/>
                  </a:solidFill>
                  <a:prstDash val="solid"/>
                </a:ln>
                <a:solidFill>
                  <a:schemeClr val="accent2">
                    <a:lumMod val="40000"/>
                    <a:lumOff val="60000"/>
                  </a:schemeClr>
                </a:solidFill>
              </a:rPr>
              <a:t>TO DETERMINE DRIVING FORCES</a:t>
            </a:r>
          </a:p>
        </p:txBody>
      </p:sp>
    </p:spTree>
    <p:extLst>
      <p:ext uri="{BB962C8B-B14F-4D97-AF65-F5344CB8AC3E}">
        <p14:creationId xmlns:p14="http://schemas.microsoft.com/office/powerpoint/2010/main" val="318749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5" name="Picture 54">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7" name="Straight Connector 56">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building with a statue in front of it&#10;&#10;Description automatically generated">
            <a:extLst>
              <a:ext uri="{FF2B5EF4-FFF2-40B4-BE49-F238E27FC236}">
                <a16:creationId xmlns:a16="http://schemas.microsoft.com/office/drawing/2014/main" id="{832EC550-DCF4-AC24-1771-7A96FE45C9AA}"/>
              </a:ext>
            </a:extLst>
          </p:cNvPr>
          <p:cNvPicPr>
            <a:picLocks noChangeAspect="1"/>
          </p:cNvPicPr>
          <p:nvPr/>
        </p:nvPicPr>
        <p:blipFill rotWithShape="1">
          <a:blip r:embed="rId3">
            <a:extLst>
              <a:ext uri="{28A0092B-C50C-407E-A947-70E740481C1C}">
                <a14:useLocalDpi xmlns:a14="http://schemas.microsoft.com/office/drawing/2010/main" val="0"/>
              </a:ext>
            </a:extLst>
          </a:blip>
          <a:srcRect l="32527" t="4576" r="-1" b="4514"/>
          <a:stretch/>
        </p:blipFill>
        <p:spPr>
          <a:xfrm>
            <a:off x="-1" y="0"/>
            <a:ext cx="12192002" cy="6858000"/>
          </a:xfrm>
          <a:prstGeom prst="rect">
            <a:avLst/>
          </a:prstGeom>
        </p:spPr>
      </p:pic>
      <p:sp>
        <p:nvSpPr>
          <p:cNvPr id="59" name="Rectangle 58">
            <a:extLst>
              <a:ext uri="{FF2B5EF4-FFF2-40B4-BE49-F238E27FC236}">
                <a16:creationId xmlns:a16="http://schemas.microsoft.com/office/drawing/2014/main" id="{2EC1D114-8AB7-4C3F-AEC0-F3FCAF0DF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8093ECE-8240-52F9-CF46-63EEEB0484F4}"/>
              </a:ext>
            </a:extLst>
          </p:cNvPr>
          <p:cNvSpPr txBox="1"/>
          <p:nvPr/>
        </p:nvSpPr>
        <p:spPr>
          <a:xfrm>
            <a:off x="4063421" y="804520"/>
            <a:ext cx="6815731" cy="1049235"/>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a:solidFill>
                  <a:schemeClr val="accent1"/>
                </a:solidFill>
                <a:latin typeface="+mj-lt"/>
                <a:ea typeface="+mj-ea"/>
                <a:cs typeface="+mj-cs"/>
              </a:rPr>
              <a:t>PROBLEM STATEMENT</a:t>
            </a:r>
          </a:p>
        </p:txBody>
      </p:sp>
      <p:graphicFrame>
        <p:nvGraphicFramePr>
          <p:cNvPr id="7" name="Diagram 6">
            <a:extLst>
              <a:ext uri="{FF2B5EF4-FFF2-40B4-BE49-F238E27FC236}">
                <a16:creationId xmlns:a16="http://schemas.microsoft.com/office/drawing/2014/main" id="{8E1BDB14-5AC6-6668-3D17-DB3DEF97C49E}"/>
              </a:ext>
            </a:extLst>
          </p:cNvPr>
          <p:cNvGraphicFramePr/>
          <p:nvPr>
            <p:extLst>
              <p:ext uri="{D42A27DB-BD31-4B8C-83A1-F6EECF244321}">
                <p14:modId xmlns:p14="http://schemas.microsoft.com/office/powerpoint/2010/main" val="3328566589"/>
              </p:ext>
            </p:extLst>
          </p:nvPr>
        </p:nvGraphicFramePr>
        <p:xfrm>
          <a:off x="4063421" y="2015733"/>
          <a:ext cx="6815731" cy="4021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ircular Arrow 13">
            <a:extLst>
              <a:ext uri="{FF2B5EF4-FFF2-40B4-BE49-F238E27FC236}">
                <a16:creationId xmlns:a16="http://schemas.microsoft.com/office/drawing/2014/main" id="{D5B0CBE1-D675-F43F-89F2-91F8C8751F9F}"/>
              </a:ext>
            </a:extLst>
          </p:cNvPr>
          <p:cNvSpPr/>
          <p:nvPr/>
        </p:nvSpPr>
        <p:spPr>
          <a:xfrm>
            <a:off x="6624395" y="2097113"/>
            <a:ext cx="1416965" cy="1417614"/>
          </a:xfrm>
          <a:prstGeom prst="circular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092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9" name="Picture 1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188AA7F-FDC9-FA24-86E8-8E9F98CF8B79}"/>
              </a:ext>
            </a:extLst>
          </p:cNvPr>
          <p:cNvGraphicFramePr>
            <a:graphicFrameLocks noGrp="1"/>
          </p:cNvGraphicFramePr>
          <p:nvPr>
            <p:extLst>
              <p:ext uri="{D42A27DB-BD31-4B8C-83A1-F6EECF244321}">
                <p14:modId xmlns:p14="http://schemas.microsoft.com/office/powerpoint/2010/main" val="790426803"/>
              </p:ext>
            </p:extLst>
          </p:nvPr>
        </p:nvGraphicFramePr>
        <p:xfrm>
          <a:off x="643467" y="1087935"/>
          <a:ext cx="10905067" cy="4682136"/>
        </p:xfrm>
        <a:graphic>
          <a:graphicData uri="http://schemas.openxmlformats.org/drawingml/2006/table">
            <a:tbl>
              <a:tblPr firstRow="1" bandRow="1">
                <a:tableStyleId>{073A0DAA-6AF3-43AB-8588-CEC1D06C72B9}</a:tableStyleId>
              </a:tblPr>
              <a:tblGrid>
                <a:gridCol w="7986676">
                  <a:extLst>
                    <a:ext uri="{9D8B030D-6E8A-4147-A177-3AD203B41FA5}">
                      <a16:colId xmlns:a16="http://schemas.microsoft.com/office/drawing/2014/main" val="3709882925"/>
                    </a:ext>
                  </a:extLst>
                </a:gridCol>
                <a:gridCol w="2918391">
                  <a:extLst>
                    <a:ext uri="{9D8B030D-6E8A-4147-A177-3AD203B41FA5}">
                      <a16:colId xmlns:a16="http://schemas.microsoft.com/office/drawing/2014/main" val="3823143875"/>
                    </a:ext>
                  </a:extLst>
                </a:gridCol>
              </a:tblGrid>
              <a:tr h="524226">
                <a:tc gridSpan="2">
                  <a:txBody>
                    <a:bodyPr/>
                    <a:lstStyle/>
                    <a:p>
                      <a:pPr algn="ctr" fontAlgn="b"/>
                      <a:r>
                        <a:rPr lang="en-IN" sz="3000" b="1" u="none" strike="noStrike">
                          <a:effectLst/>
                        </a:rPr>
                        <a:t>Short Term Change Effects (1yr change)</a:t>
                      </a:r>
                      <a:endParaRPr lang="en-IN" sz="3000" b="1" i="0" u="none" strike="noStrike">
                        <a:solidFill>
                          <a:srgbClr val="000000"/>
                        </a:solidFill>
                        <a:effectLst/>
                        <a:latin typeface="Calibri" panose="020F0502020204030204" pitchFamily="34" charset="0"/>
                      </a:endParaRPr>
                    </a:p>
                  </a:txBody>
                  <a:tcPr marL="18039" marR="18039" marT="18039" marB="0" anchor="ctr"/>
                </a:tc>
                <a:tc hMerge="1">
                  <a:txBody>
                    <a:bodyPr/>
                    <a:lstStyle/>
                    <a:p>
                      <a:endParaRPr lang="en-US"/>
                    </a:p>
                  </a:txBody>
                  <a:tcPr/>
                </a:tc>
                <a:extLst>
                  <a:ext uri="{0D108BD9-81ED-4DB2-BD59-A6C34878D82A}">
                    <a16:rowId xmlns:a16="http://schemas.microsoft.com/office/drawing/2014/main" val="390050547"/>
                  </a:ext>
                </a:extLst>
              </a:tr>
              <a:tr h="461990">
                <a:tc>
                  <a:txBody>
                    <a:bodyPr/>
                    <a:lstStyle/>
                    <a:p>
                      <a:pPr algn="ctr" fontAlgn="t"/>
                      <a:r>
                        <a:rPr lang="en-IN" sz="2600" u="none" strike="noStrike">
                          <a:effectLst/>
                        </a:rPr>
                        <a:t>Attributes</a:t>
                      </a:r>
                      <a:endParaRPr lang="en-IN" sz="2600" b="1" i="0" u="none" strike="noStrike">
                        <a:solidFill>
                          <a:srgbClr val="000000"/>
                        </a:solidFill>
                        <a:effectLst/>
                        <a:latin typeface="Calibri" panose="020F0502020204030204" pitchFamily="34" charset="0"/>
                      </a:endParaRPr>
                    </a:p>
                  </a:txBody>
                  <a:tcPr marL="18039" marR="18039" marT="18039" marB="0" anchor="ctr"/>
                </a:tc>
                <a:tc>
                  <a:txBody>
                    <a:bodyPr/>
                    <a:lstStyle/>
                    <a:p>
                      <a:pPr algn="ctr" fontAlgn="t"/>
                      <a:r>
                        <a:rPr lang="en-IN" sz="2600" u="none" strike="noStrike">
                          <a:effectLst/>
                        </a:rPr>
                        <a:t>Parameter</a:t>
                      </a:r>
                      <a:endParaRPr lang="en-IN" sz="2600" b="1" i="0" u="none" strike="noStrike">
                        <a:solidFill>
                          <a:srgbClr val="000000"/>
                        </a:solidFill>
                        <a:effectLst/>
                        <a:latin typeface="Calibri" panose="020F0502020204030204" pitchFamily="34" charset="0"/>
                      </a:endParaRPr>
                    </a:p>
                  </a:txBody>
                  <a:tcPr marL="18039" marR="18039" marT="18039" marB="0" anchor="ctr"/>
                </a:tc>
                <a:extLst>
                  <a:ext uri="{0D108BD9-81ED-4DB2-BD59-A6C34878D82A}">
                    <a16:rowId xmlns:a16="http://schemas.microsoft.com/office/drawing/2014/main" val="1826826884"/>
                  </a:ext>
                </a:extLst>
              </a:tr>
              <a:tr h="461990">
                <a:tc>
                  <a:txBody>
                    <a:bodyPr/>
                    <a:lstStyle/>
                    <a:p>
                      <a:pPr algn="ctr" fontAlgn="b"/>
                      <a:r>
                        <a:rPr lang="en-IN" sz="2600" u="none" strike="noStrike">
                          <a:effectLst/>
                          <a:highlight>
                            <a:srgbClr val="FFFF00"/>
                          </a:highlight>
                        </a:rPr>
                        <a:t>Weighted salary (US$)</a:t>
                      </a:r>
                      <a:endParaRPr lang="en-IN" sz="2600" b="1" i="0" u="none" strike="noStrike">
                        <a:solidFill>
                          <a:srgbClr val="000000"/>
                        </a:solidFill>
                        <a:effectLst/>
                        <a:highlight>
                          <a:srgbClr val="FFFF00"/>
                        </a:highlight>
                        <a:latin typeface="Calibri" panose="020F0502020204030204" pitchFamily="34" charset="0"/>
                      </a:endParaRPr>
                    </a:p>
                  </a:txBody>
                  <a:tcPr marL="18039" marR="18039" marT="18039" marB="0" anchor="ctr"/>
                </a:tc>
                <a:tc>
                  <a:txBody>
                    <a:bodyPr/>
                    <a:lstStyle/>
                    <a:p>
                      <a:pPr algn="ctr" fontAlgn="b"/>
                      <a:r>
                        <a:rPr lang="en-IN" sz="2600" u="none" strike="noStrike">
                          <a:effectLst/>
                          <a:highlight>
                            <a:srgbClr val="FFFF00"/>
                          </a:highlight>
                        </a:rPr>
                        <a:t>-0.0008</a:t>
                      </a:r>
                      <a:endParaRPr lang="en-IN" sz="2600" b="1" i="0" u="none" strike="noStrike">
                        <a:solidFill>
                          <a:srgbClr val="538DD5"/>
                        </a:solidFill>
                        <a:effectLst/>
                        <a:highlight>
                          <a:srgbClr val="FFFF00"/>
                        </a:highlight>
                        <a:latin typeface="Calibri" panose="020F0502020204030204" pitchFamily="34" charset="0"/>
                      </a:endParaRPr>
                    </a:p>
                  </a:txBody>
                  <a:tcPr marL="18039" marR="18039" marT="18039" marB="0" anchor="ctr"/>
                </a:tc>
                <a:extLst>
                  <a:ext uri="{0D108BD9-81ED-4DB2-BD59-A6C34878D82A}">
                    <a16:rowId xmlns:a16="http://schemas.microsoft.com/office/drawing/2014/main" val="3676013711"/>
                  </a:ext>
                </a:extLst>
              </a:tr>
              <a:tr h="461990">
                <a:tc>
                  <a:txBody>
                    <a:bodyPr/>
                    <a:lstStyle/>
                    <a:p>
                      <a:pPr algn="ctr" fontAlgn="b"/>
                      <a:r>
                        <a:rPr lang="en-IN" sz="2600" u="none" strike="noStrike">
                          <a:effectLst/>
                          <a:highlight>
                            <a:srgbClr val="FFFF00"/>
                          </a:highlight>
                        </a:rPr>
                        <a:t>Career progress rank</a:t>
                      </a:r>
                      <a:endParaRPr lang="en-IN" sz="2600" b="1" i="0" u="none" strike="noStrike">
                        <a:solidFill>
                          <a:srgbClr val="000000"/>
                        </a:solidFill>
                        <a:effectLst/>
                        <a:highlight>
                          <a:srgbClr val="FFFF00"/>
                        </a:highlight>
                        <a:latin typeface="Calibri" panose="020F0502020204030204" pitchFamily="34" charset="0"/>
                      </a:endParaRPr>
                    </a:p>
                  </a:txBody>
                  <a:tcPr marL="18039" marR="18039" marT="18039" marB="0" anchor="ctr"/>
                </a:tc>
                <a:tc>
                  <a:txBody>
                    <a:bodyPr/>
                    <a:lstStyle/>
                    <a:p>
                      <a:pPr algn="ctr" fontAlgn="b"/>
                      <a:r>
                        <a:rPr lang="en-IN" sz="2600" u="none" strike="noStrike">
                          <a:effectLst/>
                          <a:highlight>
                            <a:srgbClr val="FFFF00"/>
                          </a:highlight>
                        </a:rPr>
                        <a:t>0.135</a:t>
                      </a:r>
                      <a:endParaRPr lang="en-IN" sz="2600" b="1" i="0" u="none" strike="noStrike">
                        <a:solidFill>
                          <a:srgbClr val="538DD5"/>
                        </a:solidFill>
                        <a:effectLst/>
                        <a:highlight>
                          <a:srgbClr val="FFFF00"/>
                        </a:highlight>
                        <a:latin typeface="Calibri" panose="020F0502020204030204" pitchFamily="34" charset="0"/>
                      </a:endParaRPr>
                    </a:p>
                  </a:txBody>
                  <a:tcPr marL="18039" marR="18039" marT="18039" marB="0" anchor="ctr"/>
                </a:tc>
                <a:extLst>
                  <a:ext uri="{0D108BD9-81ED-4DB2-BD59-A6C34878D82A}">
                    <a16:rowId xmlns:a16="http://schemas.microsoft.com/office/drawing/2014/main" val="1814961964"/>
                  </a:ext>
                </a:extLst>
              </a:tr>
              <a:tr h="461990">
                <a:tc>
                  <a:txBody>
                    <a:bodyPr/>
                    <a:lstStyle/>
                    <a:p>
                      <a:pPr algn="ctr" fontAlgn="b"/>
                      <a:r>
                        <a:rPr lang="en-IN" sz="2600" u="none" strike="noStrike">
                          <a:effectLst/>
                          <a:highlight>
                            <a:srgbClr val="FFFF00"/>
                          </a:highlight>
                        </a:rPr>
                        <a:t>Employed at 3 months</a:t>
                      </a:r>
                      <a:endParaRPr lang="en-IN" sz="2600" b="1" i="0" u="none" strike="noStrike">
                        <a:solidFill>
                          <a:srgbClr val="000000"/>
                        </a:solidFill>
                        <a:effectLst/>
                        <a:highlight>
                          <a:srgbClr val="FFFF00"/>
                        </a:highlight>
                        <a:latin typeface="Calibri" panose="020F0502020204030204" pitchFamily="34" charset="0"/>
                      </a:endParaRPr>
                    </a:p>
                  </a:txBody>
                  <a:tcPr marL="18039" marR="18039" marT="18039" marB="0" anchor="ctr"/>
                </a:tc>
                <a:tc>
                  <a:txBody>
                    <a:bodyPr/>
                    <a:lstStyle/>
                    <a:p>
                      <a:pPr algn="ctr" fontAlgn="b"/>
                      <a:r>
                        <a:rPr lang="en-IN" sz="2600" u="none" strike="noStrike">
                          <a:effectLst/>
                          <a:highlight>
                            <a:srgbClr val="FFFF00"/>
                          </a:highlight>
                        </a:rPr>
                        <a:t>-0.1965</a:t>
                      </a:r>
                      <a:endParaRPr lang="en-IN" sz="2600" b="1" i="0" u="none" strike="noStrike">
                        <a:solidFill>
                          <a:srgbClr val="538DD5"/>
                        </a:solidFill>
                        <a:effectLst/>
                        <a:highlight>
                          <a:srgbClr val="FFFF00"/>
                        </a:highlight>
                        <a:latin typeface="Calibri" panose="020F0502020204030204" pitchFamily="34" charset="0"/>
                      </a:endParaRPr>
                    </a:p>
                  </a:txBody>
                  <a:tcPr marL="18039" marR="18039" marT="18039" marB="0" anchor="ctr"/>
                </a:tc>
                <a:extLst>
                  <a:ext uri="{0D108BD9-81ED-4DB2-BD59-A6C34878D82A}">
                    <a16:rowId xmlns:a16="http://schemas.microsoft.com/office/drawing/2014/main" val="1769128689"/>
                  </a:ext>
                </a:extLst>
              </a:tr>
              <a:tr h="461990">
                <a:tc>
                  <a:txBody>
                    <a:bodyPr/>
                    <a:lstStyle/>
                    <a:p>
                      <a:pPr algn="ctr" fontAlgn="b"/>
                      <a:r>
                        <a:rPr lang="en-IN" sz="2600" u="none" strike="noStrike">
                          <a:effectLst/>
                        </a:rPr>
                        <a:t>Female faculty (%)</a:t>
                      </a:r>
                      <a:endParaRPr lang="en-IN" sz="2600" b="1" i="0" u="none" strike="noStrike">
                        <a:solidFill>
                          <a:srgbClr val="000000"/>
                        </a:solidFill>
                        <a:effectLst/>
                        <a:latin typeface="Calibri" panose="020F0502020204030204" pitchFamily="34" charset="0"/>
                      </a:endParaRPr>
                    </a:p>
                  </a:txBody>
                  <a:tcPr marL="18039" marR="18039" marT="18039" marB="0" anchor="ctr"/>
                </a:tc>
                <a:tc>
                  <a:txBody>
                    <a:bodyPr/>
                    <a:lstStyle/>
                    <a:p>
                      <a:pPr algn="ctr" fontAlgn="b"/>
                      <a:r>
                        <a:rPr lang="en-IN" sz="2600" u="none" strike="noStrike">
                          <a:effectLst/>
                        </a:rPr>
                        <a:t>-0.9188</a:t>
                      </a:r>
                      <a:endParaRPr lang="en-IN" sz="2600" b="1" i="0" u="none" strike="noStrike">
                        <a:solidFill>
                          <a:srgbClr val="538DD5"/>
                        </a:solidFill>
                        <a:effectLst/>
                        <a:latin typeface="Calibri" panose="020F0502020204030204" pitchFamily="34" charset="0"/>
                      </a:endParaRPr>
                    </a:p>
                  </a:txBody>
                  <a:tcPr marL="18039" marR="18039" marT="18039" marB="0" anchor="ctr"/>
                </a:tc>
                <a:extLst>
                  <a:ext uri="{0D108BD9-81ED-4DB2-BD59-A6C34878D82A}">
                    <a16:rowId xmlns:a16="http://schemas.microsoft.com/office/drawing/2014/main" val="2639142411"/>
                  </a:ext>
                </a:extLst>
              </a:tr>
              <a:tr h="461990">
                <a:tc>
                  <a:txBody>
                    <a:bodyPr/>
                    <a:lstStyle/>
                    <a:p>
                      <a:pPr algn="ctr" fontAlgn="b"/>
                      <a:r>
                        <a:rPr lang="en-IN" sz="2600" u="none" strike="noStrike">
                          <a:effectLst/>
                          <a:highlight>
                            <a:srgbClr val="FFFF00"/>
                          </a:highlight>
                        </a:rPr>
                        <a:t>Avg_Course_Length(Months)</a:t>
                      </a:r>
                      <a:endParaRPr lang="en-IN" sz="2600" b="1" i="0" u="none" strike="noStrike">
                        <a:solidFill>
                          <a:srgbClr val="000000"/>
                        </a:solidFill>
                        <a:effectLst/>
                        <a:highlight>
                          <a:srgbClr val="FFFF00"/>
                        </a:highlight>
                        <a:latin typeface="Calibri" panose="020F0502020204030204" pitchFamily="34" charset="0"/>
                      </a:endParaRPr>
                    </a:p>
                  </a:txBody>
                  <a:tcPr marL="18039" marR="18039" marT="18039" marB="0" anchor="ctr"/>
                </a:tc>
                <a:tc>
                  <a:txBody>
                    <a:bodyPr/>
                    <a:lstStyle/>
                    <a:p>
                      <a:pPr algn="ctr" fontAlgn="b"/>
                      <a:r>
                        <a:rPr lang="en-IN" sz="2600" u="none" strike="noStrike">
                          <a:effectLst/>
                          <a:highlight>
                            <a:srgbClr val="FFFF00"/>
                          </a:highlight>
                        </a:rPr>
                        <a:t>1.1097</a:t>
                      </a:r>
                      <a:endParaRPr lang="en-IN" sz="2600" b="1" i="0" u="none" strike="noStrike">
                        <a:solidFill>
                          <a:srgbClr val="FF0000"/>
                        </a:solidFill>
                        <a:effectLst/>
                        <a:highlight>
                          <a:srgbClr val="FFFF00"/>
                        </a:highlight>
                        <a:latin typeface="Calibri" panose="020F0502020204030204" pitchFamily="34" charset="0"/>
                      </a:endParaRPr>
                    </a:p>
                  </a:txBody>
                  <a:tcPr marL="18039" marR="18039" marT="18039" marB="0" anchor="ctr"/>
                </a:tc>
                <a:extLst>
                  <a:ext uri="{0D108BD9-81ED-4DB2-BD59-A6C34878D82A}">
                    <a16:rowId xmlns:a16="http://schemas.microsoft.com/office/drawing/2014/main" val="2700404755"/>
                  </a:ext>
                </a:extLst>
              </a:tr>
              <a:tr h="461990">
                <a:tc>
                  <a:txBody>
                    <a:bodyPr/>
                    <a:lstStyle/>
                    <a:p>
                      <a:pPr algn="ctr" fontAlgn="b"/>
                      <a:r>
                        <a:rPr lang="en-IN" sz="2600" u="none" strike="noStrike">
                          <a:effectLst/>
                        </a:rPr>
                        <a:t>International faculty (%)</a:t>
                      </a:r>
                      <a:endParaRPr lang="en-IN" sz="2600" b="1" i="0" u="none" strike="noStrike">
                        <a:solidFill>
                          <a:srgbClr val="000000"/>
                        </a:solidFill>
                        <a:effectLst/>
                        <a:latin typeface="Calibri" panose="020F0502020204030204" pitchFamily="34" charset="0"/>
                      </a:endParaRPr>
                    </a:p>
                  </a:txBody>
                  <a:tcPr marL="18039" marR="18039" marT="18039" marB="0" anchor="ctr"/>
                </a:tc>
                <a:tc>
                  <a:txBody>
                    <a:bodyPr/>
                    <a:lstStyle/>
                    <a:p>
                      <a:pPr algn="ctr" fontAlgn="b"/>
                      <a:r>
                        <a:rPr lang="en-IN" sz="2600" u="none" strike="noStrike">
                          <a:effectLst/>
                        </a:rPr>
                        <a:t>-0.8062</a:t>
                      </a:r>
                      <a:endParaRPr lang="en-IN" sz="2600" b="1" i="0" u="none" strike="noStrike">
                        <a:solidFill>
                          <a:srgbClr val="538DD5"/>
                        </a:solidFill>
                        <a:effectLst/>
                        <a:latin typeface="Calibri" panose="020F0502020204030204" pitchFamily="34" charset="0"/>
                      </a:endParaRPr>
                    </a:p>
                  </a:txBody>
                  <a:tcPr marL="18039" marR="18039" marT="18039" marB="0" anchor="ctr"/>
                </a:tc>
                <a:extLst>
                  <a:ext uri="{0D108BD9-81ED-4DB2-BD59-A6C34878D82A}">
                    <a16:rowId xmlns:a16="http://schemas.microsoft.com/office/drawing/2014/main" val="1875283201"/>
                  </a:ext>
                </a:extLst>
              </a:tr>
              <a:tr h="461990">
                <a:tc>
                  <a:txBody>
                    <a:bodyPr/>
                    <a:lstStyle/>
                    <a:p>
                      <a:pPr algn="ctr" fontAlgn="b"/>
                      <a:r>
                        <a:rPr lang="en-IN" sz="2600" u="none" strike="noStrike">
                          <a:effectLst/>
                        </a:rPr>
                        <a:t>Careers service rank</a:t>
                      </a:r>
                      <a:endParaRPr lang="en-IN" sz="2600" b="1" i="0" u="none" strike="noStrike">
                        <a:solidFill>
                          <a:srgbClr val="000000"/>
                        </a:solidFill>
                        <a:effectLst/>
                        <a:latin typeface="Calibri" panose="020F0502020204030204" pitchFamily="34" charset="0"/>
                      </a:endParaRPr>
                    </a:p>
                  </a:txBody>
                  <a:tcPr marL="18039" marR="18039" marT="18039" marB="0" anchor="ctr"/>
                </a:tc>
                <a:tc>
                  <a:txBody>
                    <a:bodyPr/>
                    <a:lstStyle/>
                    <a:p>
                      <a:pPr algn="ctr" fontAlgn="b"/>
                      <a:r>
                        <a:rPr lang="en-IN" sz="2600" u="none" strike="noStrike">
                          <a:effectLst/>
                        </a:rPr>
                        <a:t>0.1325</a:t>
                      </a:r>
                      <a:endParaRPr lang="en-IN" sz="2600" b="1" i="0" u="none" strike="noStrike">
                        <a:solidFill>
                          <a:srgbClr val="538DD5"/>
                        </a:solidFill>
                        <a:effectLst/>
                        <a:latin typeface="Calibri" panose="020F0502020204030204" pitchFamily="34" charset="0"/>
                      </a:endParaRPr>
                    </a:p>
                  </a:txBody>
                  <a:tcPr marL="18039" marR="18039" marT="18039" marB="0" anchor="ctr"/>
                </a:tc>
                <a:extLst>
                  <a:ext uri="{0D108BD9-81ED-4DB2-BD59-A6C34878D82A}">
                    <a16:rowId xmlns:a16="http://schemas.microsoft.com/office/drawing/2014/main" val="3779991827"/>
                  </a:ext>
                </a:extLst>
              </a:tr>
              <a:tr h="461990">
                <a:tc>
                  <a:txBody>
                    <a:bodyPr/>
                    <a:lstStyle/>
                    <a:p>
                      <a:pPr algn="ctr" fontAlgn="b"/>
                      <a:r>
                        <a:rPr lang="en-IN" sz="2600" u="none" strike="noStrike">
                          <a:effectLst/>
                        </a:rPr>
                        <a:t>Aims achieved (%)</a:t>
                      </a:r>
                      <a:endParaRPr lang="en-IN" sz="2600" b="1" i="0" u="none" strike="noStrike">
                        <a:solidFill>
                          <a:srgbClr val="000000"/>
                        </a:solidFill>
                        <a:effectLst/>
                        <a:latin typeface="Calibri" panose="020F0502020204030204" pitchFamily="34" charset="0"/>
                      </a:endParaRPr>
                    </a:p>
                  </a:txBody>
                  <a:tcPr marL="18039" marR="18039" marT="18039" marB="0" anchor="ctr"/>
                </a:tc>
                <a:tc>
                  <a:txBody>
                    <a:bodyPr/>
                    <a:lstStyle/>
                    <a:p>
                      <a:pPr algn="ctr" fontAlgn="b"/>
                      <a:r>
                        <a:rPr lang="en-IN" sz="2600" u="none" strike="noStrike">
                          <a:effectLst/>
                        </a:rPr>
                        <a:t>-0.9958</a:t>
                      </a:r>
                      <a:endParaRPr lang="en-IN" sz="2600" b="1" i="0" u="none" strike="noStrike">
                        <a:solidFill>
                          <a:srgbClr val="538DD5"/>
                        </a:solidFill>
                        <a:effectLst/>
                        <a:latin typeface="Calibri" panose="020F0502020204030204" pitchFamily="34" charset="0"/>
                      </a:endParaRPr>
                    </a:p>
                  </a:txBody>
                  <a:tcPr marL="18039" marR="18039" marT="18039" marB="0" anchor="ctr"/>
                </a:tc>
                <a:extLst>
                  <a:ext uri="{0D108BD9-81ED-4DB2-BD59-A6C34878D82A}">
                    <a16:rowId xmlns:a16="http://schemas.microsoft.com/office/drawing/2014/main" val="719158325"/>
                  </a:ext>
                </a:extLst>
              </a:tr>
            </a:tbl>
          </a:graphicData>
        </a:graphic>
      </p:graphicFrame>
    </p:spTree>
    <p:extLst>
      <p:ext uri="{BB962C8B-B14F-4D97-AF65-F5344CB8AC3E}">
        <p14:creationId xmlns:p14="http://schemas.microsoft.com/office/powerpoint/2010/main" val="686063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4" name="Picture 53">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6" name="Straight Connector 55">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bstract design with lines and financial symbols">
            <a:extLst>
              <a:ext uri="{FF2B5EF4-FFF2-40B4-BE49-F238E27FC236}">
                <a16:creationId xmlns:a16="http://schemas.microsoft.com/office/drawing/2014/main" id="{7BE1C7F8-E168-9118-8548-B7BA464E8ABA}"/>
              </a:ext>
            </a:extLst>
          </p:cNvPr>
          <p:cNvPicPr>
            <a:picLocks noChangeAspect="1"/>
          </p:cNvPicPr>
          <p:nvPr/>
        </p:nvPicPr>
        <p:blipFill rotWithShape="1">
          <a:blip r:embed="rId3">
            <a:grayscl/>
            <a:alphaModFix amt="20000"/>
          </a:blip>
          <a:srcRect t="10082" r="-1" b="5329"/>
          <a:stretch/>
        </p:blipFill>
        <p:spPr>
          <a:xfrm>
            <a:off x="305" y="10"/>
            <a:ext cx="12191695" cy="6857990"/>
          </a:xfrm>
          <a:prstGeom prst="rect">
            <a:avLst/>
          </a:prstGeom>
        </p:spPr>
      </p:pic>
      <p:sp>
        <p:nvSpPr>
          <p:cNvPr id="6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64" name="Rectangle 6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3D46E6-C82A-9B34-7784-91D83DB205C2}"/>
              </a:ext>
            </a:extLst>
          </p:cNvPr>
          <p:cNvSpPr>
            <a:spLocks noGrp="1"/>
          </p:cNvSpPr>
          <p:nvPr>
            <p:ph type="title"/>
          </p:nvPr>
        </p:nvSpPr>
        <p:spPr>
          <a:xfrm>
            <a:off x="1055077" y="-110347"/>
            <a:ext cx="11240086" cy="1394655"/>
          </a:xfrm>
        </p:spPr>
        <p:txBody>
          <a:bodyPr vert="horz" lIns="91440" tIns="45720" rIns="91440" bIns="45720" rtlCol="0" anchor="ctr">
            <a:normAutofit/>
          </a:bodyPr>
          <a:lstStyle/>
          <a:p>
            <a:r>
              <a:rPr lang="en-US" sz="4400" b="1">
                <a:solidFill>
                  <a:schemeClr val="tx1"/>
                </a:solidFill>
              </a:rPr>
              <a:t>LONG TERM CAUSAL APPROACH</a:t>
            </a:r>
          </a:p>
        </p:txBody>
      </p:sp>
      <p:cxnSp>
        <p:nvCxnSpPr>
          <p:cNvPr id="66" name="Straight Connector 6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 name="Dodecagon 2">
            <a:extLst>
              <a:ext uri="{FF2B5EF4-FFF2-40B4-BE49-F238E27FC236}">
                <a16:creationId xmlns:a16="http://schemas.microsoft.com/office/drawing/2014/main" id="{3233D61F-91C1-8683-8350-39A45F1C2C71}"/>
              </a:ext>
            </a:extLst>
          </p:cNvPr>
          <p:cNvSpPr/>
          <p:nvPr/>
        </p:nvSpPr>
        <p:spPr>
          <a:xfrm>
            <a:off x="180705" y="131848"/>
            <a:ext cx="986913" cy="951364"/>
          </a:xfrm>
          <a:prstGeom prst="do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a:t>3</a:t>
            </a:r>
            <a:endParaRPr lang="en-US"/>
          </a:p>
        </p:txBody>
      </p:sp>
      <p:sp>
        <p:nvSpPr>
          <p:cNvPr id="7" name="TextBox 6">
            <a:extLst>
              <a:ext uri="{FF2B5EF4-FFF2-40B4-BE49-F238E27FC236}">
                <a16:creationId xmlns:a16="http://schemas.microsoft.com/office/drawing/2014/main" id="{033ED6F1-FCF1-6F93-92F6-A92234E62157}"/>
              </a:ext>
            </a:extLst>
          </p:cNvPr>
          <p:cNvSpPr txBox="1"/>
          <p:nvPr/>
        </p:nvSpPr>
        <p:spPr>
          <a:xfrm>
            <a:off x="459617" y="1526934"/>
            <a:ext cx="4100962" cy="2308324"/>
          </a:xfrm>
          <a:prstGeom prst="rect">
            <a:avLst/>
          </a:prstGeom>
          <a:noFill/>
        </p:spPr>
        <p:txBody>
          <a:bodyPr wrap="square">
            <a:spAutoFit/>
          </a:bodyPr>
          <a:lstStyle/>
          <a:p>
            <a:r>
              <a:rPr lang="en-IN">
                <a:solidFill>
                  <a:srgbClr val="D1D5DB"/>
                </a:solidFill>
                <a:latin typeface="Söhne"/>
              </a:rPr>
              <a:t>I</a:t>
            </a:r>
            <a:r>
              <a:rPr lang="en-IN" b="0" i="0" u="none" strike="noStrike">
                <a:solidFill>
                  <a:srgbClr val="D1D5DB"/>
                </a:solidFill>
                <a:effectLst/>
                <a:latin typeface="Söhne"/>
              </a:rPr>
              <a:t>n a long-term causal approach, we look at events or conditions that might have happened a long time ago but are still affecting the situation today. It helps us understand the 'why' behind a problem that has been developing over an extended period, like why your tree isn't growing as it should."</a:t>
            </a:r>
            <a:endParaRPr lang="en-US"/>
          </a:p>
        </p:txBody>
      </p:sp>
      <p:sp>
        <p:nvSpPr>
          <p:cNvPr id="8" name="Title 1">
            <a:extLst>
              <a:ext uri="{FF2B5EF4-FFF2-40B4-BE49-F238E27FC236}">
                <a16:creationId xmlns:a16="http://schemas.microsoft.com/office/drawing/2014/main" id="{846CCB17-789E-7AB0-5DD6-C9594F2DE1CC}"/>
              </a:ext>
            </a:extLst>
          </p:cNvPr>
          <p:cNvSpPr txBox="1">
            <a:spLocks/>
          </p:cNvSpPr>
          <p:nvPr/>
        </p:nvSpPr>
        <p:spPr>
          <a:xfrm>
            <a:off x="480442" y="4008755"/>
            <a:ext cx="3500715" cy="23083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3600" b="1" cap="none">
                <a:ln w="22225">
                  <a:solidFill>
                    <a:schemeClr val="accent2"/>
                  </a:solidFill>
                  <a:prstDash val="solid"/>
                </a:ln>
                <a:solidFill>
                  <a:schemeClr val="accent2">
                    <a:lumMod val="40000"/>
                    <a:lumOff val="60000"/>
                  </a:schemeClr>
                </a:solidFill>
              </a:rPr>
              <a:t>BASED ON TEMPORAL ORDER OF EVENTS</a:t>
            </a:r>
          </a:p>
        </p:txBody>
      </p:sp>
      <p:sp>
        <p:nvSpPr>
          <p:cNvPr id="9" name="Oval 8">
            <a:extLst>
              <a:ext uri="{FF2B5EF4-FFF2-40B4-BE49-F238E27FC236}">
                <a16:creationId xmlns:a16="http://schemas.microsoft.com/office/drawing/2014/main" id="{1690076D-B611-5186-1305-A3B8BAF71CA6}"/>
              </a:ext>
            </a:extLst>
          </p:cNvPr>
          <p:cNvSpPr/>
          <p:nvPr/>
        </p:nvSpPr>
        <p:spPr>
          <a:xfrm>
            <a:off x="5247249" y="2546252"/>
            <a:ext cx="2278966" cy="2166425"/>
          </a:xfrm>
          <a:prstGeom prst="ellipse">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B19EC5C-469D-08B2-999E-D272B6C63046}"/>
              </a:ext>
            </a:extLst>
          </p:cNvPr>
          <p:cNvGrpSpPr/>
          <p:nvPr/>
        </p:nvGrpSpPr>
        <p:grpSpPr>
          <a:xfrm>
            <a:off x="7723229" y="1805690"/>
            <a:ext cx="2935234" cy="1430019"/>
            <a:chOff x="7723229" y="1805690"/>
            <a:chExt cx="2935234" cy="1430019"/>
          </a:xfrm>
        </p:grpSpPr>
        <p:sp>
          <p:nvSpPr>
            <p:cNvPr id="11" name="Right Arrow 10">
              <a:extLst>
                <a:ext uri="{FF2B5EF4-FFF2-40B4-BE49-F238E27FC236}">
                  <a16:creationId xmlns:a16="http://schemas.microsoft.com/office/drawing/2014/main" id="{9814E7A6-1E7E-8909-A38C-1AD51EED130E}"/>
                </a:ext>
              </a:extLst>
            </p:cNvPr>
            <p:cNvSpPr/>
            <p:nvPr/>
          </p:nvSpPr>
          <p:spPr>
            <a:xfrm rot="20459356">
              <a:off x="7723229" y="2440681"/>
              <a:ext cx="1471394" cy="795028"/>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Oval 16">
              <a:extLst>
                <a:ext uri="{FF2B5EF4-FFF2-40B4-BE49-F238E27FC236}">
                  <a16:creationId xmlns:a16="http://schemas.microsoft.com/office/drawing/2014/main" id="{26DBF4B1-967F-36EA-7DD6-5E2EA6505715}"/>
                </a:ext>
              </a:extLst>
            </p:cNvPr>
            <p:cNvSpPr/>
            <p:nvPr/>
          </p:nvSpPr>
          <p:spPr>
            <a:xfrm>
              <a:off x="9300571" y="1805690"/>
              <a:ext cx="1357892" cy="1279665"/>
            </a:xfrm>
            <a:prstGeom prst="ellipse">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F6B7385-865A-8746-1225-264D384B7042}"/>
              </a:ext>
            </a:extLst>
          </p:cNvPr>
          <p:cNvGrpSpPr/>
          <p:nvPr/>
        </p:nvGrpSpPr>
        <p:grpSpPr>
          <a:xfrm>
            <a:off x="7933054" y="3346848"/>
            <a:ext cx="3500715" cy="1562603"/>
            <a:chOff x="7933054" y="3346848"/>
            <a:chExt cx="3500715" cy="1562603"/>
          </a:xfrm>
        </p:grpSpPr>
        <p:sp>
          <p:nvSpPr>
            <p:cNvPr id="13" name="Right Arrow 12">
              <a:extLst>
                <a:ext uri="{FF2B5EF4-FFF2-40B4-BE49-F238E27FC236}">
                  <a16:creationId xmlns:a16="http://schemas.microsoft.com/office/drawing/2014/main" id="{8F9417C8-9733-D10F-7CE6-F85BDEB382C7}"/>
                </a:ext>
              </a:extLst>
            </p:cNvPr>
            <p:cNvSpPr/>
            <p:nvPr/>
          </p:nvSpPr>
          <p:spPr>
            <a:xfrm rot="223071">
              <a:off x="7933054" y="3346848"/>
              <a:ext cx="1632702" cy="944827"/>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DFAB657-EBEC-BAEE-4AF8-4254EA9371F6}"/>
                </a:ext>
              </a:extLst>
            </p:cNvPr>
            <p:cNvSpPr/>
            <p:nvPr/>
          </p:nvSpPr>
          <p:spPr>
            <a:xfrm>
              <a:off x="9927012" y="3388672"/>
              <a:ext cx="1506757" cy="1520779"/>
            </a:xfrm>
            <a:prstGeom prst="ellipse">
              <a:avLst/>
            </a:prstGeom>
            <a:blipFill>
              <a:blip r:embed="rId6"/>
              <a:stretch>
                <a:fillRect/>
              </a:stretch>
            </a:blipFill>
            <a:ln>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79EE311-CE52-5FE6-6403-D2BF0CB10D92}"/>
              </a:ext>
            </a:extLst>
          </p:cNvPr>
          <p:cNvGrpSpPr/>
          <p:nvPr/>
        </p:nvGrpSpPr>
        <p:grpSpPr>
          <a:xfrm>
            <a:off x="7650516" y="4413105"/>
            <a:ext cx="3007948" cy="2166425"/>
            <a:chOff x="7650516" y="4413105"/>
            <a:chExt cx="3007948" cy="2166425"/>
          </a:xfrm>
        </p:grpSpPr>
        <p:sp>
          <p:nvSpPr>
            <p:cNvPr id="15" name="Right Arrow 14">
              <a:extLst>
                <a:ext uri="{FF2B5EF4-FFF2-40B4-BE49-F238E27FC236}">
                  <a16:creationId xmlns:a16="http://schemas.microsoft.com/office/drawing/2014/main" id="{07720588-BD7F-9BEA-8FAF-159F3D6C6BBF}"/>
                </a:ext>
              </a:extLst>
            </p:cNvPr>
            <p:cNvSpPr/>
            <p:nvPr/>
          </p:nvSpPr>
          <p:spPr>
            <a:xfrm rot="1779604">
              <a:off x="7650516" y="4413105"/>
              <a:ext cx="1583440" cy="9552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0F3EC8F-B9C8-E89D-7771-A6547FFF4C26}"/>
                </a:ext>
              </a:extLst>
            </p:cNvPr>
            <p:cNvSpPr/>
            <p:nvPr/>
          </p:nvSpPr>
          <p:spPr>
            <a:xfrm>
              <a:off x="9197169" y="5042038"/>
              <a:ext cx="1461295" cy="1537492"/>
            </a:xfrm>
            <a:prstGeom prst="ellipse">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3771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A2540D0-6111-861F-B3B1-FA107FC6A709}"/>
              </a:ext>
            </a:extLst>
          </p:cNvPr>
          <p:cNvGraphicFramePr>
            <a:graphicFrameLocks noGrp="1"/>
          </p:cNvGraphicFramePr>
          <p:nvPr>
            <p:extLst>
              <p:ext uri="{D42A27DB-BD31-4B8C-83A1-F6EECF244321}">
                <p14:modId xmlns:p14="http://schemas.microsoft.com/office/powerpoint/2010/main" val="26416494"/>
              </p:ext>
            </p:extLst>
          </p:nvPr>
        </p:nvGraphicFramePr>
        <p:xfrm>
          <a:off x="1363980" y="1517054"/>
          <a:ext cx="9464041" cy="3823898"/>
        </p:xfrm>
        <a:graphic>
          <a:graphicData uri="http://schemas.openxmlformats.org/drawingml/2006/table">
            <a:tbl>
              <a:tblPr firstRow="1" bandRow="1">
                <a:tableStyleId>{073A0DAA-6AF3-43AB-8588-CEC1D06C72B9}</a:tableStyleId>
              </a:tblPr>
              <a:tblGrid>
                <a:gridCol w="7458344">
                  <a:extLst>
                    <a:ext uri="{9D8B030D-6E8A-4147-A177-3AD203B41FA5}">
                      <a16:colId xmlns:a16="http://schemas.microsoft.com/office/drawing/2014/main" val="486280930"/>
                    </a:ext>
                  </a:extLst>
                </a:gridCol>
                <a:gridCol w="2005697">
                  <a:extLst>
                    <a:ext uri="{9D8B030D-6E8A-4147-A177-3AD203B41FA5}">
                      <a16:colId xmlns:a16="http://schemas.microsoft.com/office/drawing/2014/main" val="2096822384"/>
                    </a:ext>
                  </a:extLst>
                </a:gridCol>
              </a:tblGrid>
              <a:tr h="600368">
                <a:tc gridSpan="2">
                  <a:txBody>
                    <a:bodyPr/>
                    <a:lstStyle/>
                    <a:p>
                      <a:pPr algn="ctr" fontAlgn="b"/>
                      <a:r>
                        <a:rPr lang="en-IN" sz="3300" b="1" u="none" strike="noStrike">
                          <a:effectLst/>
                        </a:rPr>
                        <a:t>Long Term Change Effects (2yr change)</a:t>
                      </a:r>
                      <a:endParaRPr lang="en-IN" sz="3300" b="1" i="0" u="none" strike="noStrike">
                        <a:solidFill>
                          <a:srgbClr val="000000"/>
                        </a:solidFill>
                        <a:effectLst/>
                        <a:latin typeface="Calibri" panose="020F0502020204030204" pitchFamily="34" charset="0"/>
                      </a:endParaRPr>
                    </a:p>
                  </a:txBody>
                  <a:tcPr marL="19723" marR="19723" marT="19723" marB="0" anchor="ctr"/>
                </a:tc>
                <a:tc hMerge="1">
                  <a:txBody>
                    <a:bodyPr/>
                    <a:lstStyle/>
                    <a:p>
                      <a:endParaRPr lang="en-US"/>
                    </a:p>
                  </a:txBody>
                  <a:tcPr/>
                </a:tc>
                <a:extLst>
                  <a:ext uri="{0D108BD9-81ED-4DB2-BD59-A6C34878D82A}">
                    <a16:rowId xmlns:a16="http://schemas.microsoft.com/office/drawing/2014/main" val="1937861951"/>
                  </a:ext>
                </a:extLst>
              </a:tr>
              <a:tr h="537255">
                <a:tc>
                  <a:txBody>
                    <a:bodyPr/>
                    <a:lstStyle/>
                    <a:p>
                      <a:pPr algn="ctr" fontAlgn="t"/>
                      <a:r>
                        <a:rPr lang="en-IN" sz="2900" u="none" strike="noStrike">
                          <a:effectLst/>
                        </a:rPr>
                        <a:t>Attributes</a:t>
                      </a:r>
                      <a:endParaRPr lang="en-IN" sz="2900" b="1" i="0" u="none" strike="noStrike">
                        <a:solidFill>
                          <a:srgbClr val="000000"/>
                        </a:solidFill>
                        <a:effectLst/>
                        <a:latin typeface="Calibri" panose="020F0502020204030204" pitchFamily="34" charset="0"/>
                      </a:endParaRPr>
                    </a:p>
                  </a:txBody>
                  <a:tcPr marL="19723" marR="19723" marT="19723" marB="0" anchor="ctr"/>
                </a:tc>
                <a:tc>
                  <a:txBody>
                    <a:bodyPr/>
                    <a:lstStyle/>
                    <a:p>
                      <a:pPr algn="ctr" fontAlgn="t"/>
                      <a:r>
                        <a:rPr lang="en-IN" sz="2900" u="none" strike="noStrike">
                          <a:effectLst/>
                        </a:rPr>
                        <a:t>Parameter</a:t>
                      </a:r>
                      <a:endParaRPr lang="en-IN" sz="2900" b="1" i="0" u="none" strike="noStrike">
                        <a:solidFill>
                          <a:srgbClr val="000000"/>
                        </a:solidFill>
                        <a:effectLst/>
                        <a:latin typeface="Calibri" panose="020F0502020204030204" pitchFamily="34" charset="0"/>
                      </a:endParaRPr>
                    </a:p>
                  </a:txBody>
                  <a:tcPr marL="19723" marR="19723" marT="19723" marB="0" anchor="ctr"/>
                </a:tc>
                <a:extLst>
                  <a:ext uri="{0D108BD9-81ED-4DB2-BD59-A6C34878D82A}">
                    <a16:rowId xmlns:a16="http://schemas.microsoft.com/office/drawing/2014/main" val="3385120231"/>
                  </a:ext>
                </a:extLst>
              </a:tr>
              <a:tr h="537255">
                <a:tc>
                  <a:txBody>
                    <a:bodyPr/>
                    <a:lstStyle/>
                    <a:p>
                      <a:pPr algn="ctr" fontAlgn="b"/>
                      <a:r>
                        <a:rPr lang="en-IN" sz="2900" u="none" strike="noStrike">
                          <a:effectLst/>
                          <a:highlight>
                            <a:srgbClr val="FFFF00"/>
                          </a:highlight>
                        </a:rPr>
                        <a:t>Employed at 3 months</a:t>
                      </a:r>
                      <a:endParaRPr lang="en-IN" sz="2900" b="1" i="0" u="none" strike="noStrike">
                        <a:solidFill>
                          <a:srgbClr val="000000"/>
                        </a:solidFill>
                        <a:effectLst/>
                        <a:highlight>
                          <a:srgbClr val="FFFF00"/>
                        </a:highlight>
                        <a:latin typeface="Calibri" panose="020F0502020204030204" pitchFamily="34" charset="0"/>
                      </a:endParaRPr>
                    </a:p>
                  </a:txBody>
                  <a:tcPr marL="19723" marR="19723" marT="19723" marB="0" anchor="ctr"/>
                </a:tc>
                <a:tc>
                  <a:txBody>
                    <a:bodyPr/>
                    <a:lstStyle/>
                    <a:p>
                      <a:pPr algn="ctr" fontAlgn="b"/>
                      <a:r>
                        <a:rPr lang="en-IN" sz="2900" u="none" strike="noStrike">
                          <a:effectLst/>
                          <a:highlight>
                            <a:srgbClr val="FFFF00"/>
                          </a:highlight>
                        </a:rPr>
                        <a:t>-0.3672</a:t>
                      </a:r>
                      <a:endParaRPr lang="en-IN" sz="2900" b="1" i="0" u="none" strike="noStrike">
                        <a:solidFill>
                          <a:srgbClr val="538DD5"/>
                        </a:solidFill>
                        <a:effectLst/>
                        <a:highlight>
                          <a:srgbClr val="FFFF00"/>
                        </a:highlight>
                        <a:latin typeface="Calibri" panose="020F0502020204030204" pitchFamily="34" charset="0"/>
                      </a:endParaRPr>
                    </a:p>
                  </a:txBody>
                  <a:tcPr marL="19723" marR="19723" marT="19723" marB="0" anchor="ctr"/>
                </a:tc>
                <a:extLst>
                  <a:ext uri="{0D108BD9-81ED-4DB2-BD59-A6C34878D82A}">
                    <a16:rowId xmlns:a16="http://schemas.microsoft.com/office/drawing/2014/main" val="3239051840"/>
                  </a:ext>
                </a:extLst>
              </a:tr>
              <a:tr h="537255">
                <a:tc>
                  <a:txBody>
                    <a:bodyPr/>
                    <a:lstStyle/>
                    <a:p>
                      <a:pPr algn="ctr" fontAlgn="b"/>
                      <a:r>
                        <a:rPr lang="en-IN" sz="2900" u="none" strike="noStrike">
                          <a:effectLst/>
                          <a:highlight>
                            <a:srgbClr val="FFFF00"/>
                          </a:highlight>
                        </a:rPr>
                        <a:t>Weighted salary (US$)</a:t>
                      </a:r>
                      <a:endParaRPr lang="en-IN" sz="2900" b="1" i="0" u="none" strike="noStrike">
                        <a:solidFill>
                          <a:srgbClr val="000000"/>
                        </a:solidFill>
                        <a:effectLst/>
                        <a:highlight>
                          <a:srgbClr val="FFFF00"/>
                        </a:highlight>
                        <a:latin typeface="Calibri" panose="020F0502020204030204" pitchFamily="34" charset="0"/>
                      </a:endParaRPr>
                    </a:p>
                  </a:txBody>
                  <a:tcPr marL="19723" marR="19723" marT="19723" marB="0" anchor="ctr"/>
                </a:tc>
                <a:tc>
                  <a:txBody>
                    <a:bodyPr/>
                    <a:lstStyle/>
                    <a:p>
                      <a:pPr algn="ctr" fontAlgn="b"/>
                      <a:r>
                        <a:rPr lang="en-IN" sz="2900" u="none" strike="noStrike">
                          <a:effectLst/>
                          <a:highlight>
                            <a:srgbClr val="FFFF00"/>
                          </a:highlight>
                        </a:rPr>
                        <a:t>-0.0006</a:t>
                      </a:r>
                      <a:endParaRPr lang="en-IN" sz="2900" b="1" i="0" u="none" strike="noStrike">
                        <a:solidFill>
                          <a:srgbClr val="538DD5"/>
                        </a:solidFill>
                        <a:effectLst/>
                        <a:highlight>
                          <a:srgbClr val="FFFF00"/>
                        </a:highlight>
                        <a:latin typeface="Calibri" panose="020F0502020204030204" pitchFamily="34" charset="0"/>
                      </a:endParaRPr>
                    </a:p>
                  </a:txBody>
                  <a:tcPr marL="19723" marR="19723" marT="19723" marB="0" anchor="ctr"/>
                </a:tc>
                <a:extLst>
                  <a:ext uri="{0D108BD9-81ED-4DB2-BD59-A6C34878D82A}">
                    <a16:rowId xmlns:a16="http://schemas.microsoft.com/office/drawing/2014/main" val="3272850162"/>
                  </a:ext>
                </a:extLst>
              </a:tr>
              <a:tr h="537255">
                <a:tc>
                  <a:txBody>
                    <a:bodyPr/>
                    <a:lstStyle/>
                    <a:p>
                      <a:pPr algn="ctr" fontAlgn="b"/>
                      <a:r>
                        <a:rPr lang="en-IN" sz="2900" u="none" strike="noStrike">
                          <a:effectLst/>
                          <a:highlight>
                            <a:srgbClr val="FFFF00"/>
                          </a:highlight>
                        </a:rPr>
                        <a:t>Career progress rank</a:t>
                      </a:r>
                      <a:endParaRPr lang="en-IN" sz="2900" b="1" i="0" u="none" strike="noStrike">
                        <a:solidFill>
                          <a:srgbClr val="000000"/>
                        </a:solidFill>
                        <a:effectLst/>
                        <a:highlight>
                          <a:srgbClr val="FFFF00"/>
                        </a:highlight>
                        <a:latin typeface="Calibri" panose="020F0502020204030204" pitchFamily="34" charset="0"/>
                      </a:endParaRPr>
                    </a:p>
                  </a:txBody>
                  <a:tcPr marL="19723" marR="19723" marT="19723" marB="0" anchor="ctr"/>
                </a:tc>
                <a:tc>
                  <a:txBody>
                    <a:bodyPr/>
                    <a:lstStyle/>
                    <a:p>
                      <a:pPr algn="ctr" fontAlgn="b"/>
                      <a:r>
                        <a:rPr lang="en-IN" sz="2900" u="none" strike="noStrike">
                          <a:effectLst/>
                          <a:highlight>
                            <a:srgbClr val="FFFF00"/>
                          </a:highlight>
                        </a:rPr>
                        <a:t>0.1875</a:t>
                      </a:r>
                      <a:endParaRPr lang="en-IN" sz="2900" b="1" i="0" u="none" strike="noStrike">
                        <a:solidFill>
                          <a:srgbClr val="538DD5"/>
                        </a:solidFill>
                        <a:effectLst/>
                        <a:highlight>
                          <a:srgbClr val="FFFF00"/>
                        </a:highlight>
                        <a:latin typeface="Calibri" panose="020F0502020204030204" pitchFamily="34" charset="0"/>
                      </a:endParaRPr>
                    </a:p>
                  </a:txBody>
                  <a:tcPr marL="19723" marR="19723" marT="19723" marB="0" anchor="ctr"/>
                </a:tc>
                <a:extLst>
                  <a:ext uri="{0D108BD9-81ED-4DB2-BD59-A6C34878D82A}">
                    <a16:rowId xmlns:a16="http://schemas.microsoft.com/office/drawing/2014/main" val="4149753022"/>
                  </a:ext>
                </a:extLst>
              </a:tr>
              <a:tr h="537255">
                <a:tc>
                  <a:txBody>
                    <a:bodyPr/>
                    <a:lstStyle/>
                    <a:p>
                      <a:pPr algn="ctr" fontAlgn="b"/>
                      <a:r>
                        <a:rPr lang="en-IN" sz="2900" u="none" strike="noStrike">
                          <a:effectLst/>
                        </a:rPr>
                        <a:t>Female students (%)</a:t>
                      </a:r>
                      <a:endParaRPr lang="en-IN" sz="2900" b="1" i="0" u="none" strike="noStrike">
                        <a:solidFill>
                          <a:srgbClr val="000000"/>
                        </a:solidFill>
                        <a:effectLst/>
                        <a:latin typeface="Calibri" panose="020F0502020204030204" pitchFamily="34" charset="0"/>
                      </a:endParaRPr>
                    </a:p>
                  </a:txBody>
                  <a:tcPr marL="19723" marR="19723" marT="19723" marB="0" anchor="ctr"/>
                </a:tc>
                <a:tc>
                  <a:txBody>
                    <a:bodyPr/>
                    <a:lstStyle/>
                    <a:p>
                      <a:pPr algn="ctr" fontAlgn="b"/>
                      <a:r>
                        <a:rPr lang="en-IN" sz="2900" u="none" strike="noStrike">
                          <a:effectLst/>
                        </a:rPr>
                        <a:t>-0.482</a:t>
                      </a:r>
                      <a:endParaRPr lang="en-IN" sz="2900" b="1" i="0" u="none" strike="noStrike">
                        <a:solidFill>
                          <a:srgbClr val="538DD5"/>
                        </a:solidFill>
                        <a:effectLst/>
                        <a:latin typeface="Calibri" panose="020F0502020204030204" pitchFamily="34" charset="0"/>
                      </a:endParaRPr>
                    </a:p>
                  </a:txBody>
                  <a:tcPr marL="19723" marR="19723" marT="19723" marB="0" anchor="ctr"/>
                </a:tc>
                <a:extLst>
                  <a:ext uri="{0D108BD9-81ED-4DB2-BD59-A6C34878D82A}">
                    <a16:rowId xmlns:a16="http://schemas.microsoft.com/office/drawing/2014/main" val="3646908350"/>
                  </a:ext>
                </a:extLst>
              </a:tr>
              <a:tr h="537255">
                <a:tc>
                  <a:txBody>
                    <a:bodyPr/>
                    <a:lstStyle/>
                    <a:p>
                      <a:pPr algn="ctr" fontAlgn="b"/>
                      <a:r>
                        <a:rPr lang="en-IN" sz="2900" u="none" strike="noStrike" err="1">
                          <a:effectLst/>
                          <a:highlight>
                            <a:srgbClr val="FFFF00"/>
                          </a:highlight>
                        </a:rPr>
                        <a:t>Avg_Course_Length</a:t>
                      </a:r>
                      <a:r>
                        <a:rPr lang="en-IN" sz="2900" u="none" strike="noStrike">
                          <a:effectLst/>
                          <a:highlight>
                            <a:srgbClr val="FFFF00"/>
                          </a:highlight>
                        </a:rPr>
                        <a:t>(Months)</a:t>
                      </a:r>
                      <a:endParaRPr lang="en-IN" sz="2900" b="1" i="0" u="none" strike="noStrike">
                        <a:solidFill>
                          <a:srgbClr val="000000"/>
                        </a:solidFill>
                        <a:effectLst/>
                        <a:highlight>
                          <a:srgbClr val="FFFF00"/>
                        </a:highlight>
                        <a:latin typeface="Calibri" panose="020F0502020204030204" pitchFamily="34" charset="0"/>
                      </a:endParaRPr>
                    </a:p>
                  </a:txBody>
                  <a:tcPr marL="19723" marR="19723" marT="19723" marB="0" anchor="ctr"/>
                </a:tc>
                <a:tc>
                  <a:txBody>
                    <a:bodyPr/>
                    <a:lstStyle/>
                    <a:p>
                      <a:pPr algn="ctr" fontAlgn="b"/>
                      <a:r>
                        <a:rPr lang="en-IN" sz="2900" u="none" strike="noStrike">
                          <a:effectLst/>
                          <a:highlight>
                            <a:srgbClr val="FFFF00"/>
                          </a:highlight>
                        </a:rPr>
                        <a:t>2.1469</a:t>
                      </a:r>
                      <a:endParaRPr lang="en-IN" sz="2900" b="1" i="0" u="none" strike="noStrike">
                        <a:solidFill>
                          <a:srgbClr val="FF0000"/>
                        </a:solidFill>
                        <a:effectLst/>
                        <a:highlight>
                          <a:srgbClr val="FFFF00"/>
                        </a:highlight>
                        <a:latin typeface="Calibri" panose="020F0502020204030204" pitchFamily="34" charset="0"/>
                      </a:endParaRPr>
                    </a:p>
                  </a:txBody>
                  <a:tcPr marL="19723" marR="19723" marT="19723" marB="0" anchor="ctr"/>
                </a:tc>
                <a:extLst>
                  <a:ext uri="{0D108BD9-81ED-4DB2-BD59-A6C34878D82A}">
                    <a16:rowId xmlns:a16="http://schemas.microsoft.com/office/drawing/2014/main" val="1744838985"/>
                  </a:ext>
                </a:extLst>
              </a:tr>
            </a:tbl>
          </a:graphicData>
        </a:graphic>
      </p:graphicFrame>
    </p:spTree>
    <p:extLst>
      <p:ext uri="{BB962C8B-B14F-4D97-AF65-F5344CB8AC3E}">
        <p14:creationId xmlns:p14="http://schemas.microsoft.com/office/powerpoint/2010/main" val="3638853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5" descr="A building with a statue in front of it&#10;&#10;Description automatically generated">
            <a:extLst>
              <a:ext uri="{FF2B5EF4-FFF2-40B4-BE49-F238E27FC236}">
                <a16:creationId xmlns:a16="http://schemas.microsoft.com/office/drawing/2014/main" id="{220E8F9F-261D-6AF8-70CE-1A297DDA797C}"/>
              </a:ext>
            </a:extLst>
          </p:cNvPr>
          <p:cNvPicPr>
            <a:picLocks noChangeAspect="1"/>
          </p:cNvPicPr>
          <p:nvPr/>
        </p:nvPicPr>
        <p:blipFill rotWithShape="1">
          <a:blip r:embed="rId2">
            <a:duotone>
              <a:prstClr val="black"/>
              <a:prstClr val="white"/>
            </a:duotone>
            <a:alphaModFix amt="20000"/>
            <a:extLst>
              <a:ext uri="{28A0092B-C50C-407E-A947-70E740481C1C}">
                <a14:useLocalDpi xmlns:a14="http://schemas.microsoft.com/office/drawing/2010/main" val="0"/>
              </a:ext>
            </a:extLst>
          </a:blip>
          <a:srcRect l="15032" r="10746"/>
          <a:stretch/>
        </p:blipFill>
        <p:spPr>
          <a:xfrm>
            <a:off x="0" y="0"/>
            <a:ext cx="12191695" cy="6857990"/>
          </a:xfrm>
          <a:prstGeom prst="rect">
            <a:avLst/>
          </a:prstGeom>
        </p:spPr>
      </p:pic>
      <p:pic>
        <p:nvPicPr>
          <p:cNvPr id="11" name="Picture 10" descr="A building with a statue in front of it&#10;&#10;Description automatically generated">
            <a:extLst>
              <a:ext uri="{FF2B5EF4-FFF2-40B4-BE49-F238E27FC236}">
                <a16:creationId xmlns:a16="http://schemas.microsoft.com/office/drawing/2014/main" id="{4B7193BD-42CB-620A-15F9-0AF2CCA0B569}"/>
              </a:ext>
            </a:extLst>
          </p:cNvPr>
          <p:cNvPicPr>
            <a:picLocks noChangeAspect="1"/>
          </p:cNvPicPr>
          <p:nvPr/>
        </p:nvPicPr>
        <p:blipFill rotWithShape="1">
          <a:blip r:embed="rId2">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graphicFrame>
        <p:nvGraphicFramePr>
          <p:cNvPr id="5" name="Table 4">
            <a:extLst>
              <a:ext uri="{FF2B5EF4-FFF2-40B4-BE49-F238E27FC236}">
                <a16:creationId xmlns:a16="http://schemas.microsoft.com/office/drawing/2014/main" id="{518C030F-FB56-70D1-11AB-097F90B2F631}"/>
              </a:ext>
            </a:extLst>
          </p:cNvPr>
          <p:cNvGraphicFramePr>
            <a:graphicFrameLocks noGrp="1"/>
          </p:cNvGraphicFramePr>
          <p:nvPr>
            <p:extLst>
              <p:ext uri="{D42A27DB-BD31-4B8C-83A1-F6EECF244321}">
                <p14:modId xmlns:p14="http://schemas.microsoft.com/office/powerpoint/2010/main" val="422549695"/>
              </p:ext>
            </p:extLst>
          </p:nvPr>
        </p:nvGraphicFramePr>
        <p:xfrm>
          <a:off x="742951" y="428625"/>
          <a:ext cx="10358438" cy="5514972"/>
        </p:xfrm>
        <a:graphic>
          <a:graphicData uri="http://schemas.openxmlformats.org/drawingml/2006/table">
            <a:tbl>
              <a:tblPr firstRow="1" bandRow="1">
                <a:tableStyleId>{9D7B26C5-4107-4FEC-AEDC-1716B250A1EF}</a:tableStyleId>
              </a:tblPr>
              <a:tblGrid>
                <a:gridCol w="2950054">
                  <a:extLst>
                    <a:ext uri="{9D8B030D-6E8A-4147-A177-3AD203B41FA5}">
                      <a16:colId xmlns:a16="http://schemas.microsoft.com/office/drawing/2014/main" val="3905185571"/>
                    </a:ext>
                  </a:extLst>
                </a:gridCol>
                <a:gridCol w="2750422">
                  <a:extLst>
                    <a:ext uri="{9D8B030D-6E8A-4147-A177-3AD203B41FA5}">
                      <a16:colId xmlns:a16="http://schemas.microsoft.com/office/drawing/2014/main" val="1788741828"/>
                    </a:ext>
                  </a:extLst>
                </a:gridCol>
                <a:gridCol w="2462070">
                  <a:extLst>
                    <a:ext uri="{9D8B030D-6E8A-4147-A177-3AD203B41FA5}">
                      <a16:colId xmlns:a16="http://schemas.microsoft.com/office/drawing/2014/main" val="2041865075"/>
                    </a:ext>
                  </a:extLst>
                </a:gridCol>
                <a:gridCol w="2195892">
                  <a:extLst>
                    <a:ext uri="{9D8B030D-6E8A-4147-A177-3AD203B41FA5}">
                      <a16:colId xmlns:a16="http://schemas.microsoft.com/office/drawing/2014/main" val="3276277132"/>
                    </a:ext>
                  </a:extLst>
                </a:gridCol>
              </a:tblGrid>
              <a:tr h="1378743">
                <a:tc>
                  <a:txBody>
                    <a:bodyPr/>
                    <a:lstStyle/>
                    <a:p>
                      <a:r>
                        <a:rPr lang="en-US" sz="2000"/>
                        <a:t>PARTICULARS</a:t>
                      </a:r>
                    </a:p>
                  </a:txBody>
                  <a:tcPr/>
                </a:tc>
                <a:tc>
                  <a:txBody>
                    <a:bodyPr/>
                    <a:lstStyle/>
                    <a:p>
                      <a:r>
                        <a:rPr lang="en-US" sz="2000"/>
                        <a:t>NORMAL PREDICTION MODEL</a:t>
                      </a:r>
                    </a:p>
                  </a:txBody>
                  <a:tcPr/>
                </a:tc>
                <a:tc>
                  <a:txBody>
                    <a:bodyPr/>
                    <a:lstStyle/>
                    <a:p>
                      <a:r>
                        <a:rPr lang="en-US" sz="2000"/>
                        <a:t>SHORT-TERM APPROACH</a:t>
                      </a:r>
                    </a:p>
                  </a:txBody>
                  <a:tcPr/>
                </a:tc>
                <a:tc>
                  <a:txBody>
                    <a:bodyPr/>
                    <a:lstStyle/>
                    <a:p>
                      <a:r>
                        <a:rPr lang="en-US" sz="2000"/>
                        <a:t>LONG- TERM APPROACH</a:t>
                      </a:r>
                    </a:p>
                  </a:txBody>
                  <a:tcPr/>
                </a:tc>
                <a:extLst>
                  <a:ext uri="{0D108BD9-81ED-4DB2-BD59-A6C34878D82A}">
                    <a16:rowId xmlns:a16="http://schemas.microsoft.com/office/drawing/2014/main" val="1480636219"/>
                  </a:ext>
                </a:extLst>
              </a:tr>
              <a:tr h="1378743">
                <a:tc>
                  <a:txBody>
                    <a:bodyPr/>
                    <a:lstStyle/>
                    <a:p>
                      <a:r>
                        <a:rPr lang="en-US" sz="2400"/>
                        <a:t>EMPLOYED AT 3 MONTHS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3221308"/>
                  </a:ext>
                </a:extLst>
              </a:tr>
              <a:tr h="1378743">
                <a:tc>
                  <a:txBody>
                    <a:bodyPr/>
                    <a:lstStyle/>
                    <a:p>
                      <a:r>
                        <a:rPr lang="en-US" sz="2400"/>
                        <a:t>WEIGHTED SALARY (US)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71136681"/>
                  </a:ext>
                </a:extLst>
              </a:tr>
              <a:tr h="1378743">
                <a:tc>
                  <a:txBody>
                    <a:bodyPr/>
                    <a:lstStyle/>
                    <a:p>
                      <a:r>
                        <a:rPr lang="en-US" sz="2400"/>
                        <a:t>CAREER PROGRESS RANK</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32776007"/>
                  </a:ext>
                </a:extLst>
              </a:tr>
            </a:tbl>
          </a:graphicData>
        </a:graphic>
      </p:graphicFrame>
      <p:pic>
        <p:nvPicPr>
          <p:cNvPr id="8" name="Graphic 7" descr="Play with solid fill">
            <a:extLst>
              <a:ext uri="{FF2B5EF4-FFF2-40B4-BE49-F238E27FC236}">
                <a16:creationId xmlns:a16="http://schemas.microsoft.com/office/drawing/2014/main" id="{5341621D-F5ED-9D90-4C07-4D6A93C04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110037" y="4643437"/>
            <a:ext cx="914400" cy="914400"/>
          </a:xfrm>
          <a:prstGeom prst="rect">
            <a:avLst/>
          </a:prstGeom>
        </p:spPr>
      </p:pic>
      <p:pic>
        <p:nvPicPr>
          <p:cNvPr id="9" name="Graphic 8" descr="Play with solid fill">
            <a:extLst>
              <a:ext uri="{FF2B5EF4-FFF2-40B4-BE49-F238E27FC236}">
                <a16:creationId xmlns:a16="http://schemas.microsoft.com/office/drawing/2014/main" id="{3C8F2DBA-5077-DCD9-1DC8-7038882BB2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6910387" y="4643437"/>
            <a:ext cx="914400" cy="914400"/>
          </a:xfrm>
          <a:prstGeom prst="rect">
            <a:avLst/>
          </a:prstGeom>
        </p:spPr>
      </p:pic>
      <p:pic>
        <p:nvPicPr>
          <p:cNvPr id="10" name="Graphic 9" descr="Play with solid fill">
            <a:extLst>
              <a:ext uri="{FF2B5EF4-FFF2-40B4-BE49-F238E27FC236}">
                <a16:creationId xmlns:a16="http://schemas.microsoft.com/office/drawing/2014/main" id="{93D60835-C46A-471F-1D2C-FA8CCAD1F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9453560" y="4643437"/>
            <a:ext cx="914400" cy="914400"/>
          </a:xfrm>
          <a:prstGeom prst="rect">
            <a:avLst/>
          </a:prstGeom>
        </p:spPr>
      </p:pic>
      <p:pic>
        <p:nvPicPr>
          <p:cNvPr id="12" name="Graphic 11" descr="Play with solid fill">
            <a:extLst>
              <a:ext uri="{FF2B5EF4-FFF2-40B4-BE49-F238E27FC236}">
                <a16:creationId xmlns:a16="http://schemas.microsoft.com/office/drawing/2014/main" id="{9883A388-2222-2E9F-1457-50B4FD7113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110037" y="3265893"/>
            <a:ext cx="914400" cy="914400"/>
          </a:xfrm>
          <a:prstGeom prst="rect">
            <a:avLst/>
          </a:prstGeom>
        </p:spPr>
      </p:pic>
      <p:pic>
        <p:nvPicPr>
          <p:cNvPr id="13" name="Graphic 12" descr="Play with solid fill">
            <a:extLst>
              <a:ext uri="{FF2B5EF4-FFF2-40B4-BE49-F238E27FC236}">
                <a16:creationId xmlns:a16="http://schemas.microsoft.com/office/drawing/2014/main" id="{03F9F067-EB70-CB7D-5C9A-D1CA460E9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20218" y="1888350"/>
            <a:ext cx="914400" cy="914400"/>
          </a:xfrm>
          <a:prstGeom prst="rect">
            <a:avLst/>
          </a:prstGeom>
        </p:spPr>
      </p:pic>
      <p:pic>
        <p:nvPicPr>
          <p:cNvPr id="14" name="Graphic 13" descr="Play with solid fill">
            <a:extLst>
              <a:ext uri="{FF2B5EF4-FFF2-40B4-BE49-F238E27FC236}">
                <a16:creationId xmlns:a16="http://schemas.microsoft.com/office/drawing/2014/main" id="{3B3A77D6-61D9-BD85-6EDF-E51DF2658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6829422" y="1888350"/>
            <a:ext cx="914400" cy="914400"/>
          </a:xfrm>
          <a:prstGeom prst="rect">
            <a:avLst/>
          </a:prstGeom>
        </p:spPr>
      </p:pic>
      <p:pic>
        <p:nvPicPr>
          <p:cNvPr id="15" name="Graphic 14" descr="Play with solid fill">
            <a:extLst>
              <a:ext uri="{FF2B5EF4-FFF2-40B4-BE49-F238E27FC236}">
                <a16:creationId xmlns:a16="http://schemas.microsoft.com/office/drawing/2014/main" id="{D6F585D5-94D8-0DBF-984E-C023CF425E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3560" y="3271844"/>
            <a:ext cx="914400" cy="914400"/>
          </a:xfrm>
          <a:prstGeom prst="rect">
            <a:avLst/>
          </a:prstGeom>
        </p:spPr>
      </p:pic>
      <p:pic>
        <p:nvPicPr>
          <p:cNvPr id="16" name="Graphic 15" descr="Play with solid fill">
            <a:extLst>
              <a:ext uri="{FF2B5EF4-FFF2-40B4-BE49-F238E27FC236}">
                <a16:creationId xmlns:a16="http://schemas.microsoft.com/office/drawing/2014/main" id="{CAA69B94-5497-3013-3EA9-48B08ADFAF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6829422" y="3271844"/>
            <a:ext cx="914400" cy="914400"/>
          </a:xfrm>
          <a:prstGeom prst="rect">
            <a:avLst/>
          </a:prstGeom>
        </p:spPr>
      </p:pic>
      <p:pic>
        <p:nvPicPr>
          <p:cNvPr id="17" name="Graphic 16" descr="Play with solid fill">
            <a:extLst>
              <a:ext uri="{FF2B5EF4-FFF2-40B4-BE49-F238E27FC236}">
                <a16:creationId xmlns:a16="http://schemas.microsoft.com/office/drawing/2014/main" id="{C130CE1F-ABF3-C0BA-A024-A00BB46DFA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110037" y="1888350"/>
            <a:ext cx="914400" cy="914400"/>
          </a:xfrm>
          <a:prstGeom prst="rect">
            <a:avLst/>
          </a:prstGeom>
        </p:spPr>
      </p:pic>
    </p:spTree>
    <p:extLst>
      <p:ext uri="{BB962C8B-B14F-4D97-AF65-F5344CB8AC3E}">
        <p14:creationId xmlns:p14="http://schemas.microsoft.com/office/powerpoint/2010/main" val="30506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uilding with a statue in front of it&#10;&#10;Description automatically generated">
            <a:extLst>
              <a:ext uri="{FF2B5EF4-FFF2-40B4-BE49-F238E27FC236}">
                <a16:creationId xmlns:a16="http://schemas.microsoft.com/office/drawing/2014/main" id="{CB4040F5-F358-11F1-7335-6B8CA63EDDE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15033" r="10747"/>
          <a:stretch/>
        </p:blipFill>
        <p:spPr>
          <a:xfrm>
            <a:off x="-303" y="14289"/>
            <a:ext cx="12192000" cy="6857999"/>
          </a:xfrm>
          <a:prstGeom prst="rect">
            <a:avLst/>
          </a:prstGeom>
        </p:spPr>
      </p:pic>
      <p:sp>
        <p:nvSpPr>
          <p:cNvPr id="5" name="TextBox 4">
            <a:extLst>
              <a:ext uri="{FF2B5EF4-FFF2-40B4-BE49-F238E27FC236}">
                <a16:creationId xmlns:a16="http://schemas.microsoft.com/office/drawing/2014/main" id="{1D3BB92E-8882-096E-8EB7-34EA0C38F97F}"/>
              </a:ext>
            </a:extLst>
          </p:cNvPr>
          <p:cNvSpPr txBox="1"/>
          <p:nvPr/>
        </p:nvSpPr>
        <p:spPr>
          <a:xfrm>
            <a:off x="2651702" y="292895"/>
            <a:ext cx="6569648" cy="1028700"/>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pPr>
            <a:r>
              <a:rPr lang="en-US" sz="4800" cap="all">
                <a:latin typeface="+mj-lt"/>
                <a:ea typeface="+mj-ea"/>
                <a:cs typeface="+mj-cs"/>
              </a:rPr>
              <a:t>RECOMMENDATIONS</a:t>
            </a:r>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hevron arrows with solid fill">
            <a:extLst>
              <a:ext uri="{FF2B5EF4-FFF2-40B4-BE49-F238E27FC236}">
                <a16:creationId xmlns:a16="http://schemas.microsoft.com/office/drawing/2014/main" id="{71D8B621-CC34-BE36-E866-C285D2469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0469" y="1746322"/>
            <a:ext cx="914400" cy="914400"/>
          </a:xfrm>
          <a:prstGeom prst="rect">
            <a:avLst/>
          </a:prstGeom>
        </p:spPr>
      </p:pic>
      <p:pic>
        <p:nvPicPr>
          <p:cNvPr id="8" name="Graphic 7" descr="Chevron arrows with solid fill">
            <a:extLst>
              <a:ext uri="{FF2B5EF4-FFF2-40B4-BE49-F238E27FC236}">
                <a16:creationId xmlns:a16="http://schemas.microsoft.com/office/drawing/2014/main" id="{786FD5E0-12D3-B396-8BDC-3FE617B8B9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0469" y="3429000"/>
            <a:ext cx="914400" cy="914400"/>
          </a:xfrm>
          <a:prstGeom prst="rect">
            <a:avLst/>
          </a:prstGeom>
        </p:spPr>
      </p:pic>
      <p:sp>
        <p:nvSpPr>
          <p:cNvPr id="9" name="TextBox 8">
            <a:extLst>
              <a:ext uri="{FF2B5EF4-FFF2-40B4-BE49-F238E27FC236}">
                <a16:creationId xmlns:a16="http://schemas.microsoft.com/office/drawing/2014/main" id="{F198CC03-21B0-8328-BFD6-B561F5199801}"/>
              </a:ext>
            </a:extLst>
          </p:cNvPr>
          <p:cNvSpPr txBox="1"/>
          <p:nvPr/>
        </p:nvSpPr>
        <p:spPr>
          <a:xfrm>
            <a:off x="4857750" y="1880356"/>
            <a:ext cx="3729038" cy="830997"/>
          </a:xfrm>
          <a:prstGeom prst="rect">
            <a:avLst/>
          </a:prstGeom>
          <a:noFill/>
        </p:spPr>
        <p:txBody>
          <a:bodyPr wrap="square" rtlCol="0">
            <a:spAutoFit/>
          </a:bodyPr>
          <a:lstStyle/>
          <a:p>
            <a:r>
              <a:rPr lang="en-US" sz="2400"/>
              <a:t>DEVELOPMENT OF THE CAREER  SERVICES</a:t>
            </a:r>
          </a:p>
        </p:txBody>
      </p:sp>
      <p:sp>
        <p:nvSpPr>
          <p:cNvPr id="11" name="TextBox 10">
            <a:extLst>
              <a:ext uri="{FF2B5EF4-FFF2-40B4-BE49-F238E27FC236}">
                <a16:creationId xmlns:a16="http://schemas.microsoft.com/office/drawing/2014/main" id="{C72587EB-5345-0A73-C782-4B367E047CB1}"/>
              </a:ext>
            </a:extLst>
          </p:cNvPr>
          <p:cNvSpPr txBox="1"/>
          <p:nvPr/>
        </p:nvSpPr>
        <p:spPr>
          <a:xfrm>
            <a:off x="4857750" y="3563034"/>
            <a:ext cx="3729038" cy="954107"/>
          </a:xfrm>
          <a:prstGeom prst="rect">
            <a:avLst/>
          </a:prstGeom>
          <a:noFill/>
        </p:spPr>
        <p:txBody>
          <a:bodyPr wrap="square" rtlCol="0">
            <a:spAutoFit/>
          </a:bodyPr>
          <a:lstStyle/>
          <a:p>
            <a:r>
              <a:rPr lang="en-US" sz="2800"/>
              <a:t>ADDITONAL OFFERINGS</a:t>
            </a:r>
          </a:p>
        </p:txBody>
      </p:sp>
    </p:spTree>
    <p:extLst>
      <p:ext uri="{BB962C8B-B14F-4D97-AF65-F5344CB8AC3E}">
        <p14:creationId xmlns:p14="http://schemas.microsoft.com/office/powerpoint/2010/main" val="901113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4" name="Straight Connector 2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83F4F075-D118-59B9-9B8F-483D2F86D60B}"/>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2" name="TextBox 1">
            <a:extLst>
              <a:ext uri="{FF2B5EF4-FFF2-40B4-BE49-F238E27FC236}">
                <a16:creationId xmlns:a16="http://schemas.microsoft.com/office/drawing/2014/main" id="{C3E86A93-75EF-F2A5-4ED6-231D166F792A}"/>
              </a:ext>
            </a:extLst>
          </p:cNvPr>
          <p:cNvSpPr txBox="1"/>
          <p:nvPr/>
        </p:nvSpPr>
        <p:spPr>
          <a:xfrm>
            <a:off x="4976636" y="992221"/>
            <a:ext cx="6247308" cy="4873558"/>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pPr>
            <a:r>
              <a:rPr lang="en-US" sz="6600" cap="all">
                <a:solidFill>
                  <a:schemeClr val="accent1"/>
                </a:solidFill>
                <a:latin typeface="+mj-lt"/>
                <a:ea typeface="+mj-ea"/>
                <a:cs typeface="+mj-cs"/>
              </a:rPr>
              <a:t>THANK YOU</a:t>
            </a:r>
          </a:p>
        </p:txBody>
      </p:sp>
      <p:cxnSp>
        <p:nvCxnSpPr>
          <p:cNvPr id="28" name="Straight Connector 2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06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3" name="Picture 10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05" name="Straight Connector 10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7" name="Rectangle 10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6B5E356A-57AD-FF1D-1D21-F41507BCA3DD}"/>
              </a:ext>
            </a:extLst>
          </p:cNvPr>
          <p:cNvPicPr>
            <a:picLocks noChangeAspect="1"/>
          </p:cNvPicPr>
          <p:nvPr/>
        </p:nvPicPr>
        <p:blipFill rotWithShape="1">
          <a:blip r:embed="rId3">
            <a:alphaModFix amt="50000"/>
          </a:blip>
          <a:srcRect t="13334" r="-1" b="1757"/>
          <a:stretch/>
        </p:blipFill>
        <p:spPr>
          <a:xfrm>
            <a:off x="305" y="10"/>
            <a:ext cx="12191695" cy="6857990"/>
          </a:xfrm>
          <a:prstGeom prst="rect">
            <a:avLst/>
          </a:prstGeom>
        </p:spPr>
      </p:pic>
      <p:sp>
        <p:nvSpPr>
          <p:cNvPr id="10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1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13" name="Rectangle 11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041171D8-3CEA-9FE6-A9BB-0C12CC265C46}"/>
              </a:ext>
            </a:extLst>
          </p:cNvPr>
          <p:cNvSpPr txBox="1"/>
          <p:nvPr/>
        </p:nvSpPr>
        <p:spPr>
          <a:xfrm>
            <a:off x="1130271" y="1193800"/>
            <a:ext cx="3193050"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cap="all">
                <a:latin typeface="+mj-lt"/>
                <a:ea typeface="+mj-ea"/>
                <a:cs typeface="+mj-cs"/>
              </a:rPr>
              <a:t>REFRENCES</a:t>
            </a:r>
          </a:p>
        </p:txBody>
      </p:sp>
      <p:cxnSp>
        <p:nvCxnSpPr>
          <p:cNvPr id="115" name="Straight Connector 11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87CA5A6-43B1-6307-4CB6-15B2FCD3A6FC}"/>
              </a:ext>
            </a:extLst>
          </p:cNvPr>
          <p:cNvSpPr txBox="1"/>
          <p:nvPr/>
        </p:nvSpPr>
        <p:spPr>
          <a:xfrm>
            <a:off x="4976636" y="1193800"/>
            <a:ext cx="6085091" cy="46990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IMAGERY REFERENCES:</a:t>
            </a:r>
            <a:endParaRPr lang="en-US"/>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hlinkClick r:id="rId4"/>
              </a:rPr>
              <a:t>https://www.vectorstock.com</a:t>
            </a:r>
            <a:endParaRPr lang="en-US"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hlinkClick r:id="rId5"/>
              </a:rPr>
              <a:t>https://mbagradschools.com/school/odette-school-of-business</a:t>
            </a:r>
            <a:endParaRPr lang="en-US"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hlinkClick r:id="rId6"/>
              </a:rPr>
              <a:t>https://www.istockphoto.com/illustrations/icons</a:t>
            </a:r>
            <a:endParaRPr lang="en-US" dirty="0"/>
          </a:p>
          <a:p>
            <a:pPr marL="342900"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
        <p:nvSpPr>
          <p:cNvPr id="11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540438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7" name="Picture 126">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8" name="Straight Connector 127">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29" name="Rectangle 12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88795B03-F899-4CB1-0E9A-6D90EFA4CCC0}"/>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13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32" name="Rectangle 13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6D6FBB8B-F8F7-5527-CA14-784940253D23}"/>
              </a:ext>
            </a:extLst>
          </p:cNvPr>
          <p:cNvSpPr txBox="1"/>
          <p:nvPr/>
        </p:nvSpPr>
        <p:spPr>
          <a:xfrm>
            <a:off x="1130271" y="1193800"/>
            <a:ext cx="3193050"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b="1" cap="all">
                <a:solidFill>
                  <a:schemeClr val="accent1"/>
                </a:solidFill>
                <a:latin typeface="+mj-lt"/>
                <a:ea typeface="+mj-ea"/>
                <a:cs typeface="+mj-cs"/>
              </a:rPr>
              <a:t>Our journey at a glimpse</a:t>
            </a:r>
          </a:p>
        </p:txBody>
      </p:sp>
      <p:cxnSp>
        <p:nvCxnSpPr>
          <p:cNvPr id="133" name="Straight Connector 132">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graphicFrame>
        <p:nvGraphicFramePr>
          <p:cNvPr id="2" name="Diagram 1">
            <a:extLst>
              <a:ext uri="{FF2B5EF4-FFF2-40B4-BE49-F238E27FC236}">
                <a16:creationId xmlns:a16="http://schemas.microsoft.com/office/drawing/2014/main" id="{29C591F4-D81A-3976-412D-03EA2AAAEBAF}"/>
              </a:ext>
            </a:extLst>
          </p:cNvPr>
          <p:cNvGraphicFramePr/>
          <p:nvPr>
            <p:extLst>
              <p:ext uri="{D42A27DB-BD31-4B8C-83A1-F6EECF244321}">
                <p14:modId xmlns:p14="http://schemas.microsoft.com/office/powerpoint/2010/main" val="2915240722"/>
              </p:ext>
            </p:extLst>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335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7" name="Picture 126">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8" name="Straight Connector 127">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29" name="Rectangle 12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32" name="Rectangle 13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descr="A building with a statue in front of it&#10;&#10;Description automatically generated">
            <a:extLst>
              <a:ext uri="{FF2B5EF4-FFF2-40B4-BE49-F238E27FC236}">
                <a16:creationId xmlns:a16="http://schemas.microsoft.com/office/drawing/2014/main" id="{88795B03-F899-4CB1-0E9A-6D90EFA4CCC0}"/>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0" y="14298"/>
            <a:ext cx="12191695" cy="6857990"/>
          </a:xfrm>
          <a:prstGeom prst="rect">
            <a:avLst/>
          </a:prstGeom>
        </p:spPr>
      </p:pic>
      <p:sp>
        <p:nvSpPr>
          <p:cNvPr id="5" name="TextBox 4">
            <a:extLst>
              <a:ext uri="{FF2B5EF4-FFF2-40B4-BE49-F238E27FC236}">
                <a16:creationId xmlns:a16="http://schemas.microsoft.com/office/drawing/2014/main" id="{6D6FBB8B-F8F7-5527-CA14-784940253D23}"/>
              </a:ext>
            </a:extLst>
          </p:cNvPr>
          <p:cNvSpPr txBox="1"/>
          <p:nvPr/>
        </p:nvSpPr>
        <p:spPr>
          <a:xfrm>
            <a:off x="0" y="1193800"/>
            <a:ext cx="4654290"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b="1" cap="all">
                <a:solidFill>
                  <a:schemeClr val="accent1"/>
                </a:solidFill>
                <a:latin typeface="+mj-lt"/>
                <a:ea typeface="+mj-ea"/>
                <a:cs typeface="+mj-cs"/>
              </a:rPr>
              <a:t>DATA COLLECTION</a:t>
            </a:r>
          </a:p>
        </p:txBody>
      </p:sp>
      <p:cxnSp>
        <p:nvCxnSpPr>
          <p:cNvPr id="133" name="Straight Connector 132">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6" name="Oval 5">
            <a:extLst>
              <a:ext uri="{FF2B5EF4-FFF2-40B4-BE49-F238E27FC236}">
                <a16:creationId xmlns:a16="http://schemas.microsoft.com/office/drawing/2014/main" id="{CDB11D46-ACA8-A605-86E3-08A75D373567}"/>
              </a:ext>
            </a:extLst>
          </p:cNvPr>
          <p:cNvSpPr/>
          <p:nvPr/>
        </p:nvSpPr>
        <p:spPr>
          <a:xfrm>
            <a:off x="8604503" y="1588075"/>
            <a:ext cx="3382705" cy="32952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F392EA1-F0AF-41DB-A4DF-E2592D38D514}"/>
              </a:ext>
            </a:extLst>
          </p:cNvPr>
          <p:cNvGrpSpPr/>
          <p:nvPr/>
        </p:nvGrpSpPr>
        <p:grpSpPr>
          <a:xfrm>
            <a:off x="4786035" y="1555169"/>
            <a:ext cx="3383000" cy="3295268"/>
            <a:chOff x="4786035" y="1555169"/>
            <a:chExt cx="3383000" cy="3295268"/>
          </a:xfrm>
        </p:grpSpPr>
        <p:sp>
          <p:nvSpPr>
            <p:cNvPr id="4" name="Oval 3">
              <a:extLst>
                <a:ext uri="{FF2B5EF4-FFF2-40B4-BE49-F238E27FC236}">
                  <a16:creationId xmlns:a16="http://schemas.microsoft.com/office/drawing/2014/main" id="{0CC4CFB7-9398-CE89-8DED-2504B6F0D54B}"/>
                </a:ext>
              </a:extLst>
            </p:cNvPr>
            <p:cNvSpPr/>
            <p:nvPr/>
          </p:nvSpPr>
          <p:spPr>
            <a:xfrm>
              <a:off x="4786340" y="1555169"/>
              <a:ext cx="3382695" cy="32952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C829C7-24B6-4C11-7651-EF0A6E76CC7C}"/>
                </a:ext>
              </a:extLst>
            </p:cNvPr>
            <p:cNvSpPr txBox="1"/>
            <p:nvPr/>
          </p:nvSpPr>
          <p:spPr>
            <a:xfrm>
              <a:off x="4786035" y="2614613"/>
              <a:ext cx="3382688" cy="1569660"/>
            </a:xfrm>
            <a:prstGeom prst="rect">
              <a:avLst/>
            </a:prstGeom>
            <a:noFill/>
          </p:spPr>
          <p:txBody>
            <a:bodyPr wrap="square" rtlCol="0">
              <a:spAutoFit/>
            </a:bodyPr>
            <a:lstStyle/>
            <a:p>
              <a:r>
                <a:rPr lang="en-US" sz="3200" b="1">
                  <a:hlinkClick r:id="" action="ppaction://hlinkshowjump?jump=nextslide">
                    <a:extLst>
                      <a:ext uri="{A12FA001-AC4F-418D-AE19-62706E023703}">
                        <ahyp:hlinkClr xmlns:ahyp="http://schemas.microsoft.com/office/drawing/2018/hyperlinkcolor" val="tx"/>
                      </a:ext>
                    </a:extLst>
                  </a:hlinkClick>
                </a:rPr>
                <a:t>QUANTITATIVE</a:t>
              </a:r>
              <a:r>
                <a:rPr lang="en-US" sz="3200" b="1"/>
                <a:t> </a:t>
              </a:r>
              <a:r>
                <a:rPr lang="en-US" sz="3200" b="1" u="sng"/>
                <a:t>DATA COLLECTION</a:t>
              </a:r>
            </a:p>
          </p:txBody>
        </p:sp>
      </p:grpSp>
      <p:sp>
        <p:nvSpPr>
          <p:cNvPr id="8" name="TextBox 7">
            <a:extLst>
              <a:ext uri="{FF2B5EF4-FFF2-40B4-BE49-F238E27FC236}">
                <a16:creationId xmlns:a16="http://schemas.microsoft.com/office/drawing/2014/main" id="{64B71A7B-33EC-68A1-1DA6-DC3000AFD386}"/>
              </a:ext>
            </a:extLst>
          </p:cNvPr>
          <p:cNvSpPr txBox="1"/>
          <p:nvPr/>
        </p:nvSpPr>
        <p:spPr>
          <a:xfrm>
            <a:off x="8706764" y="2740004"/>
            <a:ext cx="3382688" cy="1569660"/>
          </a:xfrm>
          <a:prstGeom prst="rect">
            <a:avLst/>
          </a:prstGeom>
          <a:noFill/>
        </p:spPr>
        <p:txBody>
          <a:bodyPr wrap="square" rtlCol="0">
            <a:spAutoFit/>
          </a:bodyPr>
          <a:lstStyle/>
          <a:p>
            <a:r>
              <a:rPr lang="en-US" sz="3200" b="1" u="sng"/>
              <a:t>QUALITATIVE DATA COLLECTION</a:t>
            </a:r>
          </a:p>
        </p:txBody>
      </p:sp>
    </p:spTree>
    <p:extLst>
      <p:ext uri="{BB962C8B-B14F-4D97-AF65-F5344CB8AC3E}">
        <p14:creationId xmlns:p14="http://schemas.microsoft.com/office/powerpoint/2010/main" val="29774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4" name="Picture 53">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6" name="Straight Connector 55">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832EC550-DCF4-AC24-1771-7A96FE45C9AA}"/>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6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64" name="Rectangle 6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4218E741-A4C6-A468-2104-417801E74738}"/>
              </a:ext>
            </a:extLst>
          </p:cNvPr>
          <p:cNvSpPr txBox="1"/>
          <p:nvPr/>
        </p:nvSpPr>
        <p:spPr>
          <a:xfrm>
            <a:off x="1130271" y="1193800"/>
            <a:ext cx="3193050"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Quantitative DATA COLLECTION</a:t>
            </a:r>
          </a:p>
        </p:txBody>
      </p:sp>
      <p:cxnSp>
        <p:nvCxnSpPr>
          <p:cNvPr id="66" name="Straight Connector 6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graphicFrame>
        <p:nvGraphicFramePr>
          <p:cNvPr id="5" name="Diagram 4">
            <a:extLst>
              <a:ext uri="{FF2B5EF4-FFF2-40B4-BE49-F238E27FC236}">
                <a16:creationId xmlns:a16="http://schemas.microsoft.com/office/drawing/2014/main" id="{7CA95C6E-E2AD-A8E1-7FC0-4587175CA6FE}"/>
              </a:ext>
            </a:extLst>
          </p:cNvPr>
          <p:cNvGraphicFramePr/>
          <p:nvPr>
            <p:extLst>
              <p:ext uri="{D42A27DB-BD31-4B8C-83A1-F6EECF244321}">
                <p14:modId xmlns:p14="http://schemas.microsoft.com/office/powerpoint/2010/main" val="2572883033"/>
              </p:ext>
            </p:extLst>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877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5" name="Picture 74">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7" name="Straight Connector 76">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832EC550-DCF4-AC24-1771-7A96FE45C9AA}"/>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8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5" name="Rectangle 8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4218E741-A4C6-A468-2104-417801E74738}"/>
              </a:ext>
            </a:extLst>
          </p:cNvPr>
          <p:cNvSpPr txBox="1"/>
          <p:nvPr/>
        </p:nvSpPr>
        <p:spPr>
          <a:xfrm>
            <a:off x="1130271" y="1193800"/>
            <a:ext cx="3193050"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Qualitative DATA COLLECTION</a:t>
            </a:r>
          </a:p>
        </p:txBody>
      </p:sp>
      <p:cxnSp>
        <p:nvCxnSpPr>
          <p:cNvPr id="87" name="Straight Connector 8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graphicFrame>
        <p:nvGraphicFramePr>
          <p:cNvPr id="5" name="Diagram 4">
            <a:extLst>
              <a:ext uri="{FF2B5EF4-FFF2-40B4-BE49-F238E27FC236}">
                <a16:creationId xmlns:a16="http://schemas.microsoft.com/office/drawing/2014/main" id="{7CA95C6E-E2AD-A8E1-7FC0-4587175CA6FE}"/>
              </a:ext>
            </a:extLst>
          </p:cNvPr>
          <p:cNvGraphicFramePr/>
          <p:nvPr>
            <p:extLst>
              <p:ext uri="{D42A27DB-BD31-4B8C-83A1-F6EECF244321}">
                <p14:modId xmlns:p14="http://schemas.microsoft.com/office/powerpoint/2010/main" val="2989234732"/>
              </p:ext>
            </p:extLst>
          </p:nvPr>
        </p:nvGraphicFramePr>
        <p:xfrm>
          <a:off x="4976636" y="729725"/>
          <a:ext cx="6085091" cy="51630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41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9" name="Picture 128">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30" name="Straight Connector 129">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1" name="Rectangle 13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88795B03-F899-4CB1-0E9A-6D90EFA4CCC0}"/>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13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34" name="Rectangle 13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834ABAFD-388A-F293-29BA-B18AD308336A}"/>
              </a:ext>
            </a:extLst>
          </p:cNvPr>
          <p:cNvSpPr txBox="1"/>
          <p:nvPr/>
        </p:nvSpPr>
        <p:spPr>
          <a:xfrm>
            <a:off x="-33533" y="590943"/>
            <a:ext cx="4549963" cy="46990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b="1" cap="all">
                <a:solidFill>
                  <a:schemeClr val="accent1"/>
                </a:solidFill>
                <a:latin typeface="+mj-lt"/>
                <a:ea typeface="+mj-ea"/>
                <a:cs typeface="+mj-cs"/>
              </a:rPr>
              <a:t>DATA CLEANING AND PROCESSING</a:t>
            </a:r>
          </a:p>
        </p:txBody>
      </p:sp>
      <p:cxnSp>
        <p:nvCxnSpPr>
          <p:cNvPr id="135" name="Straight Connector 13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graphicFrame>
        <p:nvGraphicFramePr>
          <p:cNvPr id="2" name="Diagram 1">
            <a:extLst>
              <a:ext uri="{FF2B5EF4-FFF2-40B4-BE49-F238E27FC236}">
                <a16:creationId xmlns:a16="http://schemas.microsoft.com/office/drawing/2014/main" id="{D348D059-E8A1-7B44-EB09-0054CE336BE4}"/>
              </a:ext>
            </a:extLst>
          </p:cNvPr>
          <p:cNvGraphicFramePr/>
          <p:nvPr>
            <p:extLst>
              <p:ext uri="{D42A27DB-BD31-4B8C-83A1-F6EECF244321}">
                <p14:modId xmlns:p14="http://schemas.microsoft.com/office/powerpoint/2010/main" val="3079037722"/>
              </p:ext>
            </p:extLst>
          </p:nvPr>
        </p:nvGraphicFramePr>
        <p:xfrm>
          <a:off x="4649977" y="833120"/>
          <a:ext cx="7215365" cy="52204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318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 name="Picture 4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3" name="Straight Connector 42">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statue in front of it&#10;&#10;Description automatically generated">
            <a:extLst>
              <a:ext uri="{FF2B5EF4-FFF2-40B4-BE49-F238E27FC236}">
                <a16:creationId xmlns:a16="http://schemas.microsoft.com/office/drawing/2014/main" id="{C1CA4034-9B83-A25E-4C0D-07D742DBB1C7}"/>
              </a:ext>
            </a:extLst>
          </p:cNvPr>
          <p:cNvPicPr>
            <a:picLocks noChangeAspect="1"/>
          </p:cNvPicPr>
          <p:nvPr/>
        </p:nvPicPr>
        <p:blipFill rotWithShape="1">
          <a:blip r:embed="rId3">
            <a:alphaModFix amt="50000"/>
            <a:grayscl/>
            <a:extLst>
              <a:ext uri="{28A0092B-C50C-407E-A947-70E740481C1C}">
                <a14:useLocalDpi xmlns:a14="http://schemas.microsoft.com/office/drawing/2010/main" val="0"/>
              </a:ext>
            </a:extLst>
          </a:blip>
          <a:srcRect l="15033" r="10747"/>
          <a:stretch/>
        </p:blipFill>
        <p:spPr>
          <a:xfrm>
            <a:off x="305" y="10"/>
            <a:ext cx="12191695" cy="6857990"/>
          </a:xfrm>
          <a:prstGeom prst="rect">
            <a:avLst/>
          </a:prstGeom>
        </p:spPr>
      </p:pic>
      <p:sp>
        <p:nvSpPr>
          <p:cNvPr id="5" name="TextBox 4">
            <a:extLst>
              <a:ext uri="{FF2B5EF4-FFF2-40B4-BE49-F238E27FC236}">
                <a16:creationId xmlns:a16="http://schemas.microsoft.com/office/drawing/2014/main" id="{75F8CF38-158E-12DD-61F6-FABABEA6187A}"/>
              </a:ext>
            </a:extLst>
          </p:cNvPr>
          <p:cNvSpPr txBox="1"/>
          <p:nvPr/>
        </p:nvSpPr>
        <p:spPr>
          <a:xfrm>
            <a:off x="4653993" y="228600"/>
            <a:ext cx="6569951" cy="5637179"/>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buClr>
                <a:schemeClr val="accent1"/>
              </a:buClr>
              <a:buSzPct val="100000"/>
            </a:pPr>
            <a:r>
              <a:rPr lang="en-US" sz="6000" b="1" cap="all">
                <a:solidFill>
                  <a:schemeClr val="accent1"/>
                </a:solidFill>
                <a:latin typeface="+mj-lt"/>
                <a:ea typeface="+mj-ea"/>
                <a:cs typeface="+mj-cs"/>
              </a:rPr>
              <a:t>INSIGHTS FROM THE DESCRIPTIVE STATS</a:t>
            </a:r>
          </a:p>
        </p:txBody>
      </p:sp>
      <p:cxnSp>
        <p:nvCxnSpPr>
          <p:cNvPr id="45" name="Straight Connector 44">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1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08" name="Rectangle 4107">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19B8DA6-9788-35D1-5872-6059DCD92C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 t="6415" r="1577" b="5991"/>
          <a:stretch/>
        </p:blipFill>
        <p:spPr bwMode="auto">
          <a:xfrm>
            <a:off x="1363980" y="1684233"/>
            <a:ext cx="9464040" cy="348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42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{2180B03B-4F2A-654E-8D09-B788DB45C2F2}tf10001119</Template>
  <TotalTime>0</TotalTime>
  <Words>795</Words>
  <Application>Microsoft Macintosh PowerPoint</Application>
  <PresentationFormat>Widescreen</PresentationFormat>
  <Paragraphs>106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BatangChe</vt:lpstr>
      <vt:lpstr>Arial</vt:lpstr>
      <vt:lpstr>Calibri</vt:lpstr>
      <vt:lpstr>Optima</vt:lpstr>
      <vt:lpstr>Rockwell</vt:lpstr>
      <vt:lpstr>Söhne</vt:lpstr>
      <vt:lpstr>Gallery</vt:lpstr>
      <vt:lpstr>THE CUSTOMER STATUS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TERM CAUSAL APPROACH</vt:lpstr>
      <vt:lpstr>PowerPoint Presentation</vt:lpstr>
      <vt:lpstr>LONG TERM CAUSAL APPROACH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Jasleen Kaur Ahluwalia</dc:creator>
  <cp:lastModifiedBy>Jasleen Kaur Ahluwalia</cp:lastModifiedBy>
  <cp:revision>2</cp:revision>
  <dcterms:created xsi:type="dcterms:W3CDTF">2023-11-27T20:38:51Z</dcterms:created>
  <dcterms:modified xsi:type="dcterms:W3CDTF">2023-12-01T01:10:25Z</dcterms:modified>
</cp:coreProperties>
</file>