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70" r:id="rId4"/>
    <p:sldId id="258" r:id="rId5"/>
    <p:sldId id="273" r:id="rId6"/>
    <p:sldId id="263" r:id="rId7"/>
    <p:sldId id="259" r:id="rId8"/>
    <p:sldId id="260" r:id="rId9"/>
    <p:sldId id="261" r:id="rId10"/>
    <p:sldId id="262" r:id="rId11"/>
    <p:sldId id="275" r:id="rId12"/>
    <p:sldId id="284" r:id="rId13"/>
    <p:sldId id="318" r:id="rId14"/>
    <p:sldId id="283" r:id="rId15"/>
    <p:sldId id="285" r:id="rId16"/>
    <p:sldId id="286" r:id="rId17"/>
    <p:sldId id="287" r:id="rId18"/>
    <p:sldId id="288" r:id="rId19"/>
    <p:sldId id="274" r:id="rId20"/>
    <p:sldId id="282" r:id="rId21"/>
    <p:sldId id="276" r:id="rId22"/>
    <p:sldId id="289" r:id="rId23"/>
    <p:sldId id="290" r:id="rId24"/>
    <p:sldId id="291" r:id="rId25"/>
    <p:sldId id="292" r:id="rId26"/>
    <p:sldId id="294" r:id="rId27"/>
    <p:sldId id="295" r:id="rId28"/>
    <p:sldId id="297" r:id="rId29"/>
    <p:sldId id="296" r:id="rId30"/>
    <p:sldId id="298" r:id="rId31"/>
    <p:sldId id="299" r:id="rId32"/>
    <p:sldId id="300" r:id="rId33"/>
    <p:sldId id="302" r:id="rId34"/>
    <p:sldId id="304" r:id="rId35"/>
    <p:sldId id="305" r:id="rId36"/>
    <p:sldId id="308" r:id="rId37"/>
    <p:sldId id="309" r:id="rId38"/>
    <p:sldId id="310" r:id="rId39"/>
    <p:sldId id="311" r:id="rId40"/>
    <p:sldId id="312" r:id="rId41"/>
    <p:sldId id="307" r:id="rId42"/>
    <p:sldId id="319" r:id="rId43"/>
    <p:sldId id="314" r:id="rId44"/>
    <p:sldId id="313" r:id="rId45"/>
    <p:sldId id="277" r:id="rId46"/>
    <p:sldId id="278" r:id="rId47"/>
    <p:sldId id="316" r:id="rId48"/>
    <p:sldId id="317" r:id="rId49"/>
    <p:sldId id="279" r:id="rId50"/>
    <p:sldId id="280" r:id="rId51"/>
    <p:sldId id="28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51" autoAdjust="0"/>
  </p:normalViewPr>
  <p:slideViewPr>
    <p:cSldViewPr snapToGrid="0" snapToObjects="1">
      <p:cViewPr varScale="1">
        <p:scale>
          <a:sx n="143" d="100"/>
          <a:sy n="143" d="100"/>
        </p:scale>
        <p:origin x="-104" y="-1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54" d="100"/>
          <a:sy n="154" d="100"/>
        </p:scale>
        <p:origin x="-162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 smtClean="0"/>
              <a:t>Introduction to R Workshop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35BC-2B71-7540-ACD9-AA5538E957A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55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 dirty="0" smtClean="0"/>
              <a:t>Introduction to R Workshop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2421A-2FA4-B84F-A5C2-49214EB25C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46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CA034B-73A0-8842-8899-DAB527B922EA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01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0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62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95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1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018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9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42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812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63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71" y="79257"/>
            <a:ext cx="8916427" cy="560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1" y="825892"/>
            <a:ext cx="8916427" cy="589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8112-EEE6-5F47-9892-8C1975255514}" type="datetimeFigureOut">
              <a:rPr lang="en-US" smtClean="0"/>
              <a:t>23/06/15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5FCE-27F4-D045-8598-A93A68FF1E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61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workshop2015" TargetMode="External"/><Relationship Id="rId4" Type="http://schemas.openxmlformats.org/officeDocument/2006/relationships/hyperlink" Target="https://github.com/jeromyanglim/introduction-to-r-one-day-workshop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views.org/_rgui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serv.mcmaster.ca/jfox/Misc/Rcmdr/" TargetMode="Externa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tex-project.org/ftp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omyanglim/AnglimModifiedProjectTemplate" TargetMode="External"/><Relationship Id="rId4" Type="http://schemas.openxmlformats.org/officeDocument/2006/relationships/hyperlink" Target="https://github.com/jeromyanglim/AnglimModifiedProjectTemplate/archive/master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romyanglim.blogspot.com.au/2014/05/customising-projecttemplate-in-r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romyanglim/AnglimModifiedProjectTemplate/archive/master.zi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4" Type="http://schemas.openxmlformats.org/officeDocument/2006/relationships/hyperlink" Target="http://www.rstudio.com/resources/cheatsheets/" TargetMode="External"/><Relationship Id="rId5" Type="http://schemas.openxmlformats.org/officeDocument/2006/relationships/hyperlink" Target="http://rseek.org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atmethods.net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tagged/r" TargetMode="External"/><Relationship Id="rId4" Type="http://schemas.openxmlformats.org/officeDocument/2006/relationships/hyperlink" Target="http://stats.stackexchange.com" TargetMode="External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ckoverflow.com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doc/bib/R-books.html" TargetMode="External"/><Relationship Id="rId4" Type="http://schemas.openxmlformats.org/officeDocument/2006/relationships/hyperlink" Target="https://twitter.com/hashtag/rstats?src=hash" TargetMode="External"/><Relationship Id="rId5" Type="http://schemas.openxmlformats.org/officeDocument/2006/relationships/hyperlink" Target="http://www.r-bloggers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-project.org/other-doc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attle.togaware.com/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cserv.mcmaster.ca/jfox/Misc/Rcmdr/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-project.org" TargetMode="External"/><Relationship Id="rId3" Type="http://schemas.openxmlformats.org/officeDocument/2006/relationships/hyperlink" Target="http://www.rstudio.com" TargetMode="External"/><Relationship Id="rId4" Type="http://schemas.openxmlformats.org/officeDocument/2006/relationships/hyperlink" Target="http://cran.r-project.org/bin/windows/Rtools" TargetMode="External"/><Relationship Id="rId5" Type="http://schemas.openxmlformats.org/officeDocument/2006/relationships/hyperlink" Target="http://developer.apple.com/xcode" TargetMode="External"/><Relationship Id="rId6" Type="http://schemas.openxmlformats.org/officeDocument/2006/relationships/hyperlink" Target="http://www.python.org/downloads" TargetMode="External"/><Relationship Id="rId7" Type="http://schemas.openxmlformats.org/officeDocument/2006/relationships/hyperlink" Target="http://www.oracle.com/technetwork/java/javase/downloads/index.html" TargetMode="External"/><Relationship Id="rId8" Type="http://schemas.openxmlformats.org/officeDocument/2006/relationships/hyperlink" Target="http://www.perl.org/get.html" TargetMode="External"/><Relationship Id="rId9" Type="http://schemas.openxmlformats.org/officeDocument/2006/relationships/hyperlink" Target="http://pandoc.org/installing.html" TargetMode="External"/><Relationship Id="rId10" Type="http://schemas.openxmlformats.org/officeDocument/2006/relationships/hyperlink" Target="http://latex-project.org/ft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4421"/>
            <a:ext cx="7772400" cy="1470025"/>
          </a:xfrm>
        </p:spPr>
        <p:txBody>
          <a:bodyPr/>
          <a:lstStyle/>
          <a:p>
            <a:r>
              <a:rPr lang="en-AU" dirty="0" smtClean="0"/>
              <a:t>Introductions</a:t>
            </a:r>
            <a:br>
              <a:rPr lang="en-AU" dirty="0" smtClean="0"/>
            </a:br>
            <a:r>
              <a:rPr lang="en-AU" sz="2400" dirty="0" smtClean="0"/>
              <a:t>Introduction to 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2789"/>
            <a:ext cx="6400800" cy="1752600"/>
          </a:xfrm>
        </p:spPr>
        <p:txBody>
          <a:bodyPr/>
          <a:lstStyle/>
          <a:p>
            <a:r>
              <a:rPr lang="en-AU" dirty="0" smtClean="0"/>
              <a:t>Dr Jeromy Anglim</a:t>
            </a:r>
          </a:p>
          <a:p>
            <a:r>
              <a:rPr lang="en-AU" dirty="0" smtClean="0"/>
              <a:t>Deakin University</a:t>
            </a:r>
          </a:p>
          <a:p>
            <a:r>
              <a:rPr lang="en-AU" dirty="0" err="1" smtClean="0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362909"/>
            <a:ext cx="2400300" cy="1447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3462" y="4063413"/>
            <a:ext cx="8566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AU" dirty="0"/>
              <a:t>Internet / Wi-Fi: See "Guest </a:t>
            </a:r>
            <a:r>
              <a:rPr lang="en-AU" dirty="0" err="1"/>
              <a:t>WiFi</a:t>
            </a:r>
            <a:r>
              <a:rPr lang="en-AU" dirty="0"/>
              <a:t> Deakin</a:t>
            </a:r>
            <a:r>
              <a:rPr lang="en-AU" dirty="0" smtClean="0"/>
              <a:t>" 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If you have not already done so, files for workshop can be downloaded from:</a:t>
            </a:r>
          </a:p>
          <a:p>
            <a:r>
              <a:rPr lang="en-AU" dirty="0" smtClean="0">
                <a:hlinkClick r:id="rId3"/>
              </a:rPr>
              <a:t>http</a:t>
            </a:r>
            <a:r>
              <a:rPr lang="en-AU" dirty="0">
                <a:hlinkClick r:id="rId3"/>
              </a:rPr>
              <a:t>://bit.ly/</a:t>
            </a:r>
            <a:r>
              <a:rPr lang="en-AU" dirty="0" smtClean="0">
                <a:hlinkClick r:id="rId3"/>
              </a:rPr>
              <a:t>rworkshop2015</a:t>
            </a:r>
            <a:endParaRPr lang="en-AU" dirty="0" smtClean="0"/>
          </a:p>
          <a:p>
            <a:r>
              <a:rPr lang="en-AU" dirty="0" smtClean="0"/>
              <a:t>Unzip the workshop files and open "check-r-</a:t>
            </a:r>
            <a:r>
              <a:rPr lang="en-AU" dirty="0" err="1" smtClean="0"/>
              <a:t>installation.r</a:t>
            </a:r>
            <a:r>
              <a:rPr lang="en-AU" dirty="0" smtClean="0"/>
              <a:t>" in RStudio and run the commands. </a:t>
            </a:r>
          </a:p>
          <a:p>
            <a:r>
              <a:rPr lang="en-AU" dirty="0" smtClean="0"/>
              <a:t>If you have issues accessing </a:t>
            </a:r>
            <a:r>
              <a:rPr lang="en-AU" dirty="0" err="1" smtClean="0"/>
              <a:t>wi-fi</a:t>
            </a:r>
            <a:r>
              <a:rPr lang="en-AU" dirty="0" smtClean="0"/>
              <a:t> or with installation, let </a:t>
            </a:r>
            <a:r>
              <a:rPr lang="en-AU" smtClean="0"/>
              <a:t>us know.</a:t>
            </a:r>
            <a:endParaRPr lang="en-AU" dirty="0" smtClean="0"/>
          </a:p>
          <a:p>
            <a:r>
              <a:rPr lang="en-AU" dirty="0" smtClean="0"/>
              <a:t>If </a:t>
            </a:r>
            <a:r>
              <a:rPr lang="en-AU" dirty="0" smtClean="0"/>
              <a:t>you have not already installed R, RStudio, and additional packages, go to</a:t>
            </a:r>
          </a:p>
          <a:p>
            <a:r>
              <a:rPr lang="en-AU" dirty="0">
                <a:hlinkClick r:id="rId4"/>
              </a:rPr>
              <a:t>https://github.com/jeromyanglim/introduction-to-r-one-day-</a:t>
            </a:r>
            <a:r>
              <a:rPr lang="en-AU" dirty="0" smtClean="0">
                <a:hlinkClick r:id="rId4"/>
              </a:rPr>
              <a:t>workshop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4559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RStudio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many interfaces to R</a:t>
            </a:r>
          </a:p>
          <a:p>
            <a:pPr lvl="1"/>
            <a:r>
              <a:rPr lang="en-AU" sz="1800" dirty="0">
                <a:hlinkClick r:id="rId2"/>
              </a:rPr>
              <a:t>http://www.sciviews.org/_rgui</a:t>
            </a:r>
            <a:endParaRPr lang="en-AU" sz="1800" dirty="0"/>
          </a:p>
          <a:p>
            <a:r>
              <a:rPr lang="en-AU" dirty="0"/>
              <a:t>RStudio</a:t>
            </a:r>
          </a:p>
          <a:p>
            <a:pPr lvl="1"/>
            <a:r>
              <a:rPr lang="en-AU" dirty="0"/>
              <a:t>Best general interface to R </a:t>
            </a:r>
          </a:p>
          <a:p>
            <a:pPr lvl="1"/>
            <a:r>
              <a:rPr lang="en-AU" dirty="0"/>
              <a:t>Improving rapidly</a:t>
            </a:r>
          </a:p>
          <a:p>
            <a:pPr lvl="1"/>
            <a:r>
              <a:rPr lang="en-AU" dirty="0"/>
              <a:t>Free and open source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>
                <a:hlinkClick r:id="rId3"/>
              </a:rPr>
              <a:t>http://www.rstudio.com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834" y="3174339"/>
            <a:ext cx="4950110" cy="35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2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Exercises and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Session 1 to 3</a:t>
            </a:r>
          </a:p>
          <a:p>
            <a:pPr lvl="1"/>
            <a:r>
              <a:rPr lang="en-AU" dirty="0"/>
              <a:t>Open "training-exercises/introduction-to-r-</a:t>
            </a:r>
            <a:r>
              <a:rPr lang="en-AU" dirty="0" err="1"/>
              <a:t>workshop.Rproj</a:t>
            </a:r>
            <a:r>
              <a:rPr lang="en-AU" dirty="0"/>
              <a:t>"</a:t>
            </a:r>
          </a:p>
          <a:p>
            <a:pPr lvl="2"/>
            <a:r>
              <a:rPr lang="en-AU" dirty="0"/>
              <a:t>By opening RStudio using the "</a:t>
            </a:r>
            <a:r>
              <a:rPr lang="en-AU" dirty="0" err="1"/>
              <a:t>Rproj</a:t>
            </a:r>
            <a:r>
              <a:rPr lang="en-AU" dirty="0"/>
              <a:t>" file, you ensure that the working directory is correct.</a:t>
            </a:r>
          </a:p>
          <a:p>
            <a:pPr lvl="1"/>
            <a:r>
              <a:rPr lang="en-AU" dirty="0" smtClean="0"/>
              <a:t>Once you've opened RStudio with the above </a:t>
            </a:r>
            <a:r>
              <a:rPr lang="en-AU" dirty="0" err="1" smtClean="0"/>
              <a:t>Rproj</a:t>
            </a:r>
            <a:r>
              <a:rPr lang="en-AU" dirty="0" smtClean="0"/>
              <a:t> file, we'll then open the following files within RStudio</a:t>
            </a:r>
            <a:endParaRPr lang="en-AU" dirty="0"/>
          </a:p>
          <a:p>
            <a:pPr lvl="2"/>
            <a:r>
              <a:rPr lang="en-AU" dirty="0" smtClean="0"/>
              <a:t>"</a:t>
            </a:r>
            <a:r>
              <a:rPr lang="en-AU" dirty="0"/>
              <a:t>training-exercises</a:t>
            </a:r>
            <a:r>
              <a:rPr lang="en-AU" dirty="0" smtClean="0"/>
              <a:t>/1-core-language.rmd"</a:t>
            </a:r>
          </a:p>
          <a:p>
            <a:pPr lvl="2"/>
            <a:r>
              <a:rPr lang="en-AU" dirty="0"/>
              <a:t>"training-exercises</a:t>
            </a:r>
            <a:r>
              <a:rPr lang="en-AU" dirty="0" smtClean="0"/>
              <a:t>/2-graphics-data-manipulation.rmd"</a:t>
            </a:r>
            <a:endParaRPr lang="en-AU" dirty="0"/>
          </a:p>
          <a:p>
            <a:pPr lvl="2"/>
            <a:r>
              <a:rPr lang="en-AU" dirty="0"/>
              <a:t>"training-exercises</a:t>
            </a:r>
            <a:r>
              <a:rPr lang="en-AU" dirty="0" smtClean="0"/>
              <a:t>/3-statistical-models.rmd"</a:t>
            </a:r>
          </a:p>
          <a:p>
            <a:r>
              <a:rPr lang="en-AU" dirty="0" smtClean="0"/>
              <a:t>Session 4</a:t>
            </a:r>
          </a:p>
          <a:p>
            <a:pPr lvl="1"/>
            <a:r>
              <a:rPr lang="en-AU" dirty="0" smtClean="0"/>
              <a:t>We'll go through several project examples</a:t>
            </a:r>
          </a:p>
          <a:p>
            <a:pPr lvl="2"/>
            <a:r>
              <a:rPr lang="en-AU" dirty="0" smtClean="0"/>
              <a:t>See "project-examples" directory</a:t>
            </a:r>
            <a:endParaRPr lang="en-AU" dirty="0"/>
          </a:p>
          <a:p>
            <a:pPr lvl="1"/>
            <a:endParaRPr lang="en-AU" dirty="0"/>
          </a:p>
          <a:p>
            <a:endParaRPr lang="en-AU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1322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Core Language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AU" dirty="0"/>
              <a:t>Open </a:t>
            </a:r>
            <a:r>
              <a:rPr lang="en-AU" sz="1800" dirty="0">
                <a:latin typeface="Courier"/>
                <a:cs typeface="Courier"/>
              </a:rPr>
              <a:t>"training-exercises/introduction-to-r-</a:t>
            </a:r>
            <a:r>
              <a:rPr lang="en-AU" sz="1800" dirty="0" err="1">
                <a:latin typeface="Courier"/>
                <a:cs typeface="Courier"/>
              </a:rPr>
              <a:t>workshop.Rproj</a:t>
            </a:r>
            <a:r>
              <a:rPr lang="en-AU" sz="1800" dirty="0" smtClean="0">
                <a:latin typeface="Courier"/>
                <a:cs typeface="Courier"/>
              </a:rPr>
              <a:t>" </a:t>
            </a:r>
            <a:r>
              <a:rPr lang="en-AU" dirty="0" smtClean="0"/>
              <a:t>in Finder or Explorer</a:t>
            </a:r>
            <a:endParaRPr lang="en-AU" sz="1800" dirty="0">
              <a:latin typeface="Courier"/>
              <a:cs typeface="Courier"/>
            </a:endParaRPr>
          </a:p>
          <a:p>
            <a:pPr marL="342900" lvl="1" indent="-342900">
              <a:buFont typeface="Arial"/>
              <a:buChar char="•"/>
            </a:pPr>
            <a:r>
              <a:rPr lang="en-AU" dirty="0"/>
              <a:t>Open "</a:t>
            </a:r>
            <a:r>
              <a:rPr lang="en-AU" dirty="0">
                <a:latin typeface="Courier"/>
                <a:cs typeface="Courier"/>
              </a:rPr>
              <a:t>1-core-language.rmd"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 smtClean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 smtClean="0"/>
              <a:t>Topics</a:t>
            </a:r>
            <a:endParaRPr lang="en-AU" dirty="0"/>
          </a:p>
          <a:p>
            <a:pPr marL="742950" lvl="2" indent="-342900"/>
            <a:r>
              <a:rPr lang="en-AU" dirty="0" smtClean="0"/>
              <a:t>Assignment</a:t>
            </a:r>
          </a:p>
          <a:p>
            <a:pPr marL="742950" lvl="2" indent="-342900"/>
            <a:r>
              <a:rPr lang="en-AU" dirty="0" smtClean="0"/>
              <a:t>Workspaces</a:t>
            </a:r>
          </a:p>
          <a:p>
            <a:pPr marL="742950" lvl="2" indent="-342900"/>
            <a:r>
              <a:rPr lang="en-AU" dirty="0" smtClean="0"/>
              <a:t>Data types</a:t>
            </a:r>
          </a:p>
          <a:p>
            <a:pPr marL="742950" lvl="2" indent="-342900"/>
            <a:r>
              <a:rPr lang="en-AU" dirty="0" smtClean="0"/>
              <a:t>Getting Help</a:t>
            </a:r>
          </a:p>
          <a:p>
            <a:pPr marL="742950" lvl="2" indent="-342900"/>
            <a:r>
              <a:rPr lang="en-AU" dirty="0" smtClean="0"/>
              <a:t>Packages</a:t>
            </a:r>
          </a:p>
          <a:p>
            <a:pPr marL="742950" lvl="2" indent="-342900"/>
            <a:r>
              <a:rPr lang="en-AU" dirty="0" smtClean="0"/>
              <a:t>Missing Data</a:t>
            </a:r>
          </a:p>
          <a:p>
            <a:pPr marL="742950" lvl="2" indent="-342900"/>
            <a:r>
              <a:rPr lang="en-AU" dirty="0" smtClean="0"/>
              <a:t>Data Summaries</a:t>
            </a:r>
          </a:p>
          <a:p>
            <a:pPr marL="742950" lvl="2" indent="-342900"/>
            <a:r>
              <a:rPr lang="en-AU" dirty="0" smtClean="0"/>
              <a:t>Functions</a:t>
            </a:r>
          </a:p>
          <a:p>
            <a:pPr marL="742950" lvl="2" indent="-342900"/>
            <a:r>
              <a:rPr lang="en-AU" dirty="0" smtClean="0"/>
              <a:t>Importing / Export Data</a:t>
            </a:r>
          </a:p>
          <a:p>
            <a:pPr marL="742950" lvl="2" indent="-342900"/>
            <a:r>
              <a:rPr lang="en-AU" dirty="0" smtClean="0"/>
              <a:t>Random Variables</a:t>
            </a:r>
          </a:p>
          <a:p>
            <a:pPr marL="742950" lvl="2" indent="-342900"/>
            <a:r>
              <a:rPr lang="en-AU" dirty="0" smtClean="0"/>
              <a:t>Functions</a:t>
            </a:r>
          </a:p>
          <a:p>
            <a:pPr marL="342900" lvl="1" indent="-342900">
              <a:buFont typeface="Arial"/>
              <a:buChar char="•"/>
            </a:pPr>
            <a:endParaRPr lang="en-AU" dirty="0" smtClean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510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 of common file extensions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 Specific file formats</a:t>
            </a:r>
          </a:p>
          <a:p>
            <a:pPr lvl="1"/>
            <a:r>
              <a:rPr lang="en-AU" dirty="0" smtClean="0"/>
              <a:t>.r : R script files</a:t>
            </a:r>
          </a:p>
          <a:p>
            <a:pPr lvl="1"/>
            <a:r>
              <a:rPr lang="en-AU" dirty="0" smtClean="0"/>
              <a:t>.</a:t>
            </a:r>
            <a:r>
              <a:rPr lang="en-AU" dirty="0" err="1" smtClean="0"/>
              <a:t>rmd</a:t>
            </a:r>
            <a:r>
              <a:rPr lang="en-AU" dirty="0" smtClean="0"/>
              <a:t> : </a:t>
            </a:r>
            <a:r>
              <a:rPr lang="en-AU" dirty="0" err="1" smtClean="0"/>
              <a:t>RMarkdown</a:t>
            </a:r>
            <a:r>
              <a:rPr lang="en-AU" dirty="0" smtClean="0"/>
              <a:t> files</a:t>
            </a:r>
          </a:p>
          <a:p>
            <a:pPr lvl="1"/>
            <a:r>
              <a:rPr lang="en-AU" dirty="0" smtClean="0"/>
              <a:t>.</a:t>
            </a:r>
            <a:r>
              <a:rPr lang="en-AU" dirty="0" err="1" smtClean="0"/>
              <a:t>Rproj</a:t>
            </a:r>
            <a:r>
              <a:rPr lang="en-AU" dirty="0" smtClean="0"/>
              <a:t> : RStudio project files</a:t>
            </a:r>
          </a:p>
          <a:p>
            <a:pPr lvl="1"/>
            <a:r>
              <a:rPr lang="en-AU" dirty="0" smtClean="0"/>
              <a:t>.</a:t>
            </a:r>
            <a:r>
              <a:rPr lang="en-AU" dirty="0" err="1" smtClean="0"/>
              <a:t>rdata</a:t>
            </a:r>
            <a:r>
              <a:rPr lang="en-AU" dirty="0"/>
              <a:t> </a:t>
            </a:r>
            <a:r>
              <a:rPr lang="en-AU" dirty="0" smtClean="0"/>
              <a:t>: Native format in r for saving R objects</a:t>
            </a:r>
          </a:p>
          <a:p>
            <a:r>
              <a:rPr lang="en-AU" dirty="0" smtClean="0"/>
              <a:t>Other relevant formats</a:t>
            </a:r>
          </a:p>
          <a:p>
            <a:pPr lvl="1"/>
            <a:r>
              <a:rPr lang="en-AU" dirty="0" smtClean="0"/>
              <a:t>.md : Markdown file</a:t>
            </a:r>
          </a:p>
          <a:p>
            <a:pPr lvl="1"/>
            <a:r>
              <a:rPr lang="en-AU" dirty="0" smtClean="0"/>
              <a:t>.</a:t>
            </a:r>
            <a:r>
              <a:rPr lang="en-AU" dirty="0" err="1" smtClean="0"/>
              <a:t>csv</a:t>
            </a:r>
            <a:r>
              <a:rPr lang="en-AU" dirty="0" smtClean="0"/>
              <a:t> : comma separated value data 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1104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5" y="635720"/>
            <a:ext cx="7522341" cy="597362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349827" y="1942435"/>
            <a:ext cx="1341016" cy="648280"/>
          </a:xfrm>
          <a:prstGeom prst="wedgeRoundRectCallout">
            <a:avLst>
              <a:gd name="adj1" fmla="val -21495"/>
              <a:gd name="adj2" fmla="val -9092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R Scripts and source code</a:t>
            </a:r>
            <a:endParaRPr lang="en-AU" sz="1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879209" y="4615478"/>
            <a:ext cx="2415606" cy="1121353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Console:</a:t>
            </a:r>
          </a:p>
          <a:p>
            <a:pPr algn="ctr"/>
            <a:r>
              <a:rPr lang="en-AU" sz="1400" dirty="0" smtClean="0"/>
              <a:t>Commands can be entered directly or sent from the script pane (e.g., control/command + enter)</a:t>
            </a:r>
            <a:endParaRPr lang="en-AU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369618" y="2111165"/>
            <a:ext cx="3712003" cy="838605"/>
          </a:xfrm>
          <a:prstGeom prst="wedgeRoundRectCallout">
            <a:avLst>
              <a:gd name="adj1" fmla="val -18441"/>
              <a:gd name="adj2" fmla="val -688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Environment: Lists objects in the workspace (e.g., data you've created or imported)</a:t>
            </a:r>
          </a:p>
          <a:p>
            <a:pPr algn="ctr"/>
            <a:r>
              <a:rPr lang="en-AU" sz="1400" dirty="0" smtClean="0"/>
              <a:t>History: list of commands run on console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689117" y="4587863"/>
            <a:ext cx="4253953" cy="1788367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 smtClean="0"/>
              <a:t>Files: quick access typically to files in your working directory</a:t>
            </a:r>
          </a:p>
          <a:p>
            <a:r>
              <a:rPr lang="en-AU" sz="1400" dirty="0" smtClean="0"/>
              <a:t>Plots: View current and previous plots you've created</a:t>
            </a:r>
          </a:p>
          <a:p>
            <a:r>
              <a:rPr lang="en-AU" sz="1400" dirty="0" smtClean="0"/>
              <a:t>Packages: Helps with loading and installing packages</a:t>
            </a:r>
          </a:p>
          <a:p>
            <a:r>
              <a:rPr lang="en-AU" sz="1400" dirty="0" smtClean="0"/>
              <a:t>Help: Show built-in help and allow searching for help</a:t>
            </a:r>
          </a:p>
          <a:p>
            <a:endParaRPr lang="en-AU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RStudio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707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RStudio</a:t>
            </a:r>
            <a:r>
              <a:rPr lang="en-AU" dirty="0" smtClean="0"/>
              <a:t> Projects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It is good practice to store all files related to a particular analysis project within a single directory on your computer that stores only files related to that project</a:t>
            </a:r>
          </a:p>
          <a:p>
            <a:pPr lvl="1"/>
            <a:r>
              <a:rPr lang="en-AU" sz="2000" dirty="0" smtClean="0"/>
              <a:t>Such files include scripts, data files, configuration files, figures, exported tables, etc.</a:t>
            </a:r>
          </a:p>
          <a:p>
            <a:pPr lvl="1"/>
            <a:r>
              <a:rPr lang="en-AU" sz="2000" dirty="0" smtClean="0"/>
              <a:t>You may also stores such files in subdirectories (e.g., store data in a subdirectory called </a:t>
            </a:r>
            <a:r>
              <a:rPr lang="en-AU" sz="1600" dirty="0" smtClean="0">
                <a:latin typeface="Courier"/>
                <a:cs typeface="Courier"/>
              </a:rPr>
              <a:t>data</a:t>
            </a:r>
            <a:r>
              <a:rPr lang="en-AU" sz="2000" dirty="0" smtClean="0"/>
              <a:t>)</a:t>
            </a:r>
          </a:p>
          <a:p>
            <a:r>
              <a:rPr lang="en-AU" sz="2400" dirty="0" smtClean="0"/>
              <a:t>If you work with </a:t>
            </a:r>
            <a:r>
              <a:rPr lang="en-AU" sz="2400" dirty="0" err="1" smtClean="0"/>
              <a:t>Rstudio</a:t>
            </a:r>
            <a:r>
              <a:rPr lang="en-AU" sz="2400" dirty="0" smtClean="0"/>
              <a:t> it helpful to make this folder an </a:t>
            </a:r>
            <a:r>
              <a:rPr lang="en-AU" sz="2400" dirty="0" err="1" smtClean="0"/>
              <a:t>Rstudio</a:t>
            </a:r>
            <a:r>
              <a:rPr lang="en-AU" sz="2400" dirty="0" smtClean="0"/>
              <a:t> Project (Go to: </a:t>
            </a:r>
            <a:r>
              <a:rPr lang="en-AU" sz="1600" dirty="0" smtClean="0">
                <a:latin typeface="Courier"/>
                <a:cs typeface="Courier"/>
              </a:rPr>
              <a:t>File – New Project</a:t>
            </a:r>
            <a:r>
              <a:rPr lang="en-AU" sz="2400" dirty="0" smtClean="0"/>
              <a:t>)</a:t>
            </a:r>
          </a:p>
          <a:p>
            <a:r>
              <a:rPr lang="en-AU" sz="2400" dirty="0" smtClean="0"/>
              <a:t>This will generate a file with an "</a:t>
            </a:r>
            <a:r>
              <a:rPr lang="en-AU" sz="2400" dirty="0" err="1" smtClean="0"/>
              <a:t>Rproj</a:t>
            </a:r>
            <a:r>
              <a:rPr lang="en-AU" sz="2400" dirty="0" smtClean="0"/>
              <a:t>" extension (e.g., </a:t>
            </a:r>
            <a:r>
              <a:rPr lang="en-AU" sz="2000" dirty="0" err="1" smtClean="0">
                <a:latin typeface="Courier"/>
                <a:cs typeface="Courier"/>
              </a:rPr>
              <a:t>myproject.Rproj</a:t>
            </a:r>
            <a:r>
              <a:rPr lang="en-AU" sz="2000" dirty="0" smtClean="0"/>
              <a:t>)</a:t>
            </a:r>
          </a:p>
          <a:p>
            <a:r>
              <a:rPr lang="en-AU" sz="2400" dirty="0"/>
              <a:t>You can </a:t>
            </a:r>
            <a:r>
              <a:rPr lang="en-AU" sz="2400" dirty="0" smtClean="0"/>
              <a:t>then double click on this file to open the project</a:t>
            </a:r>
            <a:endParaRPr lang="en-AU" sz="1600" dirty="0" smtClean="0">
              <a:latin typeface="Courier"/>
              <a:cs typeface="Courier"/>
            </a:endParaRP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4172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Benefits of RStudio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Ensures that the working directory is the same as the project directory. Thus, when you load or save files, you can have confidence that your script will work.</a:t>
            </a:r>
          </a:p>
          <a:p>
            <a:r>
              <a:rPr lang="en-AU" sz="2400" dirty="0" smtClean="0"/>
              <a:t>The file pane is opened in the working directory, so it's easy to access other files in the project</a:t>
            </a:r>
          </a:p>
          <a:p>
            <a:r>
              <a:rPr lang="en-AU" sz="2400" dirty="0" err="1" smtClean="0"/>
              <a:t>RStudio</a:t>
            </a:r>
            <a:r>
              <a:rPr lang="en-AU" sz="2400" dirty="0" smtClean="0"/>
              <a:t> will re-open previous open scripts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7338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Graphics and Data Manipulation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AU" dirty="0" smtClean="0"/>
              <a:t>Review RStudio User Interface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 smtClean="0"/>
              <a:t>Open </a:t>
            </a:r>
            <a:r>
              <a:rPr lang="en-AU" dirty="0">
                <a:latin typeface="Courier"/>
                <a:cs typeface="Courier"/>
              </a:rPr>
              <a:t>2</a:t>
            </a:r>
            <a:r>
              <a:rPr lang="en-AU" dirty="0" smtClean="0">
                <a:latin typeface="Courier"/>
                <a:cs typeface="Courier"/>
              </a:rPr>
              <a:t>-graphics-data-manipulaion.rmd</a:t>
            </a:r>
          </a:p>
          <a:p>
            <a:pPr marL="342900" lvl="1" indent="-342900">
              <a:buFont typeface="Arial"/>
              <a:buChar char="•"/>
            </a:pPr>
            <a:r>
              <a:rPr lang="en-AU" dirty="0" smtClean="0"/>
              <a:t>Topics</a:t>
            </a:r>
          </a:p>
          <a:p>
            <a:pPr marL="742950" lvl="2" indent="-342900"/>
            <a:r>
              <a:rPr lang="en-AU" dirty="0" smtClean="0"/>
              <a:t>Base graphics</a:t>
            </a:r>
          </a:p>
          <a:p>
            <a:pPr marL="742950" lvl="2" indent="-342900"/>
            <a:r>
              <a:rPr lang="en-AU" dirty="0" smtClean="0"/>
              <a:t>Lattice graphics</a:t>
            </a:r>
          </a:p>
          <a:p>
            <a:pPr marL="742950" lvl="2" indent="-342900"/>
            <a:r>
              <a:rPr lang="en-AU" dirty="0" smtClean="0"/>
              <a:t>ggplot2</a:t>
            </a:r>
          </a:p>
          <a:p>
            <a:pPr marL="342900" lvl="1" indent="-342900"/>
            <a:r>
              <a:rPr lang="en-AU" dirty="0" smtClean="0"/>
              <a:t>See cheat sheets</a:t>
            </a:r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pPr marL="342900" lvl="1" indent="-342900">
              <a:buFont typeface="Arial"/>
              <a:buChar char="•"/>
            </a:pPr>
            <a:endParaRPr lang="en-AU" dirty="0" smtClean="0"/>
          </a:p>
          <a:p>
            <a:pPr marL="342900" lvl="1" indent="-342900">
              <a:buFont typeface="Arial"/>
              <a:buChar char="•"/>
            </a:pP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9" y="3436770"/>
            <a:ext cx="3763322" cy="3039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59" y="3250278"/>
            <a:ext cx="4051369" cy="3471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4383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Statistical models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</a:t>
            </a:r>
            <a:r>
              <a:rPr lang="en-AU" dirty="0">
                <a:latin typeface="Courier"/>
                <a:cs typeface="Courier"/>
              </a:rPr>
              <a:t>3-statistical-</a:t>
            </a:r>
            <a:r>
              <a:rPr lang="en-AU" dirty="0" smtClean="0">
                <a:latin typeface="Courier"/>
                <a:cs typeface="Courier"/>
              </a:rPr>
              <a:t>models.rmd</a:t>
            </a:r>
          </a:p>
          <a:p>
            <a:r>
              <a:rPr lang="en-AU" dirty="0" smtClean="0"/>
              <a:t>Topics</a:t>
            </a:r>
          </a:p>
          <a:p>
            <a:pPr lvl="1"/>
            <a:r>
              <a:rPr lang="en-AU" dirty="0" smtClean="0"/>
              <a:t>Correlations</a:t>
            </a:r>
          </a:p>
          <a:p>
            <a:pPr lvl="1"/>
            <a:r>
              <a:rPr lang="en-AU" dirty="0" smtClean="0"/>
              <a:t>Regression models</a:t>
            </a:r>
          </a:p>
          <a:p>
            <a:pPr lvl="1"/>
            <a:r>
              <a:rPr lang="en-AU" dirty="0" smtClean="0"/>
              <a:t>Formula notation</a:t>
            </a:r>
          </a:p>
          <a:p>
            <a:pPr lvl="1"/>
            <a:r>
              <a:rPr lang="en-AU" dirty="0" smtClean="0"/>
              <a:t>Factors: Categorical predictors</a:t>
            </a:r>
          </a:p>
          <a:p>
            <a:pPr lvl="1"/>
            <a:r>
              <a:rPr lang="en-AU" dirty="0" smtClean="0"/>
              <a:t>Illustration of applications</a:t>
            </a:r>
          </a:p>
          <a:p>
            <a:pPr lvl="2"/>
            <a:r>
              <a:rPr lang="en-AU" dirty="0" smtClean="0"/>
              <a:t>Generalized linear model / logistic regression</a:t>
            </a:r>
          </a:p>
          <a:p>
            <a:pPr lvl="2"/>
            <a:r>
              <a:rPr lang="en-AU" dirty="0" smtClean="0"/>
              <a:t>Multilevel modelling</a:t>
            </a:r>
          </a:p>
          <a:p>
            <a:pPr lvl="2"/>
            <a:r>
              <a:rPr lang="en-AU" dirty="0" smtClean="0"/>
              <a:t>Structural equation modelling</a:t>
            </a:r>
          </a:p>
          <a:p>
            <a:pPr lvl="2"/>
            <a:r>
              <a:rPr lang="en-AU" dirty="0" smtClean="0"/>
              <a:t>Meta analysis</a:t>
            </a:r>
          </a:p>
          <a:p>
            <a:pPr lvl="2"/>
            <a:r>
              <a:rPr lang="en-AU" dirty="0" smtClean="0"/>
              <a:t>Bootstrapping</a:t>
            </a:r>
          </a:p>
        </p:txBody>
      </p:sp>
    </p:spTree>
    <p:extLst>
      <p:ext uri="{BB962C8B-B14F-4D97-AF65-F5344CB8AC3E}">
        <p14:creationId xmlns:p14="http://schemas.microsoft.com/office/powerpoint/2010/main" val="289340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 Commander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time permits, it is worth having a look at R Commander</a:t>
            </a:r>
          </a:p>
          <a:p>
            <a:r>
              <a:rPr lang="en-AU" dirty="0" smtClean="0"/>
              <a:t>A basic GUI designed as an instructional tool for getting started with R</a:t>
            </a:r>
          </a:p>
          <a:p>
            <a:r>
              <a:rPr lang="en-AU" dirty="0">
                <a:hlinkClick r:id="rId2"/>
              </a:rPr>
              <a:t>http://socserv.mcmaster.ca/jfox/Misc/Rcmdr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 smtClean="0"/>
              <a:t>It can be integrated with RStudio</a:t>
            </a:r>
          </a:p>
          <a:p>
            <a:r>
              <a:rPr lang="en-AU" dirty="0" smtClean="0"/>
              <a:t>It is quicker to learn than R, but has limited functionality</a:t>
            </a:r>
          </a:p>
          <a:p>
            <a:r>
              <a:rPr lang="en-AU" dirty="0" smtClean="0"/>
              <a:t>It can be a good option if you really need free data analysis software that you can learn to use </a:t>
            </a:r>
            <a:r>
              <a:rPr lang="en-AU" dirty="0" err="1" smtClean="0"/>
              <a:t>quickyly</a:t>
            </a:r>
            <a:endParaRPr lang="en-AU" dirty="0" smtClean="0"/>
          </a:p>
          <a:p>
            <a:r>
              <a:rPr lang="en-AU" dirty="0" smtClean="0"/>
              <a:t>You can generate a script with the menus and paste them in to RStudio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600" y="3876871"/>
            <a:ext cx="3765503" cy="26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40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 of the 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143"/>
            <a:ext cx="8229600" cy="2699712"/>
          </a:xfrm>
        </p:spPr>
        <p:txBody>
          <a:bodyPr>
            <a:normAutofit/>
          </a:bodyPr>
          <a:lstStyle/>
          <a:p>
            <a:r>
              <a:rPr lang="en-AU" dirty="0" smtClean="0"/>
              <a:t>Housekeeping</a:t>
            </a:r>
          </a:p>
          <a:p>
            <a:pPr lvl="1"/>
            <a:r>
              <a:rPr lang="en-AU" dirty="0" smtClean="0"/>
              <a:t>Toilets</a:t>
            </a:r>
          </a:p>
          <a:p>
            <a:pPr lvl="1"/>
            <a:r>
              <a:rPr lang="en-AU" dirty="0" smtClean="0"/>
              <a:t>Internet / Wi-Fi: See "Guest </a:t>
            </a:r>
            <a:r>
              <a:rPr lang="en-AU" dirty="0" err="1" smtClean="0"/>
              <a:t>WiFi</a:t>
            </a:r>
            <a:r>
              <a:rPr lang="en-AU" dirty="0" smtClean="0"/>
              <a:t> Deakin"</a:t>
            </a:r>
          </a:p>
          <a:p>
            <a:pPr lvl="1"/>
            <a:r>
              <a:rPr lang="en-AU" dirty="0" smtClean="0"/>
              <a:t>Power</a:t>
            </a:r>
          </a:p>
          <a:p>
            <a:pPr lvl="1"/>
            <a:r>
              <a:rPr lang="en-AU" dirty="0" smtClean="0"/>
              <a:t>Food / Drinks</a:t>
            </a:r>
          </a:p>
          <a:p>
            <a:pPr lvl="1"/>
            <a:r>
              <a:rPr lang="en-AU" dirty="0" smtClean="0"/>
              <a:t>Laptop security</a:t>
            </a:r>
          </a:p>
          <a:p>
            <a:pPr lvl="1"/>
            <a:r>
              <a:rPr lang="en-AU" dirty="0" smtClean="0"/>
              <a:t>Feel free to ask questions</a:t>
            </a:r>
          </a:p>
          <a:p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83231"/>
              </p:ext>
            </p:extLst>
          </p:nvPr>
        </p:nvGraphicFramePr>
        <p:xfrm>
          <a:off x="1524000" y="944069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Time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Activity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10:00 – 11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:30 (90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orning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11:30 – 11: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 (15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Break: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Morning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11:45 – 1: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 (75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N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oon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session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1:00 –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1:45 (45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1:45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:15 (90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Afternoon session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:15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3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:30 (15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Break: Afternoon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3:30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– 5: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 (90 minutes)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Workshop: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Final session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15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Session 4: Reproducible Research and Workflow with </a:t>
            </a:r>
            <a:r>
              <a:rPr lang="en-AU" dirty="0" err="1" smtClean="0"/>
              <a:t>RMarkdown</a:t>
            </a:r>
            <a:r>
              <a:rPr lang="en-AU" dirty="0" smtClean="0"/>
              <a:t> and </a:t>
            </a:r>
            <a:r>
              <a:rPr lang="en-AU" dirty="0" err="1" smtClean="0"/>
              <a:t>ProjectTemplate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2400" dirty="0" smtClean="0"/>
              <a:t>Introduction to 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Dr Jeromy Anglim</a:t>
            </a:r>
          </a:p>
          <a:p>
            <a:r>
              <a:rPr lang="en-AU" dirty="0" smtClean="0"/>
              <a:t>Deakin University</a:t>
            </a:r>
          </a:p>
          <a:p>
            <a:r>
              <a:rPr lang="en-AU" dirty="0" err="1" smtClean="0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398433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53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Motivation: How to create documents?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Types and distinctions</a:t>
            </a:r>
          </a:p>
          <a:p>
            <a:pPr lvl="1"/>
            <a:r>
              <a:rPr lang="en-AU" b="1" dirty="0"/>
              <a:t>Formal </a:t>
            </a:r>
            <a:r>
              <a:rPr lang="en-AU" b="1" dirty="0" smtClean="0"/>
              <a:t>Documents</a:t>
            </a:r>
            <a:r>
              <a:rPr lang="en-AU" dirty="0" smtClean="0"/>
              <a:t> </a:t>
            </a:r>
          </a:p>
          <a:p>
            <a:pPr lvl="2"/>
            <a:r>
              <a:rPr lang="en-AU" dirty="0" smtClean="0"/>
              <a:t>Journal </a:t>
            </a:r>
            <a:r>
              <a:rPr lang="en-AU" dirty="0"/>
              <a:t>articles, books, book chapters, theses, consulting reports, etc.</a:t>
            </a:r>
          </a:p>
          <a:p>
            <a:pPr lvl="1"/>
            <a:r>
              <a:rPr lang="en-AU" b="1" dirty="0"/>
              <a:t>Informal </a:t>
            </a:r>
            <a:r>
              <a:rPr lang="en-AU" b="1" dirty="0" smtClean="0"/>
              <a:t>documents</a:t>
            </a:r>
          </a:p>
          <a:p>
            <a:pPr lvl="2"/>
            <a:r>
              <a:rPr lang="en-AU" dirty="0" smtClean="0"/>
              <a:t>preliminary </a:t>
            </a:r>
            <a:r>
              <a:rPr lang="en-AU" dirty="0"/>
              <a:t>analyses, statistical homework,</a:t>
            </a:r>
          </a:p>
          <a:p>
            <a:pPr lvl="1"/>
            <a:r>
              <a:rPr lang="en-AU" b="1" dirty="0"/>
              <a:t>Online </a:t>
            </a:r>
            <a:r>
              <a:rPr lang="en-AU" b="1" dirty="0" smtClean="0"/>
              <a:t>content</a:t>
            </a:r>
          </a:p>
          <a:p>
            <a:pPr lvl="2"/>
            <a:r>
              <a:rPr lang="en-AU" dirty="0" smtClean="0"/>
              <a:t>web </a:t>
            </a:r>
            <a:r>
              <a:rPr lang="en-AU" dirty="0"/>
              <a:t>pages, blog posts, forum posts Browser metaphor versus page/slide-based metaphor</a:t>
            </a:r>
          </a:p>
          <a:p>
            <a:r>
              <a:rPr lang="en-AU" dirty="0"/>
              <a:t>Context</a:t>
            </a:r>
          </a:p>
          <a:p>
            <a:pPr lvl="1"/>
            <a:r>
              <a:rPr lang="en-AU" dirty="0"/>
              <a:t>When to use reproducible analysis?</a:t>
            </a:r>
          </a:p>
          <a:p>
            <a:pPr lvl="1"/>
            <a:r>
              <a:rPr lang="en-AU" dirty="0"/>
              <a:t>When to use </a:t>
            </a:r>
            <a:r>
              <a:rPr lang="en-AU" dirty="0" err="1"/>
              <a:t>knitr</a:t>
            </a:r>
            <a:r>
              <a:rPr lang="en-AU" dirty="0"/>
              <a:t> with R Markdown or </a:t>
            </a:r>
            <a:r>
              <a:rPr lang="en-AU" dirty="0" err="1"/>
              <a:t>LaTeX</a:t>
            </a:r>
            <a:r>
              <a:rPr lang="en-A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3051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reproducible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Reproducibility varies on a continuum </a:t>
            </a:r>
            <a:endParaRPr lang="en-AU" dirty="0" smtClean="0"/>
          </a:p>
          <a:p>
            <a:r>
              <a:rPr lang="en-AU" dirty="0" smtClean="0"/>
              <a:t>One </a:t>
            </a:r>
            <a:r>
              <a:rPr lang="en-AU" dirty="0"/>
              <a:t>particular form:</a:t>
            </a:r>
          </a:p>
          <a:p>
            <a:pPr lvl="1"/>
            <a:r>
              <a:rPr lang="en-AU" dirty="0"/>
              <a:t>code transforms raw data and meta-data into processed data,</a:t>
            </a:r>
          </a:p>
          <a:p>
            <a:pPr lvl="1"/>
            <a:r>
              <a:rPr lang="en-AU" dirty="0"/>
              <a:t>code runs analyses on the data, and</a:t>
            </a:r>
          </a:p>
          <a:p>
            <a:pPr lvl="1"/>
            <a:r>
              <a:rPr lang="en-AU" dirty="0"/>
              <a:t>code incorporates analyses into a report</a:t>
            </a:r>
          </a:p>
          <a:p>
            <a:r>
              <a:rPr lang="en-AU" dirty="0"/>
              <a:t>Ideally, the process involves a one-click build</a:t>
            </a:r>
          </a:p>
          <a:p>
            <a:r>
              <a:rPr lang="en-AU" dirty="0"/>
              <a:t>Public sharing of document, code, and data is optional, but forms part of gold standard of scientific </a:t>
            </a:r>
            <a:r>
              <a:rPr lang="en-AU" dirty="0" smtClean="0"/>
              <a:t>openness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2349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Aims of reproducible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Ability to reproduce analysis </a:t>
            </a:r>
            <a:endParaRPr lang="en-AU" dirty="0" smtClean="0"/>
          </a:p>
          <a:p>
            <a:r>
              <a:rPr lang="en-AU" dirty="0" smtClean="0"/>
              <a:t>Increase </a:t>
            </a:r>
            <a:r>
              <a:rPr lang="en-AU" dirty="0"/>
              <a:t>accuracy</a:t>
            </a:r>
          </a:p>
          <a:p>
            <a:pPr lvl="1"/>
            <a:r>
              <a:rPr lang="en-AU" dirty="0"/>
              <a:t>Ability to verify analyses are consistent with intentions </a:t>
            </a:r>
            <a:endParaRPr lang="en-AU" dirty="0" smtClean="0"/>
          </a:p>
          <a:p>
            <a:pPr lvl="1"/>
            <a:r>
              <a:rPr lang="en-AU" dirty="0" smtClean="0"/>
              <a:t>Ability </a:t>
            </a:r>
            <a:r>
              <a:rPr lang="en-AU" dirty="0"/>
              <a:t>to review analysis choices</a:t>
            </a:r>
          </a:p>
          <a:p>
            <a:r>
              <a:rPr lang="en-AU" dirty="0"/>
              <a:t>Increase clarity of communication </a:t>
            </a:r>
            <a:endParaRPr lang="en-AU" dirty="0" smtClean="0"/>
          </a:p>
          <a:p>
            <a:r>
              <a:rPr lang="en-AU" dirty="0" smtClean="0"/>
              <a:t>Increased </a:t>
            </a:r>
            <a:r>
              <a:rPr lang="en-AU" dirty="0"/>
              <a:t>trustworthiness</a:t>
            </a:r>
          </a:p>
          <a:p>
            <a:pPr lvl="1"/>
            <a:r>
              <a:rPr lang="en-AU" dirty="0"/>
              <a:t>Increased accuracy + </a:t>
            </a:r>
            <a:r>
              <a:rPr lang="en-AU" dirty="0" smtClean="0"/>
              <a:t>Ability </a:t>
            </a:r>
            <a:r>
              <a:rPr lang="en-AU" dirty="0"/>
              <a:t>for others to verify</a:t>
            </a:r>
          </a:p>
          <a:p>
            <a:r>
              <a:rPr lang="en-AU" dirty="0"/>
              <a:t>Extensibility</a:t>
            </a:r>
          </a:p>
          <a:p>
            <a:pPr lvl="1"/>
            <a:r>
              <a:rPr lang="en-AU" dirty="0"/>
              <a:t>Ability to easily modify or re-use existing analyses</a:t>
            </a:r>
          </a:p>
        </p:txBody>
      </p:sp>
    </p:spTree>
    <p:extLst>
      <p:ext uri="{BB962C8B-B14F-4D97-AF65-F5344CB8AC3E}">
        <p14:creationId xmlns:p14="http://schemas.microsoft.com/office/powerpoint/2010/main" val="514732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Reproducible analysis in 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Combine R and plain text file format to produce documents (e.g., </a:t>
            </a:r>
            <a:r>
              <a:rPr lang="en-AU" dirty="0" err="1"/>
              <a:t>pdfs</a:t>
            </a:r>
            <a:r>
              <a:rPr lang="en-AU" dirty="0"/>
              <a:t>, HTML documents, etc.</a:t>
            </a:r>
            <a:r>
              <a:rPr lang="en-AU" dirty="0" smtClean="0"/>
              <a:t>)</a:t>
            </a:r>
          </a:p>
          <a:p>
            <a:endParaRPr lang="en-AU" dirty="0"/>
          </a:p>
          <a:p>
            <a:r>
              <a:rPr lang="en-AU" dirty="0" smtClean="0"/>
              <a:t>Popular instances</a:t>
            </a:r>
          </a:p>
          <a:p>
            <a:pPr lvl="1"/>
            <a:r>
              <a:rPr lang="en-AU" dirty="0" err="1" smtClean="0"/>
              <a:t>Sweave</a:t>
            </a:r>
            <a:endParaRPr lang="en-AU" dirty="0" smtClean="0"/>
          </a:p>
          <a:p>
            <a:pPr lvl="1"/>
            <a:r>
              <a:rPr lang="en-AU" dirty="0" err="1" smtClean="0"/>
              <a:t>knitr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795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2" y="825892"/>
            <a:ext cx="3632288" cy="5895584"/>
          </a:xfrm>
        </p:spPr>
        <p:txBody>
          <a:bodyPr/>
          <a:lstStyle/>
          <a:p>
            <a:r>
              <a:rPr lang="en-AU" dirty="0"/>
              <a:t>Simple, readable, intuitive, light-weight </a:t>
            </a:r>
            <a:r>
              <a:rPr lang="en-AU" dirty="0" err="1"/>
              <a:t>markup</a:t>
            </a:r>
            <a:r>
              <a:rPr lang="en-AU" dirty="0"/>
              <a:t> Convert to HTML</a:t>
            </a:r>
          </a:p>
          <a:p>
            <a:r>
              <a:rPr lang="en-AU" dirty="0"/>
              <a:t>Raw HTML can be interspersed to add functionality </a:t>
            </a:r>
            <a:endParaRPr lang="en-AU" dirty="0" smtClean="0"/>
          </a:p>
          <a:p>
            <a:r>
              <a:rPr lang="en-AU" dirty="0" smtClean="0"/>
              <a:t>Various </a:t>
            </a:r>
            <a:r>
              <a:rPr lang="en-AU" dirty="0"/>
              <a:t>extensions and </a:t>
            </a:r>
            <a:r>
              <a:rPr lang="en-AU" dirty="0" err="1"/>
              <a:t>flaours</a:t>
            </a:r>
            <a:r>
              <a:rPr lang="en-AU" dirty="0"/>
              <a:t> of markdown</a:t>
            </a:r>
          </a:p>
          <a:p>
            <a:r>
              <a:rPr lang="en-AU" dirty="0"/>
              <a:t>Popular on websites: e.g., </a:t>
            </a:r>
            <a:r>
              <a:rPr lang="en-AU" dirty="0" err="1"/>
              <a:t>StackOverflow</a:t>
            </a:r>
            <a:r>
              <a:rPr lang="en-AU" dirty="0"/>
              <a:t>, </a:t>
            </a:r>
            <a:r>
              <a:rPr lang="en-AU" dirty="0" err="1"/>
              <a:t>GitHub</a:t>
            </a:r>
            <a:r>
              <a:rPr lang="en-AU" dirty="0"/>
              <a:t>, </a:t>
            </a:r>
            <a:r>
              <a:rPr lang="en-AU" dirty="0" err="1"/>
              <a:t>Reddit</a:t>
            </a:r>
            <a:endParaRPr lang="en-AU" dirty="0"/>
          </a:p>
          <a:p>
            <a:r>
              <a:rPr lang="en-AU" dirty="0"/>
              <a:t>see also: http://</a:t>
            </a:r>
            <a:r>
              <a:rPr lang="en-AU" dirty="0" err="1"/>
              <a:t>daringfireball.net</a:t>
            </a:r>
            <a:r>
              <a:rPr lang="en-AU" dirty="0"/>
              <a:t>/projects/markdown/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17" y="639399"/>
            <a:ext cx="4931041" cy="56125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4497" y="346341"/>
            <a:ext cx="325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RStudio </a:t>
            </a:r>
            <a:r>
              <a:rPr lang="en-AU" dirty="0" err="1" smtClean="0"/>
              <a:t>RMarkdown</a:t>
            </a:r>
            <a:r>
              <a:rPr lang="en-AU" dirty="0" smtClean="0"/>
              <a:t> cheat sheet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6528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knitr</a:t>
            </a:r>
            <a:r>
              <a:rPr lang="en-AU" dirty="0" smtClean="0"/>
              <a:t>, </a:t>
            </a:r>
            <a:r>
              <a:rPr lang="en-AU" dirty="0" err="1" smtClean="0"/>
              <a:t>Rmarkdown</a:t>
            </a:r>
            <a:r>
              <a:rPr lang="en-AU" dirty="0" smtClean="0"/>
              <a:t>, RStudio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 err="1" smtClean="0"/>
              <a:t>knitr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R </a:t>
            </a:r>
            <a:r>
              <a:rPr lang="en-AU" dirty="0"/>
              <a:t>Package developed by </a:t>
            </a:r>
            <a:r>
              <a:rPr lang="en-AU" dirty="0" err="1"/>
              <a:t>Yihui</a:t>
            </a:r>
            <a:r>
              <a:rPr lang="en-AU" dirty="0"/>
              <a:t> </a:t>
            </a:r>
            <a:r>
              <a:rPr lang="en-AU" dirty="0" err="1"/>
              <a:t>Xie</a:t>
            </a:r>
            <a:r>
              <a:rPr lang="en-AU" dirty="0"/>
              <a:t> for weaving R (and other languages) with various </a:t>
            </a:r>
            <a:r>
              <a:rPr lang="en-AU" dirty="0" err="1"/>
              <a:t>markup</a:t>
            </a:r>
            <a:r>
              <a:rPr lang="en-AU" dirty="0"/>
              <a:t> </a:t>
            </a:r>
            <a:r>
              <a:rPr lang="en-AU" dirty="0" smtClean="0"/>
              <a:t>languages including markdown</a:t>
            </a:r>
            <a:endParaRPr lang="en-AU" dirty="0"/>
          </a:p>
          <a:p>
            <a:r>
              <a:rPr lang="en-AU" b="1" dirty="0" err="1" smtClean="0"/>
              <a:t>RMarkdown</a:t>
            </a:r>
            <a:r>
              <a:rPr lang="en-AU" dirty="0" smtClean="0"/>
              <a:t> </a:t>
            </a:r>
          </a:p>
          <a:p>
            <a:pPr lvl="1"/>
            <a:r>
              <a:rPr lang="en-AU" dirty="0" smtClean="0"/>
              <a:t>A </a:t>
            </a:r>
            <a:r>
              <a:rPr lang="en-AU" dirty="0"/>
              <a:t>file format that combines R code chunks and markdown text which is converted by </a:t>
            </a:r>
            <a:r>
              <a:rPr lang="en-AU" dirty="0" err="1"/>
              <a:t>knitr</a:t>
            </a:r>
            <a:r>
              <a:rPr lang="en-AU" dirty="0"/>
              <a:t> into markdown, and other formats (e.g., HTML, </a:t>
            </a:r>
            <a:r>
              <a:rPr lang="en-AU" dirty="0" err="1"/>
              <a:t>pdf</a:t>
            </a:r>
            <a:r>
              <a:rPr lang="en-AU" dirty="0"/>
              <a:t>, etc.).</a:t>
            </a:r>
          </a:p>
          <a:p>
            <a:r>
              <a:rPr lang="en-AU" b="1" dirty="0" smtClean="0"/>
              <a:t>RStudio </a:t>
            </a:r>
          </a:p>
          <a:p>
            <a:pPr lvl="1"/>
            <a:r>
              <a:rPr lang="en-AU" dirty="0" smtClean="0"/>
              <a:t>RStudio facilitates the application of </a:t>
            </a:r>
            <a:r>
              <a:rPr lang="en-AU" dirty="0" err="1" smtClean="0"/>
              <a:t>knitr</a:t>
            </a:r>
            <a:r>
              <a:rPr lang="en-AU" dirty="0" smtClean="0"/>
              <a:t> to </a:t>
            </a:r>
            <a:r>
              <a:rPr lang="en-AU" dirty="0" err="1" smtClean="0"/>
              <a:t>RMarkdown</a:t>
            </a:r>
            <a:r>
              <a:rPr lang="en-AU" dirty="0" smtClean="0"/>
              <a:t> to produce HTML, </a:t>
            </a:r>
            <a:r>
              <a:rPr lang="en-AU" dirty="0" err="1" smtClean="0"/>
              <a:t>pdfs</a:t>
            </a:r>
            <a:r>
              <a:rPr lang="en-AU" dirty="0" smtClean="0"/>
              <a:t>, and so on</a:t>
            </a:r>
          </a:p>
          <a:p>
            <a:pPr lvl="2"/>
            <a:r>
              <a:rPr lang="en-AU" dirty="0" smtClean="0"/>
              <a:t>Syntax highlighting; Easy to run and create code chunks; Single button to convert </a:t>
            </a:r>
            <a:r>
              <a:rPr lang="en-AU" dirty="0" err="1" smtClean="0"/>
              <a:t>RMarkdown</a:t>
            </a:r>
            <a:r>
              <a:rPr lang="en-AU" dirty="0" smtClean="0"/>
              <a:t> to complete documents; useful debugging information</a:t>
            </a:r>
          </a:p>
          <a:p>
            <a:r>
              <a:rPr lang="en-AU" b="1" dirty="0" err="1" smtClean="0"/>
              <a:t>pandoc</a:t>
            </a:r>
            <a:endParaRPr lang="en-AU" b="1" dirty="0" smtClean="0"/>
          </a:p>
          <a:p>
            <a:pPr lvl="1"/>
            <a:r>
              <a:rPr lang="en-AU" dirty="0" smtClean="0"/>
              <a:t>General purpose tool used convert between document formats; included in </a:t>
            </a:r>
            <a:r>
              <a:rPr lang="en-AU" dirty="0" err="1" smtClean="0"/>
              <a:t>Rstudio</a:t>
            </a:r>
            <a:endParaRPr lang="en-AU" dirty="0" smtClean="0"/>
          </a:p>
          <a:p>
            <a:r>
              <a:rPr lang="en-AU" b="1" dirty="0" err="1" smtClean="0"/>
              <a:t>LaTeX</a:t>
            </a:r>
            <a:endParaRPr lang="en-AU" b="1" dirty="0" smtClean="0"/>
          </a:p>
          <a:p>
            <a:pPr lvl="1"/>
            <a:r>
              <a:rPr lang="en-AU" dirty="0" smtClean="0"/>
              <a:t>If you want to be able to convert to PDF, you may need a </a:t>
            </a:r>
            <a:r>
              <a:rPr lang="en-AU" dirty="0" err="1" smtClean="0"/>
              <a:t>LaTeX</a:t>
            </a:r>
            <a:r>
              <a:rPr lang="en-AU" dirty="0" smtClean="0"/>
              <a:t> installation</a:t>
            </a:r>
          </a:p>
          <a:p>
            <a:pPr lvl="1"/>
            <a:r>
              <a:rPr lang="en-AU" dirty="0">
                <a:hlinkClick r:id="rId2"/>
              </a:rPr>
              <a:t>http://latex-project.org/ftp.html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06649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RMarkdown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Refer to the excellent RStudio </a:t>
            </a:r>
            <a:r>
              <a:rPr lang="en-AU" dirty="0" err="1" smtClean="0"/>
              <a:t>RMarkdown</a:t>
            </a:r>
            <a:r>
              <a:rPr lang="en-AU" dirty="0" smtClean="0"/>
              <a:t> </a:t>
            </a:r>
            <a:r>
              <a:rPr lang="en-AU" dirty="0"/>
              <a:t>C</a:t>
            </a:r>
            <a:r>
              <a:rPr lang="en-AU" dirty="0" smtClean="0"/>
              <a:t>heat Sheet</a:t>
            </a:r>
          </a:p>
          <a:p>
            <a:r>
              <a:rPr lang="en-AU" dirty="0" smtClean="0"/>
              <a:t>General workflow</a:t>
            </a:r>
          </a:p>
          <a:p>
            <a:pPr lvl="1"/>
            <a:r>
              <a:rPr lang="en-AU" dirty="0" smtClean="0"/>
              <a:t>Create an </a:t>
            </a:r>
            <a:r>
              <a:rPr lang="en-AU" dirty="0" err="1" smtClean="0"/>
              <a:t>RMarkdown</a:t>
            </a:r>
            <a:r>
              <a:rPr lang="en-AU" dirty="0" smtClean="0"/>
              <a:t> File</a:t>
            </a:r>
          </a:p>
          <a:p>
            <a:pPr lvl="2"/>
            <a:r>
              <a:rPr lang="en-AU" dirty="0" smtClean="0"/>
              <a:t>either use </a:t>
            </a:r>
            <a:r>
              <a:rPr lang="en-AU" dirty="0" err="1" smtClean="0"/>
              <a:t>Rstudio</a:t>
            </a:r>
            <a:r>
              <a:rPr lang="en-AU" dirty="0" smtClean="0"/>
              <a:t> File – New File – </a:t>
            </a:r>
            <a:r>
              <a:rPr lang="en-AU" dirty="0" err="1" smtClean="0"/>
              <a:t>RMarkdown</a:t>
            </a:r>
            <a:r>
              <a:rPr lang="en-AU" dirty="0"/>
              <a:t> </a:t>
            </a:r>
            <a:r>
              <a:rPr lang="en-AU" dirty="0" smtClean="0"/>
              <a:t>or just create a file with an empty text file with the .</a:t>
            </a:r>
            <a:r>
              <a:rPr lang="en-AU" dirty="0" err="1" smtClean="0"/>
              <a:t>rmd</a:t>
            </a:r>
            <a:r>
              <a:rPr lang="en-AU" dirty="0" smtClean="0"/>
              <a:t> extension</a:t>
            </a:r>
          </a:p>
          <a:p>
            <a:pPr lvl="1"/>
            <a:r>
              <a:rPr lang="en-AU" dirty="0" smtClean="0"/>
              <a:t>Optionally add a header</a:t>
            </a:r>
          </a:p>
          <a:p>
            <a:pPr lvl="2"/>
            <a:r>
              <a:rPr lang="en-AU" dirty="0" smtClean="0"/>
              <a:t>Options to specify output format (see </a:t>
            </a:r>
            <a:r>
              <a:rPr lang="en-AU" dirty="0" err="1" smtClean="0"/>
              <a:t>RMarkdown</a:t>
            </a:r>
            <a:r>
              <a:rPr lang="en-AU" dirty="0" smtClean="0"/>
              <a:t> cheat sheet)</a:t>
            </a:r>
          </a:p>
          <a:p>
            <a:pPr lvl="1"/>
            <a:r>
              <a:rPr lang="en-AU" dirty="0" smtClean="0"/>
              <a:t>Write the main document in Markdown</a:t>
            </a:r>
          </a:p>
          <a:p>
            <a:pPr lvl="1"/>
            <a:r>
              <a:rPr lang="en-AU" dirty="0" smtClean="0"/>
              <a:t>Embed R code chunks</a:t>
            </a:r>
          </a:p>
          <a:p>
            <a:pPr lvl="1"/>
            <a:r>
              <a:rPr lang="en-AU" dirty="0" smtClean="0"/>
              <a:t>R code chunks can be customised to control output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7325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Example: 1-rmarkdown</a:t>
            </a:r>
            <a:r>
              <a:rPr lang="en-AU" dirty="0" smtClean="0"/>
              <a:t>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Open </a:t>
            </a:r>
            <a:r>
              <a:rPr lang="en-AU" sz="1600" dirty="0" smtClean="0">
                <a:latin typeface="Courier"/>
                <a:cs typeface="Courier"/>
              </a:rPr>
              <a:t>"project</a:t>
            </a:r>
            <a:r>
              <a:rPr lang="en-AU" sz="1600" dirty="0">
                <a:latin typeface="Courier"/>
                <a:cs typeface="Courier"/>
              </a:rPr>
              <a:t>-examples/1-rmarkdown-example/</a:t>
            </a:r>
            <a:r>
              <a:rPr lang="en-AU" sz="1600" dirty="0" err="1">
                <a:latin typeface="Courier"/>
                <a:cs typeface="Courier"/>
              </a:rPr>
              <a:t>rmarkdown-</a:t>
            </a:r>
            <a:r>
              <a:rPr lang="en-AU" sz="1600" dirty="0" err="1" smtClean="0">
                <a:latin typeface="Courier"/>
                <a:cs typeface="Courier"/>
              </a:rPr>
              <a:t>example.Rproj</a:t>
            </a:r>
            <a:r>
              <a:rPr lang="en-AU" sz="1600" dirty="0" smtClean="0">
                <a:latin typeface="Courier"/>
                <a:cs typeface="Courier"/>
              </a:rPr>
              <a:t>"</a:t>
            </a:r>
          </a:p>
          <a:p>
            <a:r>
              <a:rPr lang="en-AU" dirty="0"/>
              <a:t>Then in </a:t>
            </a:r>
            <a:r>
              <a:rPr lang="en-AU" dirty="0" smtClean="0"/>
              <a:t>RStudio, open </a:t>
            </a:r>
            <a:r>
              <a:rPr lang="en-AU" dirty="0">
                <a:latin typeface="Courier"/>
                <a:cs typeface="Courier"/>
              </a:rPr>
              <a:t>"project-examples/1-rmarkdown-example</a:t>
            </a:r>
            <a:r>
              <a:rPr lang="en-AU" dirty="0" smtClean="0">
                <a:latin typeface="Courier"/>
                <a:cs typeface="Courier"/>
              </a:rPr>
              <a:t>/01-multiple-regression.rmd"</a:t>
            </a:r>
            <a:endParaRPr lang="en-AU" dirty="0">
              <a:latin typeface="Courier"/>
              <a:cs typeface="Courier"/>
            </a:endParaRPr>
          </a:p>
          <a:p>
            <a:r>
              <a:rPr lang="en-AU" dirty="0" smtClean="0"/>
              <a:t>General points and </a:t>
            </a:r>
            <a:r>
              <a:rPr lang="en-AU" dirty="0" err="1" smtClean="0"/>
              <a:t>RMarkdown</a:t>
            </a:r>
            <a:endParaRPr lang="en-AU" dirty="0" smtClean="0"/>
          </a:p>
          <a:p>
            <a:pPr lvl="1"/>
            <a:r>
              <a:rPr lang="en-AU" dirty="0" smtClean="0"/>
              <a:t>It is a good strategy to put library, options, data importing and data processing at the start of the </a:t>
            </a:r>
            <a:r>
              <a:rPr lang="en-AU" dirty="0" err="1" smtClean="0"/>
              <a:t>RMarkdown</a:t>
            </a:r>
            <a:r>
              <a:rPr lang="en-AU" dirty="0" smtClean="0"/>
              <a:t> file.</a:t>
            </a:r>
          </a:p>
          <a:p>
            <a:pPr lvl="2"/>
            <a:r>
              <a:rPr lang="en-AU" dirty="0" smtClean="0"/>
              <a:t>Or as we'll see later, have a single command like in </a:t>
            </a:r>
            <a:r>
              <a:rPr lang="en-AU" dirty="0" err="1" smtClean="0"/>
              <a:t>ProjectTemplate</a:t>
            </a:r>
            <a:r>
              <a:rPr lang="en-AU" dirty="0" smtClean="0"/>
              <a:t> that sets up your project at the start (library, options, data importing, data processing, loading scripts, etc.) of your </a:t>
            </a:r>
            <a:r>
              <a:rPr lang="en-AU" dirty="0" err="1" smtClean="0"/>
              <a:t>RMarkdown</a:t>
            </a:r>
            <a:r>
              <a:rPr lang="en-AU" dirty="0" smtClean="0"/>
              <a:t> document.</a:t>
            </a:r>
          </a:p>
          <a:p>
            <a:pPr lvl="1"/>
            <a:r>
              <a:rPr lang="en-AU" dirty="0" err="1" smtClean="0"/>
              <a:t>RMarkdown</a:t>
            </a:r>
            <a:r>
              <a:rPr lang="en-AU" dirty="0" smtClean="0"/>
              <a:t> can be a nice way to organise analysis code even if you have no interest in compiling documents.</a:t>
            </a:r>
          </a:p>
          <a:p>
            <a:pPr lvl="2"/>
            <a:r>
              <a:rPr lang="en-AU" dirty="0" smtClean="0"/>
              <a:t>It's easy to organise code into blocks. </a:t>
            </a:r>
          </a:p>
          <a:p>
            <a:pPr lvl="2"/>
            <a:r>
              <a:rPr lang="en-AU" dirty="0" smtClean="0"/>
              <a:t>It's easy to run code in blocks</a:t>
            </a:r>
          </a:p>
          <a:p>
            <a:pPr lvl="2"/>
            <a:r>
              <a:rPr lang="en-AU" dirty="0" smtClean="0"/>
              <a:t>You can intersperse commentary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158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4-1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Create a new folder on your computer</a:t>
            </a:r>
          </a:p>
          <a:p>
            <a:r>
              <a:rPr lang="en-AU" dirty="0" smtClean="0"/>
              <a:t>Create a new </a:t>
            </a:r>
            <a:r>
              <a:rPr lang="en-AU" dirty="0" err="1" smtClean="0"/>
              <a:t>RMarkdown</a:t>
            </a:r>
            <a:r>
              <a:rPr lang="en-AU" dirty="0" smtClean="0"/>
              <a:t> document in RStudio and save to folder</a:t>
            </a:r>
          </a:p>
          <a:p>
            <a:pPr lvl="1"/>
            <a:r>
              <a:rPr lang="en-AU" dirty="0" smtClean="0"/>
              <a:t>e.g., In RStudio o to  "File – New – </a:t>
            </a:r>
            <a:r>
              <a:rPr lang="en-AU" dirty="0" err="1" smtClean="0"/>
              <a:t>Rmarkdown</a:t>
            </a:r>
            <a:r>
              <a:rPr lang="en-AU" dirty="0" smtClean="0"/>
              <a:t>"</a:t>
            </a:r>
          </a:p>
          <a:p>
            <a:r>
              <a:rPr lang="en-AU" dirty="0" smtClean="0"/>
              <a:t>Type a little text after the header using some headings, dot points, and any other markdown syntax you wish.</a:t>
            </a:r>
          </a:p>
          <a:p>
            <a:r>
              <a:rPr lang="en-AU" dirty="0" smtClean="0"/>
              <a:t>Create a first code chunk; put the following code inside; run the code chunk</a:t>
            </a:r>
          </a:p>
          <a:p>
            <a:pPr lvl="1"/>
            <a:r>
              <a:rPr lang="en-AU" dirty="0">
                <a:latin typeface="Courier"/>
                <a:cs typeface="Courier"/>
              </a:rPr>
              <a:t>library(MASS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>
                <a:latin typeface="Courier"/>
                <a:cs typeface="Courier"/>
              </a:rPr>
              <a:t>(survey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/>
              <a:t>Add </a:t>
            </a:r>
            <a:r>
              <a:rPr lang="en-AU" dirty="0" smtClean="0"/>
              <a:t>a second code chunk where you add some summary information about the </a:t>
            </a:r>
            <a:r>
              <a:rPr lang="en-AU" dirty="0" smtClean="0">
                <a:latin typeface="Courier"/>
                <a:cs typeface="Courier"/>
              </a:rPr>
              <a:t>survey </a:t>
            </a:r>
            <a:r>
              <a:rPr lang="en-AU" dirty="0" smtClean="0"/>
              <a:t>dataset: e.g., 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summary(survey)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smtClean="0">
                <a:latin typeface="Courier"/>
                <a:cs typeface="Courier"/>
              </a:rPr>
              <a:t>head(survey)</a:t>
            </a:r>
          </a:p>
          <a:p>
            <a:r>
              <a:rPr lang="en-AU" dirty="0" smtClean="0"/>
              <a:t>Compile the document by clicking the "Knit" button</a:t>
            </a:r>
          </a:p>
          <a:p>
            <a:r>
              <a:rPr lang="en-AU" dirty="0" smtClean="0"/>
              <a:t>Add a third chunk that includes some figures (e.g., a scatterplot of height and pulse)</a:t>
            </a:r>
          </a:p>
          <a:p>
            <a:r>
              <a:rPr lang="en-AU" dirty="0"/>
              <a:t>Compile the document by clicking the "Knit" button</a:t>
            </a:r>
          </a:p>
          <a:p>
            <a:endParaRPr lang="en-AU" dirty="0"/>
          </a:p>
          <a:p>
            <a:endParaRPr lang="en-AU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6352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Aims of </a:t>
            </a:r>
            <a:r>
              <a:rPr lang="en-AU" dirty="0"/>
              <a:t>w</a:t>
            </a:r>
            <a:r>
              <a:rPr lang="en-AU" dirty="0" smtClean="0"/>
              <a:t>orkshop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43654"/>
            <a:ext cx="8916427" cy="5895584"/>
          </a:xfrm>
        </p:spPr>
        <p:txBody>
          <a:bodyPr/>
          <a:lstStyle/>
          <a:p>
            <a:r>
              <a:rPr lang="en-AU" dirty="0" smtClean="0"/>
              <a:t>By the end of this workshop you should have a basic understanding of</a:t>
            </a:r>
          </a:p>
          <a:p>
            <a:pPr lvl="1"/>
            <a:r>
              <a:rPr lang="en-AU" dirty="0" smtClean="0"/>
              <a:t>What R can do </a:t>
            </a:r>
          </a:p>
          <a:p>
            <a:pPr lvl="1"/>
            <a:r>
              <a:rPr lang="en-AU" dirty="0"/>
              <a:t>W</a:t>
            </a:r>
            <a:r>
              <a:rPr lang="en-AU" dirty="0" smtClean="0"/>
              <a:t>hether you want to use R in the future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ow the language works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ow to perform standard data analysis activities with R such as importing, manipulating, graphing, and modelling data</a:t>
            </a:r>
            <a:endParaRPr lang="en-AU" dirty="0"/>
          </a:p>
          <a:p>
            <a:pPr lvl="1"/>
            <a:r>
              <a:rPr lang="en-AU" dirty="0"/>
              <a:t>H</a:t>
            </a:r>
            <a:r>
              <a:rPr lang="en-AU" dirty="0" smtClean="0"/>
              <a:t>ow to combine </a:t>
            </a:r>
            <a:r>
              <a:rPr lang="en-AU" dirty="0" err="1" smtClean="0"/>
              <a:t>knitr</a:t>
            </a:r>
            <a:r>
              <a:rPr lang="en-AU" dirty="0" smtClean="0"/>
              <a:t> and </a:t>
            </a:r>
            <a:r>
              <a:rPr lang="en-AU" dirty="0" err="1" smtClean="0"/>
              <a:t>ProjectTemplate</a:t>
            </a:r>
            <a:r>
              <a:rPr lang="en-AU" dirty="0" smtClean="0"/>
              <a:t> to implement a reproducible workflow for a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3552939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Example: 2-latex-sweave-example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example provides an illustration of </a:t>
            </a:r>
            <a:r>
              <a:rPr lang="en-AU" dirty="0" err="1" smtClean="0"/>
              <a:t>LaTeX</a:t>
            </a:r>
            <a:r>
              <a:rPr lang="en-AU" dirty="0" smtClean="0"/>
              <a:t> and </a:t>
            </a:r>
            <a:r>
              <a:rPr lang="en-AU" dirty="0" err="1" smtClean="0"/>
              <a:t>Sweave</a:t>
            </a:r>
            <a:endParaRPr lang="en-AU" dirty="0" smtClean="0"/>
          </a:p>
          <a:p>
            <a:r>
              <a:rPr lang="en-AU" dirty="0" err="1" smtClean="0"/>
              <a:t>LaTeX</a:t>
            </a:r>
            <a:r>
              <a:rPr lang="en-AU" dirty="0" smtClean="0"/>
              <a:t> is a document </a:t>
            </a:r>
            <a:r>
              <a:rPr lang="en-AU" dirty="0" err="1" smtClean="0"/>
              <a:t>markup</a:t>
            </a:r>
            <a:r>
              <a:rPr lang="en-AU" dirty="0" smtClean="0"/>
              <a:t> system designed for making beautiful scientific documents</a:t>
            </a:r>
          </a:p>
          <a:p>
            <a:r>
              <a:rPr lang="en-AU" dirty="0" smtClean="0"/>
              <a:t>Pros</a:t>
            </a:r>
          </a:p>
          <a:p>
            <a:pPr lvl="1"/>
            <a:r>
              <a:rPr lang="en-AU" dirty="0" smtClean="0"/>
              <a:t>The typesetting is beautiful</a:t>
            </a:r>
          </a:p>
          <a:p>
            <a:pPr lvl="1"/>
            <a:r>
              <a:rPr lang="en-AU" dirty="0" smtClean="0"/>
              <a:t>It is excellent for mathematics</a:t>
            </a:r>
          </a:p>
          <a:p>
            <a:pPr lvl="1"/>
            <a:r>
              <a:rPr lang="en-AU" dirty="0" smtClean="0"/>
              <a:t>It handles complex documents well (e.g., PhD thesis; Scientific books): Table of contents, cross-references, references,  </a:t>
            </a:r>
          </a:p>
          <a:p>
            <a:r>
              <a:rPr lang="en-AU" dirty="0" smtClean="0"/>
              <a:t>Cons</a:t>
            </a:r>
          </a:p>
          <a:p>
            <a:pPr lvl="1"/>
            <a:r>
              <a:rPr lang="en-AU" dirty="0" smtClean="0"/>
              <a:t>If your collaborators and the people who consume your documents (e.g., journal editors, clients, etc.) expect a different system, then you may have an unpleasant time.</a:t>
            </a:r>
          </a:p>
          <a:p>
            <a:pPr lvl="1"/>
            <a:r>
              <a:rPr lang="en-AU" dirty="0" smtClean="0"/>
              <a:t>While it does a lot of things automatically, customising can be difficult, and there is a learning curve (a bit like R)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9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 pages of PDF of </a:t>
            </a:r>
            <a:r>
              <a:rPr lang="en-AU" dirty="0" err="1" smtClean="0"/>
              <a:t>LaTeX</a:t>
            </a:r>
            <a:r>
              <a:rPr lang="en-AU" dirty="0" smtClean="0"/>
              <a:t> Document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" y="766242"/>
            <a:ext cx="2654616" cy="3965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142" y="1318433"/>
            <a:ext cx="2306989" cy="3208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131" y="1318433"/>
            <a:ext cx="2014173" cy="3038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304" y="1380493"/>
            <a:ext cx="2155145" cy="31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9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Sweave</a:t>
            </a:r>
            <a:r>
              <a:rPr lang="en-AU" dirty="0" smtClean="0"/>
              <a:t> and </a:t>
            </a:r>
            <a:r>
              <a:rPr lang="en-AU" dirty="0" err="1" smtClean="0"/>
              <a:t>LaTeX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Both </a:t>
            </a:r>
            <a:r>
              <a:rPr lang="en-AU" dirty="0" err="1" smtClean="0"/>
              <a:t>Sweave</a:t>
            </a:r>
            <a:r>
              <a:rPr lang="en-AU" dirty="0" smtClean="0"/>
              <a:t> and </a:t>
            </a:r>
            <a:r>
              <a:rPr lang="en-AU" dirty="0" err="1" smtClean="0"/>
              <a:t>knitr</a:t>
            </a:r>
            <a:r>
              <a:rPr lang="en-AU" dirty="0" smtClean="0"/>
              <a:t> are systems that can combine </a:t>
            </a:r>
            <a:r>
              <a:rPr lang="en-AU" dirty="0" err="1" smtClean="0"/>
              <a:t>LaTeX</a:t>
            </a:r>
            <a:r>
              <a:rPr lang="en-AU" dirty="0" smtClean="0"/>
              <a:t> and R code chunks</a:t>
            </a:r>
          </a:p>
          <a:p>
            <a:r>
              <a:rPr lang="en-AU" dirty="0" smtClean="0"/>
              <a:t>The notation for indicating R code chunks is slightly different to </a:t>
            </a:r>
            <a:br>
              <a:rPr lang="en-AU" dirty="0" smtClean="0"/>
            </a:br>
            <a:r>
              <a:rPr lang="en-AU" dirty="0" err="1" smtClean="0"/>
              <a:t>RMarkdown</a:t>
            </a:r>
            <a:r>
              <a:rPr lang="en-AU" dirty="0" smtClean="0"/>
              <a:t> but the concepts are the same.</a:t>
            </a:r>
          </a:p>
          <a:p>
            <a:r>
              <a:rPr lang="en-AU" dirty="0" smtClean="0"/>
              <a:t>The main difference is the actual </a:t>
            </a:r>
            <a:r>
              <a:rPr lang="en-AU" dirty="0" err="1" smtClean="0"/>
              <a:t>LaTeX</a:t>
            </a:r>
            <a:r>
              <a:rPr lang="en-AU" dirty="0" smtClean="0"/>
              <a:t>.</a:t>
            </a:r>
          </a:p>
          <a:p>
            <a:endParaRPr lang="en-AU" dirty="0" smtClean="0"/>
          </a:p>
          <a:p>
            <a:r>
              <a:rPr lang="en-AU" dirty="0" smtClean="0"/>
              <a:t>Note that you don't have to use </a:t>
            </a:r>
            <a:r>
              <a:rPr lang="en-AU" dirty="0" err="1" smtClean="0"/>
              <a:t>Sweave</a:t>
            </a:r>
            <a:r>
              <a:rPr lang="en-AU" dirty="0" smtClean="0"/>
              <a:t> to combine R and </a:t>
            </a:r>
            <a:r>
              <a:rPr lang="en-AU" dirty="0" err="1" smtClean="0"/>
              <a:t>LaTeX</a:t>
            </a:r>
            <a:r>
              <a:rPr lang="en-AU" dirty="0" smtClean="0"/>
              <a:t>.</a:t>
            </a:r>
            <a:r>
              <a:rPr lang="en-AU" dirty="0"/>
              <a:t> </a:t>
            </a:r>
            <a:r>
              <a:rPr lang="en-AU" dirty="0" smtClean="0"/>
              <a:t>You can export your images and your </a:t>
            </a:r>
            <a:r>
              <a:rPr lang="en-AU" dirty="0" err="1" smtClean="0"/>
              <a:t>LaTeX</a:t>
            </a:r>
            <a:r>
              <a:rPr lang="en-AU" dirty="0" smtClean="0"/>
              <a:t> tables and then manually incorporate them yourself.</a:t>
            </a:r>
          </a:p>
        </p:txBody>
      </p:sp>
    </p:spTree>
    <p:extLst>
      <p:ext uri="{BB962C8B-B14F-4D97-AF65-F5344CB8AC3E}">
        <p14:creationId xmlns:p14="http://schemas.microsoft.com/office/powerpoint/2010/main" val="402643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http://</a:t>
            </a:r>
            <a:r>
              <a:rPr lang="en-AU" dirty="0" err="1"/>
              <a:t>projecttemplate.net</a:t>
            </a:r>
            <a:r>
              <a:rPr lang="en-AU" dirty="0" smtClean="0"/>
              <a:t>/</a:t>
            </a:r>
          </a:p>
          <a:p>
            <a:r>
              <a:rPr lang="en-AU" dirty="0" smtClean="0"/>
              <a:t>Why use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pPr lvl="1"/>
            <a:r>
              <a:rPr lang="en-AU" dirty="0" smtClean="0"/>
              <a:t>Systematic place to store configuration and package loading settings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utomatically load r-script files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utomatically load data files stored in data directory</a:t>
            </a:r>
          </a:p>
          <a:p>
            <a:pPr lvl="1"/>
            <a:r>
              <a:rPr lang="en-AU" dirty="0"/>
              <a:t>A</a:t>
            </a:r>
            <a:r>
              <a:rPr lang="en-AU" dirty="0" smtClean="0"/>
              <a:t>utomate running initial data manipulation code</a:t>
            </a:r>
          </a:p>
          <a:p>
            <a:r>
              <a:rPr lang="en-AU" dirty="0" smtClean="0"/>
              <a:t>Installation</a:t>
            </a:r>
          </a:p>
          <a:p>
            <a:pPr lvl="1"/>
            <a:r>
              <a:rPr lang="en-AU" dirty="0" err="1">
                <a:latin typeface="Courier"/>
                <a:cs typeface="Courier"/>
              </a:rPr>
              <a:t>install.project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 smtClean="0">
                <a:latin typeface="Courier"/>
                <a:cs typeface="Courier"/>
              </a:rPr>
              <a:t>", </a:t>
            </a:r>
            <a:r>
              <a:rPr lang="en-AU" dirty="0" err="1" smtClean="0">
                <a:latin typeface="Courier"/>
                <a:cs typeface="Courier"/>
              </a:rPr>
              <a:t>dep</a:t>
            </a:r>
            <a:r>
              <a:rPr lang="en-AU" dirty="0" smtClean="0">
                <a:latin typeface="Courier"/>
                <a:cs typeface="Courier"/>
              </a:rPr>
              <a:t> = TRUE)</a:t>
            </a:r>
            <a:endParaRPr lang="en-AU" dirty="0">
              <a:latin typeface="Courier"/>
              <a:cs typeface="Courier"/>
            </a:endParaRPr>
          </a:p>
          <a:p>
            <a:endParaRPr lang="en-AU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64757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 smtClean="0"/>
              <a:t>Standard Process for Creating a </a:t>
            </a:r>
            <a:r>
              <a:rPr lang="en-AU" sz="3200" dirty="0" err="1" smtClean="0"/>
              <a:t>ProjectTemplate</a:t>
            </a:r>
            <a:r>
              <a:rPr lang="en-AU" sz="3200" dirty="0" smtClean="0"/>
              <a:t> Project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Create the folder structure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('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'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create.project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'</a:t>
            </a:r>
            <a:r>
              <a:rPr lang="en-AU" dirty="0" err="1" smtClean="0">
                <a:latin typeface="Courier"/>
                <a:cs typeface="Courier"/>
              </a:rPr>
              <a:t>myproject</a:t>
            </a:r>
            <a:r>
              <a:rPr lang="en-AU" dirty="0" smtClean="0">
                <a:latin typeface="Courier"/>
                <a:cs typeface="Courier"/>
              </a:rPr>
              <a:t>')</a:t>
            </a:r>
          </a:p>
          <a:p>
            <a:r>
              <a:rPr lang="en-AU" dirty="0" smtClean="0"/>
              <a:t>Review </a:t>
            </a:r>
            <a:r>
              <a:rPr lang="en-AU" dirty="0" err="1" smtClean="0">
                <a:latin typeface="Courier"/>
                <a:cs typeface="Courier"/>
              </a:rPr>
              <a:t>config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global.dcf</a:t>
            </a:r>
            <a:endParaRPr lang="en-AU" dirty="0" smtClean="0">
              <a:latin typeface="Courier"/>
              <a:cs typeface="Courier"/>
            </a:endParaRPr>
          </a:p>
          <a:p>
            <a:pPr lvl="1"/>
            <a:r>
              <a:rPr lang="en-AU" dirty="0" smtClean="0"/>
              <a:t>Choose settings</a:t>
            </a:r>
          </a:p>
          <a:p>
            <a:pPr lvl="1"/>
            <a:r>
              <a:rPr lang="en-AU" dirty="0" smtClean="0"/>
              <a:t>Specify packages to load</a:t>
            </a:r>
            <a:endParaRPr lang="en-AU" dirty="0"/>
          </a:p>
          <a:p>
            <a:r>
              <a:rPr lang="en-AU" dirty="0" smtClean="0"/>
              <a:t>Add </a:t>
            </a:r>
            <a:r>
              <a:rPr lang="en-AU" dirty="0"/>
              <a:t>data </a:t>
            </a:r>
            <a:r>
              <a:rPr lang="en-AU" dirty="0" smtClean="0"/>
              <a:t>for auto-loading to </a:t>
            </a: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/>
              <a:t> </a:t>
            </a:r>
            <a:r>
              <a:rPr lang="en-AU" dirty="0" smtClean="0"/>
              <a:t>directory</a:t>
            </a:r>
          </a:p>
          <a:p>
            <a:r>
              <a:rPr lang="en-AU" dirty="0" smtClean="0"/>
              <a:t>Add any additional R support functions to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/>
              <a:t> </a:t>
            </a:r>
            <a:r>
              <a:rPr lang="en-AU" dirty="0" smtClean="0"/>
              <a:t>directory</a:t>
            </a:r>
          </a:p>
          <a:p>
            <a:r>
              <a:rPr lang="en-AU" dirty="0" smtClean="0"/>
              <a:t>Load the project</a:t>
            </a:r>
          </a:p>
          <a:p>
            <a:pPr lvl="1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('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'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 smtClean="0"/>
              <a:t>Write any initial data manipulation code and place in the </a:t>
            </a:r>
            <a:r>
              <a:rPr lang="en-AU" dirty="0" err="1" smtClean="0"/>
              <a:t>munge</a:t>
            </a:r>
            <a:r>
              <a:rPr lang="en-AU" dirty="0" smtClean="0"/>
              <a:t> directory</a:t>
            </a:r>
          </a:p>
          <a:p>
            <a:r>
              <a:rPr lang="en-AU" dirty="0" smtClean="0"/>
              <a:t>Create data analysis files (e.g., r-scripts, </a:t>
            </a:r>
            <a:r>
              <a:rPr lang="en-AU" dirty="0" err="1" smtClean="0"/>
              <a:t>RMarkdown</a:t>
            </a:r>
            <a:r>
              <a:rPr lang="en-AU" dirty="0" smtClean="0"/>
              <a:t>, </a:t>
            </a:r>
            <a:r>
              <a:rPr lang="en-AU" dirty="0" err="1" smtClean="0"/>
              <a:t>Sweave</a:t>
            </a:r>
            <a:r>
              <a:rPr lang="en-AU" dirty="0" smtClean="0"/>
              <a:t> Files) in home or reports directory</a:t>
            </a:r>
          </a:p>
          <a:p>
            <a:pPr lvl="1"/>
            <a:r>
              <a:rPr lang="en-AU" dirty="0" smtClean="0"/>
              <a:t>Include the load project commands above at the top of each such 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621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Customise your own version of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Once you start using </a:t>
            </a:r>
            <a:r>
              <a:rPr lang="en-AU" dirty="0" err="1" smtClean="0"/>
              <a:t>ProjectTemplate</a:t>
            </a:r>
            <a:r>
              <a:rPr lang="en-AU" dirty="0" smtClean="0"/>
              <a:t>, you find that there are many customisations that you always make to a new project</a:t>
            </a:r>
          </a:p>
          <a:p>
            <a:pPr lvl="1"/>
            <a:r>
              <a:rPr lang="en-AU" dirty="0" smtClean="0"/>
              <a:t>libraries that you always use</a:t>
            </a:r>
          </a:p>
          <a:p>
            <a:pPr lvl="1"/>
            <a:r>
              <a:rPr lang="en-AU" dirty="0" smtClean="0"/>
              <a:t>settings that you prefer over the defaults (e.g., </a:t>
            </a:r>
            <a:r>
              <a:rPr lang="en-AU" dirty="0" err="1" smtClean="0">
                <a:latin typeface="Courier"/>
                <a:cs typeface="Courier"/>
              </a:rPr>
              <a:t>as_factors</a:t>
            </a:r>
            <a:r>
              <a:rPr lang="en-AU" dirty="0" smtClean="0">
                <a:latin typeface="Courier"/>
                <a:cs typeface="Courier"/>
              </a:rPr>
              <a:t>: FALSE</a:t>
            </a:r>
            <a:r>
              <a:rPr lang="en-AU" dirty="0" smtClean="0"/>
              <a:t>)</a:t>
            </a:r>
          </a:p>
          <a:p>
            <a:pPr lvl="1"/>
            <a:r>
              <a:rPr lang="en-AU" dirty="0" smtClean="0"/>
              <a:t>particular ways that you generate analysis scripts</a:t>
            </a:r>
          </a:p>
          <a:p>
            <a:pPr lvl="1"/>
            <a:r>
              <a:rPr lang="en-AU" dirty="0" smtClean="0"/>
              <a:t>Integration with </a:t>
            </a:r>
            <a:r>
              <a:rPr lang="en-AU" dirty="0" err="1" smtClean="0"/>
              <a:t>RStudio</a:t>
            </a:r>
            <a:r>
              <a:rPr lang="en-AU" dirty="0" smtClean="0"/>
              <a:t> project structure</a:t>
            </a:r>
          </a:p>
          <a:p>
            <a:r>
              <a:rPr lang="en-AU" dirty="0" smtClean="0"/>
              <a:t>Save this customised version to a special folder on your computer</a:t>
            </a:r>
          </a:p>
          <a:p>
            <a:r>
              <a:rPr lang="en-AU" dirty="0" smtClean="0"/>
              <a:t>To create a new project</a:t>
            </a:r>
          </a:p>
          <a:p>
            <a:pPr lvl="1"/>
            <a:r>
              <a:rPr lang="en-AU" dirty="0" smtClean="0"/>
              <a:t>Make a copy of your customised folder structure</a:t>
            </a:r>
          </a:p>
          <a:p>
            <a:pPr lvl="1"/>
            <a:r>
              <a:rPr lang="en-AU" dirty="0" smtClean="0"/>
              <a:t>Rename the project</a:t>
            </a:r>
          </a:p>
          <a:p>
            <a:pPr lvl="1"/>
            <a:r>
              <a:rPr lang="en-AU" dirty="0" smtClean="0"/>
              <a:t>You only need to complete the project specific customisations</a:t>
            </a:r>
          </a:p>
          <a:p>
            <a:r>
              <a:rPr lang="en-AU" dirty="0" smtClean="0"/>
              <a:t>Over time you may recognise features that you want to add to your customised project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1981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My Customised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Basic description</a:t>
            </a:r>
          </a:p>
          <a:p>
            <a:pPr lvl="1"/>
            <a:r>
              <a:rPr lang="en-AU" sz="1200" dirty="0" smtClean="0">
                <a:hlinkClick r:id="rId2"/>
              </a:rPr>
              <a:t>http</a:t>
            </a:r>
            <a:r>
              <a:rPr lang="en-AU" sz="1200" dirty="0">
                <a:hlinkClick r:id="rId2"/>
              </a:rPr>
              <a:t>://</a:t>
            </a:r>
            <a:r>
              <a:rPr lang="en-AU" sz="1200" dirty="0" err="1">
                <a:hlinkClick r:id="rId2"/>
              </a:rPr>
              <a:t>jeromyanglim.blogspot.com.au</a:t>
            </a:r>
            <a:r>
              <a:rPr lang="en-AU" sz="1200" dirty="0">
                <a:hlinkClick r:id="rId2"/>
              </a:rPr>
              <a:t>/2014/05/customising-</a:t>
            </a:r>
            <a:r>
              <a:rPr lang="en-AU" sz="1200" dirty="0" err="1">
                <a:hlinkClick r:id="rId2"/>
              </a:rPr>
              <a:t>projecttemplate</a:t>
            </a:r>
            <a:r>
              <a:rPr lang="en-AU" sz="1200" dirty="0">
                <a:hlinkClick r:id="rId2"/>
              </a:rPr>
              <a:t>-in-</a:t>
            </a:r>
            <a:r>
              <a:rPr lang="en-AU" sz="1200" dirty="0" err="1" smtClean="0">
                <a:hlinkClick r:id="rId2"/>
              </a:rPr>
              <a:t>r.html</a:t>
            </a:r>
            <a:endParaRPr lang="en-AU" sz="1200" dirty="0" smtClean="0"/>
          </a:p>
          <a:p>
            <a:r>
              <a:rPr lang="en-AU" dirty="0" smtClean="0"/>
              <a:t>Overview of files</a:t>
            </a:r>
          </a:p>
          <a:p>
            <a:pPr lvl="1"/>
            <a:r>
              <a:rPr lang="en-AU" sz="1200" dirty="0" smtClean="0">
                <a:hlinkClick r:id="rId3"/>
              </a:rPr>
              <a:t>https</a:t>
            </a:r>
            <a:r>
              <a:rPr lang="en-AU" sz="1200" dirty="0">
                <a:hlinkClick r:id="rId3"/>
              </a:rPr>
              <a:t>://</a:t>
            </a:r>
            <a:r>
              <a:rPr lang="en-AU" sz="1200" dirty="0" err="1">
                <a:hlinkClick r:id="rId3"/>
              </a:rPr>
              <a:t>github.com</a:t>
            </a:r>
            <a:r>
              <a:rPr lang="en-AU" sz="1200" dirty="0">
                <a:hlinkClick r:id="rId3"/>
              </a:rPr>
              <a:t>/</a:t>
            </a:r>
            <a:r>
              <a:rPr lang="en-AU" sz="1200" dirty="0" err="1">
                <a:hlinkClick r:id="rId3"/>
              </a:rPr>
              <a:t>jeromyanglim</a:t>
            </a:r>
            <a:r>
              <a:rPr lang="en-AU" sz="1200" dirty="0">
                <a:hlinkClick r:id="rId3"/>
              </a:rPr>
              <a:t>/</a:t>
            </a:r>
            <a:r>
              <a:rPr lang="en-AU" sz="1200" dirty="0" err="1" smtClean="0">
                <a:hlinkClick r:id="rId3"/>
              </a:rPr>
              <a:t>AnglimModifiedProjectTemplate</a:t>
            </a:r>
            <a:endParaRPr lang="en-AU" sz="1200" dirty="0" smtClean="0"/>
          </a:p>
          <a:p>
            <a:r>
              <a:rPr lang="en-AU" dirty="0" smtClean="0"/>
              <a:t>Zip file of Template</a:t>
            </a:r>
          </a:p>
          <a:p>
            <a:pPr lvl="1"/>
            <a:r>
              <a:rPr lang="en-AU" sz="1200" dirty="0" smtClean="0">
                <a:hlinkClick r:id="rId4"/>
              </a:rPr>
              <a:t>https://github.com/jeromyanglim/AnglimModifiedProjectTemplate/archive/master.zip</a:t>
            </a:r>
            <a:endParaRPr lang="en-AU" sz="1200" dirty="0" smtClean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026022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Customised </a:t>
            </a:r>
            <a:r>
              <a:rPr lang="en-AU" dirty="0" err="1" smtClean="0"/>
              <a:t>ProjectTemplate</a:t>
            </a:r>
            <a:r>
              <a:rPr lang="en-AU" dirty="0" smtClean="0"/>
              <a:t> Workflow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Setup </a:t>
            </a:r>
            <a:r>
              <a:rPr lang="en-AU" dirty="0" err="1" smtClean="0"/>
              <a:t>ProjectTemplate</a:t>
            </a:r>
            <a:r>
              <a:rPr lang="en-AU" dirty="0" smtClean="0"/>
              <a:t> Folder Structure</a:t>
            </a:r>
          </a:p>
          <a:p>
            <a:pPr lvl="1"/>
            <a:r>
              <a:rPr lang="en-AU" dirty="0" smtClean="0"/>
              <a:t>Download the zip file (I have it bookmarked) and unzip it</a:t>
            </a:r>
          </a:p>
          <a:p>
            <a:pPr lvl="2"/>
            <a:r>
              <a:rPr lang="en-AU" dirty="0">
                <a:hlinkClick r:id="rId2"/>
              </a:rPr>
              <a:t>https://github.com/jeromyanglim/AnglimModifiedProjectTemplate/archive/master.zip</a:t>
            </a:r>
            <a:endParaRPr lang="en-AU" dirty="0"/>
          </a:p>
          <a:p>
            <a:pPr lvl="1"/>
            <a:r>
              <a:rPr lang="en-AU" dirty="0" smtClean="0"/>
              <a:t>Rename the folder and the RStudio Project file</a:t>
            </a:r>
          </a:p>
          <a:p>
            <a:r>
              <a:rPr lang="en-AU" dirty="0" smtClean="0"/>
              <a:t>Data</a:t>
            </a:r>
          </a:p>
          <a:p>
            <a:pPr lvl="1"/>
            <a:r>
              <a:rPr lang="en-AU" dirty="0" smtClean="0"/>
              <a:t>Ensure that raw data is roughly in the right format</a:t>
            </a:r>
          </a:p>
          <a:p>
            <a:pPr lvl="1"/>
            <a:r>
              <a:rPr lang="en-AU" dirty="0" smtClean="0"/>
              <a:t>Place data files in </a:t>
            </a:r>
            <a:r>
              <a:rPr lang="en-AU" dirty="0" smtClean="0">
                <a:latin typeface="Courier"/>
                <a:cs typeface="Courier"/>
              </a:rPr>
              <a:t>data </a:t>
            </a:r>
            <a:r>
              <a:rPr lang="en-AU" dirty="0" smtClean="0"/>
              <a:t>folder with the names you want the </a:t>
            </a:r>
            <a:r>
              <a:rPr lang="en-AU" dirty="0" err="1" smtClean="0"/>
              <a:t>data.frames</a:t>
            </a:r>
            <a:r>
              <a:rPr lang="en-AU" dirty="0" smtClean="0"/>
              <a:t> to have in R (e.g., </a:t>
            </a:r>
            <a:r>
              <a:rPr lang="en-AU" dirty="0" err="1" smtClean="0"/>
              <a:t>mydata.csv</a:t>
            </a:r>
            <a:r>
              <a:rPr lang="en-AU" dirty="0" smtClean="0"/>
              <a:t> becomes </a:t>
            </a:r>
            <a:r>
              <a:rPr lang="en-AU" dirty="0" err="1" smtClean="0">
                <a:latin typeface="Courier"/>
                <a:cs typeface="Courier"/>
              </a:rPr>
              <a:t>mydata</a:t>
            </a:r>
            <a:r>
              <a:rPr lang="en-AU" dirty="0" smtClean="0">
                <a:latin typeface="Courier"/>
                <a:cs typeface="Courier"/>
              </a:rPr>
              <a:t> </a:t>
            </a:r>
            <a:r>
              <a:rPr lang="en-AU" dirty="0" smtClean="0"/>
              <a:t>in R)</a:t>
            </a:r>
          </a:p>
          <a:p>
            <a:r>
              <a:rPr lang="en-AU" dirty="0" smtClean="0"/>
              <a:t>Additional script files</a:t>
            </a:r>
          </a:p>
          <a:p>
            <a:pPr lvl="1"/>
            <a:r>
              <a:rPr lang="en-AU" dirty="0" smtClean="0"/>
              <a:t>Functions that get created during the project or functions that need to be imported get put in .r script files in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 smtClean="0"/>
              <a:t> folder (e.g., "</a:t>
            </a:r>
            <a:r>
              <a:rPr lang="en-AU" dirty="0" err="1" smtClean="0"/>
              <a:t>myfuntions.r</a:t>
            </a:r>
            <a:r>
              <a:rPr lang="en-AU" dirty="0" smtClean="0"/>
              <a:t>")</a:t>
            </a:r>
          </a:p>
          <a:p>
            <a:r>
              <a:rPr lang="en-AU" dirty="0" smtClean="0"/>
              <a:t>Data manipulation</a:t>
            </a:r>
          </a:p>
          <a:p>
            <a:pPr lvl="1"/>
            <a:r>
              <a:rPr lang="en-AU" dirty="0" smtClean="0"/>
              <a:t>Before analysing data, it is usually necessary to clean the data, create new variables, merge data, and so on.</a:t>
            </a:r>
          </a:p>
          <a:p>
            <a:pPr lvl="1"/>
            <a:r>
              <a:rPr lang="en-AU" dirty="0" smtClean="0"/>
              <a:t>This all goes in scripts in the </a:t>
            </a:r>
            <a:r>
              <a:rPr lang="en-AU" dirty="0" err="1" smtClean="0"/>
              <a:t>munge</a:t>
            </a:r>
            <a:r>
              <a:rPr lang="en-AU" dirty="0" smtClean="0"/>
              <a:t> folder.</a:t>
            </a:r>
          </a:p>
          <a:p>
            <a:pPr lvl="1"/>
            <a:r>
              <a:rPr lang="en-AU" dirty="0"/>
              <a:t>Run </a:t>
            </a:r>
            <a:r>
              <a:rPr lang="en-AU" dirty="0">
                <a:latin typeface="Courier"/>
                <a:cs typeface="Courier"/>
              </a:rPr>
              <a:t>library("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  <a:r>
              <a:rPr lang="en-AU" dirty="0" smtClean="0"/>
              <a:t> to load the data and then write any data manipulation code.</a:t>
            </a:r>
            <a:endParaRPr lang="en-AU" dirty="0"/>
          </a:p>
          <a:p>
            <a:pPr lvl="1"/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25028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Configuration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8916427" cy="2317821"/>
          </a:xfrm>
        </p:spPr>
        <p:txBody>
          <a:bodyPr/>
          <a:lstStyle/>
          <a:p>
            <a:r>
              <a:rPr lang="en-AU" dirty="0" smtClean="0"/>
              <a:t>Configuration settings are stored in </a:t>
            </a:r>
            <a:r>
              <a:rPr lang="en-AU" dirty="0" err="1" smtClean="0">
                <a:latin typeface="Courier"/>
                <a:cs typeface="Courier"/>
              </a:rPr>
              <a:t>config</a:t>
            </a:r>
            <a:r>
              <a:rPr lang="en-AU" dirty="0" smtClean="0">
                <a:latin typeface="Courier"/>
                <a:cs typeface="Courier"/>
              </a:rPr>
              <a:t>/</a:t>
            </a:r>
            <a:r>
              <a:rPr lang="en-AU" dirty="0" err="1" smtClean="0">
                <a:latin typeface="Courier"/>
                <a:cs typeface="Courier"/>
              </a:rPr>
              <a:t>global.dcf</a:t>
            </a:r>
            <a:endParaRPr lang="en-AU" dirty="0" smtClean="0">
              <a:latin typeface="Courier"/>
              <a:cs typeface="Courier"/>
            </a:endParaRPr>
          </a:p>
          <a:p>
            <a:r>
              <a:rPr lang="en-AU" dirty="0" err="1" smtClean="0">
                <a:latin typeface="Courier"/>
                <a:cs typeface="Courier"/>
              </a:rPr>
              <a:t>data_loading</a:t>
            </a:r>
            <a:r>
              <a:rPr lang="en-AU" dirty="0" smtClean="0">
                <a:latin typeface="Courier"/>
                <a:cs typeface="Courier"/>
              </a:rPr>
              <a:t>, </a:t>
            </a:r>
            <a:r>
              <a:rPr lang="en-AU" dirty="0" err="1" smtClean="0">
                <a:latin typeface="Courier"/>
                <a:cs typeface="Courier"/>
              </a:rPr>
              <a:t>munging</a:t>
            </a:r>
            <a:r>
              <a:rPr lang="en-AU" dirty="0" smtClean="0">
                <a:latin typeface="Courier"/>
                <a:cs typeface="Courier"/>
              </a:rPr>
              <a:t>, </a:t>
            </a:r>
            <a:r>
              <a:rPr lang="en-AU" dirty="0" err="1" smtClean="0">
                <a:latin typeface="Courier"/>
                <a:cs typeface="Courier"/>
              </a:rPr>
              <a:t>load_libraries</a:t>
            </a:r>
            <a:r>
              <a:rPr lang="en-AU" dirty="0" smtClean="0">
                <a:latin typeface="Courier"/>
                <a:cs typeface="Courier"/>
              </a:rPr>
              <a:t>:</a:t>
            </a:r>
            <a:r>
              <a:rPr lang="en-AU" dirty="0" smtClean="0"/>
              <a:t> indicate which aspects of </a:t>
            </a:r>
            <a:r>
              <a:rPr lang="en-AU" dirty="0" err="1" smtClean="0"/>
              <a:t>ProjectTemplate</a:t>
            </a:r>
            <a:r>
              <a:rPr lang="en-AU" dirty="0" smtClean="0"/>
              <a:t> should run</a:t>
            </a:r>
          </a:p>
          <a:p>
            <a:r>
              <a:rPr lang="en-AU" dirty="0" smtClean="0">
                <a:latin typeface="Courier"/>
                <a:cs typeface="Courier"/>
              </a:rPr>
              <a:t>libraries:</a:t>
            </a:r>
            <a:r>
              <a:rPr lang="en-AU" dirty="0" smtClean="0"/>
              <a:t>  Specify which packages you want to use</a:t>
            </a:r>
          </a:p>
          <a:p>
            <a:r>
              <a:rPr lang="en-AU" dirty="0" err="1" smtClean="0">
                <a:latin typeface="Courier"/>
                <a:cs typeface="Courier"/>
              </a:rPr>
              <a:t>as_factors</a:t>
            </a:r>
            <a:r>
              <a:rPr lang="en-AU" dirty="0" smtClean="0">
                <a:latin typeface="Courier"/>
                <a:cs typeface="Courier"/>
              </a:rPr>
              <a:t>: </a:t>
            </a:r>
            <a:r>
              <a:rPr lang="en-AU" dirty="0" smtClean="0"/>
              <a:t>Specifies whether by default strings should be imported as factors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65" y="3429000"/>
            <a:ext cx="7442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53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Customised </a:t>
            </a:r>
            <a:r>
              <a:rPr lang="en-AU" dirty="0" err="1"/>
              <a:t>ProjectTemplate</a:t>
            </a:r>
            <a:r>
              <a:rPr lang="en-AU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Analyses</a:t>
            </a:r>
          </a:p>
          <a:p>
            <a:pPr lvl="1"/>
            <a:r>
              <a:rPr lang="en-AU" dirty="0" smtClean="0"/>
              <a:t>Store analyses (i.e., code to generate summary statistics, models, tables, figures, etc.) in </a:t>
            </a:r>
            <a:r>
              <a:rPr lang="en-AU" dirty="0" err="1" smtClean="0"/>
              <a:t>Rmarkdown</a:t>
            </a:r>
            <a:r>
              <a:rPr lang="en-AU" dirty="0" smtClean="0"/>
              <a:t> files</a:t>
            </a:r>
          </a:p>
          <a:p>
            <a:pPr lvl="1"/>
            <a:r>
              <a:rPr lang="en-AU" dirty="0" smtClean="0"/>
              <a:t>You need a code chunk before any analysis that loads the project</a:t>
            </a:r>
            <a:br>
              <a:rPr lang="en-AU" dirty="0" smtClean="0"/>
            </a:br>
            <a:r>
              <a:rPr lang="en-AU" dirty="0" smtClean="0"/>
              <a:t> with the following code</a:t>
            </a:r>
          </a:p>
          <a:p>
            <a:pPr lvl="2"/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AU" dirty="0"/>
              <a:t>It can be useful </a:t>
            </a:r>
            <a:r>
              <a:rPr lang="en-AU" dirty="0" smtClean="0"/>
              <a:t>to have multiple </a:t>
            </a:r>
            <a:r>
              <a:rPr lang="en-AU" dirty="0" err="1" smtClean="0"/>
              <a:t>RMarkdown</a:t>
            </a:r>
            <a:r>
              <a:rPr lang="en-AU" dirty="0" smtClean="0"/>
              <a:t> files: e.g., for exploratory analyses, final analyses and so on.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If you store your </a:t>
            </a:r>
            <a:r>
              <a:rPr lang="en-AU" dirty="0" err="1" smtClean="0"/>
              <a:t>RMarkdown</a:t>
            </a:r>
            <a:r>
              <a:rPr lang="en-AU" dirty="0" smtClean="0"/>
              <a:t> files in a subfolder, you also need to include the following in the first code </a:t>
            </a:r>
            <a:r>
              <a:rPr lang="en-AU" dirty="0"/>
              <a:t>chunk:</a:t>
            </a:r>
            <a:br>
              <a:rPr lang="en-AU" dirty="0"/>
            </a:br>
            <a:r>
              <a:rPr lang="en-AU" dirty="0">
                <a:latin typeface="Courier"/>
                <a:cs typeface="Courier"/>
              </a:rPr>
              <a:t>library(</a:t>
            </a:r>
            <a:r>
              <a:rPr lang="en-AU" dirty="0" err="1">
                <a:latin typeface="Courier"/>
                <a:cs typeface="Courier"/>
              </a:rPr>
              <a:t>knitr</a:t>
            </a:r>
            <a:r>
              <a:rPr lang="en-AU" dirty="0" smtClean="0">
                <a:latin typeface="Courier"/>
                <a:cs typeface="Courier"/>
              </a:rPr>
              <a:t>)</a:t>
            </a:r>
            <a:br>
              <a:rPr lang="en-AU" dirty="0" smtClean="0">
                <a:latin typeface="Courier"/>
                <a:cs typeface="Courier"/>
              </a:rPr>
            </a:br>
            <a:r>
              <a:rPr lang="en-AU" dirty="0" err="1" smtClean="0">
                <a:latin typeface="Courier"/>
                <a:cs typeface="Courier"/>
              </a:rPr>
              <a:t>opts_knit</a:t>
            </a:r>
            <a:r>
              <a:rPr lang="en-AU" dirty="0" err="1">
                <a:latin typeface="Courier"/>
                <a:cs typeface="Courier"/>
              </a:rPr>
              <a:t>$set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err="1">
                <a:latin typeface="Courier"/>
                <a:cs typeface="Courier"/>
              </a:rPr>
              <a:t>root.dir</a:t>
            </a:r>
            <a:r>
              <a:rPr lang="en-AU" dirty="0">
                <a:latin typeface="Courier"/>
                <a:cs typeface="Courier"/>
              </a:rPr>
              <a:t> = </a:t>
            </a:r>
            <a:r>
              <a:rPr lang="en-AU" dirty="0" err="1">
                <a:latin typeface="Courier"/>
                <a:cs typeface="Courier"/>
              </a:rPr>
              <a:t>normalizePath</a:t>
            </a:r>
            <a:r>
              <a:rPr lang="en-AU" dirty="0">
                <a:latin typeface="Courier"/>
                <a:cs typeface="Courier"/>
              </a:rPr>
              <a:t>('../')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lvl="1"/>
            <a:r>
              <a:rPr lang="en-AU" dirty="0" smtClean="0"/>
              <a:t>Alternatively, just put file in the working directory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571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Overview of content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604372"/>
            <a:ext cx="8916427" cy="5895584"/>
          </a:xfrm>
        </p:spPr>
        <p:txBody>
          <a:bodyPr>
            <a:noAutofit/>
          </a:bodyPr>
          <a:lstStyle/>
          <a:p>
            <a:r>
              <a:rPr lang="en-AU" sz="1800" dirty="0" smtClean="0"/>
              <a:t>Sessions 1 and 2</a:t>
            </a:r>
          </a:p>
          <a:p>
            <a:pPr lvl="1"/>
            <a:r>
              <a:rPr lang="en-AU" sz="1800" dirty="0" smtClean="0"/>
              <a:t>Introductions</a:t>
            </a:r>
          </a:p>
          <a:p>
            <a:pPr lvl="2"/>
            <a:r>
              <a:rPr lang="en-AU" sz="1800" dirty="0" smtClean="0"/>
              <a:t>What </a:t>
            </a:r>
            <a:r>
              <a:rPr lang="en-AU" sz="1800" dirty="0"/>
              <a:t>can R do? Why and when would you want to use R</a:t>
            </a:r>
            <a:r>
              <a:rPr lang="en-AU" sz="1800" dirty="0" smtClean="0"/>
              <a:t>?</a:t>
            </a:r>
          </a:p>
          <a:p>
            <a:pPr lvl="2"/>
            <a:r>
              <a:rPr lang="en-AU" sz="1800" dirty="0"/>
              <a:t>How to get </a:t>
            </a:r>
            <a:r>
              <a:rPr lang="en-AU" sz="1800" dirty="0" smtClean="0"/>
              <a:t>help; Working </a:t>
            </a:r>
            <a:r>
              <a:rPr lang="en-AU" sz="1800" dirty="0"/>
              <a:t>with </a:t>
            </a:r>
            <a:r>
              <a:rPr lang="en-AU" sz="1800" dirty="0" smtClean="0"/>
              <a:t>RStudio</a:t>
            </a:r>
          </a:p>
          <a:p>
            <a:pPr lvl="1"/>
            <a:r>
              <a:rPr lang="en-AU" sz="1800" dirty="0" smtClean="0"/>
              <a:t>Core Language</a:t>
            </a:r>
            <a:endParaRPr lang="en-AU" sz="1800" dirty="0"/>
          </a:p>
          <a:p>
            <a:pPr lvl="2"/>
            <a:r>
              <a:rPr lang="en-AU" sz="1800" dirty="0"/>
              <a:t>Data types, functions, </a:t>
            </a:r>
            <a:r>
              <a:rPr lang="en-AU" sz="1800" dirty="0" smtClean="0"/>
              <a:t>operations, loading data, saving </a:t>
            </a:r>
            <a:r>
              <a:rPr lang="en-AU" sz="1800" dirty="0"/>
              <a:t>data</a:t>
            </a:r>
          </a:p>
          <a:p>
            <a:pPr lvl="2"/>
            <a:r>
              <a:rPr lang="en-AU" sz="1800" dirty="0" smtClean="0"/>
              <a:t>R </a:t>
            </a:r>
            <a:r>
              <a:rPr lang="en-AU" sz="1800" dirty="0"/>
              <a:t>Packages (installing, loading, using</a:t>
            </a:r>
            <a:r>
              <a:rPr lang="en-AU" sz="1800" dirty="0" smtClean="0"/>
              <a:t>)</a:t>
            </a:r>
          </a:p>
          <a:p>
            <a:pPr lvl="1"/>
            <a:r>
              <a:rPr lang="en-AU" sz="1800" dirty="0"/>
              <a:t>Data manipulation</a:t>
            </a:r>
          </a:p>
          <a:p>
            <a:pPr lvl="1"/>
            <a:r>
              <a:rPr lang="en-AU" sz="1800" dirty="0" smtClean="0"/>
              <a:t>Graphs (base, lattice, ggplot2)</a:t>
            </a:r>
          </a:p>
          <a:p>
            <a:r>
              <a:rPr lang="en-AU" sz="1800" dirty="0" smtClean="0"/>
              <a:t>Session 3</a:t>
            </a:r>
            <a:endParaRPr lang="en-AU" sz="1800" dirty="0"/>
          </a:p>
          <a:p>
            <a:pPr lvl="1"/>
            <a:r>
              <a:rPr lang="en-AU" sz="1800" dirty="0"/>
              <a:t>Standard statistical </a:t>
            </a:r>
            <a:r>
              <a:rPr lang="en-AU" sz="1800" dirty="0" smtClean="0"/>
              <a:t>functions: Descriptive </a:t>
            </a:r>
            <a:r>
              <a:rPr lang="en-AU" sz="1800" dirty="0"/>
              <a:t>statistics, correlations, linear </a:t>
            </a:r>
            <a:r>
              <a:rPr lang="en-AU" sz="1800" dirty="0" smtClean="0"/>
              <a:t>regression</a:t>
            </a:r>
            <a:endParaRPr lang="en-AU" sz="1800" dirty="0"/>
          </a:p>
          <a:p>
            <a:pPr lvl="1"/>
            <a:r>
              <a:rPr lang="en-AU" sz="1800" dirty="0"/>
              <a:t>Overview of what is </a:t>
            </a:r>
            <a:r>
              <a:rPr lang="en-AU" sz="1800" dirty="0" smtClean="0"/>
              <a:t>possible</a:t>
            </a:r>
          </a:p>
          <a:p>
            <a:pPr lvl="2"/>
            <a:r>
              <a:rPr lang="en-AU" sz="1800" dirty="0"/>
              <a:t>G</a:t>
            </a:r>
            <a:r>
              <a:rPr lang="en-AU" sz="1800" dirty="0" smtClean="0"/>
              <a:t>eneralised linear models, multilevel </a:t>
            </a:r>
            <a:r>
              <a:rPr lang="en-AU" sz="1800" dirty="0"/>
              <a:t>modelling, structural equation modelling, Bayesian analysis, bootstrapping, meta-</a:t>
            </a:r>
            <a:r>
              <a:rPr lang="en-AU" sz="1800" dirty="0" smtClean="0"/>
              <a:t>analysis</a:t>
            </a:r>
            <a:endParaRPr lang="en-AU" sz="1800" dirty="0"/>
          </a:p>
          <a:p>
            <a:r>
              <a:rPr lang="en-AU" sz="1800" dirty="0" smtClean="0"/>
              <a:t>Session 4</a:t>
            </a:r>
          </a:p>
          <a:p>
            <a:pPr lvl="1"/>
            <a:r>
              <a:rPr lang="en-AU" sz="1800" dirty="0" smtClean="0"/>
              <a:t>Workflow</a:t>
            </a:r>
          </a:p>
          <a:p>
            <a:pPr lvl="1"/>
            <a:r>
              <a:rPr lang="en-AU" sz="1800" dirty="0"/>
              <a:t>How to use </a:t>
            </a:r>
            <a:r>
              <a:rPr lang="en-AU" sz="1800" dirty="0" err="1"/>
              <a:t>knitr</a:t>
            </a:r>
            <a:r>
              <a:rPr lang="en-AU" sz="1800" dirty="0"/>
              <a:t> to create reproducible data analysis documents that process raw data and produce statistical output</a:t>
            </a:r>
          </a:p>
          <a:p>
            <a:pPr lvl="1"/>
            <a:r>
              <a:rPr lang="en-AU" sz="1800" dirty="0" smtClean="0"/>
              <a:t>How </a:t>
            </a:r>
            <a:r>
              <a:rPr lang="en-AU" sz="1800" dirty="0"/>
              <a:t>to organise a complete data analysis project with </a:t>
            </a:r>
            <a:r>
              <a:rPr lang="en-AU" sz="1800" dirty="0" err="1" smtClean="0"/>
              <a:t>ProjectTemplate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02030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Running </a:t>
            </a:r>
            <a:r>
              <a:rPr lang="en-AU" dirty="0" err="1" smtClean="0"/>
              <a:t>ProjectTemplate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AU" dirty="0" smtClean="0"/>
              <a:t>What happens when you run</a:t>
            </a:r>
            <a:br>
              <a:rPr lang="en-AU" dirty="0" smtClean="0"/>
            </a:br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("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");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pPr marL="914400" lvl="3" indent="-457200"/>
            <a:r>
              <a:rPr lang="en-AU" dirty="0"/>
              <a:t>Configuration file is </a:t>
            </a:r>
            <a:r>
              <a:rPr lang="en-AU" dirty="0" smtClean="0"/>
              <a:t>loaded</a:t>
            </a:r>
          </a:p>
          <a:p>
            <a:pPr marL="914400" lvl="3" indent="-457200"/>
            <a:r>
              <a:rPr lang="en-AU" dirty="0" smtClean="0"/>
              <a:t>Options are set</a:t>
            </a:r>
            <a:endParaRPr lang="en-AU" dirty="0"/>
          </a:p>
          <a:p>
            <a:pPr marL="914400" lvl="3" indent="-457200"/>
            <a:r>
              <a:rPr lang="en-AU" dirty="0" smtClean="0"/>
              <a:t>Scripts in the </a:t>
            </a:r>
            <a:r>
              <a:rPr lang="en-AU" dirty="0" smtClean="0">
                <a:latin typeface="Courier"/>
                <a:cs typeface="Courier"/>
              </a:rPr>
              <a:t>lib</a:t>
            </a:r>
            <a:r>
              <a:rPr lang="en-AU" dirty="0" smtClean="0"/>
              <a:t> file are loaded</a:t>
            </a:r>
          </a:p>
          <a:p>
            <a:pPr marL="914400" lvl="3" indent="-457200"/>
            <a:r>
              <a:rPr lang="en-AU" dirty="0" smtClean="0"/>
              <a:t>Packages specified in the configuration file are loaded</a:t>
            </a:r>
          </a:p>
          <a:p>
            <a:pPr marL="914400" lvl="3" indent="-457200"/>
            <a:r>
              <a:rPr lang="en-AU" dirty="0" smtClean="0"/>
              <a:t>Data in the </a:t>
            </a:r>
            <a:r>
              <a:rPr lang="en-AU" dirty="0" smtClean="0">
                <a:latin typeface="Courier"/>
                <a:cs typeface="Courier"/>
              </a:rPr>
              <a:t>data</a:t>
            </a:r>
            <a:r>
              <a:rPr lang="en-AU" dirty="0" smtClean="0"/>
              <a:t> folder is loaded into R</a:t>
            </a:r>
          </a:p>
          <a:p>
            <a:pPr marL="914400" lvl="3" indent="-457200"/>
            <a:r>
              <a:rPr lang="en-AU" dirty="0" smtClean="0"/>
              <a:t>Data manipulations specified in the </a:t>
            </a:r>
            <a:r>
              <a:rPr lang="en-AU" dirty="0" err="1" smtClean="0">
                <a:latin typeface="Courier"/>
                <a:cs typeface="Courier"/>
              </a:rPr>
              <a:t>munge</a:t>
            </a:r>
            <a:r>
              <a:rPr lang="en-AU" dirty="0" smtClean="0"/>
              <a:t> folder are run</a:t>
            </a:r>
          </a:p>
          <a:p>
            <a:pPr marL="457200" lvl="2" indent="-457200"/>
            <a:r>
              <a:rPr lang="en-AU" dirty="0" smtClean="0"/>
              <a:t>The benefits</a:t>
            </a:r>
          </a:p>
          <a:p>
            <a:pPr marL="914400" lvl="3" indent="-457200"/>
            <a:r>
              <a:rPr lang="en-AU" dirty="0" smtClean="0"/>
              <a:t>Thus, after running a single command you are now ready to analyse your data, or perform new analyses.</a:t>
            </a:r>
          </a:p>
          <a:p>
            <a:pPr marL="914400" lvl="3" indent="-45720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211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Manual integration with MS Word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000" dirty="0" smtClean="0"/>
              <a:t>Results Text</a:t>
            </a:r>
          </a:p>
          <a:p>
            <a:pPr lvl="1"/>
            <a:r>
              <a:rPr lang="en-AU" sz="1700" dirty="0" smtClean="0"/>
              <a:t>Keep the code that generates the relevant script (".r", ".</a:t>
            </a:r>
            <a:r>
              <a:rPr lang="en-AU" sz="1700" dirty="0" err="1" smtClean="0"/>
              <a:t>rmd</a:t>
            </a:r>
            <a:r>
              <a:rPr lang="en-AU" sz="1700" dirty="0" smtClean="0"/>
              <a:t>", etc.)</a:t>
            </a:r>
          </a:p>
          <a:p>
            <a:pPr lvl="1"/>
            <a:r>
              <a:rPr lang="en-AU" sz="1700" dirty="0" smtClean="0"/>
              <a:t>Run the code and read off the values</a:t>
            </a:r>
          </a:p>
          <a:p>
            <a:pPr lvl="1"/>
            <a:r>
              <a:rPr lang="en-AU" sz="1700" dirty="0" smtClean="0"/>
              <a:t>or export the output using one of several options:</a:t>
            </a:r>
          </a:p>
          <a:p>
            <a:pPr lvl="2"/>
            <a:r>
              <a:rPr lang="en-AU" sz="1300" dirty="0" smtClean="0"/>
              <a:t>Running a </a:t>
            </a:r>
            <a:r>
              <a:rPr lang="en-AU" sz="1300" dirty="0" err="1" smtClean="0"/>
              <a:t>knitr</a:t>
            </a:r>
            <a:r>
              <a:rPr lang="en-AU" sz="1300" dirty="0" smtClean="0"/>
              <a:t> document so that input and output is displayed</a:t>
            </a:r>
          </a:p>
          <a:p>
            <a:pPr lvl="2"/>
            <a:r>
              <a:rPr lang="en-AU" sz="1300" dirty="0" smtClean="0"/>
              <a:t>Running the script in batch mode from the command-line: R CMD BATCH </a:t>
            </a:r>
            <a:r>
              <a:rPr lang="en-AU" sz="1300" dirty="0" err="1" smtClean="0"/>
              <a:t>yourfile.r</a:t>
            </a:r>
            <a:endParaRPr lang="en-AU" sz="1300" dirty="0" smtClean="0"/>
          </a:p>
          <a:p>
            <a:r>
              <a:rPr lang="en-AU" sz="2000" dirty="0" smtClean="0"/>
              <a:t>Tables</a:t>
            </a:r>
          </a:p>
          <a:p>
            <a:pPr lvl="1"/>
            <a:r>
              <a:rPr lang="en-AU" sz="1800" dirty="0" smtClean="0"/>
              <a:t>Prepare content of table in R as a </a:t>
            </a:r>
            <a:r>
              <a:rPr lang="en-AU" sz="1800" dirty="0" err="1" smtClean="0"/>
              <a:t>data.frame</a:t>
            </a:r>
            <a:endParaRPr lang="en-AU" sz="1800" dirty="0" smtClean="0"/>
          </a:p>
          <a:p>
            <a:pPr lvl="1"/>
            <a:r>
              <a:rPr lang="en-AU" sz="1800" dirty="0" smtClean="0"/>
              <a:t>Save as a </a:t>
            </a:r>
            <a:r>
              <a:rPr lang="en-AU" sz="1800" dirty="0" err="1" smtClean="0"/>
              <a:t>csv</a:t>
            </a:r>
            <a:r>
              <a:rPr lang="en-AU" sz="1800" dirty="0" smtClean="0"/>
              <a:t> file</a:t>
            </a:r>
            <a:br>
              <a:rPr lang="en-AU" sz="1800" dirty="0" smtClean="0"/>
            </a:br>
            <a:r>
              <a:rPr lang="en-AU" sz="1400" dirty="0" err="1" smtClean="0">
                <a:latin typeface="Courier"/>
                <a:cs typeface="Courier"/>
              </a:rPr>
              <a:t>write.csv</a:t>
            </a:r>
            <a:r>
              <a:rPr lang="en-AU" sz="1400" dirty="0" smtClean="0">
                <a:latin typeface="Courier"/>
                <a:cs typeface="Courier"/>
              </a:rPr>
              <a:t>(</a:t>
            </a:r>
            <a:r>
              <a:rPr lang="en-AU" sz="1400" dirty="0" err="1" smtClean="0">
                <a:latin typeface="Courier"/>
                <a:cs typeface="Courier"/>
              </a:rPr>
              <a:t>mytable</a:t>
            </a:r>
            <a:r>
              <a:rPr lang="en-AU" sz="1400" dirty="0" smtClean="0">
                <a:latin typeface="Courier"/>
                <a:cs typeface="Courier"/>
              </a:rPr>
              <a:t>, file="output/</a:t>
            </a:r>
            <a:r>
              <a:rPr lang="en-AU" sz="1400" dirty="0" err="1" smtClean="0">
                <a:latin typeface="Courier"/>
                <a:cs typeface="Courier"/>
              </a:rPr>
              <a:t>mytable.csv</a:t>
            </a:r>
            <a:r>
              <a:rPr lang="en-AU" sz="1400" dirty="0" smtClean="0">
                <a:latin typeface="Courier"/>
                <a:cs typeface="Courier"/>
              </a:rPr>
              <a:t>")</a:t>
            </a:r>
          </a:p>
          <a:p>
            <a:pPr lvl="1"/>
            <a:r>
              <a:rPr lang="en-AU" sz="2000" dirty="0" smtClean="0"/>
              <a:t>Double click </a:t>
            </a:r>
            <a:r>
              <a:rPr lang="en-AU" sz="2000" dirty="0" err="1" smtClean="0"/>
              <a:t>csv</a:t>
            </a:r>
            <a:r>
              <a:rPr lang="en-AU" sz="2000" dirty="0" smtClean="0"/>
              <a:t> file to open in Excel and copy contents into a data processing Excel file</a:t>
            </a:r>
          </a:p>
          <a:p>
            <a:pPr lvl="1"/>
            <a:r>
              <a:rPr lang="en-AU" sz="2000" dirty="0" smtClean="0"/>
              <a:t>Use Excel to add lines, adjust alignment, etc.</a:t>
            </a:r>
          </a:p>
          <a:p>
            <a:pPr lvl="1"/>
            <a:r>
              <a:rPr lang="en-AU" sz="2000" dirty="0" smtClean="0"/>
              <a:t>Paste formatted table into MS Word</a:t>
            </a:r>
          </a:p>
          <a:p>
            <a:r>
              <a:rPr lang="en-AU" sz="2000" dirty="0" smtClean="0"/>
              <a:t>Figures</a:t>
            </a:r>
          </a:p>
          <a:p>
            <a:pPr lvl="1"/>
            <a:r>
              <a:rPr lang="en-AU" sz="1800" dirty="0" smtClean="0"/>
              <a:t>Export figures to a folder</a:t>
            </a:r>
            <a:br>
              <a:rPr lang="en-AU" sz="1800" dirty="0" smtClean="0"/>
            </a:br>
            <a:r>
              <a:rPr lang="en-AU" sz="1400" dirty="0" err="1" smtClean="0">
                <a:latin typeface="Courier"/>
                <a:cs typeface="Courier"/>
              </a:rPr>
              <a:t>pdf</a:t>
            </a:r>
            <a:r>
              <a:rPr lang="en-AU" sz="1400" dirty="0" smtClean="0">
                <a:latin typeface="Courier"/>
                <a:cs typeface="Courier"/>
              </a:rPr>
              <a:t>(file="output/</a:t>
            </a:r>
            <a:r>
              <a:rPr lang="en-AU" sz="1400" dirty="0" err="1" smtClean="0">
                <a:latin typeface="Courier"/>
                <a:cs typeface="Courier"/>
              </a:rPr>
              <a:t>filename.pdf</a:t>
            </a:r>
            <a:r>
              <a:rPr lang="en-AU" sz="1400" dirty="0" smtClean="0">
                <a:latin typeface="Courier"/>
                <a:cs typeface="Courier"/>
              </a:rPr>
              <a:t>")</a:t>
            </a:r>
            <a:br>
              <a:rPr lang="en-AU" sz="1400" dirty="0" smtClean="0">
                <a:latin typeface="Courier"/>
                <a:cs typeface="Courier"/>
              </a:rPr>
            </a:br>
            <a:r>
              <a:rPr lang="en-AU" sz="1400" i="1" dirty="0" smtClean="0">
                <a:latin typeface="Courier"/>
                <a:cs typeface="Courier"/>
              </a:rPr>
              <a:t>plot code here</a:t>
            </a:r>
            <a:br>
              <a:rPr lang="en-AU" sz="1400" i="1" dirty="0" smtClean="0">
                <a:latin typeface="Courier"/>
                <a:cs typeface="Courier"/>
              </a:rPr>
            </a:br>
            <a:r>
              <a:rPr lang="en-AU" sz="1400" dirty="0" err="1" smtClean="0">
                <a:latin typeface="Courier"/>
                <a:cs typeface="Courier"/>
              </a:rPr>
              <a:t>dev.off</a:t>
            </a:r>
            <a:r>
              <a:rPr lang="en-AU" sz="1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AU" sz="1800" dirty="0" smtClean="0"/>
              <a:t>Drag and drop image file into relevant place in Word document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18433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Example: 3-simple-project-template-example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 shows</a:t>
            </a:r>
          </a:p>
          <a:p>
            <a:pPr lvl="1"/>
            <a:r>
              <a:rPr lang="en-AU" dirty="0" smtClean="0"/>
              <a:t>unzip customised project template</a:t>
            </a:r>
          </a:p>
          <a:p>
            <a:pPr lvl="1"/>
            <a:r>
              <a:rPr lang="en-AU" dirty="0" smtClean="0"/>
              <a:t>rename folder and files</a:t>
            </a:r>
          </a:p>
          <a:p>
            <a:pPr lvl="1"/>
            <a:r>
              <a:rPr lang="en-AU" dirty="0" smtClean="0"/>
              <a:t>add data file to "data" folder</a:t>
            </a:r>
          </a:p>
          <a:p>
            <a:pPr lvl="1"/>
            <a:r>
              <a:rPr lang="en-AU" dirty="0" smtClean="0"/>
              <a:t>add script to "lib" folder</a:t>
            </a:r>
          </a:p>
          <a:p>
            <a:pPr lvl="1"/>
            <a:r>
              <a:rPr lang="en-AU" dirty="0" smtClean="0"/>
              <a:t>show example of data manipulations in the "</a:t>
            </a:r>
            <a:r>
              <a:rPr lang="en-AU" dirty="0" err="1" smtClean="0"/>
              <a:t>munge</a:t>
            </a:r>
            <a:r>
              <a:rPr lang="en-AU" dirty="0" smtClean="0"/>
              <a:t>" folder</a:t>
            </a:r>
          </a:p>
          <a:p>
            <a:pPr lvl="1"/>
            <a:r>
              <a:rPr lang="en-AU" dirty="0" smtClean="0"/>
              <a:t>show example of analysis in the </a:t>
            </a:r>
            <a:r>
              <a:rPr lang="en-AU" dirty="0" err="1" smtClean="0"/>
              <a:t>rmd</a:t>
            </a:r>
            <a:r>
              <a:rPr lang="en-AU" dirty="0" smtClean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503788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Exercise 4-2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8916427" cy="5895584"/>
          </a:xfrm>
        </p:spPr>
        <p:txBody>
          <a:bodyPr/>
          <a:lstStyle/>
          <a:p>
            <a:r>
              <a:rPr lang="en-AU" dirty="0" smtClean="0"/>
              <a:t>Go to "exercise-project-template/raw-materials" unzip the Customised version of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r>
              <a:rPr lang="en-AU" dirty="0" smtClean="0"/>
              <a:t>Give the folder and the </a:t>
            </a:r>
            <a:r>
              <a:rPr lang="en-AU" dirty="0" err="1" smtClean="0"/>
              <a:t>rstudio</a:t>
            </a:r>
            <a:r>
              <a:rPr lang="en-AU" dirty="0" smtClean="0"/>
              <a:t> project file an appropriate name</a:t>
            </a:r>
          </a:p>
          <a:p>
            <a:r>
              <a:rPr lang="en-AU" dirty="0" smtClean="0"/>
              <a:t>Put </a:t>
            </a:r>
            <a:r>
              <a:rPr lang="en-AU" dirty="0" err="1" smtClean="0"/>
              <a:t>cas.sav</a:t>
            </a:r>
            <a:r>
              <a:rPr lang="en-AU" dirty="0" smtClean="0"/>
              <a:t> into the </a:t>
            </a:r>
            <a:r>
              <a:rPr lang="en-AU" dirty="0" smtClean="0">
                <a:latin typeface="Courier"/>
                <a:cs typeface="Courier"/>
              </a:rPr>
              <a:t>data </a:t>
            </a:r>
            <a:r>
              <a:rPr lang="en-AU" dirty="0" smtClean="0"/>
              <a:t>folder (California Schools Data)</a:t>
            </a:r>
          </a:p>
          <a:p>
            <a:r>
              <a:rPr lang="en-AU" dirty="0" smtClean="0"/>
              <a:t>Open the </a:t>
            </a:r>
            <a:r>
              <a:rPr lang="en-AU" dirty="0" err="1"/>
              <a:t>R</a:t>
            </a:r>
            <a:r>
              <a:rPr lang="en-AU" dirty="0" err="1" smtClean="0"/>
              <a:t>studio</a:t>
            </a:r>
            <a:r>
              <a:rPr lang="en-AU" dirty="0" smtClean="0"/>
              <a:t> project file in RStudio</a:t>
            </a:r>
          </a:p>
          <a:p>
            <a:r>
              <a:rPr lang="en-AU" dirty="0" smtClean="0"/>
              <a:t>Open "reports/</a:t>
            </a:r>
            <a:r>
              <a:rPr lang="en-AU" dirty="0" err="1" smtClean="0"/>
              <a:t>explore.rmd</a:t>
            </a:r>
            <a:r>
              <a:rPr lang="en-AU" dirty="0" smtClean="0"/>
              <a:t>" </a:t>
            </a:r>
            <a:r>
              <a:rPr lang="en-AU" dirty="0"/>
              <a:t>and </a:t>
            </a:r>
            <a:r>
              <a:rPr lang="en-AU" dirty="0" smtClean="0"/>
              <a:t>run</a:t>
            </a:r>
            <a:br>
              <a:rPr lang="en-AU" dirty="0" smtClean="0"/>
            </a:br>
            <a:r>
              <a:rPr lang="en-AU" dirty="0" smtClean="0">
                <a:latin typeface="Courier"/>
                <a:cs typeface="Courier"/>
              </a:rPr>
              <a:t>library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</a:t>
            </a:r>
            <a:r>
              <a:rPr lang="en-AU" dirty="0" smtClean="0">
                <a:latin typeface="Courier"/>
                <a:cs typeface="Courier"/>
              </a:rPr>
              <a:t>)</a:t>
            </a:r>
          </a:p>
          <a:p>
            <a:r>
              <a:rPr lang="en-AU" dirty="0"/>
              <a:t>Add </a:t>
            </a:r>
            <a:r>
              <a:rPr lang="en-AU" dirty="0" smtClean="0"/>
              <a:t>a few basic analyses of </a:t>
            </a:r>
            <a:r>
              <a:rPr lang="en-AU" dirty="0" err="1" smtClean="0">
                <a:latin typeface="Courier"/>
                <a:cs typeface="Courier"/>
              </a:rPr>
              <a:t>cas</a:t>
            </a:r>
            <a:r>
              <a:rPr lang="en-AU" dirty="0" smtClean="0">
                <a:latin typeface="Courier"/>
                <a:cs typeface="Courier"/>
              </a:rPr>
              <a:t> </a:t>
            </a:r>
            <a:r>
              <a:rPr lang="en-AU" dirty="0" smtClean="0"/>
              <a:t>to the next R code chunk</a:t>
            </a:r>
          </a:p>
          <a:p>
            <a:r>
              <a:rPr lang="en-AU" dirty="0" smtClean="0"/>
              <a:t>Go to "</a:t>
            </a:r>
            <a:r>
              <a:rPr lang="en-AU" dirty="0" err="1" smtClean="0"/>
              <a:t>munge</a:t>
            </a:r>
            <a:r>
              <a:rPr lang="en-AU" dirty="0" smtClean="0"/>
              <a:t>/01-munge.R" and add a new variable to </a:t>
            </a:r>
            <a:r>
              <a:rPr lang="en-AU" dirty="0" err="1" smtClean="0"/>
              <a:t>cas</a:t>
            </a:r>
            <a:r>
              <a:rPr lang="en-AU" dirty="0" smtClean="0"/>
              <a:t> (e.g., create a variable called performance which is the sum of </a:t>
            </a:r>
            <a:r>
              <a:rPr lang="en-AU" dirty="0" err="1" smtClean="0"/>
              <a:t>cas$math</a:t>
            </a:r>
            <a:r>
              <a:rPr lang="en-AU" dirty="0" smtClean="0"/>
              <a:t> and </a:t>
            </a:r>
            <a:r>
              <a:rPr lang="en-AU" dirty="0" err="1" smtClean="0"/>
              <a:t>cas$english</a:t>
            </a:r>
            <a:endParaRPr lang="en-AU" dirty="0" smtClean="0"/>
          </a:p>
          <a:p>
            <a:r>
              <a:rPr lang="en-AU" dirty="0" smtClean="0"/>
              <a:t>Return to </a:t>
            </a:r>
            <a:r>
              <a:rPr lang="en-AU" dirty="0"/>
              <a:t>"reports/</a:t>
            </a:r>
            <a:r>
              <a:rPr lang="en-AU" dirty="0" err="1"/>
              <a:t>explore.rmd</a:t>
            </a:r>
            <a:r>
              <a:rPr lang="en-AU" dirty="0" smtClean="0"/>
              <a:t>" and add another code chunk. Create a histogram of </a:t>
            </a:r>
            <a:r>
              <a:rPr lang="en-AU" dirty="0" err="1" smtClean="0"/>
              <a:t>cas$performance</a:t>
            </a:r>
            <a:r>
              <a:rPr lang="en-AU" dirty="0" smtClean="0"/>
              <a:t>.</a:t>
            </a:r>
          </a:p>
          <a:p>
            <a:r>
              <a:rPr lang="en-AU" dirty="0" smtClean="0"/>
              <a:t>Now imagine that you are exiting RStudio and then returning again. i.e., Quit RStudio and then reload the </a:t>
            </a:r>
            <a:r>
              <a:rPr lang="en-AU" dirty="0" err="1" smtClean="0"/>
              <a:t>Rstudio</a:t>
            </a:r>
            <a:r>
              <a:rPr lang="en-AU" dirty="0" smtClean="0"/>
              <a:t> Project file</a:t>
            </a:r>
          </a:p>
          <a:p>
            <a:r>
              <a:rPr lang="en-AU" dirty="0"/>
              <a:t>Open "reports/</a:t>
            </a:r>
            <a:r>
              <a:rPr lang="en-AU" dirty="0" err="1"/>
              <a:t>explore.rmd</a:t>
            </a:r>
            <a:r>
              <a:rPr lang="en-AU" dirty="0"/>
              <a:t>" and run</a:t>
            </a:r>
            <a:br>
              <a:rPr lang="en-AU" dirty="0"/>
            </a:br>
            <a:r>
              <a:rPr lang="en-AU" dirty="0">
                <a:latin typeface="Courier"/>
                <a:cs typeface="Courier"/>
              </a:rPr>
              <a:t>library(</a:t>
            </a:r>
            <a:r>
              <a:rPr lang="en-AU" dirty="0" err="1">
                <a:latin typeface="Courier"/>
                <a:cs typeface="Courier"/>
              </a:rPr>
              <a:t>ProjectTemplate</a:t>
            </a:r>
            <a:r>
              <a:rPr lang="en-AU" dirty="0">
                <a:latin typeface="Courier"/>
                <a:cs typeface="Courier"/>
              </a:rPr>
              <a:t>); </a:t>
            </a:r>
            <a:r>
              <a:rPr lang="en-AU" dirty="0" err="1">
                <a:latin typeface="Courier"/>
                <a:cs typeface="Courier"/>
              </a:rPr>
              <a:t>load.project</a:t>
            </a:r>
            <a:r>
              <a:rPr lang="en-AU" dirty="0">
                <a:latin typeface="Courier"/>
                <a:cs typeface="Courier"/>
              </a:rPr>
              <a:t>()</a:t>
            </a:r>
          </a:p>
          <a:p>
            <a:r>
              <a:rPr lang="en-AU" dirty="0" smtClean="0"/>
              <a:t>You should see that your histogram code for </a:t>
            </a:r>
            <a:r>
              <a:rPr lang="en-AU" dirty="0" err="1" smtClean="0"/>
              <a:t>cas$performance</a:t>
            </a:r>
            <a:r>
              <a:rPr lang="en-AU" dirty="0" smtClean="0"/>
              <a:t> still runs</a:t>
            </a:r>
          </a:p>
        </p:txBody>
      </p:sp>
    </p:spTree>
    <p:extLst>
      <p:ext uri="{BB962C8B-B14F-4D97-AF65-F5344CB8AC3E}">
        <p14:creationId xmlns:p14="http://schemas.microsoft.com/office/powerpoint/2010/main" val="3599931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Example: 4-complex-project</a:t>
            </a:r>
            <a:r>
              <a:rPr lang="en-AU" dirty="0"/>
              <a:t>-template</a:t>
            </a:r>
            <a:r>
              <a:rPr lang="en-AU" dirty="0" smtClean="0"/>
              <a:t>-example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Example of analyses for a journal article performed using </a:t>
            </a:r>
            <a:r>
              <a:rPr lang="en-AU" dirty="0" err="1" smtClean="0"/>
              <a:t>ProjectTemplate</a:t>
            </a:r>
            <a:endParaRPr lang="en-AU" dirty="0" smtClean="0"/>
          </a:p>
          <a:p>
            <a:r>
              <a:rPr lang="en-AU" dirty="0" smtClean="0"/>
              <a:t>Things to note</a:t>
            </a:r>
          </a:p>
          <a:p>
            <a:pPr lvl="1"/>
            <a:r>
              <a:rPr lang="en-AU" dirty="0" smtClean="0"/>
              <a:t>Metadata</a:t>
            </a:r>
          </a:p>
          <a:p>
            <a:pPr lvl="2"/>
            <a:r>
              <a:rPr lang="en-AU" dirty="0" smtClean="0"/>
              <a:t>It can be useful to import metadata (e.g., how to score tests, variable labels, etc.)</a:t>
            </a:r>
          </a:p>
          <a:p>
            <a:pPr lvl="1"/>
            <a:r>
              <a:rPr lang="en-AU" dirty="0" smtClean="0"/>
              <a:t>Variable lists</a:t>
            </a:r>
          </a:p>
          <a:p>
            <a:pPr lvl="2"/>
            <a:r>
              <a:rPr lang="en-AU" dirty="0" smtClean="0"/>
              <a:t>I often refer to large variable sets in analyses. Thus, storing these variable sets in a list can make it easier to refer to them.</a:t>
            </a:r>
          </a:p>
          <a:p>
            <a:pPr lvl="1"/>
            <a:r>
              <a:rPr lang="en-AU" dirty="0" smtClean="0"/>
              <a:t>Exporting tables, figures, plain text</a:t>
            </a:r>
          </a:p>
          <a:p>
            <a:pPr lvl="2"/>
            <a:r>
              <a:rPr lang="en-AU" dirty="0" smtClean="0"/>
              <a:t>I use </a:t>
            </a:r>
            <a:r>
              <a:rPr lang="en-AU" dirty="0" err="1" smtClean="0"/>
              <a:t>RMarkdown</a:t>
            </a:r>
            <a:r>
              <a:rPr lang="en-AU" dirty="0" smtClean="0"/>
              <a:t> as a way of organising analyses where specific results are exported for inclusion in another document.</a:t>
            </a:r>
          </a:p>
        </p:txBody>
      </p:sp>
    </p:spTree>
    <p:extLst>
      <p:ext uri="{BB962C8B-B14F-4D97-AF65-F5344CB8AC3E}">
        <p14:creationId xmlns:p14="http://schemas.microsoft.com/office/powerpoint/2010/main" val="4169949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Concluding Remarks</a:t>
            </a:r>
            <a:br>
              <a:rPr lang="en-AU" dirty="0" smtClean="0"/>
            </a:br>
            <a:r>
              <a:rPr lang="en-AU" sz="2400" dirty="0" smtClean="0"/>
              <a:t>Introduction to R Workshop</a:t>
            </a:r>
            <a:endParaRPr lang="en-AU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Dr Jeromy Anglim</a:t>
            </a:r>
          </a:p>
          <a:p>
            <a:r>
              <a:rPr lang="en-AU" dirty="0" smtClean="0"/>
              <a:t>Deakin University</a:t>
            </a:r>
          </a:p>
          <a:p>
            <a:r>
              <a:rPr lang="en-AU" dirty="0" err="1" smtClean="0"/>
              <a:t>jeromy.anglim@deakin.edu.au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042" y="682625"/>
            <a:ext cx="2400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Reflections on the day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aim of this training has been to get you oriented with R.</a:t>
            </a:r>
          </a:p>
          <a:p>
            <a:r>
              <a:rPr lang="en-AU" dirty="0" smtClean="0"/>
              <a:t>By installing R, RStudio, and related packages you overcame the first obstacle.</a:t>
            </a:r>
          </a:p>
          <a:p>
            <a:r>
              <a:rPr lang="en-AU" dirty="0" smtClean="0"/>
              <a:t>We have gone over the nuts and bolts of the language</a:t>
            </a:r>
          </a:p>
          <a:p>
            <a:r>
              <a:rPr lang="en-AU" dirty="0" smtClean="0"/>
              <a:t>Data manipulation and graphics are common tasks across all data analysis projects</a:t>
            </a:r>
          </a:p>
          <a:p>
            <a:r>
              <a:rPr lang="en-AU" dirty="0" smtClean="0"/>
              <a:t>We have illustrated R's functionality using common statistical models.</a:t>
            </a:r>
          </a:p>
          <a:p>
            <a:r>
              <a:rPr lang="en-AU" dirty="0" smtClean="0"/>
              <a:t>We've also highlighted a number of good options for managing an R workflow</a:t>
            </a:r>
          </a:p>
          <a:p>
            <a:pPr lvl="1"/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63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Getting Help Online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6571" y="825892"/>
            <a:ext cx="5142043" cy="589558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Quick-R website:</a:t>
            </a:r>
          </a:p>
          <a:p>
            <a:pPr lvl="1"/>
            <a:r>
              <a:rPr lang="en-AU" dirty="0"/>
              <a:t>Excellent website with code templates for </a:t>
            </a:r>
            <a:r>
              <a:rPr lang="en-AU" dirty="0" smtClean="0"/>
              <a:t>common </a:t>
            </a:r>
            <a:r>
              <a:rPr lang="en-AU" dirty="0"/>
              <a:t>tasks </a:t>
            </a:r>
          </a:p>
          <a:p>
            <a:pPr lvl="1"/>
            <a:r>
              <a:rPr lang="en-AU" dirty="0">
                <a:hlinkClick r:id="rId2"/>
              </a:rPr>
              <a:t>http://www.statmethods.net</a:t>
            </a:r>
            <a:endParaRPr lang="en-AU" dirty="0"/>
          </a:p>
          <a:p>
            <a:r>
              <a:rPr lang="en-AU" dirty="0" smtClean="0"/>
              <a:t>Reference </a:t>
            </a:r>
            <a:r>
              <a:rPr lang="en-AU" dirty="0"/>
              <a:t>Cards: </a:t>
            </a:r>
            <a:r>
              <a:rPr lang="en-AU" dirty="0" smtClean="0"/>
              <a:t>See particularly Tom Short's</a:t>
            </a:r>
          </a:p>
          <a:p>
            <a:pPr lvl="1"/>
            <a:r>
              <a:rPr lang="en-AU" dirty="0" smtClean="0"/>
              <a:t>Print out and gradually expand your R vocabulary</a:t>
            </a:r>
          </a:p>
          <a:p>
            <a:pPr lvl="1"/>
            <a:r>
              <a:rPr lang="en-AU" dirty="0"/>
              <a:t>See particularly Tom </a:t>
            </a:r>
            <a:r>
              <a:rPr lang="en-AU" dirty="0" smtClean="0"/>
              <a:t>Short's </a:t>
            </a:r>
            <a:r>
              <a:rPr lang="en-AU" sz="1300" dirty="0" smtClean="0">
                <a:hlinkClick r:id="rId3"/>
              </a:rPr>
              <a:t>http</a:t>
            </a:r>
            <a:r>
              <a:rPr lang="en-AU" sz="1300" dirty="0">
                <a:hlinkClick r:id="rId3"/>
              </a:rPr>
              <a:t>://cran.r-project.org/doc/contrib/Short-</a:t>
            </a:r>
            <a:r>
              <a:rPr lang="en-AU" sz="1300" dirty="0" smtClean="0">
                <a:hlinkClick r:id="rId3"/>
              </a:rPr>
              <a:t>refcard.pdf</a:t>
            </a:r>
            <a:endParaRPr lang="en-AU" sz="1300" dirty="0" smtClean="0"/>
          </a:p>
          <a:p>
            <a:pPr lvl="1"/>
            <a:r>
              <a:rPr lang="en-AU" dirty="0" smtClean="0"/>
              <a:t>RStudio </a:t>
            </a:r>
            <a:r>
              <a:rPr lang="en-AU" dirty="0" err="1" smtClean="0"/>
              <a:t>cheatsheets</a:t>
            </a:r>
            <a:r>
              <a:rPr lang="en-AU" sz="1500" dirty="0" err="1" smtClean="0">
                <a:hlinkClick r:id="rId4"/>
              </a:rPr>
              <a:t>http</a:t>
            </a:r>
            <a:r>
              <a:rPr lang="en-AU" sz="1500" dirty="0">
                <a:hlinkClick r:id="rId4"/>
              </a:rPr>
              <a:t>://www.rstudio.com/resources/cheatsheets/</a:t>
            </a:r>
            <a:endParaRPr lang="en-AU" sz="1500" dirty="0"/>
          </a:p>
          <a:p>
            <a:r>
              <a:rPr lang="en-AU" dirty="0"/>
              <a:t>Google usually has the answer</a:t>
            </a:r>
          </a:p>
          <a:p>
            <a:pPr lvl="1"/>
            <a:r>
              <a:rPr lang="en-AU" dirty="0"/>
              <a:t>Generally adding "with R" or "in R" to a statement of what you want to do should suffice: e.g., "multiple regression with R"</a:t>
            </a:r>
          </a:p>
          <a:p>
            <a:pPr lvl="1"/>
            <a:r>
              <a:rPr lang="en-AU" dirty="0"/>
              <a:t>Or use dedicated R search engine: </a:t>
            </a:r>
            <a:r>
              <a:rPr lang="en-AU" dirty="0">
                <a:hlinkClick r:id="rId5"/>
              </a:rPr>
              <a:t>http://rseek.org</a:t>
            </a:r>
            <a:endParaRPr lang="en-AU" dirty="0"/>
          </a:p>
          <a:p>
            <a:pPr lvl="1"/>
            <a:endParaRPr lang="en-AU" sz="11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468" y="390746"/>
            <a:ext cx="2646509" cy="15062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9942" y="4911473"/>
            <a:ext cx="2764189" cy="1856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7409" y="2692857"/>
            <a:ext cx="2503765" cy="20683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9"/>
          <a:srcRect r="49244"/>
          <a:stretch/>
        </p:blipFill>
        <p:spPr>
          <a:xfrm>
            <a:off x="5379942" y="2332187"/>
            <a:ext cx="1592743" cy="1882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48494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600" dirty="0" smtClean="0"/>
              <a:t>Ask Specific Questions on </a:t>
            </a:r>
            <a:r>
              <a:rPr lang="en-AU" sz="3600" dirty="0" err="1" smtClean="0"/>
              <a:t>StackOverflow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825892"/>
            <a:ext cx="5674897" cy="5895584"/>
          </a:xfrm>
        </p:spPr>
        <p:txBody>
          <a:bodyPr>
            <a:normAutofit/>
          </a:bodyPr>
          <a:lstStyle/>
          <a:p>
            <a:r>
              <a:rPr lang="en-AU" dirty="0" err="1" smtClean="0"/>
              <a:t>StackOverflow</a:t>
            </a:r>
            <a:r>
              <a:rPr lang="en-AU" dirty="0" smtClean="0"/>
              <a:t> with the R tag</a:t>
            </a:r>
          </a:p>
          <a:p>
            <a:pPr lvl="1"/>
            <a:r>
              <a:rPr lang="en-AU" dirty="0" smtClean="0">
                <a:hlinkClick r:id="rId2"/>
              </a:rPr>
              <a:t>http://stackoverflow.com</a:t>
            </a:r>
            <a:endParaRPr lang="en-AU" dirty="0" smtClean="0"/>
          </a:p>
          <a:p>
            <a:pPr lvl="1"/>
            <a:r>
              <a:rPr lang="en-AU" dirty="0">
                <a:hlinkClick r:id="rId3"/>
              </a:rPr>
              <a:t>http://</a:t>
            </a:r>
            <a:r>
              <a:rPr lang="en-AU" dirty="0" err="1">
                <a:hlinkClick r:id="rId3"/>
              </a:rPr>
              <a:t>stackoverflow.com</a:t>
            </a:r>
            <a:r>
              <a:rPr lang="en-AU" dirty="0">
                <a:hlinkClick r:id="rId3"/>
              </a:rPr>
              <a:t>/questions/tagged/r</a:t>
            </a:r>
            <a:endParaRPr lang="en-AU" dirty="0" smtClean="0"/>
          </a:p>
          <a:p>
            <a:r>
              <a:rPr lang="en-AU" dirty="0" smtClean="0"/>
              <a:t>How to ask question?</a:t>
            </a:r>
          </a:p>
          <a:p>
            <a:pPr lvl="1"/>
            <a:r>
              <a:rPr lang="en-AU" dirty="0" smtClean="0"/>
              <a:t>Search to see whether question has already been asked</a:t>
            </a:r>
          </a:p>
          <a:p>
            <a:pPr lvl="1"/>
            <a:r>
              <a:rPr lang="en-AU" dirty="0" smtClean="0"/>
              <a:t>Click Ask Question</a:t>
            </a:r>
          </a:p>
          <a:p>
            <a:pPr lvl="1"/>
            <a:r>
              <a:rPr lang="en-AU" dirty="0" smtClean="0"/>
              <a:t>Include the R tag</a:t>
            </a:r>
          </a:p>
          <a:p>
            <a:pPr lvl="1"/>
            <a:r>
              <a:rPr lang="en-AU" dirty="0" smtClean="0"/>
              <a:t>Try to make the example reproducible (e.g., include minimal data)</a:t>
            </a:r>
          </a:p>
          <a:p>
            <a:r>
              <a:rPr lang="en-AU" dirty="0" smtClean="0"/>
              <a:t>Also see</a:t>
            </a:r>
          </a:p>
          <a:p>
            <a:pPr lvl="1"/>
            <a:r>
              <a:rPr lang="en-AU" dirty="0" smtClean="0">
                <a:hlinkClick r:id="rId4"/>
              </a:rPr>
              <a:t>http://</a:t>
            </a:r>
            <a:r>
              <a:rPr lang="en-AU" dirty="0" err="1" smtClean="0">
                <a:hlinkClick r:id="rId4"/>
              </a:rPr>
              <a:t>stats.stackexchange.com</a:t>
            </a:r>
            <a:r>
              <a:rPr lang="en-AU" dirty="0" smtClean="0"/>
              <a:t> where the emphasis is on statistical interpretation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04" y="825892"/>
            <a:ext cx="3072794" cy="15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0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Future Use of 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1" y="790368"/>
            <a:ext cx="8916427" cy="5895584"/>
          </a:xfrm>
        </p:spPr>
        <p:txBody>
          <a:bodyPr/>
          <a:lstStyle/>
          <a:p>
            <a:r>
              <a:rPr lang="en-AU" dirty="0"/>
              <a:t>Hopefully, at this point you have a sense of whether R might be something you can use. Perhaps one of these use cases will </a:t>
            </a:r>
            <a:r>
              <a:rPr lang="en-AU" dirty="0" smtClean="0"/>
              <a:t>fit:</a:t>
            </a:r>
          </a:p>
          <a:p>
            <a:pPr lvl="1"/>
            <a:r>
              <a:rPr lang="en-AU" dirty="0" smtClean="0"/>
              <a:t>You may realise that </a:t>
            </a:r>
            <a:r>
              <a:rPr lang="en-AU" b="1" dirty="0" smtClean="0"/>
              <a:t>R is not for you</a:t>
            </a:r>
            <a:r>
              <a:rPr lang="en-AU" dirty="0" smtClean="0"/>
              <a:t>. It's not for everyone.</a:t>
            </a:r>
            <a:endParaRPr lang="en-AU" dirty="0"/>
          </a:p>
          <a:p>
            <a:pPr lvl="1"/>
            <a:r>
              <a:rPr lang="en-AU" dirty="0"/>
              <a:t>You </a:t>
            </a:r>
            <a:r>
              <a:rPr lang="en-AU" dirty="0" smtClean="0"/>
              <a:t>may be in </a:t>
            </a:r>
            <a:r>
              <a:rPr lang="en-AU" dirty="0"/>
              <a:t>an environment, where you don't have </a:t>
            </a:r>
            <a:r>
              <a:rPr lang="en-AU" dirty="0" smtClean="0"/>
              <a:t>access to paid statistics packages and </a:t>
            </a:r>
            <a:r>
              <a:rPr lang="en-AU" b="1" dirty="0" smtClean="0"/>
              <a:t>you need a free tool.</a:t>
            </a:r>
          </a:p>
          <a:p>
            <a:pPr lvl="1"/>
            <a:r>
              <a:rPr lang="en-AU" dirty="0" smtClean="0"/>
              <a:t>R may be </a:t>
            </a:r>
            <a:r>
              <a:rPr lang="en-AU" b="1" dirty="0" smtClean="0"/>
              <a:t>a tool that you occasionally use </a:t>
            </a:r>
            <a:r>
              <a:rPr lang="en-AU" dirty="0" smtClean="0"/>
              <a:t>when you need particularly functionality not offered by your regular statistics package.</a:t>
            </a:r>
          </a:p>
          <a:p>
            <a:pPr lvl="1"/>
            <a:r>
              <a:rPr lang="en-AU" dirty="0" smtClean="0"/>
              <a:t>R can be </a:t>
            </a:r>
            <a:r>
              <a:rPr lang="en-AU" b="1" dirty="0" smtClean="0"/>
              <a:t>your primary statistics package </a:t>
            </a:r>
            <a:r>
              <a:rPr lang="en-AU" dirty="0" smtClean="0"/>
              <a:t>for data analysis.</a:t>
            </a:r>
            <a:endParaRPr lang="en-AU" dirty="0"/>
          </a:p>
          <a:p>
            <a:endParaRPr lang="en-AU" dirty="0" smtClean="0"/>
          </a:p>
          <a:p>
            <a:r>
              <a:rPr lang="en-AU" dirty="0" smtClean="0"/>
              <a:t>R is a tool that becomes more useful over time. </a:t>
            </a:r>
          </a:p>
          <a:p>
            <a:pPr lvl="1"/>
            <a:r>
              <a:rPr lang="en-AU" dirty="0" smtClean="0"/>
              <a:t>You acquire scripts that you can re-use.</a:t>
            </a:r>
          </a:p>
          <a:p>
            <a:pPr lvl="1"/>
            <a:r>
              <a:rPr lang="en-AU" dirty="0" smtClean="0"/>
              <a:t>Learning new statistical models becomes easier over time as you learn the conventions in R.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 ultimately makes data analysis more fun.</a:t>
            </a:r>
          </a:p>
        </p:txBody>
      </p:sp>
    </p:spTree>
    <p:extLst>
      <p:ext uri="{BB962C8B-B14F-4D97-AF65-F5344CB8AC3E}">
        <p14:creationId xmlns:p14="http://schemas.microsoft.com/office/powerpoint/2010/main" val="23925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Workshop format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Slides </a:t>
            </a:r>
          </a:p>
          <a:p>
            <a:pPr lvl="1"/>
            <a:r>
              <a:rPr lang="en-AU" dirty="0" smtClean="0"/>
              <a:t>I will present some slides</a:t>
            </a:r>
          </a:p>
          <a:p>
            <a:pPr lvl="1"/>
            <a:r>
              <a:rPr lang="en-AU" dirty="0" smtClean="0"/>
              <a:t>Most content will be covered in the interactive presentations</a:t>
            </a:r>
          </a:p>
          <a:p>
            <a:r>
              <a:rPr lang="en-AU" dirty="0" smtClean="0"/>
              <a:t>Interactive presentations </a:t>
            </a:r>
          </a:p>
          <a:p>
            <a:pPr lvl="1"/>
            <a:r>
              <a:rPr lang="en-AU" dirty="0" smtClean="0"/>
              <a:t>I will introduce many concepts by demonstrating functionality in R and </a:t>
            </a:r>
            <a:r>
              <a:rPr lang="en-AU" dirty="0" err="1" smtClean="0"/>
              <a:t>RStudio</a:t>
            </a:r>
            <a:endParaRPr lang="en-AU" dirty="0" smtClean="0"/>
          </a:p>
          <a:p>
            <a:pPr lvl="1"/>
            <a:r>
              <a:rPr lang="en-AU" dirty="0" smtClean="0"/>
              <a:t>You are encouraged to open these script files and run them on your laptop as I work through them</a:t>
            </a:r>
          </a:p>
          <a:p>
            <a:r>
              <a:rPr lang="en-AU" dirty="0" smtClean="0"/>
              <a:t>Exercises</a:t>
            </a:r>
          </a:p>
          <a:p>
            <a:pPr lvl="1"/>
            <a:r>
              <a:rPr lang="en-AU" dirty="0" smtClean="0"/>
              <a:t>There will be regular points where you are given brief exercises where you asked to apply the concepts presented</a:t>
            </a:r>
          </a:p>
          <a:p>
            <a:endParaRPr lang="en-AU" dirty="0" smtClean="0"/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4669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If you are keen to make R your main platform for data analysis, then there are lots of options for learning more.</a:t>
            </a:r>
          </a:p>
          <a:p>
            <a:pPr lvl="1"/>
            <a:r>
              <a:rPr lang="en-AU" dirty="0" smtClean="0"/>
              <a:t>Start applying R to a project that you are working on</a:t>
            </a:r>
          </a:p>
          <a:p>
            <a:pPr lvl="1"/>
            <a:r>
              <a:rPr lang="en-AU" dirty="0" smtClean="0"/>
              <a:t>Have a read through some of the contributed documentation</a:t>
            </a:r>
          </a:p>
          <a:p>
            <a:pPr lvl="2"/>
            <a:r>
              <a:rPr lang="en-AU" dirty="0">
                <a:hlinkClick r:id="rId2"/>
              </a:rPr>
              <a:t>http://cran.r-project.org/other-docs.html</a:t>
            </a:r>
            <a:endParaRPr lang="en-AU" dirty="0"/>
          </a:p>
          <a:p>
            <a:pPr lvl="1"/>
            <a:r>
              <a:rPr lang="en-AU" dirty="0"/>
              <a:t>Get a book on R relevant to your area</a:t>
            </a:r>
          </a:p>
          <a:p>
            <a:pPr lvl="2"/>
            <a:r>
              <a:rPr lang="en-AU" dirty="0">
                <a:hlinkClick r:id="rId3"/>
              </a:rPr>
              <a:t>http://www.r-project.org/doc/bib/R-</a:t>
            </a:r>
            <a:r>
              <a:rPr lang="en-AU" dirty="0" smtClean="0">
                <a:hlinkClick r:id="rId3"/>
              </a:rPr>
              <a:t>books.html</a:t>
            </a:r>
            <a:endParaRPr lang="en-AU" dirty="0" smtClean="0"/>
          </a:p>
          <a:p>
            <a:pPr lvl="1"/>
            <a:r>
              <a:rPr lang="en-AU" dirty="0" smtClean="0"/>
              <a:t>Check out video tutorials on </a:t>
            </a:r>
            <a:r>
              <a:rPr lang="en-AU" dirty="0" err="1" smtClean="0"/>
              <a:t>Coursera</a:t>
            </a:r>
            <a:r>
              <a:rPr lang="en-AU" dirty="0" smtClean="0"/>
              <a:t> and YouTube</a:t>
            </a:r>
            <a:endParaRPr lang="en-AU" dirty="0"/>
          </a:p>
          <a:p>
            <a:pPr lvl="1"/>
            <a:r>
              <a:rPr lang="en-AU" dirty="0" smtClean="0"/>
              <a:t>Follow recent developments in R</a:t>
            </a:r>
          </a:p>
          <a:p>
            <a:pPr lvl="2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twitter.com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hashtag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rstats?src</a:t>
            </a:r>
            <a:r>
              <a:rPr lang="en-AU" dirty="0">
                <a:hlinkClick r:id="rId4"/>
              </a:rPr>
              <a:t>=</a:t>
            </a:r>
            <a:r>
              <a:rPr lang="en-AU" dirty="0" smtClean="0">
                <a:hlinkClick r:id="rId4"/>
              </a:rPr>
              <a:t>hash</a:t>
            </a:r>
            <a:endParaRPr lang="en-AU" dirty="0" smtClean="0"/>
          </a:p>
          <a:p>
            <a:pPr lvl="2"/>
            <a:r>
              <a:rPr lang="en-AU" dirty="0" smtClean="0">
                <a:hlinkClick r:id="rId5"/>
              </a:rPr>
              <a:t>http://www.r-bloggers.com</a:t>
            </a:r>
            <a:endParaRPr lang="en-AU" dirty="0"/>
          </a:p>
          <a:p>
            <a:pPr lvl="2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298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Thank you for coming...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consider filling out the Workshop Feedback form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356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What is 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"R is a free software environment for statistical computing and graphics" - </a:t>
            </a:r>
            <a:r>
              <a:rPr lang="en-AU" dirty="0">
                <a:hlinkClick r:id="rId2"/>
              </a:rPr>
              <a:t>http://</a:t>
            </a:r>
            <a:r>
              <a:rPr lang="en-AU" dirty="0" err="1">
                <a:hlinkClick r:id="rId2"/>
              </a:rPr>
              <a:t>www.r-project.org</a:t>
            </a:r>
            <a:endParaRPr lang="en-AU" dirty="0"/>
          </a:p>
          <a:p>
            <a:r>
              <a:rPr lang="en-AU" dirty="0"/>
              <a:t>It is a full-featured statistical analysis package (e.g., like SAS, </a:t>
            </a:r>
            <a:r>
              <a:rPr lang="en-AU" dirty="0" err="1"/>
              <a:t>Stata</a:t>
            </a:r>
            <a:r>
              <a:rPr lang="en-AU" dirty="0"/>
              <a:t>, SPSS, etc.) that allows you to:</a:t>
            </a:r>
          </a:p>
          <a:p>
            <a:pPr lvl="1"/>
            <a:r>
              <a:rPr lang="en-AU" dirty="0"/>
              <a:t>Import and export data in a wide range of formats</a:t>
            </a:r>
          </a:p>
          <a:p>
            <a:pPr lvl="1"/>
            <a:r>
              <a:rPr lang="en-AU" dirty="0"/>
              <a:t>Manipulate data</a:t>
            </a:r>
          </a:p>
          <a:p>
            <a:pPr lvl="1"/>
            <a:r>
              <a:rPr lang="en-AU" dirty="0"/>
              <a:t>Analyse data</a:t>
            </a:r>
          </a:p>
          <a:p>
            <a:pPr lvl="1"/>
            <a:r>
              <a:rPr lang="en-AU" dirty="0"/>
              <a:t>Graphically represent data</a:t>
            </a:r>
          </a:p>
          <a:p>
            <a:r>
              <a:rPr lang="en-AU" dirty="0"/>
              <a:t>It is a full-featured programming language designed for data analysis</a:t>
            </a:r>
          </a:p>
          <a:p>
            <a:r>
              <a:rPr lang="en-AU" dirty="0"/>
              <a:t>Why the name "R"?</a:t>
            </a:r>
          </a:p>
          <a:p>
            <a:pPr lvl="1"/>
            <a:r>
              <a:rPr lang="en-AU" dirty="0"/>
              <a:t>First letter of two originators: Ross </a:t>
            </a:r>
            <a:r>
              <a:rPr lang="en-AU" dirty="0" err="1"/>
              <a:t>Ihaka</a:t>
            </a:r>
            <a:r>
              <a:rPr lang="en-AU" dirty="0"/>
              <a:t> and Robert Gentleman</a:t>
            </a:r>
          </a:p>
          <a:p>
            <a:pPr lvl="1"/>
            <a:r>
              <a:rPr lang="en-AU" dirty="0"/>
              <a:t>Built on a earlier language called "S"</a:t>
            </a:r>
          </a:p>
        </p:txBody>
      </p:sp>
    </p:spTree>
    <p:extLst>
      <p:ext uri="{BB962C8B-B14F-4D97-AF65-F5344CB8AC3E}">
        <p14:creationId xmlns:p14="http://schemas.microsoft.com/office/powerpoint/2010/main" val="341002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Why use 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 is free to use</a:t>
            </a:r>
          </a:p>
          <a:p>
            <a:r>
              <a:rPr lang="en-AU" dirty="0" smtClean="0"/>
              <a:t>R is open source</a:t>
            </a:r>
          </a:p>
          <a:p>
            <a:r>
              <a:rPr lang="en-AU" dirty="0" smtClean="0"/>
              <a:t>R runs on Windows, OSX, Linux</a:t>
            </a:r>
          </a:p>
          <a:p>
            <a:r>
              <a:rPr lang="en-AU" dirty="0" smtClean="0"/>
              <a:t>R has a huge library of user-contributed packages (over 6,000 on CRAN)</a:t>
            </a:r>
          </a:p>
          <a:p>
            <a:pPr lvl="1"/>
            <a:r>
              <a:rPr lang="en-AU" dirty="0" smtClean="0"/>
              <a:t>Functionality not available in other software</a:t>
            </a:r>
          </a:p>
          <a:p>
            <a:pPr lvl="1"/>
            <a:r>
              <a:rPr lang="en-AU" dirty="0" smtClean="0"/>
              <a:t>Only need to learn the new bits of the specific package; i.e., you can use the same graphics, data manipulation, data simulation, programming tools across analysis tasks</a:t>
            </a:r>
          </a:p>
          <a:p>
            <a:r>
              <a:rPr lang="en-AU" dirty="0" smtClean="0"/>
              <a:t>R is flexible</a:t>
            </a:r>
          </a:p>
          <a:p>
            <a:r>
              <a:rPr lang="en-AU" dirty="0" smtClean="0"/>
              <a:t>R facilitates reproducible research</a:t>
            </a:r>
          </a:p>
          <a:p>
            <a:r>
              <a:rPr lang="en-AU" dirty="0" smtClean="0"/>
              <a:t>R makes data analysis fun</a:t>
            </a:r>
          </a:p>
          <a:p>
            <a:r>
              <a:rPr lang="en-AU" dirty="0" smtClean="0"/>
              <a:t>Popular in academia and industry: lots of free online resources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744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Challenges of using R?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72" y="825892"/>
            <a:ext cx="8587832" cy="5895584"/>
          </a:xfrm>
        </p:spPr>
        <p:txBody>
          <a:bodyPr/>
          <a:lstStyle/>
          <a:p>
            <a:r>
              <a:rPr lang="en-AU" dirty="0"/>
              <a:t>R involves writing scripts; it does not have a GUI like SPSS, SAS, </a:t>
            </a:r>
            <a:r>
              <a:rPr lang="en-AU" dirty="0" err="1"/>
              <a:t>Stata</a:t>
            </a:r>
            <a:r>
              <a:rPr lang="en-AU" dirty="0"/>
              <a:t>, etc.</a:t>
            </a:r>
          </a:p>
          <a:p>
            <a:pPr lvl="1"/>
            <a:r>
              <a:rPr lang="en-AU" dirty="0"/>
              <a:t>Although see </a:t>
            </a:r>
            <a:r>
              <a:rPr lang="en-AU" dirty="0" err="1"/>
              <a:t>Rcmdr</a:t>
            </a:r>
            <a:r>
              <a:rPr lang="en-AU" dirty="0"/>
              <a:t> (</a:t>
            </a:r>
            <a:r>
              <a:rPr lang="en-AU" dirty="0">
                <a:hlinkClick r:id="rId2"/>
              </a:rPr>
              <a:t>http://socserv.mcmaster.ca/jfox/Misc/Rcmdr/</a:t>
            </a:r>
            <a:r>
              <a:rPr lang="en-AU" dirty="0"/>
              <a:t>) – GUI training wheels rather than dedicated analysis </a:t>
            </a:r>
            <a:r>
              <a:rPr lang="en-AU" dirty="0" smtClean="0"/>
              <a:t>tool</a:t>
            </a:r>
          </a:p>
          <a:p>
            <a:pPr lvl="1"/>
            <a:r>
              <a:rPr lang="en-AU" dirty="0" smtClean="0"/>
              <a:t>If you like data mining, </a:t>
            </a:r>
            <a:r>
              <a:rPr lang="en-AU" dirty="0"/>
              <a:t>see </a:t>
            </a:r>
            <a:r>
              <a:rPr lang="en-AU" dirty="0">
                <a:hlinkClick r:id="rId3"/>
              </a:rPr>
              <a:t>http://</a:t>
            </a:r>
            <a:r>
              <a:rPr lang="en-AU" dirty="0" err="1">
                <a:hlinkClick r:id="rId3"/>
              </a:rPr>
              <a:t>rattle.togaware.com</a:t>
            </a:r>
            <a:r>
              <a:rPr lang="en-AU" dirty="0">
                <a:hlinkClick r:id="rId3"/>
              </a:rPr>
              <a:t>/</a:t>
            </a:r>
            <a:endParaRPr lang="en-AU" dirty="0"/>
          </a:p>
          <a:p>
            <a:pPr lvl="1"/>
            <a:r>
              <a:rPr lang="en-AU" dirty="0"/>
              <a:t>See </a:t>
            </a:r>
            <a:r>
              <a:rPr lang="en-AU" dirty="0" err="1"/>
              <a:t>RStudio</a:t>
            </a:r>
            <a:r>
              <a:rPr lang="en-AU" dirty="0"/>
              <a:t> for a user friendly Integrated Developer Environment (IDE)</a:t>
            </a:r>
          </a:p>
          <a:p>
            <a:r>
              <a:rPr lang="en-AU" dirty="0"/>
              <a:t>R is more interactive</a:t>
            </a:r>
          </a:p>
          <a:p>
            <a:pPr lvl="1"/>
            <a:r>
              <a:rPr lang="en-AU" dirty="0"/>
              <a:t>In SPSS and SAS you choose a command and get piles of output which you wade through</a:t>
            </a:r>
          </a:p>
          <a:p>
            <a:pPr lvl="1"/>
            <a:r>
              <a:rPr lang="en-AU" dirty="0"/>
              <a:t>R is a conversation: You interactively request relevant output</a:t>
            </a:r>
          </a:p>
          <a:p>
            <a:r>
              <a:rPr lang="en-AU" dirty="0"/>
              <a:t>Mental model for R has links with formal statistics, </a:t>
            </a:r>
            <a:r>
              <a:rPr lang="en-AU" dirty="0" err="1"/>
              <a:t>unix</a:t>
            </a:r>
            <a:r>
              <a:rPr lang="en-AU" dirty="0"/>
              <a:t>, and programming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302" y="4584760"/>
            <a:ext cx="3300364" cy="219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8770"/>
            <a:ext cx="8229600" cy="1143000"/>
          </a:xfrm>
        </p:spPr>
        <p:txBody>
          <a:bodyPr/>
          <a:lstStyle/>
          <a:p>
            <a:r>
              <a:rPr lang="en-AU" dirty="0" smtClean="0"/>
              <a:t>Installing R and </a:t>
            </a:r>
            <a:r>
              <a:rPr lang="en-AU" dirty="0" err="1" smtClean="0"/>
              <a:t>RStudio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5" y="891392"/>
            <a:ext cx="7585643" cy="5766439"/>
          </a:xfrm>
        </p:spPr>
        <p:txBody>
          <a:bodyPr>
            <a:noAutofit/>
          </a:bodyPr>
          <a:lstStyle/>
          <a:p>
            <a:r>
              <a:rPr lang="en-AU" sz="1800" dirty="0" smtClean="0"/>
              <a:t>Install base R</a:t>
            </a:r>
          </a:p>
          <a:p>
            <a:pPr lvl="1"/>
            <a:r>
              <a:rPr lang="en-AU" sz="1800" dirty="0">
                <a:hlinkClick r:id="rId2"/>
              </a:rPr>
              <a:t>http://</a:t>
            </a:r>
            <a:r>
              <a:rPr lang="en-AU" sz="1800" dirty="0" err="1">
                <a:hlinkClick r:id="rId2"/>
              </a:rPr>
              <a:t>www.r-</a:t>
            </a:r>
            <a:r>
              <a:rPr lang="en-AU" sz="1800" dirty="0" err="1" smtClean="0">
                <a:hlinkClick r:id="rId2"/>
              </a:rPr>
              <a:t>project.org</a:t>
            </a:r>
            <a:endParaRPr lang="en-AU" sz="1800" dirty="0" smtClean="0"/>
          </a:p>
          <a:p>
            <a:r>
              <a:rPr lang="en-AU" sz="1800" dirty="0" smtClean="0"/>
              <a:t>Install RStudio</a:t>
            </a:r>
          </a:p>
          <a:p>
            <a:pPr lvl="1"/>
            <a:r>
              <a:rPr lang="en-AU" sz="1800" dirty="0">
                <a:hlinkClick r:id="rId3"/>
              </a:rPr>
              <a:t>http://</a:t>
            </a:r>
            <a:r>
              <a:rPr lang="en-AU" sz="1800" dirty="0" err="1" smtClean="0">
                <a:hlinkClick r:id="rId3"/>
              </a:rPr>
              <a:t>www.rstudio.com</a:t>
            </a:r>
            <a:endParaRPr lang="en-AU" sz="1800" dirty="0" smtClean="0"/>
          </a:p>
          <a:p>
            <a:r>
              <a:rPr lang="en-AU" sz="1800" dirty="0" smtClean="0"/>
              <a:t>Install additional R packages</a:t>
            </a:r>
          </a:p>
          <a:p>
            <a:pPr lvl="1"/>
            <a:r>
              <a:rPr lang="en-AU" sz="1800" dirty="0" smtClean="0"/>
              <a:t>To be discussed later, but generally use RStudio or</a:t>
            </a:r>
          </a:p>
          <a:p>
            <a:pPr lvl="1"/>
            <a:r>
              <a:rPr lang="en-AU" sz="1800" dirty="0" err="1" smtClean="0">
                <a:latin typeface="Courier"/>
                <a:cs typeface="Courier"/>
              </a:rPr>
              <a:t>install.packages</a:t>
            </a:r>
            <a:r>
              <a:rPr lang="en-AU" sz="1800" dirty="0" smtClean="0">
                <a:latin typeface="Courier"/>
                <a:cs typeface="Courier"/>
              </a:rPr>
              <a:t>("</a:t>
            </a:r>
            <a:r>
              <a:rPr lang="en-AU" sz="1800" dirty="0" err="1" smtClean="0">
                <a:latin typeface="Courier"/>
                <a:cs typeface="Courier"/>
              </a:rPr>
              <a:t>packagename</a:t>
            </a:r>
            <a:r>
              <a:rPr lang="en-AU" sz="1800" dirty="0" smtClean="0">
                <a:latin typeface="Courier"/>
                <a:cs typeface="Courier"/>
              </a:rPr>
              <a:t>")</a:t>
            </a:r>
          </a:p>
          <a:p>
            <a:r>
              <a:rPr lang="en-AU" sz="1800" dirty="0" smtClean="0"/>
              <a:t>Some R functionality requires other (free) software to be installed</a:t>
            </a:r>
          </a:p>
          <a:p>
            <a:pPr lvl="1"/>
            <a:r>
              <a:rPr lang="en-AU" sz="1800" dirty="0" smtClean="0"/>
              <a:t>Various compilers, command-line tools, etc.</a:t>
            </a:r>
          </a:p>
          <a:p>
            <a:pPr lvl="2"/>
            <a:r>
              <a:rPr lang="en-AU" sz="1800" dirty="0" err="1" smtClean="0"/>
              <a:t>RTools</a:t>
            </a:r>
            <a:r>
              <a:rPr lang="en-AU" sz="1800" dirty="0" smtClean="0"/>
              <a:t> </a:t>
            </a:r>
            <a:r>
              <a:rPr lang="en-AU" sz="1800" dirty="0"/>
              <a:t>for </a:t>
            </a:r>
            <a:r>
              <a:rPr lang="en-AU" sz="1800" dirty="0" smtClean="0"/>
              <a:t>Windows </a:t>
            </a:r>
            <a:r>
              <a:rPr lang="en-AU" sz="1200" dirty="0">
                <a:hlinkClick r:id="rId4"/>
              </a:rPr>
              <a:t>http://cran.r-project.org/bin/windows/</a:t>
            </a:r>
            <a:r>
              <a:rPr lang="en-AU" sz="1200" dirty="0" smtClean="0">
                <a:hlinkClick r:id="rId4"/>
              </a:rPr>
              <a:t>Rtools</a:t>
            </a:r>
            <a:endParaRPr lang="en-AU" sz="1800" dirty="0" smtClean="0"/>
          </a:p>
          <a:p>
            <a:pPr lvl="2"/>
            <a:r>
              <a:rPr lang="en-AU" sz="1800" dirty="0" err="1" smtClean="0"/>
              <a:t>Xcode</a:t>
            </a:r>
            <a:r>
              <a:rPr lang="en-AU" sz="1800" dirty="0" smtClean="0"/>
              <a:t> </a:t>
            </a:r>
            <a:r>
              <a:rPr lang="en-AU" sz="1800" dirty="0"/>
              <a:t>for OSX </a:t>
            </a:r>
            <a:r>
              <a:rPr lang="en-AU" sz="1200" dirty="0" smtClean="0">
                <a:hlinkClick r:id="rId5"/>
              </a:rPr>
              <a:t>http://developer.apple.com/xcode</a:t>
            </a:r>
            <a:endParaRPr lang="en-AU" sz="1200" dirty="0"/>
          </a:p>
          <a:p>
            <a:pPr lvl="1"/>
            <a:r>
              <a:rPr lang="en-AU" sz="1800" dirty="0"/>
              <a:t>Python: </a:t>
            </a:r>
            <a:r>
              <a:rPr lang="en-AU" sz="1800" dirty="0" smtClean="0">
                <a:hlinkClick r:id="rId6"/>
              </a:rPr>
              <a:t>http://www.python.org/downloads</a:t>
            </a:r>
            <a:endParaRPr lang="en-AU" sz="1800" dirty="0" smtClean="0"/>
          </a:p>
          <a:p>
            <a:pPr lvl="1"/>
            <a:r>
              <a:rPr lang="en-AU" sz="1800" dirty="0"/>
              <a:t>Java </a:t>
            </a:r>
            <a:r>
              <a:rPr lang="en-AU" sz="1800" dirty="0" smtClean="0"/>
              <a:t>SE JDK: </a:t>
            </a:r>
            <a:r>
              <a:rPr lang="en-AU" sz="1400" dirty="0">
                <a:hlinkClick r:id="rId7"/>
              </a:rPr>
              <a:t>http://</a:t>
            </a:r>
            <a:r>
              <a:rPr lang="en-AU" sz="1400" dirty="0" err="1">
                <a:hlinkClick r:id="rId7"/>
              </a:rPr>
              <a:t>www.oracle.com</a:t>
            </a:r>
            <a:r>
              <a:rPr lang="en-AU" sz="1400" dirty="0">
                <a:hlinkClick r:id="rId7"/>
              </a:rPr>
              <a:t>/</a:t>
            </a:r>
            <a:r>
              <a:rPr lang="en-AU" sz="1400" dirty="0" err="1">
                <a:hlinkClick r:id="rId7"/>
              </a:rPr>
              <a:t>technetwork</a:t>
            </a:r>
            <a:r>
              <a:rPr lang="en-AU" sz="1400" dirty="0">
                <a:hlinkClick r:id="rId7"/>
              </a:rPr>
              <a:t>/java/</a:t>
            </a:r>
            <a:r>
              <a:rPr lang="en-AU" sz="1400" dirty="0" err="1">
                <a:hlinkClick r:id="rId7"/>
              </a:rPr>
              <a:t>javase</a:t>
            </a:r>
            <a:r>
              <a:rPr lang="en-AU" sz="1400" dirty="0">
                <a:hlinkClick r:id="rId7"/>
              </a:rPr>
              <a:t>/downloads/</a:t>
            </a:r>
            <a:r>
              <a:rPr lang="en-AU" sz="1400" dirty="0" err="1">
                <a:hlinkClick r:id="rId7"/>
              </a:rPr>
              <a:t>index.html</a:t>
            </a:r>
            <a:endParaRPr lang="en-AU" sz="3200" dirty="0" smtClean="0"/>
          </a:p>
          <a:p>
            <a:pPr lvl="1"/>
            <a:r>
              <a:rPr lang="en-AU" sz="1800" dirty="0" smtClean="0"/>
              <a:t>Perl</a:t>
            </a:r>
            <a:r>
              <a:rPr lang="en-AU" sz="1800" dirty="0"/>
              <a:t>: </a:t>
            </a:r>
            <a:r>
              <a:rPr lang="en-AU" sz="1800" dirty="0" smtClean="0">
                <a:hlinkClick r:id="rId8"/>
              </a:rPr>
              <a:t>http://www.perl.org/get.html</a:t>
            </a:r>
            <a:endParaRPr lang="en-AU" sz="1800" dirty="0" smtClean="0"/>
          </a:p>
          <a:p>
            <a:pPr lvl="1"/>
            <a:r>
              <a:rPr lang="en-AU" sz="1800" dirty="0" err="1" smtClean="0"/>
              <a:t>pandoc</a:t>
            </a:r>
            <a:r>
              <a:rPr lang="en-AU" sz="1800" dirty="0"/>
              <a:t>: </a:t>
            </a:r>
            <a:r>
              <a:rPr lang="en-AU" sz="1800" dirty="0" smtClean="0">
                <a:hlinkClick r:id="rId9"/>
              </a:rPr>
              <a:t>http://</a:t>
            </a:r>
            <a:r>
              <a:rPr lang="en-AU" sz="1800" dirty="0" err="1" smtClean="0">
                <a:hlinkClick r:id="rId9"/>
              </a:rPr>
              <a:t>pandoc.org</a:t>
            </a:r>
            <a:r>
              <a:rPr lang="en-AU" sz="1800" dirty="0" smtClean="0">
                <a:hlinkClick r:id="rId9"/>
              </a:rPr>
              <a:t>/</a:t>
            </a:r>
            <a:r>
              <a:rPr lang="en-AU" sz="1800" dirty="0" err="1" smtClean="0">
                <a:hlinkClick r:id="rId9"/>
              </a:rPr>
              <a:t>installing.html</a:t>
            </a:r>
            <a:endParaRPr lang="en-AU" sz="1800" dirty="0" smtClean="0"/>
          </a:p>
          <a:p>
            <a:pPr lvl="1"/>
            <a:r>
              <a:rPr lang="en-AU" sz="1800" dirty="0" err="1" smtClean="0"/>
              <a:t>TeX</a:t>
            </a:r>
            <a:r>
              <a:rPr lang="en-AU" sz="1800" dirty="0" smtClean="0"/>
              <a:t>/</a:t>
            </a:r>
            <a:r>
              <a:rPr lang="en-AU" sz="1800" dirty="0" err="1" smtClean="0"/>
              <a:t>LaTeX</a:t>
            </a:r>
            <a:r>
              <a:rPr lang="en-AU" sz="1800" dirty="0"/>
              <a:t>: </a:t>
            </a:r>
            <a:r>
              <a:rPr lang="en-AU" sz="1800" dirty="0">
                <a:hlinkClick r:id="rId10"/>
              </a:rPr>
              <a:t>http://latex-</a:t>
            </a:r>
            <a:r>
              <a:rPr lang="en-AU" sz="1800" dirty="0" err="1">
                <a:hlinkClick r:id="rId10"/>
              </a:rPr>
              <a:t>project.org</a:t>
            </a:r>
            <a:r>
              <a:rPr lang="en-AU" sz="1800" dirty="0">
                <a:hlinkClick r:id="rId10"/>
              </a:rPr>
              <a:t>/</a:t>
            </a:r>
            <a:r>
              <a:rPr lang="en-AU" sz="1800" dirty="0" err="1">
                <a:hlinkClick r:id="rId10"/>
              </a:rPr>
              <a:t>ftp.html</a:t>
            </a:r>
            <a:endParaRPr lang="en-A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3451" y="96046"/>
            <a:ext cx="1558947" cy="1590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1816" y="1318607"/>
            <a:ext cx="1793420" cy="1285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6723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</TotalTime>
  <Words>3940</Words>
  <Application>Microsoft Macintosh PowerPoint</Application>
  <PresentationFormat>On-screen Show (4:3)</PresentationFormat>
  <Paragraphs>515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1_Office Theme</vt:lpstr>
      <vt:lpstr>Introductions Introduction to R Workshop</vt:lpstr>
      <vt:lpstr>Overview of the day</vt:lpstr>
      <vt:lpstr>Aims of workshop</vt:lpstr>
      <vt:lpstr>Overview of content</vt:lpstr>
      <vt:lpstr>Workshop format</vt:lpstr>
      <vt:lpstr>What is R?</vt:lpstr>
      <vt:lpstr>Why use R?</vt:lpstr>
      <vt:lpstr>Challenges of using R?</vt:lpstr>
      <vt:lpstr>Installing R and RStudio</vt:lpstr>
      <vt:lpstr>RStudio</vt:lpstr>
      <vt:lpstr>Exercises and Files</vt:lpstr>
      <vt:lpstr>Core Language Features</vt:lpstr>
      <vt:lpstr>Overview of common file extensions</vt:lpstr>
      <vt:lpstr>RStudio</vt:lpstr>
      <vt:lpstr>RStudio Projects</vt:lpstr>
      <vt:lpstr>Benefits of RStudio Projects</vt:lpstr>
      <vt:lpstr>Graphics and Data Manipulation</vt:lpstr>
      <vt:lpstr>Statistical models</vt:lpstr>
      <vt:lpstr>R Commander</vt:lpstr>
      <vt:lpstr>Session 4: Reproducible Research and Workflow with RMarkdown and ProjectTemplate Introduction to R Workshop</vt:lpstr>
      <vt:lpstr>Motivation: How to create documents?</vt:lpstr>
      <vt:lpstr>What is reproducible analysis?</vt:lpstr>
      <vt:lpstr>Aims of reproducible analysis</vt:lpstr>
      <vt:lpstr>Reproducible analysis in R</vt:lpstr>
      <vt:lpstr>What is markdown?</vt:lpstr>
      <vt:lpstr>knitr, Rmarkdown, RStudio</vt:lpstr>
      <vt:lpstr>RMarkdown</vt:lpstr>
      <vt:lpstr>Example: 1-rmarkdown-example</vt:lpstr>
      <vt:lpstr>Exercise 4-1</vt:lpstr>
      <vt:lpstr>Example: 2-latex-sweave-example</vt:lpstr>
      <vt:lpstr>Example pages of PDF of LaTeX Document</vt:lpstr>
      <vt:lpstr>Sweave and LaTeX</vt:lpstr>
      <vt:lpstr>ProjectTemplate</vt:lpstr>
      <vt:lpstr>Standard Process for Creating a ProjectTemplate Project</vt:lpstr>
      <vt:lpstr>Customise your own version of ProjectTemplate</vt:lpstr>
      <vt:lpstr>My Customised ProjectTemplate</vt:lpstr>
      <vt:lpstr>Customised ProjectTemplate Workflow</vt:lpstr>
      <vt:lpstr>Configuration</vt:lpstr>
      <vt:lpstr>Customised ProjectTemplate Workflow</vt:lpstr>
      <vt:lpstr>Running ProjectTemplate</vt:lpstr>
      <vt:lpstr>Manual integration with MS Word</vt:lpstr>
      <vt:lpstr>Example: 3-simple-project-template-example</vt:lpstr>
      <vt:lpstr>Exercise 4-2</vt:lpstr>
      <vt:lpstr>Example: 4-complex-project-template-example</vt:lpstr>
      <vt:lpstr>Concluding Remarks Introduction to R Workshop</vt:lpstr>
      <vt:lpstr>Reflections on the day</vt:lpstr>
      <vt:lpstr>Getting Help Online</vt:lpstr>
      <vt:lpstr>Ask Specific Questions on StackOverflow</vt:lpstr>
      <vt:lpstr>Future Use of R</vt:lpstr>
      <vt:lpstr>Next Steps</vt:lpstr>
      <vt:lpstr>Thank you for coming...</vt:lpstr>
    </vt:vector>
  </TitlesOfParts>
  <Company>Deakin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Jeromy Anglim</dc:creator>
  <cp:lastModifiedBy>Jeromy Anglim</cp:lastModifiedBy>
  <cp:revision>149</cp:revision>
  <cp:lastPrinted>2015-06-16T10:38:56Z</cp:lastPrinted>
  <dcterms:created xsi:type="dcterms:W3CDTF">2014-12-02T03:52:40Z</dcterms:created>
  <dcterms:modified xsi:type="dcterms:W3CDTF">2015-06-23T05:22:29Z</dcterms:modified>
</cp:coreProperties>
</file>