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745E0-930D-1949-A034-2DA44367D4F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829F-B396-B445-A086-6AC10E7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More info on this in Keely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s lecture later in the semester when we go over mutational analysis of genomics data in greater depth.</a:t>
            </a:r>
            <a:endParaRPr lang="en-US">
              <a:latin typeface="Calibri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D80F36-ACA0-D44F-B458-41FB8B3426ED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Point of this slide, is that mutations don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t always affect a gene, and small mutations can have serious consequences</a:t>
            </a: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9869A6-0FAE-224E-88ED-147B2E2316CD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Function- break or change normal function of protein, look at how phenotypes and cellular interactions change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Detection-tags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Engineering- want your microbe to produce insulin, or extra antibiotics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B7AE80-D011-AE48-BA20-19F20F9CDA16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Implicit in this question: how do GRN dynamics differ in extremophiles vs mesophiles? Structure? Function?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D7FCDD-1CAA-BA46-9403-5A42870DBDD3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6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058F-3B7A-FF48-A61F-73CBD099F88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85D32-C19A-6740-A70F-D97CB65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group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Bio311 </a:t>
            </a:r>
          </a:p>
          <a:p>
            <a:r>
              <a:rPr lang="en-US" dirty="0" smtClean="0"/>
              <a:t>03/21/2017</a:t>
            </a:r>
          </a:p>
        </p:txBody>
      </p:sp>
    </p:spTree>
    <p:extLst>
      <p:ext uri="{BB962C8B-B14F-4D97-AF65-F5344CB8AC3E}">
        <p14:creationId xmlns:p14="http://schemas.microsoft.com/office/powerpoint/2010/main" val="134283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we apply what we learned so far to answer the biological questions?</a:t>
            </a:r>
          </a:p>
          <a:p>
            <a:r>
              <a:rPr lang="en-US" dirty="0" smtClean="0"/>
              <a:t>How will I use the literature to help answer the questions?</a:t>
            </a:r>
          </a:p>
          <a:p>
            <a:r>
              <a:rPr lang="en-US" dirty="0" smtClean="0"/>
              <a:t>How do I find out what the dataset means and how the data were collected?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7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Example data, exercise 1: Understanding the biological question</a:t>
            </a:r>
            <a:endParaRPr lang="en-US" dirty="0">
              <a:latin typeface="Calibri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Schmid et al., 2009 paper</a:t>
            </a:r>
          </a:p>
          <a:p>
            <a:r>
              <a:rPr lang="en-US" dirty="0" smtClean="0"/>
              <a:t>Read the abstract</a:t>
            </a:r>
          </a:p>
          <a:p>
            <a:r>
              <a:rPr lang="en-US" dirty="0" smtClean="0"/>
              <a:t>Skim the result and look at the figures</a:t>
            </a:r>
          </a:p>
          <a:p>
            <a:r>
              <a:rPr lang="en-US" dirty="0" smtClean="0"/>
              <a:t>Answer these questions</a:t>
            </a:r>
          </a:p>
          <a:p>
            <a:pPr lvl="1"/>
            <a:r>
              <a:rPr lang="en-US" dirty="0" smtClean="0"/>
              <a:t>What was the purpose of the study?</a:t>
            </a:r>
          </a:p>
          <a:p>
            <a:pPr lvl="1"/>
            <a:r>
              <a:rPr lang="en-US" dirty="0" smtClean="0"/>
              <a:t>What were the main conclusions?</a:t>
            </a:r>
          </a:p>
          <a:p>
            <a:pPr lvl="1"/>
            <a:r>
              <a:rPr lang="en-US" dirty="0" smtClean="0"/>
              <a:t>What evidence supports these conclusions?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data, exercise 2: 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both the data files and the materials and methods section and figure out what the columns and rows of the data mean.</a:t>
            </a:r>
          </a:p>
          <a:p>
            <a:r>
              <a:rPr lang="en-US" dirty="0" smtClean="0"/>
              <a:t>What do the values in each of the data tables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6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Example data, exercise 2: understanding the data</a:t>
            </a:r>
            <a:endParaRPr lang="en-US" dirty="0">
              <a:latin typeface="Calibri" charset="0"/>
            </a:endParaRP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54200"/>
            <a:ext cx="4775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1689100" y="1417638"/>
            <a:ext cx="5285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ChIP-</a:t>
            </a:r>
            <a:r>
              <a:rPr lang="en-US" sz="1800" dirty="0" smtClean="0">
                <a:latin typeface="Calibri" charset="0"/>
              </a:rPr>
              <a:t>chip or -seq: </a:t>
            </a:r>
            <a:r>
              <a:rPr lang="en-US" sz="1800" dirty="0">
                <a:latin typeface="Calibri" charset="0"/>
              </a:rPr>
              <a:t>binding data for 1 TF across genome</a:t>
            </a:r>
          </a:p>
        </p:txBody>
      </p:sp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230688"/>
            <a:ext cx="57277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1409700" y="3560619"/>
            <a:ext cx="48165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Gene expression: Wild type </a:t>
            </a:r>
            <a:r>
              <a:rPr lang="en-US" sz="1800" dirty="0" err="1">
                <a:latin typeface="Calibri" charset="0"/>
              </a:rPr>
              <a:t>vs</a:t>
            </a:r>
            <a:r>
              <a:rPr lang="en-US" sz="1800" dirty="0">
                <a:latin typeface="Calibri" charset="0"/>
              </a:rPr>
              <a:t> mutant of same </a:t>
            </a:r>
            <a:r>
              <a:rPr lang="en-US" sz="1800" dirty="0" smtClean="0">
                <a:latin typeface="Calibri" charset="0"/>
              </a:rPr>
              <a:t>TF</a:t>
            </a:r>
          </a:p>
          <a:p>
            <a:pPr eaLnBrk="1" hangingPunct="1"/>
            <a:r>
              <a:rPr lang="en-US" sz="1800" dirty="0" smtClean="0">
                <a:latin typeface="Calibri" charset="0"/>
              </a:rPr>
              <a:t>OR Wild type over time in response to a stress</a:t>
            </a:r>
          </a:p>
          <a:p>
            <a:pPr eaLnBrk="1" hangingPunct="1"/>
            <a:endParaRPr lang="en-US" sz="1800" dirty="0">
              <a:latin typeface="Calibri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08201" y="6057900"/>
            <a:ext cx="736600" cy="317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324894" y="3337719"/>
            <a:ext cx="303213" cy="317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65" name="TextBox 13"/>
          <p:cNvSpPr txBox="1">
            <a:spLocks noChangeArrowheads="1"/>
          </p:cNvSpPr>
          <p:nvPr/>
        </p:nvSpPr>
        <p:spPr bwMode="auto">
          <a:xfrm>
            <a:off x="6359525" y="2082800"/>
            <a:ext cx="2784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Where does the TF bind?</a:t>
            </a:r>
          </a:p>
        </p:txBody>
      </p:sp>
      <p:sp>
        <p:nvSpPr>
          <p:cNvPr id="45066" name="TextBox 14"/>
          <p:cNvSpPr txBox="1">
            <a:spLocks noChangeArrowheads="1"/>
          </p:cNvSpPr>
          <p:nvPr/>
        </p:nvSpPr>
        <p:spPr bwMode="auto">
          <a:xfrm>
            <a:off x="3443705" y="5388608"/>
            <a:ext cx="511532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 charset="0"/>
              </a:rPr>
              <a:t>How are genes differentially expressed in</a:t>
            </a:r>
          </a:p>
          <a:p>
            <a:pPr eaLnBrk="1" hangingPunct="1"/>
            <a:r>
              <a:rPr lang="en-US" sz="1800" dirty="0" smtClean="0">
                <a:latin typeface="Calibri" charset="0"/>
              </a:rPr>
              <a:t>TF knockout </a:t>
            </a:r>
            <a:r>
              <a:rPr lang="en-US" sz="1800" dirty="0" err="1" smtClean="0">
                <a:latin typeface="Calibri" charset="0"/>
              </a:rPr>
              <a:t>vs</a:t>
            </a:r>
            <a:r>
              <a:rPr lang="en-US" sz="1800" dirty="0" smtClean="0">
                <a:latin typeface="Calibri" charset="0"/>
              </a:rPr>
              <a:t> wild type?</a:t>
            </a:r>
            <a:endParaRPr lang="en-US" sz="18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What </a:t>
            </a:r>
            <a:r>
              <a:rPr lang="en-US" sz="1800" dirty="0" smtClean="0">
                <a:latin typeface="Calibri" charset="0"/>
              </a:rPr>
              <a:t>genes are co-expressed with the TF over time?</a:t>
            </a:r>
          </a:p>
        </p:txBody>
      </p:sp>
    </p:spTree>
    <p:extLst>
      <p:ext uri="{BB962C8B-B14F-4D97-AF65-F5344CB8AC3E}">
        <p14:creationId xmlns:p14="http://schemas.microsoft.com/office/powerpoint/2010/main" val="90296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Example data: </a:t>
            </a:r>
            <a:r>
              <a:rPr lang="en-US" dirty="0">
                <a:latin typeface="Calibri" charset="0"/>
              </a:rPr>
              <a:t>ChIP-chip</a:t>
            </a:r>
          </a:p>
        </p:txBody>
      </p:sp>
      <p:pic>
        <p:nvPicPr>
          <p:cNvPr id="573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7"/>
          <a:stretch>
            <a:fillRect/>
          </a:stretch>
        </p:blipFill>
        <p:spPr bwMode="auto">
          <a:xfrm>
            <a:off x="1143000" y="1524000"/>
            <a:ext cx="6172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8"/>
          <p:cNvSpPr txBox="1">
            <a:spLocks noChangeArrowheads="1"/>
          </p:cNvSpPr>
          <p:nvPr/>
        </p:nvSpPr>
        <p:spPr bwMode="auto">
          <a:xfrm>
            <a:off x="3154363" y="5486400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Genome location (Mbp)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442912" y="6248933"/>
            <a:ext cx="3147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 charset="0"/>
              </a:rPr>
              <a:t>Schmid et al., 2009 Mol Sys </a:t>
            </a:r>
            <a:r>
              <a:rPr lang="en-US" sz="1800" dirty="0" err="1" smtClean="0">
                <a:latin typeface="Calibri" charset="0"/>
              </a:rPr>
              <a:t>Biol</a:t>
            </a:r>
            <a:endParaRPr lang="en-US" sz="18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0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Example data: </a:t>
            </a:r>
            <a:r>
              <a:rPr lang="en-US" dirty="0">
                <a:latin typeface="Calibri" charset="0"/>
              </a:rPr>
              <a:t>Gene expression microarray</a:t>
            </a:r>
          </a:p>
        </p:txBody>
      </p:sp>
      <p:sp>
        <p:nvSpPr>
          <p:cNvPr id="58373" name="TextBox 5"/>
          <p:cNvSpPr txBox="1">
            <a:spLocks noChangeArrowheads="1"/>
          </p:cNvSpPr>
          <p:nvPr/>
        </p:nvSpPr>
        <p:spPr bwMode="auto">
          <a:xfrm>
            <a:off x="1409700" y="5740933"/>
            <a:ext cx="3147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 charset="0"/>
              </a:rPr>
              <a:t>Schmid et al., 2009 Mol Sys </a:t>
            </a:r>
            <a:r>
              <a:rPr lang="en-US" sz="1800" dirty="0" err="1" smtClean="0">
                <a:latin typeface="Calibri" charset="0"/>
              </a:rPr>
              <a:t>Biol</a:t>
            </a:r>
            <a:endParaRPr lang="en-US" sz="1800" dirty="0" smtClean="0">
              <a:latin typeface="Calibri" charset="0"/>
            </a:endParaRPr>
          </a:p>
        </p:txBody>
      </p:sp>
      <p:pic>
        <p:nvPicPr>
          <p:cNvPr id="3" name="Picture 2" descr="Fig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0" t="13580" r="12876" b="53760"/>
          <a:stretch/>
        </p:blipFill>
        <p:spPr>
          <a:xfrm>
            <a:off x="2386059" y="1639453"/>
            <a:ext cx="4048607" cy="4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6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data: 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a few minutes and write a list of data analysis methods you would use to answer these questions:</a:t>
            </a:r>
          </a:p>
          <a:p>
            <a:pPr lvl="1"/>
            <a:r>
              <a:rPr lang="en-US" dirty="0" smtClean="0"/>
              <a:t>What sets of genes change expression over time (in response to the environmental condition)? </a:t>
            </a:r>
            <a:endParaRPr lang="en-US" dirty="0"/>
          </a:p>
          <a:p>
            <a:pPr lvl="1"/>
            <a:r>
              <a:rPr lang="en-US" dirty="0" smtClean="0"/>
              <a:t>What patterns of expression do you observe for these genes?</a:t>
            </a:r>
          </a:p>
          <a:p>
            <a:pPr lvl="1"/>
            <a:r>
              <a:rPr lang="en-US" dirty="0" smtClean="0"/>
              <a:t>What genes change in the TF knockout relative to the wild type?</a:t>
            </a:r>
          </a:p>
          <a:p>
            <a:pPr lvl="1"/>
            <a:r>
              <a:rPr lang="en-US" dirty="0" smtClean="0"/>
              <a:t>What genes are directly regulated by the TF? </a:t>
            </a:r>
          </a:p>
        </p:txBody>
      </p:sp>
    </p:spTree>
    <p:extLst>
      <p:ext uri="{BB962C8B-B14F-4D97-AF65-F5344CB8AC3E}">
        <p14:creationId xmlns:p14="http://schemas.microsoft.com/office/powerpoint/2010/main" val="317838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PROJECT EXPERIMENTS AND DATA</a:t>
            </a:r>
          </a:p>
        </p:txBody>
      </p:sp>
      <p:pic>
        <p:nvPicPr>
          <p:cNvPr id="440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625600"/>
            <a:ext cx="2513013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ghtning Bolt 4"/>
          <p:cNvSpPr/>
          <p:nvPr/>
        </p:nvSpPr>
        <p:spPr>
          <a:xfrm flipH="1">
            <a:off x="2832100" y="2146300"/>
            <a:ext cx="1104900" cy="52070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397375" y="1417638"/>
            <a:ext cx="4011613" cy="2438400"/>
            <a:chOff x="3683001" y="2384684"/>
            <a:chExt cx="4011612" cy="2438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683001" y="3599121"/>
              <a:ext cx="92233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050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5794375" y="23846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1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5946775" y="25370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2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6099175" y="26894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3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6251575" y="28418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4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6403975" y="29942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5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6556375" y="31466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7" name="TextBox 13"/>
          <p:cNvSpPr txBox="1">
            <a:spLocks noChangeArrowheads="1"/>
          </p:cNvSpPr>
          <p:nvPr/>
        </p:nvSpPr>
        <p:spPr bwMode="auto">
          <a:xfrm>
            <a:off x="4648200" y="2179638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RNA</a:t>
            </a:r>
          </a:p>
        </p:txBody>
      </p:sp>
      <p:pic>
        <p:nvPicPr>
          <p:cNvPr id="4403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56038"/>
            <a:ext cx="2513013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ghtning Bolt 15"/>
          <p:cNvSpPr/>
          <p:nvPr/>
        </p:nvSpPr>
        <p:spPr>
          <a:xfrm flipH="1">
            <a:off x="2832100" y="4376738"/>
            <a:ext cx="1104900" cy="52070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549775" y="3505200"/>
            <a:ext cx="4011613" cy="2438400"/>
            <a:chOff x="3683001" y="2384684"/>
            <a:chExt cx="4011612" cy="24384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683001" y="3599122"/>
              <a:ext cx="922338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043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5794375" y="23846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4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5946775" y="25370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5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6099175" y="26894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6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6251575" y="28418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7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6403975" y="29942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8" name="Picture 29" descr="Microarray_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" t="5818" r="78743" b="50000"/>
            <a:stretch>
              <a:fillRect/>
            </a:stretch>
          </p:blipFill>
          <p:spPr bwMode="auto">
            <a:xfrm>
              <a:off x="6556375" y="3146684"/>
              <a:ext cx="113823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1" name="TextBox 24"/>
          <p:cNvSpPr txBox="1">
            <a:spLocks noChangeArrowheads="1"/>
          </p:cNvSpPr>
          <p:nvPr/>
        </p:nvSpPr>
        <p:spPr bwMode="auto">
          <a:xfrm>
            <a:off x="4397375" y="4267200"/>
            <a:ext cx="119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ChIP-chip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20121" y="1479214"/>
            <a:ext cx="623455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85727" y="1417638"/>
            <a:ext cx="623455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697403">
            <a:off x="7908625" y="1494813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2732287">
            <a:off x="8021182" y="1458938"/>
            <a:ext cx="13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 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4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Calibri" charset="0"/>
              </a:rPr>
              <a:t>Project data: Each </a:t>
            </a:r>
            <a:r>
              <a:rPr lang="en-US" sz="3600" dirty="0">
                <a:latin typeface="Calibri" charset="0"/>
              </a:rPr>
              <a:t>group </a:t>
            </a:r>
            <a:r>
              <a:rPr lang="en-US" sz="3600" dirty="0" smtClean="0">
                <a:latin typeface="Calibri" charset="0"/>
              </a:rPr>
              <a:t>will be assigned a ChIP and a gene expression dataset </a:t>
            </a:r>
            <a:endParaRPr lang="en-US" sz="3600" dirty="0">
              <a:latin typeface="Calibri" charset="0"/>
            </a:endParaRP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54200"/>
            <a:ext cx="4775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1689100" y="1417638"/>
            <a:ext cx="5285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ChIP-</a:t>
            </a:r>
            <a:r>
              <a:rPr lang="en-US" sz="1800" dirty="0" smtClean="0">
                <a:latin typeface="Calibri" charset="0"/>
              </a:rPr>
              <a:t>chip or -seq: </a:t>
            </a:r>
            <a:r>
              <a:rPr lang="en-US" sz="1800" dirty="0">
                <a:latin typeface="Calibri" charset="0"/>
              </a:rPr>
              <a:t>binding data for 1 TF across genome</a:t>
            </a:r>
          </a:p>
        </p:txBody>
      </p:sp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230688"/>
            <a:ext cx="57277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1409700" y="3560619"/>
            <a:ext cx="48165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Gene expression: Wild type </a:t>
            </a:r>
            <a:r>
              <a:rPr lang="en-US" sz="1800" dirty="0" err="1">
                <a:latin typeface="Calibri" charset="0"/>
              </a:rPr>
              <a:t>vs</a:t>
            </a:r>
            <a:r>
              <a:rPr lang="en-US" sz="1800" dirty="0">
                <a:latin typeface="Calibri" charset="0"/>
              </a:rPr>
              <a:t> mutant of same </a:t>
            </a:r>
            <a:r>
              <a:rPr lang="en-US" sz="1800" dirty="0" smtClean="0">
                <a:latin typeface="Calibri" charset="0"/>
              </a:rPr>
              <a:t>TF</a:t>
            </a:r>
          </a:p>
          <a:p>
            <a:pPr eaLnBrk="1" hangingPunct="1"/>
            <a:r>
              <a:rPr lang="en-US" sz="1800" dirty="0" smtClean="0">
                <a:latin typeface="Calibri" charset="0"/>
              </a:rPr>
              <a:t>OR Wild type over time in response to a stress</a:t>
            </a:r>
          </a:p>
          <a:p>
            <a:pPr eaLnBrk="1" hangingPunct="1"/>
            <a:endParaRPr lang="en-US" sz="1800" dirty="0">
              <a:latin typeface="Calibri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08201" y="6057900"/>
            <a:ext cx="736600" cy="317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324894" y="3337719"/>
            <a:ext cx="303213" cy="317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65" name="TextBox 13"/>
          <p:cNvSpPr txBox="1">
            <a:spLocks noChangeArrowheads="1"/>
          </p:cNvSpPr>
          <p:nvPr/>
        </p:nvSpPr>
        <p:spPr bwMode="auto">
          <a:xfrm>
            <a:off x="6359525" y="2082800"/>
            <a:ext cx="2784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Where does the TF bind?</a:t>
            </a:r>
          </a:p>
        </p:txBody>
      </p:sp>
      <p:sp>
        <p:nvSpPr>
          <p:cNvPr id="45066" name="TextBox 14"/>
          <p:cNvSpPr txBox="1">
            <a:spLocks noChangeArrowheads="1"/>
          </p:cNvSpPr>
          <p:nvPr/>
        </p:nvSpPr>
        <p:spPr bwMode="auto">
          <a:xfrm>
            <a:off x="3443705" y="5388608"/>
            <a:ext cx="511532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 charset="0"/>
              </a:rPr>
              <a:t>How are genes differentially expressed in</a:t>
            </a:r>
          </a:p>
          <a:p>
            <a:pPr eaLnBrk="1" hangingPunct="1"/>
            <a:r>
              <a:rPr lang="en-US" sz="1800" dirty="0" smtClean="0">
                <a:latin typeface="Calibri" charset="0"/>
              </a:rPr>
              <a:t>TF knockout </a:t>
            </a:r>
            <a:r>
              <a:rPr lang="en-US" sz="1800" dirty="0" err="1" smtClean="0">
                <a:latin typeface="Calibri" charset="0"/>
              </a:rPr>
              <a:t>vs</a:t>
            </a:r>
            <a:r>
              <a:rPr lang="en-US" sz="1800" dirty="0" smtClean="0">
                <a:latin typeface="Calibri" charset="0"/>
              </a:rPr>
              <a:t> wild type?</a:t>
            </a:r>
            <a:endParaRPr lang="en-US" sz="18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What </a:t>
            </a:r>
            <a:r>
              <a:rPr lang="en-US" sz="1800" dirty="0" smtClean="0">
                <a:latin typeface="Calibri" charset="0"/>
              </a:rPr>
              <a:t>genes are co-expressed with the TF over time?</a:t>
            </a:r>
          </a:p>
        </p:txBody>
      </p:sp>
    </p:spTree>
    <p:extLst>
      <p:ext uri="{BB962C8B-B14F-4D97-AF65-F5344CB8AC3E}">
        <p14:creationId xmlns:p14="http://schemas.microsoft.com/office/powerpoint/2010/main" val="345607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data: each group also has access to ChIP-chip data for all 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other TFs control the genes that are controlled by my TF of interest? (What is the network controlling the stress response of interest)?</a:t>
            </a:r>
          </a:p>
          <a:p>
            <a:r>
              <a:rPr lang="en-US" dirty="0" smtClean="0"/>
              <a:t>How does the expression of genes controlled by this network change over time or in response to a TF knockout?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2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Yeast as model system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dirty="0">
                <a:latin typeface="Calibri" charset="0"/>
              </a:rPr>
              <a:t>Well</a:t>
            </a:r>
            <a:r>
              <a:rPr lang="en-US" dirty="0" smtClean="0">
                <a:latin typeface="Calibri" charset="0"/>
              </a:rPr>
              <a:t>-_____________</a:t>
            </a:r>
            <a:endParaRPr lang="en-US" dirty="0">
              <a:latin typeface="Calibri" charset="0"/>
            </a:endParaRPr>
          </a:p>
          <a:p>
            <a:pPr marL="514350" indent="-514350" eaLnBrk="1" hangingPunct="1"/>
            <a:r>
              <a:rPr lang="en-US" dirty="0">
                <a:latin typeface="Calibri" charset="0"/>
              </a:rPr>
              <a:t>Important to </a:t>
            </a:r>
            <a:r>
              <a:rPr lang="en-US" dirty="0" smtClean="0">
                <a:latin typeface="Calibri" charset="0"/>
              </a:rPr>
              <a:t>_______________________</a:t>
            </a:r>
            <a:endParaRPr lang="en-US" dirty="0">
              <a:latin typeface="Calibri" charset="0"/>
            </a:endParaRPr>
          </a:p>
          <a:p>
            <a:pPr marL="514350" indent="-514350" eaLnBrk="1" hangingPunct="1"/>
            <a:r>
              <a:rPr lang="en-US" dirty="0" smtClean="0">
                <a:latin typeface="Calibri" charset="0"/>
              </a:rPr>
              <a:t>Lots </a:t>
            </a:r>
            <a:r>
              <a:rPr lang="en-US" dirty="0">
                <a:latin typeface="Calibri" charset="0"/>
              </a:rPr>
              <a:t>and lots of </a:t>
            </a:r>
            <a:r>
              <a:rPr lang="en-US" dirty="0" smtClean="0">
                <a:latin typeface="Calibri" charset="0"/>
              </a:rPr>
              <a:t>_______________available</a:t>
            </a:r>
            <a:endParaRPr lang="en-US" dirty="0">
              <a:latin typeface="Calibri" charset="0"/>
            </a:endParaRPr>
          </a:p>
          <a:p>
            <a:pPr marL="514350" indent="-514350" eaLnBrk="1" hangingPunct="1"/>
            <a:r>
              <a:rPr lang="en-US" dirty="0" smtClean="0">
                <a:latin typeface="Calibri" charset="0"/>
              </a:rPr>
              <a:t>We will </a:t>
            </a:r>
            <a:r>
              <a:rPr lang="en-US" dirty="0">
                <a:latin typeface="Calibri" charset="0"/>
              </a:rPr>
              <a:t>use yeast data for </a:t>
            </a:r>
            <a:r>
              <a:rPr lang="en-US" dirty="0" smtClean="0">
                <a:latin typeface="Calibri" charset="0"/>
              </a:rPr>
              <a:t>group projects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3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hangingPunct="1">
              <a:buFont typeface="Calibri" charset="0"/>
              <a:buAutoNum type="arabicPeriod"/>
            </a:pPr>
            <a:r>
              <a:rPr lang="en-US" sz="2400" dirty="0">
                <a:latin typeface="Calibri" charset="0"/>
              </a:rPr>
              <a:t>Wild type </a:t>
            </a:r>
            <a:r>
              <a:rPr lang="en-US" sz="2400" dirty="0" smtClean="0">
                <a:latin typeface="Calibri" charset="0"/>
              </a:rPr>
              <a:t>data over time during stress</a:t>
            </a:r>
            <a:r>
              <a:rPr lang="en-US" sz="2400" dirty="0">
                <a:latin typeface="Calibri" charset="0"/>
              </a:rPr>
              <a:t>.</a:t>
            </a:r>
          </a:p>
          <a:p>
            <a:pPr marL="971550" lvl="1" indent="-514350" eaLnBrk="1" hangingPunct="1">
              <a:buFont typeface="Calibri" charset="0"/>
              <a:buAutoNum type="alphaLcParenR"/>
            </a:pPr>
            <a:r>
              <a:rPr lang="en-US" sz="2400" dirty="0">
                <a:latin typeface="Calibri" charset="0"/>
              </a:rPr>
              <a:t>Cluster genes according to common patterns</a:t>
            </a:r>
          </a:p>
          <a:p>
            <a:pPr marL="971550" lvl="1" indent="-514350" eaLnBrk="1" hangingPunct="1">
              <a:buFont typeface="Calibri" charset="0"/>
              <a:buAutoNum type="alphaLcParenR"/>
            </a:pPr>
            <a:r>
              <a:rPr lang="en-US" sz="2400" dirty="0">
                <a:latin typeface="Calibri" charset="0"/>
              </a:rPr>
              <a:t>Functions of genes in each </a:t>
            </a:r>
            <a:r>
              <a:rPr lang="en-US" sz="2400" dirty="0" smtClean="0">
                <a:latin typeface="Calibri" charset="0"/>
              </a:rPr>
              <a:t>cluster</a:t>
            </a:r>
          </a:p>
          <a:p>
            <a:pPr marL="971550" lvl="1" indent="-514350" eaLnBrk="1" hangingPunct="1">
              <a:buFont typeface="Calibri" charset="0"/>
              <a:buAutoNum type="alphaLcParenR"/>
            </a:pPr>
            <a:r>
              <a:rPr lang="en-US" sz="2400" dirty="0" smtClean="0">
                <a:latin typeface="Calibri" charset="0"/>
              </a:rPr>
              <a:t>Which of these clusters contain TFs of interest?</a:t>
            </a:r>
            <a:endParaRPr lang="en-US" sz="2400" dirty="0">
              <a:latin typeface="Calibri" charset="0"/>
            </a:endParaRPr>
          </a:p>
          <a:p>
            <a:pPr marL="971550" lvl="1" indent="-514350" eaLnBrk="1" hangingPunct="1">
              <a:buFont typeface="Calibri" charset="0"/>
              <a:buAutoNum type="alphaLcParenR"/>
            </a:pPr>
            <a:r>
              <a:rPr lang="en-US" sz="2400" dirty="0" smtClean="0">
                <a:latin typeface="Calibri" charset="0"/>
              </a:rPr>
              <a:t>Given correlations between TF of interest and genes in that cluster, formulate </a:t>
            </a:r>
            <a:r>
              <a:rPr lang="en-US" sz="2400" dirty="0">
                <a:latin typeface="Calibri" charset="0"/>
              </a:rPr>
              <a:t>hypothesis for which genes are regulated by the </a:t>
            </a:r>
            <a:r>
              <a:rPr lang="en-US" sz="2400" dirty="0" smtClean="0">
                <a:latin typeface="Calibri" charset="0"/>
              </a:rPr>
              <a:t>TF.</a:t>
            </a:r>
            <a:endParaRPr lang="en-US" sz="2400" dirty="0">
              <a:latin typeface="Calibri" charset="0"/>
            </a:endParaRP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sz="2400" dirty="0">
                <a:latin typeface="Calibri" charset="0"/>
              </a:rPr>
              <a:t> Use ChIP-chip data to test the hypothesis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sz="2400" dirty="0">
                <a:latin typeface="Calibri" charset="0"/>
              </a:rPr>
              <a:t>Make gene regulatory network for your </a:t>
            </a:r>
            <a:r>
              <a:rPr lang="en-US" sz="2400" dirty="0" smtClean="0">
                <a:latin typeface="Calibri" charset="0"/>
              </a:rPr>
              <a:t>TF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sz="2400" dirty="0" smtClean="0">
                <a:latin typeface="Calibri" charset="0"/>
              </a:rPr>
              <a:t>Ask which other TFs (from the larger ChIP dataset) regulate genes in your network.</a:t>
            </a:r>
            <a:endParaRPr lang="en-US" sz="2400" dirty="0">
              <a:latin typeface="Calibri" charset="0"/>
            </a:endParaRP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sz="2400" dirty="0">
                <a:latin typeface="Calibri" charset="0"/>
              </a:rPr>
              <a:t>Compare what you got with the findings of the paper(s) that first reported the dataset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60115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THERE ARE MANY “RIGHT” ANSWERS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There are p-values, ratios, statistical confidence </a:t>
            </a:r>
            <a:r>
              <a:rPr lang="en-US" sz="2400" dirty="0" smtClean="0">
                <a:latin typeface="Calibri" charset="0"/>
              </a:rPr>
              <a:t>levels. </a:t>
            </a:r>
            <a:endParaRPr lang="en-US" sz="2400" dirty="0">
              <a:latin typeface="Calibri" charset="0"/>
            </a:endParaRP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In scientific research, you make decisions and conclusions based on whether you are convinced by the evidence, then argue your points to the community</a:t>
            </a: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There are, however,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WRONG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 answers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Conclusions that do not logically fit the data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Conclusions that violate known </a:t>
            </a:r>
            <a:r>
              <a:rPr lang="en-US" sz="2400" dirty="0" smtClean="0">
                <a:latin typeface="Calibri" charset="0"/>
              </a:rPr>
              <a:t>facts </a:t>
            </a:r>
            <a:endParaRPr lang="en-US" sz="2400" dirty="0">
              <a:latin typeface="Calibri" charset="0"/>
            </a:endParaRP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7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Group membership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Choose your own group with the following </a:t>
            </a:r>
            <a:r>
              <a:rPr lang="en-US" dirty="0" smtClean="0">
                <a:latin typeface="Calibri" charset="0"/>
              </a:rPr>
              <a:t>stipulations: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Each group must contain 3-4 people, </a:t>
            </a:r>
            <a:r>
              <a:rPr lang="en-US" dirty="0" smtClean="0">
                <a:latin typeface="Calibri" charset="0"/>
              </a:rPr>
              <a:t>10 </a:t>
            </a:r>
            <a:r>
              <a:rPr lang="en-US" dirty="0">
                <a:latin typeface="Calibri" charset="0"/>
              </a:rPr>
              <a:t>groups total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Each group must contain at least 2 people who did not know each other outside of this </a:t>
            </a:r>
            <a:r>
              <a:rPr lang="en-US" dirty="0" smtClean="0">
                <a:latin typeface="Calibri" charset="0"/>
              </a:rPr>
              <a:t>class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The instructors reserve the right to rearrange some groups for balance of expertise and numbers</a:t>
            </a:r>
          </a:p>
          <a:p>
            <a:pPr lvl="1" eaLnBrk="1" hangingPunct="1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1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Group datasets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 charset="0"/>
              </a:rPr>
              <a:t>By </a:t>
            </a:r>
            <a:r>
              <a:rPr lang="en-US" dirty="0" smtClean="0">
                <a:latin typeface="Calibri" charset="0"/>
              </a:rPr>
              <a:t>Thurs. 3/23 at noon, </a:t>
            </a:r>
            <a:r>
              <a:rPr lang="en-US" dirty="0">
                <a:latin typeface="Calibri" charset="0"/>
              </a:rPr>
              <a:t>email </a:t>
            </a:r>
            <a:r>
              <a:rPr lang="en-US" dirty="0" smtClean="0">
                <a:latin typeface="Calibri" charset="0"/>
              </a:rPr>
              <a:t>your choices for group membership </a:t>
            </a:r>
            <a:r>
              <a:rPr lang="en-US" dirty="0" smtClean="0">
                <a:latin typeface="Calibri" charset="0"/>
              </a:rPr>
              <a:t>to </a:t>
            </a:r>
            <a:r>
              <a:rPr lang="en-US" dirty="0">
                <a:latin typeface="Calibri" charset="0"/>
              </a:rPr>
              <a:t>all three </a:t>
            </a:r>
            <a:r>
              <a:rPr lang="en-US" dirty="0" smtClean="0">
                <a:latin typeface="Calibri" charset="0"/>
              </a:rPr>
              <a:t>instructors.</a:t>
            </a: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On Thursday, work with your group to read the paper associated with your data &amp; familiarize yourselves with data / </a:t>
            </a:r>
            <a:r>
              <a:rPr lang="en-US" dirty="0" smtClean="0">
                <a:latin typeface="Calibri" charset="0"/>
              </a:rPr>
              <a:t>experiment and come up with a plan.</a:t>
            </a: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By the end of class Thursday, hand in a bullet-point list of your group’s plan and/or preliminary figure for credit/no credit participation points.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PROJECT EXPECTATIONS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Be rigorous, methodical, skeptical. </a:t>
            </a:r>
          </a:p>
          <a:p>
            <a:pPr eaLnBrk="1" hangingPunct="1"/>
            <a:r>
              <a:rPr lang="en-US">
                <a:latin typeface="Calibri" charset="0"/>
              </a:rPr>
              <a:t>Read the literature – find papers in addition to the one assigned on the topic of your project</a:t>
            </a:r>
          </a:p>
          <a:p>
            <a:pPr eaLnBrk="1" hangingPunct="1"/>
            <a:r>
              <a:rPr lang="en-US">
                <a:latin typeface="Calibri" charset="0"/>
              </a:rPr>
              <a:t>Explore – click on things in databases for more information.</a:t>
            </a:r>
          </a:p>
          <a:p>
            <a:pPr eaLnBrk="1" hangingPunct="1"/>
            <a:r>
              <a:rPr lang="en-US">
                <a:latin typeface="Calibri" charset="0"/>
              </a:rPr>
              <a:t>Meet with your group at least 2 hrs/week outside of class</a:t>
            </a:r>
          </a:p>
          <a:p>
            <a:pPr eaLnBrk="1" hangingPunct="1"/>
            <a:r>
              <a:rPr lang="en-US">
                <a:latin typeface="Calibri" charset="0"/>
              </a:rPr>
              <a:t>ASK!!!! It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s ok not to know something. 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0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PROJECT EXPECTATIONS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SAVE YOUR WORK (figures, notes, ideas, </a:t>
            </a:r>
            <a:r>
              <a:rPr lang="en-US" dirty="0" err="1">
                <a:latin typeface="Calibri" charset="0"/>
              </a:rPr>
              <a:t>etc</a:t>
            </a:r>
            <a:r>
              <a:rPr lang="en-US" dirty="0">
                <a:latin typeface="Calibri" charset="0"/>
              </a:rPr>
              <a:t>)</a:t>
            </a:r>
            <a:r>
              <a:rPr lang="en-US" dirty="0" smtClean="0">
                <a:latin typeface="Calibri" charset="0"/>
              </a:rPr>
              <a:t>. Using Markdown will assist you!</a:t>
            </a: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Homework: Progress reports due periodically. The due dates, homework format, and conceptual overview will be posted on </a:t>
            </a:r>
            <a:r>
              <a:rPr lang="en-US" dirty="0" err="1" smtClean="0">
                <a:latin typeface="Calibri" charset="0"/>
              </a:rPr>
              <a:t>GitHub</a:t>
            </a:r>
            <a:r>
              <a:rPr lang="en-US" dirty="0" smtClean="0">
                <a:latin typeface="Calibri" charset="0"/>
              </a:rPr>
              <a:t>.</a:t>
            </a: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Present your results in a poster at end of semester.</a:t>
            </a: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Everyone in the group MUST PARTICIPATE. Don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altLang="ja-JP" dirty="0">
                <a:latin typeface="Calibri" charset="0"/>
              </a:rPr>
              <a:t>t let your team down.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5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QUESTIONS?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THINK / PAIR /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Anything found to be true of E. coli must be true of elephants.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–Jacques Monod</a:t>
            </a:r>
          </a:p>
          <a:p>
            <a:pPr eaLnBrk="1" hangingPunct="1"/>
            <a:r>
              <a:rPr lang="en-US">
                <a:latin typeface="Calibri" charset="0"/>
              </a:rPr>
              <a:t>THINK/PAIR/SHARE: What does Monod mean by this?</a:t>
            </a:r>
          </a:p>
          <a:p>
            <a:pPr eaLnBrk="1" hangingPunct="1"/>
            <a:r>
              <a:rPr lang="en-US">
                <a:latin typeface="Calibri" charset="0"/>
              </a:rPr>
              <a:t>Model systems provide a simpler, more tractable tool to discover general principles of biology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0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a mutant?</a:t>
            </a:r>
          </a:p>
        </p:txBody>
      </p:sp>
      <p:pic>
        <p:nvPicPr>
          <p:cNvPr id="460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79575"/>
            <a:ext cx="8780463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9500" y="5613400"/>
            <a:ext cx="69040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THINK / PAIR / SHARE: Come up with two definitions of “mutant”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General or colloquial (i.e. how your grandmother may define it)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Specific to our projects – Why are they useful?</a:t>
            </a:r>
          </a:p>
        </p:txBody>
      </p:sp>
    </p:spTree>
    <p:extLst>
      <p:ext uri="{BB962C8B-B14F-4D97-AF65-F5344CB8AC3E}">
        <p14:creationId xmlns:p14="http://schemas.microsoft.com/office/powerpoint/2010/main" val="380193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65163" y="4352925"/>
            <a:ext cx="3703637" cy="10334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a mutant?</a:t>
            </a:r>
          </a:p>
        </p:txBody>
      </p:sp>
      <p:pic>
        <p:nvPicPr>
          <p:cNvPr id="47107" name="Picture 12" descr="TrmB_ChIP-simple_glu_nonam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4" t="57745" r="25328" b="24219"/>
          <a:stretch>
            <a:fillRect/>
          </a:stretch>
        </p:blipFill>
        <p:spPr bwMode="auto">
          <a:xfrm>
            <a:off x="1722438" y="2189163"/>
            <a:ext cx="5343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2925763" y="3086100"/>
            <a:ext cx="37401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60" dirty="0">
                <a:latin typeface="+mn-lt"/>
                <a:ea typeface="+mn-ea"/>
                <a:cs typeface="+mn-cs"/>
              </a:rPr>
              <a:t>Genome coordinate (</a:t>
            </a:r>
            <a:r>
              <a:rPr lang="en-US" sz="2360" dirty="0" err="1">
                <a:latin typeface="+mn-lt"/>
                <a:ea typeface="+mn-ea"/>
                <a:cs typeface="+mn-cs"/>
              </a:rPr>
              <a:t>Mbp</a:t>
            </a:r>
            <a:r>
              <a:rPr lang="en-US" sz="2360" dirty="0"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&quot;No&quot; Symbol 7"/>
          <p:cNvSpPr/>
          <p:nvPr/>
        </p:nvSpPr>
        <p:spPr>
          <a:xfrm>
            <a:off x="5943600" y="2189163"/>
            <a:ext cx="722313" cy="300037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110" name="Group 82"/>
          <p:cNvGrpSpPr>
            <a:grpSpLocks/>
          </p:cNvGrpSpPr>
          <p:nvPr/>
        </p:nvGrpSpPr>
        <p:grpSpPr bwMode="auto">
          <a:xfrm rot="-258825">
            <a:off x="965200" y="4572000"/>
            <a:ext cx="3117850" cy="698500"/>
            <a:chOff x="-165100" y="3160713"/>
            <a:chExt cx="8177213" cy="1406525"/>
          </a:xfrm>
        </p:grpSpPr>
        <p:sp>
          <p:nvSpPr>
            <p:cNvPr id="47119" name="AutoShape 14"/>
            <p:cNvSpPr>
              <a:spLocks noChangeArrowheads="1"/>
            </p:cNvSpPr>
            <p:nvPr/>
          </p:nvSpPr>
          <p:spPr bwMode="auto">
            <a:xfrm>
              <a:off x="1917700" y="3160713"/>
              <a:ext cx="6094413" cy="1406525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7120" name="Freeform 18"/>
            <p:cNvSpPr>
              <a:spLocks/>
            </p:cNvSpPr>
            <p:nvPr/>
          </p:nvSpPr>
          <p:spPr bwMode="auto">
            <a:xfrm>
              <a:off x="-165100" y="3352800"/>
              <a:ext cx="2082800" cy="1214438"/>
            </a:xfrm>
            <a:custGeom>
              <a:avLst/>
              <a:gdLst>
                <a:gd name="T0" fmla="*/ 2147483647 w 240"/>
                <a:gd name="T1" fmla="*/ 2147483647 h 104"/>
                <a:gd name="T2" fmla="*/ 2147483647 w 240"/>
                <a:gd name="T3" fmla="*/ 2147483647 h 104"/>
                <a:gd name="T4" fmla="*/ 2147483647 w 240"/>
                <a:gd name="T5" fmla="*/ 2147483647 h 104"/>
                <a:gd name="T6" fmla="*/ 2147483647 w 240"/>
                <a:gd name="T7" fmla="*/ 2147483647 h 104"/>
                <a:gd name="T8" fmla="*/ 2147483647 w 240"/>
                <a:gd name="T9" fmla="*/ 2147483647 h 104"/>
                <a:gd name="T10" fmla="*/ 2147483647 w 240"/>
                <a:gd name="T11" fmla="*/ 2147483647 h 104"/>
                <a:gd name="T12" fmla="*/ 0 w 240"/>
                <a:gd name="T13" fmla="*/ 2147483647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104"/>
                <a:gd name="T23" fmla="*/ 240 w 240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104">
                  <a:moveTo>
                    <a:pt x="240" y="56"/>
                  </a:moveTo>
                  <a:cubicBezTo>
                    <a:pt x="200" y="60"/>
                    <a:pt x="160" y="64"/>
                    <a:pt x="144" y="56"/>
                  </a:cubicBezTo>
                  <a:cubicBezTo>
                    <a:pt x="128" y="48"/>
                    <a:pt x="160" y="16"/>
                    <a:pt x="144" y="8"/>
                  </a:cubicBezTo>
                  <a:cubicBezTo>
                    <a:pt x="128" y="0"/>
                    <a:pt x="56" y="0"/>
                    <a:pt x="48" y="8"/>
                  </a:cubicBezTo>
                  <a:cubicBezTo>
                    <a:pt x="40" y="16"/>
                    <a:pt x="96" y="40"/>
                    <a:pt x="96" y="56"/>
                  </a:cubicBezTo>
                  <a:cubicBezTo>
                    <a:pt x="96" y="72"/>
                    <a:pt x="64" y="104"/>
                    <a:pt x="48" y="104"/>
                  </a:cubicBezTo>
                  <a:cubicBezTo>
                    <a:pt x="32" y="104"/>
                    <a:pt x="16" y="80"/>
                    <a:pt x="0" y="56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814888" y="4352925"/>
            <a:ext cx="3702050" cy="1033463"/>
            <a:chOff x="4814094" y="4352179"/>
            <a:chExt cx="3703637" cy="1034949"/>
          </a:xfrm>
        </p:grpSpPr>
        <p:sp>
          <p:nvSpPr>
            <p:cNvPr id="24" name="Rectangle 23"/>
            <p:cNvSpPr/>
            <p:nvPr/>
          </p:nvSpPr>
          <p:spPr>
            <a:xfrm>
              <a:off x="4814094" y="4352179"/>
              <a:ext cx="3703637" cy="1034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7116" name="Group 82"/>
            <p:cNvGrpSpPr>
              <a:grpSpLocks/>
            </p:cNvGrpSpPr>
            <p:nvPr/>
          </p:nvGrpSpPr>
          <p:grpSpPr bwMode="auto">
            <a:xfrm rot="-258825">
              <a:off x="5114687" y="4571771"/>
              <a:ext cx="3117544" cy="699099"/>
              <a:chOff x="-165100" y="3160713"/>
              <a:chExt cx="8177213" cy="1406525"/>
            </a:xfrm>
          </p:grpSpPr>
          <p:sp>
            <p:nvSpPr>
              <p:cNvPr id="26" name="AutoShape 14"/>
              <p:cNvSpPr>
                <a:spLocks noChangeArrowheads="1"/>
              </p:cNvSpPr>
              <p:nvPr/>
            </p:nvSpPr>
            <p:spPr bwMode="auto">
              <a:xfrm>
                <a:off x="1903199" y="3155636"/>
                <a:ext cx="6094485" cy="1410541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charset="0"/>
                  <a:ea typeface="+mn-ea"/>
                  <a:cs typeface="+mn-cs"/>
                </a:endParaRPr>
              </a:p>
            </p:txBody>
          </p:sp>
          <p:sp>
            <p:nvSpPr>
              <p:cNvPr id="47118" name="Freeform 18"/>
              <p:cNvSpPr>
                <a:spLocks/>
              </p:cNvSpPr>
              <p:nvPr/>
            </p:nvSpPr>
            <p:spPr bwMode="auto">
              <a:xfrm>
                <a:off x="-165100" y="3352800"/>
                <a:ext cx="2082800" cy="1214438"/>
              </a:xfrm>
              <a:custGeom>
                <a:avLst/>
                <a:gdLst>
                  <a:gd name="T0" fmla="*/ 2147483647 w 240"/>
                  <a:gd name="T1" fmla="*/ 2147483647 h 104"/>
                  <a:gd name="T2" fmla="*/ 2147483647 w 240"/>
                  <a:gd name="T3" fmla="*/ 2147483647 h 104"/>
                  <a:gd name="T4" fmla="*/ 2147483647 w 240"/>
                  <a:gd name="T5" fmla="*/ 2147483647 h 104"/>
                  <a:gd name="T6" fmla="*/ 2147483647 w 240"/>
                  <a:gd name="T7" fmla="*/ 2147483647 h 104"/>
                  <a:gd name="T8" fmla="*/ 2147483647 w 240"/>
                  <a:gd name="T9" fmla="*/ 2147483647 h 104"/>
                  <a:gd name="T10" fmla="*/ 2147483647 w 240"/>
                  <a:gd name="T11" fmla="*/ 2147483647 h 104"/>
                  <a:gd name="T12" fmla="*/ 0 w 240"/>
                  <a:gd name="T13" fmla="*/ 2147483647 h 1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0"/>
                  <a:gd name="T22" fmla="*/ 0 h 104"/>
                  <a:gd name="T23" fmla="*/ 240 w 240"/>
                  <a:gd name="T24" fmla="*/ 104 h 1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0" h="104">
                    <a:moveTo>
                      <a:pt x="240" y="56"/>
                    </a:moveTo>
                    <a:cubicBezTo>
                      <a:pt x="200" y="60"/>
                      <a:pt x="160" y="64"/>
                      <a:pt x="144" y="56"/>
                    </a:cubicBezTo>
                    <a:cubicBezTo>
                      <a:pt x="128" y="48"/>
                      <a:pt x="160" y="16"/>
                      <a:pt x="144" y="8"/>
                    </a:cubicBezTo>
                    <a:cubicBezTo>
                      <a:pt x="128" y="0"/>
                      <a:pt x="56" y="0"/>
                      <a:pt x="48" y="8"/>
                    </a:cubicBezTo>
                    <a:cubicBezTo>
                      <a:pt x="40" y="16"/>
                      <a:pt x="96" y="40"/>
                      <a:pt x="96" y="56"/>
                    </a:cubicBezTo>
                    <a:cubicBezTo>
                      <a:pt x="96" y="72"/>
                      <a:pt x="64" y="104"/>
                      <a:pt x="48" y="104"/>
                    </a:cubicBezTo>
                    <a:cubicBezTo>
                      <a:pt x="32" y="104"/>
                      <a:pt x="16" y="80"/>
                      <a:pt x="0" y="56"/>
                    </a:cubicBezTo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925763" y="5854700"/>
            <a:ext cx="3398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  <a:sym typeface="Wingdings" charset="0"/>
              </a:rPr>
              <a:t>GENOTYPE -- PHENOTYPE</a:t>
            </a:r>
            <a:endParaRPr lang="en-US" sz="1800">
              <a:latin typeface="Calibri" charset="0"/>
            </a:endParaRPr>
          </a:p>
        </p:txBody>
      </p:sp>
      <p:sp>
        <p:nvSpPr>
          <p:cNvPr id="47113" name="TextBox 29"/>
          <p:cNvSpPr txBox="1">
            <a:spLocks noChangeArrowheads="1"/>
          </p:cNvSpPr>
          <p:nvPr/>
        </p:nvSpPr>
        <p:spPr bwMode="auto">
          <a:xfrm>
            <a:off x="996950" y="3983038"/>
            <a:ext cx="158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WILD TYPE</a:t>
            </a:r>
            <a:r>
              <a:rPr lang="ja-JP" altLang="en-US" sz="1800">
                <a:latin typeface="Calibri" charset="0"/>
              </a:rPr>
              <a:t>”</a:t>
            </a:r>
            <a:endParaRPr lang="en-US" sz="1800">
              <a:latin typeface="Calibri" charset="0"/>
            </a:endParaRPr>
          </a:p>
        </p:txBody>
      </p:sp>
      <p:sp>
        <p:nvSpPr>
          <p:cNvPr id="47114" name="TextBox 30"/>
          <p:cNvSpPr txBox="1">
            <a:spLocks noChangeArrowheads="1"/>
          </p:cNvSpPr>
          <p:nvPr/>
        </p:nvSpPr>
        <p:spPr bwMode="auto">
          <a:xfrm>
            <a:off x="5848350" y="3951288"/>
            <a:ext cx="163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TF MUTANT</a:t>
            </a:r>
            <a:r>
              <a:rPr lang="ja-JP" altLang="en-US" sz="1800">
                <a:latin typeface="Calibri" charset="0"/>
              </a:rPr>
              <a:t>”</a:t>
            </a:r>
            <a:endParaRPr lang="en-US" sz="1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3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a mutant?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Variant from </a:t>
            </a:r>
            <a:r>
              <a:rPr lang="en-US" dirty="0" smtClean="0">
                <a:latin typeface="Calibri" charset="0"/>
              </a:rPr>
              <a:t>___________(</a:t>
            </a:r>
            <a:r>
              <a:rPr lang="en-US" dirty="0">
                <a:latin typeface="Calibri" charset="0"/>
              </a:rPr>
              <a:t>the majority of individuals of that organism in its natural environment)</a:t>
            </a:r>
          </a:p>
          <a:p>
            <a:pPr eaLnBrk="1" hangingPunct="1"/>
            <a:r>
              <a:rPr lang="en-US" dirty="0">
                <a:latin typeface="Calibri" charset="0"/>
              </a:rPr>
              <a:t>Changes in DNA sequence </a:t>
            </a:r>
            <a:r>
              <a:rPr lang="en-US" dirty="0" smtClean="0">
                <a:latin typeface="Calibri" charset="0"/>
              </a:rPr>
              <a:t>(__________)</a:t>
            </a: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Integral to the process of </a:t>
            </a:r>
            <a:r>
              <a:rPr lang="en-US" dirty="0" smtClean="0">
                <a:latin typeface="Calibri" charset="0"/>
              </a:rPr>
              <a:t>_________</a:t>
            </a:r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4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Types of 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dirty="0">
                <a:latin typeface="Calibri" charset="0"/>
              </a:rPr>
              <a:t>Point mutations (single nucleotide)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Nonsense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Nucleotide change </a:t>
            </a:r>
            <a:r>
              <a:rPr lang="en-US" sz="2000" dirty="0">
                <a:latin typeface="Calibri" charset="0"/>
                <a:sym typeface="Wingdings" charset="0"/>
              </a:rPr>
              <a:t> stop codon</a:t>
            </a:r>
            <a:endParaRPr lang="en-US" sz="2000" dirty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Missense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700" dirty="0">
                <a:latin typeface="Calibri" charset="0"/>
              </a:rPr>
              <a:t>1 nucleotide </a:t>
            </a:r>
            <a:r>
              <a:rPr lang="en-US" sz="1700" dirty="0">
                <a:latin typeface="Calibri" charset="0"/>
                <a:sym typeface="Wingdings" charset="0"/>
              </a:rPr>
              <a:t> 1 </a:t>
            </a:r>
            <a:r>
              <a:rPr lang="en-US" sz="1700" dirty="0" err="1">
                <a:latin typeface="Calibri" charset="0"/>
                <a:sym typeface="Wingdings" charset="0"/>
              </a:rPr>
              <a:t>a.a</a:t>
            </a:r>
            <a:r>
              <a:rPr lang="en-US" sz="1700" dirty="0">
                <a:latin typeface="Calibri" charset="0"/>
                <a:sym typeface="Wingdings" charset="0"/>
              </a:rPr>
              <a:t>. change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  <a:sym typeface="Wingdings" charset="0"/>
              </a:rPr>
              <a:t>Silent mutation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sym typeface="Wingdings" charset="0"/>
              </a:rPr>
              <a:t>Same </a:t>
            </a:r>
            <a:r>
              <a:rPr lang="en-US" sz="2000" dirty="0" err="1">
                <a:latin typeface="Calibri" charset="0"/>
                <a:sym typeface="Wingdings" charset="0"/>
              </a:rPr>
              <a:t>a.a</a:t>
            </a:r>
            <a:r>
              <a:rPr lang="en-US" sz="2000" dirty="0">
                <a:latin typeface="Calibri" charset="0"/>
                <a:sym typeface="Wingdings" charset="0"/>
              </a:rPr>
              <a:t>. coded by mutated DNA (i.e. CGG and CGC)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sym typeface="Wingdings" charset="0"/>
              </a:rPr>
              <a:t>Mutation affects non-coding DNA (introns, </a:t>
            </a:r>
            <a:r>
              <a:rPr lang="en-US" sz="2000" dirty="0" err="1">
                <a:latin typeface="Calibri" charset="0"/>
                <a:sym typeface="Wingdings" charset="0"/>
              </a:rPr>
              <a:t>intergenic</a:t>
            </a:r>
            <a:r>
              <a:rPr lang="en-US" sz="2000" dirty="0">
                <a:latin typeface="Calibri" charset="0"/>
                <a:sym typeface="Wingdings" charset="0"/>
              </a:rPr>
              <a:t> regions)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>
                <a:latin typeface="Calibri" charset="0"/>
                <a:sym typeface="Wingdings" charset="0"/>
              </a:rPr>
              <a:t>Insertions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latin typeface="Calibri" charset="0"/>
                <a:sym typeface="Wingdings" charset="0"/>
              </a:rPr>
              <a:t>frameshifts</a:t>
            </a:r>
            <a:endParaRPr lang="en-US" sz="2400" dirty="0">
              <a:latin typeface="Calibri" charset="0"/>
              <a:sym typeface="Wingdings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700" dirty="0" smtClean="0">
                <a:latin typeface="Calibri" charset="0"/>
                <a:sym typeface="Wingdings" charset="0"/>
              </a:rPr>
              <a:t>________________</a:t>
            </a:r>
            <a:endParaRPr lang="en-US" sz="2700" dirty="0">
              <a:latin typeface="Calibri" charset="0"/>
              <a:sym typeface="Wingdings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  <a:sym typeface="Wingdings" charset="0"/>
              </a:rPr>
              <a:t>Whole gene= knock-out (or KO)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3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latin typeface="Calibri" charset="0"/>
              </a:rPr>
              <a:t>Think/pair/share </a:t>
            </a:r>
            <a:br>
              <a:rPr lang="en-US" sz="4000" dirty="0">
                <a:latin typeface="Calibri" charset="0"/>
              </a:rPr>
            </a:br>
            <a:r>
              <a:rPr lang="en-US" sz="4000" dirty="0">
                <a:latin typeface="Calibri" charset="0"/>
              </a:rPr>
              <a:t>Why make a mutant?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 </a:t>
            </a:r>
          </a:p>
          <a:p>
            <a:pPr eaLnBrk="1" hangingPunct="1"/>
            <a:r>
              <a:rPr lang="en-US" dirty="0">
                <a:latin typeface="Calibri" charset="0"/>
              </a:rPr>
              <a:t> </a:t>
            </a:r>
            <a:endParaRPr lang="en-US" dirty="0" smtClean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 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4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  <a:cs typeface="Arial" charset="0"/>
              </a:rPr>
              <a:t>Projects: biological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What are the molecular functions of TFs in </a:t>
            </a:r>
            <a:r>
              <a:rPr lang="en-US" dirty="0" smtClean="0">
                <a:latin typeface="Arial" charset="0"/>
                <a:cs typeface="Arial" charset="0"/>
              </a:rPr>
              <a:t>yeast</a:t>
            </a:r>
            <a:r>
              <a:rPr lang="en-US" dirty="0">
                <a:latin typeface="Arial" charset="0"/>
                <a:cs typeface="Arial" charset="0"/>
              </a:rPr>
              <a:t>? 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914400" lvl="1" indent="-514350"/>
            <a:r>
              <a:rPr lang="en-US" dirty="0" smtClean="0">
                <a:latin typeface="Arial" charset="0"/>
                <a:cs typeface="Arial" charset="0"/>
              </a:rPr>
              <a:t>What are the functions of genes the TF binds?</a:t>
            </a:r>
          </a:p>
          <a:p>
            <a:pPr marL="914400" lvl="1" indent="-514350"/>
            <a:r>
              <a:rPr lang="en-US" dirty="0" smtClean="0">
                <a:latin typeface="Arial" charset="0"/>
                <a:cs typeface="Arial" charset="0"/>
              </a:rPr>
              <a:t>What genes are co-expressed with the TF?</a:t>
            </a:r>
          </a:p>
          <a:p>
            <a:pPr marL="914400" lvl="1" indent="-514350"/>
            <a:r>
              <a:rPr lang="en-US" dirty="0" smtClean="0">
                <a:latin typeface="Arial" charset="0"/>
                <a:cs typeface="Arial" charset="0"/>
              </a:rPr>
              <a:t>What genes are most affected by a TF knockout?</a:t>
            </a:r>
            <a:endParaRPr lang="en-US" dirty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How do </a:t>
            </a:r>
            <a:r>
              <a:rPr lang="en-US" dirty="0" smtClean="0">
                <a:latin typeface="Arial" charset="0"/>
                <a:cs typeface="Arial" charset="0"/>
              </a:rPr>
              <a:t>networks function </a:t>
            </a:r>
            <a:r>
              <a:rPr lang="en-US" dirty="0">
                <a:latin typeface="Arial" charset="0"/>
                <a:cs typeface="Arial" charset="0"/>
              </a:rPr>
              <a:t>dynamically to enable physiological and metabolic adjustment in response to environmental cues (stress, nutrients)</a:t>
            </a:r>
            <a:r>
              <a:rPr lang="en-US" dirty="0" smtClean="0">
                <a:latin typeface="Arial" charset="0"/>
                <a:cs typeface="Arial" charset="0"/>
              </a:rPr>
              <a:t>?</a:t>
            </a:r>
          </a:p>
          <a:p>
            <a:pPr marL="914400" lvl="1" indent="-514350"/>
            <a:r>
              <a:rPr lang="en-US" dirty="0" smtClean="0">
                <a:latin typeface="Arial" charset="0"/>
                <a:cs typeface="Arial" charset="0"/>
              </a:rPr>
              <a:t>What other TFs also bind the genes controlled by my TF?</a:t>
            </a:r>
          </a:p>
          <a:p>
            <a:pPr marL="914400" lvl="1" indent="-514350"/>
            <a:r>
              <a:rPr lang="en-US" dirty="0" smtClean="0">
                <a:latin typeface="Arial" charset="0"/>
                <a:cs typeface="Arial" charset="0"/>
              </a:rPr>
              <a:t>How do genes controlled by the network respond to other stresses?</a:t>
            </a:r>
            <a:endParaRPr lang="en-US" dirty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810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1381</Words>
  <Application>Microsoft Macintosh PowerPoint</Application>
  <PresentationFormat>On-screen Show (4:3)</PresentationFormat>
  <Paragraphs>151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group projects</vt:lpstr>
      <vt:lpstr>Yeast as model system</vt:lpstr>
      <vt:lpstr>THINK / PAIR / SHARE</vt:lpstr>
      <vt:lpstr>What is a mutant?</vt:lpstr>
      <vt:lpstr>What is a mutant?</vt:lpstr>
      <vt:lpstr>What is a mutant?</vt:lpstr>
      <vt:lpstr>Types of Mutations</vt:lpstr>
      <vt:lpstr>Think/pair/share  Why make a mutant?</vt:lpstr>
      <vt:lpstr>Projects: biological questions</vt:lpstr>
      <vt:lpstr>Example data workshop</vt:lpstr>
      <vt:lpstr>Example data, exercise 1: Understanding the biological question</vt:lpstr>
      <vt:lpstr>Example data, exercise 2: understanding the data</vt:lpstr>
      <vt:lpstr>Example data, exercise 2: understanding the data</vt:lpstr>
      <vt:lpstr>Example data: ChIP-chip</vt:lpstr>
      <vt:lpstr>Example data: Gene expression microarray</vt:lpstr>
      <vt:lpstr>Example data: exercise 3</vt:lpstr>
      <vt:lpstr>PROJECT EXPERIMENTS AND DATA</vt:lpstr>
      <vt:lpstr>Project data: Each group will be assigned a ChIP and a gene expression dataset </vt:lpstr>
      <vt:lpstr>Project data: each group also has access to ChIP-chip data for all TFs</vt:lpstr>
      <vt:lpstr>EXAMPLE PROJECT WORKFLOW</vt:lpstr>
      <vt:lpstr>THERE ARE MANY “RIGHT” ANSWERS</vt:lpstr>
      <vt:lpstr>Group membership</vt:lpstr>
      <vt:lpstr>Group datasets</vt:lpstr>
      <vt:lpstr>PROJECT EXPECTATIONS</vt:lpstr>
      <vt:lpstr>PROJECT EXPECTATIONS</vt:lpstr>
      <vt:lpstr>QUESTIONS?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group projects</dc:title>
  <dc:creator>bioadmin</dc:creator>
  <cp:lastModifiedBy>bioadmin</cp:lastModifiedBy>
  <cp:revision>1</cp:revision>
  <dcterms:created xsi:type="dcterms:W3CDTF">2017-03-20T20:07:59Z</dcterms:created>
  <dcterms:modified xsi:type="dcterms:W3CDTF">2017-03-20T20:10:22Z</dcterms:modified>
</cp:coreProperties>
</file>