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3" r:id="rId11"/>
    <p:sldId id="274" r:id="rId12"/>
    <p:sldId id="275" r:id="rId13"/>
    <p:sldId id="303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2" r:id="rId28"/>
    <p:sldId id="293" r:id="rId29"/>
    <p:sldId id="294" r:id="rId30"/>
    <p:sldId id="297" r:id="rId31"/>
    <p:sldId id="299" r:id="rId32"/>
    <p:sldId id="300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3F36-6F3B-EC44-A6B3-EF542FC2FD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B37E-B4E3-5E4E-B3AA-7369DE89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Talk about the different ways proteins are represented (stick, ribbon, and space-filling representations).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4C098A-0844-2A4C-8ED9-49C96520C0D9}" type="slidenum">
              <a:rPr lang="en-US" altLang="x-none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7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FF49403-47EF-AB44-833A-4D4115B16089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jdPTY1wHdQ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ml8CFBWc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09800" y="1397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5400" dirty="0">
                <a:ea typeface="ＭＳ Ｐゴシック" charset="0"/>
                <a:cs typeface="ＭＳ Ｐゴシック" charset="0"/>
              </a:rPr>
              <a:t>Proteins and signal transduction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325" y="1373188"/>
            <a:ext cx="64008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BIO311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01.17.2017</a:t>
            </a:r>
          </a:p>
        </p:txBody>
      </p:sp>
      <p:pic>
        <p:nvPicPr>
          <p:cNvPr id="14339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5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4 unique bases so 4</a:t>
            </a:r>
            <a:r>
              <a:rPr lang="en-US" altLang="en-US" baseline="30000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= 64 potential codons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20 amino acids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What do the other 44 codons code for?</a:t>
            </a:r>
          </a:p>
        </p:txBody>
      </p:sp>
    </p:spTree>
    <p:extLst>
      <p:ext uri="{BB962C8B-B14F-4D97-AF65-F5344CB8AC3E}">
        <p14:creationId xmlns:p14="http://schemas.microsoft.com/office/powerpoint/2010/main" val="6764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4 unique bases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_________potential </a:t>
            </a:r>
            <a:r>
              <a:rPr lang="en-US" dirty="0" smtClean="0">
                <a:solidFill>
                  <a:srgbClr val="000000"/>
                </a:solidFill>
              </a:rPr>
              <a:t>codons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_____amino </a:t>
            </a:r>
            <a:r>
              <a:rPr lang="en-US" dirty="0" smtClean="0">
                <a:solidFill>
                  <a:srgbClr val="000000"/>
                </a:solidFill>
              </a:rPr>
              <a:t>acids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What do the other 44 </a:t>
            </a:r>
            <a:r>
              <a:rPr lang="en-US" dirty="0" err="1" smtClean="0">
                <a:solidFill>
                  <a:srgbClr val="FF0000"/>
                </a:solidFill>
              </a:rPr>
              <a:t>codons</a:t>
            </a:r>
            <a:r>
              <a:rPr lang="en-US" dirty="0" smtClean="0">
                <a:solidFill>
                  <a:srgbClr val="FF0000"/>
                </a:solidFill>
              </a:rPr>
              <a:t> code for?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Genetic code is redundant (several </a:t>
            </a:r>
            <a:r>
              <a:rPr lang="en-US" dirty="0" err="1" smtClean="0"/>
              <a:t>codons</a:t>
            </a:r>
            <a:r>
              <a:rPr lang="en-US" dirty="0" smtClean="0"/>
              <a:t> for 1 amino acid)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Punctuation</a:t>
            </a:r>
          </a:p>
        </p:txBody>
      </p:sp>
    </p:spTree>
    <p:extLst>
      <p:ext uri="{BB962C8B-B14F-4D97-AF65-F5344CB8AC3E}">
        <p14:creationId xmlns:p14="http://schemas.microsoft.com/office/powerpoint/2010/main" val="18277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Punctuation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Start codon is </a:t>
            </a:r>
            <a:r>
              <a:rPr lang="en-US" altLang="en-US" dirty="0" smtClean="0">
                <a:solidFill>
                  <a:srgbClr val="000000"/>
                </a:solidFill>
              </a:rPr>
              <a:t>____ </a:t>
            </a:r>
            <a:r>
              <a:rPr lang="en-US" altLang="en-US" dirty="0">
                <a:solidFill>
                  <a:srgbClr val="000000"/>
                </a:solidFill>
              </a:rPr>
              <a:t>= </a:t>
            </a:r>
            <a:r>
              <a:rPr lang="en-US" altLang="en-US" dirty="0" smtClean="0">
                <a:solidFill>
                  <a:srgbClr val="000000"/>
                </a:solidFill>
              </a:rPr>
              <a:t>____________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Translational </a:t>
            </a:r>
            <a:r>
              <a:rPr lang="en-US" altLang="en-US" dirty="0" smtClean="0">
                <a:solidFill>
                  <a:srgbClr val="000000"/>
                </a:solidFill>
              </a:rPr>
              <a:t>________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Stop codons: UAA, UAG, UGA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Translational stop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6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coding vs non-coding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levels of protein structure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2362201" y="1811339"/>
            <a:ext cx="18389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Primary 1°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Secondary 2°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Tertiary 3°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Quarternary 4°</a:t>
            </a:r>
          </a:p>
        </p:txBody>
      </p:sp>
    </p:spTree>
    <p:extLst>
      <p:ext uri="{BB962C8B-B14F-4D97-AF65-F5344CB8AC3E}">
        <p14:creationId xmlns:p14="http://schemas.microsoft.com/office/powerpoint/2010/main" val="913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Primary Structure of proteins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6130926" y="1987551"/>
            <a:ext cx="39036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Linear sequence of amino acids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 in the polymer  </a:t>
            </a:r>
            <a:r>
              <a:rPr lang="en-US" altLang="en-US" sz="1800" dirty="0" smtClean="0">
                <a:latin typeface="Arial" charset="0"/>
              </a:rPr>
              <a:t>(_______________)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pic>
        <p:nvPicPr>
          <p:cNvPr id="35843" name="Picture 2" descr="Macintosh HD:Applications:Microsoft Office 2004:Office:PPT_IB_SupportFiles:Images:09166_ch02_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849313"/>
            <a:ext cx="3052762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STRUCTURE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Proteins don’t exist in the cell as extended chains </a:t>
            </a:r>
          </a:p>
          <a:p>
            <a:pPr eaLnBrk="1" hangingPunct="1"/>
            <a:r>
              <a:rPr lang="en-US" altLang="en-US" dirty="0"/>
              <a:t>They fold into </a:t>
            </a:r>
            <a:r>
              <a:rPr lang="en-US" altLang="en-US" dirty="0" smtClean="0"/>
              <a:t>__________and _________structures </a:t>
            </a:r>
            <a:r>
              <a:rPr lang="en-US" altLang="en-US" dirty="0"/>
              <a:t>(Globular)</a:t>
            </a:r>
          </a:p>
          <a:p>
            <a:pPr eaLnBrk="1" hangingPunct="1"/>
            <a:r>
              <a:rPr lang="en-US" altLang="en-US" dirty="0"/>
              <a:t>Primary structure determines </a:t>
            </a:r>
            <a:r>
              <a:rPr lang="en-US" altLang="en-US" dirty="0" smtClean="0"/>
              <a:t>these structures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0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chemical bonds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______________– </a:t>
            </a:r>
            <a:r>
              <a:rPr lang="en-US" altLang="en-US" dirty="0"/>
              <a:t>peptide bond = strong</a:t>
            </a:r>
          </a:p>
          <a:p>
            <a:pPr eaLnBrk="1" hangingPunct="1"/>
            <a:r>
              <a:rPr lang="en-US" altLang="en-US" dirty="0" smtClean="0"/>
              <a:t>______________– </a:t>
            </a:r>
            <a:r>
              <a:rPr lang="en-US" altLang="en-US" dirty="0"/>
              <a:t>reversible, weaker</a:t>
            </a:r>
          </a:p>
        </p:txBody>
      </p:sp>
    </p:spTree>
    <p:extLst>
      <p:ext uri="{BB962C8B-B14F-4D97-AF65-F5344CB8AC3E}">
        <p14:creationId xmlns:p14="http://schemas.microsoft.com/office/powerpoint/2010/main" val="1259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 chemical bonds (noncovalent) stabilize protein structure</a:t>
            </a:r>
          </a:p>
        </p:txBody>
      </p:sp>
      <p:sp>
        <p:nvSpPr>
          <p:cNvPr id="39938" name="Text Box 5"/>
          <p:cNvSpPr txBox="1">
            <a:spLocks noChangeAspect="1" noChangeArrowheads="1"/>
          </p:cNvSpPr>
          <p:nvPr/>
        </p:nvSpPr>
        <p:spPr bwMode="auto">
          <a:xfrm>
            <a:off x="1861751" y="1957860"/>
            <a:ext cx="8991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Ionic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charset="0"/>
              </a:rPr>
              <a:t>bond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Hydrogen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charset="0"/>
              </a:rPr>
              <a:t>bond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van der Waals interaction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Hydrophobic interaction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clustering of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side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chains</a:t>
            </a:r>
          </a:p>
        </p:txBody>
      </p:sp>
    </p:spTree>
    <p:extLst>
      <p:ext uri="{BB962C8B-B14F-4D97-AF65-F5344CB8AC3E}">
        <p14:creationId xmlns:p14="http://schemas.microsoft.com/office/powerpoint/2010/main" val="2550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structures 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/>
              <a:t>3 flavors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184400" y="2497138"/>
            <a:ext cx="18133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_________helix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/>
            </a:r>
            <a:br>
              <a:rPr lang="en-US" altLang="en-US" sz="1800" dirty="0">
                <a:latin typeface="Arial" charset="0"/>
              </a:rPr>
            </a:br>
            <a:r>
              <a:rPr lang="en-US" altLang="en-US" sz="1800" dirty="0" smtClean="0">
                <a:latin typeface="Arial" charset="0"/>
              </a:rPr>
              <a:t>________sheet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________coil</a:t>
            </a: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Synthesis</a:t>
            </a:r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5376864" y="1616075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DNA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16200000" flipH="1">
            <a:off x="5318126" y="2762251"/>
            <a:ext cx="879475" cy="22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5192713" y="5124450"/>
            <a:ext cx="13244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Protein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400676" y="3441700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RNA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16200000" flipH="1">
            <a:off x="5349876" y="4532314"/>
            <a:ext cx="879475" cy="22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6517113" y="2196862"/>
            <a:ext cx="4035555" cy="9046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517114" y="3780254"/>
            <a:ext cx="4035555" cy="1202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4953000" y="6096001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Figure 2.23b</a:t>
            </a:r>
          </a:p>
        </p:txBody>
      </p:sp>
      <p:pic>
        <p:nvPicPr>
          <p:cNvPr id="41986" name="Picture 5" descr="Macintosh HD:Applications:Microsoft Office 2004:Office:PPT_IB_SupportFiles:Images:09166_ch02_fig2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14815" b="43883"/>
          <a:stretch>
            <a:fillRect/>
          </a:stretch>
        </p:blipFill>
        <p:spPr>
          <a:xfrm>
            <a:off x="1905000" y="1371601"/>
            <a:ext cx="8305800" cy="4538663"/>
          </a:xfrm>
        </p:spPr>
      </p:pic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524000" y="6553201"/>
            <a:ext cx="5257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Adapted from Tropp, B. E.  Biochemistry: Concepts and Applications.  Brooks/Cole Publishing Company, 1997.</a:t>
            </a:r>
          </a:p>
        </p:txBody>
      </p:sp>
    </p:spTree>
    <p:extLst>
      <p:ext uri="{BB962C8B-B14F-4D97-AF65-F5344CB8AC3E}">
        <p14:creationId xmlns:p14="http://schemas.microsoft.com/office/powerpoint/2010/main" val="1372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figure 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74801"/>
            <a:ext cx="85312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524000" y="6553200"/>
            <a:ext cx="9067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charset="0"/>
              </a:rPr>
              <a:t>Figure 3-10 </a:t>
            </a:r>
            <a:r>
              <a:rPr lang="en-US" altLang="en-US" sz="1100" i="1">
                <a:latin typeface="Arial" charset="0"/>
              </a:rPr>
              <a:t> Molecular Biology of the Cell</a:t>
            </a:r>
            <a:r>
              <a:rPr lang="en-US" altLang="en-US" sz="1100">
                <a:latin typeface="Arial" charset="0"/>
              </a:rPr>
              <a:t> (© Garland Science 2008)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402139" y="304800"/>
            <a:ext cx="3844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Tertiary structure</a:t>
            </a:r>
          </a:p>
        </p:txBody>
      </p:sp>
    </p:spTree>
    <p:extLst>
      <p:ext uri="{BB962C8B-B14F-4D97-AF65-F5344CB8AC3E}">
        <p14:creationId xmlns:p14="http://schemas.microsoft.com/office/powerpoint/2010/main" val="2025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Quaternary structure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223964"/>
            <a:ext cx="38671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3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Quaternary structure in action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hlinkClick r:id="rId2"/>
              </a:rPr>
              <a:t>ATP synthase: a molecular machine in motion</a:t>
            </a: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767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Think/pair/share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 protein for a cellular function of your choice. How would you make it? (Hint: consider tertiary and/or quaternary structure).</a:t>
            </a:r>
          </a:p>
          <a:p>
            <a:pPr eaLnBrk="1" hangingPunct="1"/>
            <a:r>
              <a:rPr lang="en-US" altLang="en-US"/>
              <a:t>“Break” your engineered protein. How would you do it? (Hint: think about the genetic code).</a:t>
            </a:r>
          </a:p>
        </p:txBody>
      </p:sp>
    </p:spTree>
    <p:extLst>
      <p:ext uri="{BB962C8B-B14F-4D97-AF65-F5344CB8AC3E}">
        <p14:creationId xmlns:p14="http://schemas.microsoft.com/office/powerpoint/2010/main" val="9314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FUNCTIONS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Enzymes: biological catalysts</a:t>
            </a:r>
          </a:p>
        </p:txBody>
      </p:sp>
    </p:spTree>
    <p:extLst>
      <p:ext uri="{BB962C8B-B14F-4D97-AF65-F5344CB8AC3E}">
        <p14:creationId xmlns:p14="http://schemas.microsoft.com/office/powerpoint/2010/main" val="9274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Activation energy</a:t>
            </a:r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 rot="5400000">
            <a:off x="2337595" y="3104358"/>
            <a:ext cx="115252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690814" y="3482976"/>
            <a:ext cx="1570037" cy="95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V="1">
            <a:off x="2913064" y="2822576"/>
            <a:ext cx="1347787" cy="952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2914650" y="3097214"/>
            <a:ext cx="1347788" cy="952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821239" y="2068514"/>
            <a:ext cx="581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alibri" charset="0"/>
              </a:rPr>
              <a:t>In biological systems, 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800" dirty="0">
                <a:latin typeface="Calibri" charset="0"/>
              </a:rPr>
              <a:t>____________________facilitates getting over the </a:t>
            </a:r>
          </a:p>
          <a:p>
            <a:pPr eaLnBrk="1" hangingPunct="1">
              <a:defRPr/>
            </a:pPr>
            <a:r>
              <a:rPr lang="en-US" sz="1800" dirty="0">
                <a:latin typeface="Calibri" charset="0"/>
              </a:rPr>
              <a:t>__________________to move the reaction forward.</a:t>
            </a:r>
          </a:p>
          <a:p>
            <a:pPr eaLnBrk="1" hangingPunct="1">
              <a:defRPr/>
            </a:pPr>
            <a:endParaRPr lang="en-US" sz="1800" dirty="0">
              <a:latin typeface="Calibri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800" dirty="0">
                <a:latin typeface="Calibri" charset="0"/>
              </a:rPr>
              <a:t>__________effectively __________the activation energy.</a:t>
            </a:r>
          </a:p>
        </p:txBody>
      </p:sp>
    </p:spTree>
    <p:extLst>
      <p:ext uri="{BB962C8B-B14F-4D97-AF65-F5344CB8AC3E}">
        <p14:creationId xmlns:p14="http://schemas.microsoft.com/office/powerpoint/2010/main" val="11429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174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Active sites</a:t>
            </a:r>
          </a:p>
        </p:txBody>
      </p:sp>
      <p:pic>
        <p:nvPicPr>
          <p:cNvPr id="501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011239"/>
            <a:ext cx="6723062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Kinases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Bind a </a:t>
            </a:r>
            <a:r>
              <a:rPr lang="en-US" altLang="x-none" dirty="0" smtClean="0"/>
              <a:t>____________group </a:t>
            </a:r>
            <a:r>
              <a:rPr lang="en-US" altLang="x-none" dirty="0"/>
              <a:t>onto another </a:t>
            </a:r>
            <a:r>
              <a:rPr lang="en-US" altLang="x-none" dirty="0" smtClean="0"/>
              <a:t>protein</a:t>
            </a:r>
          </a:p>
          <a:p>
            <a:endParaRPr lang="en-US" altLang="x-none" dirty="0"/>
          </a:p>
          <a:p>
            <a:r>
              <a:rPr lang="en-US" altLang="x-none" dirty="0"/>
              <a:t>Phosphate group </a:t>
            </a:r>
            <a:r>
              <a:rPr lang="en-US" altLang="x-none" dirty="0" smtClean="0"/>
              <a:t>______________the </a:t>
            </a:r>
            <a:r>
              <a:rPr lang="en-US" altLang="x-none" dirty="0"/>
              <a:t>other protein</a:t>
            </a: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89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is signal transduction?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(small molecule, light, hormone, sugar, salt</a:t>
            </a:r>
            <a:r>
              <a:rPr lang="is-IS" dirty="0" smtClean="0"/>
              <a:t>…..)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gets inside cell </a:t>
            </a:r>
            <a:r>
              <a:rPr lang="en-US" dirty="0" smtClean="0"/>
              <a:t>(___________________)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transfer and </a:t>
            </a:r>
            <a:r>
              <a:rPr lang="en-US" dirty="0" smtClean="0"/>
              <a:t>__________________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Change in cell behavior </a:t>
            </a:r>
            <a:r>
              <a:rPr lang="en-US" dirty="0" smtClean="0"/>
              <a:t>(________,____________,____________...)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Proteins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66789"/>
            <a:ext cx="8229600" cy="5221287"/>
          </a:xfrm>
        </p:spPr>
        <p:txBody>
          <a:bodyPr/>
          <a:lstStyle/>
          <a:p>
            <a:pPr eaLnBrk="1" hangingPunct="1"/>
            <a:r>
              <a:rPr lang="en-US" altLang="en-US" dirty="0"/>
              <a:t>Majority of the dry weight of the cell</a:t>
            </a:r>
          </a:p>
          <a:p>
            <a:pPr eaLnBrk="1" hangingPunct="1"/>
            <a:r>
              <a:rPr lang="en-US" altLang="en-US" u="sng" dirty="0"/>
              <a:t>Variety of functions:</a:t>
            </a:r>
          </a:p>
          <a:p>
            <a:pPr marL="914400" lvl="1" indent="-514350"/>
            <a:r>
              <a:rPr lang="en-US" altLang="en-US" dirty="0" smtClean="0"/>
              <a:t>_____________proteins </a:t>
            </a:r>
            <a:r>
              <a:rPr lang="en-US" altLang="en-US" dirty="0"/>
              <a:t>– cytoskeleton (microtubules, actin), chromosome </a:t>
            </a:r>
            <a:r>
              <a:rPr lang="en-US" altLang="en-US" dirty="0" smtClean="0"/>
              <a:t>scaffolds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 smtClean="0"/>
              <a:t>____________– </a:t>
            </a:r>
            <a:r>
              <a:rPr lang="en-US" altLang="en-US" dirty="0"/>
              <a:t>catalyze chemical reactions (metabolism). Synthesize molecules </a:t>
            </a:r>
            <a:r>
              <a:rPr lang="en-US" altLang="en-US" dirty="0" smtClean="0"/>
              <a:t>(___________). 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 smtClean="0"/>
              <a:t>Transfer </a:t>
            </a:r>
            <a:r>
              <a:rPr lang="en-US" altLang="en-US" dirty="0"/>
              <a:t>information (TFs, </a:t>
            </a:r>
            <a:r>
              <a:rPr lang="en-US" altLang="en-US" dirty="0" smtClean="0"/>
              <a:t>_____________)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/>
              <a:t>Molecular Machines.  </a:t>
            </a:r>
            <a:r>
              <a:rPr lang="en-US" altLang="en-US" dirty="0" smtClean="0"/>
              <a:t>_______________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89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009900" y="687388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x-none"/>
              <a:t>Two-component systems</a:t>
            </a:r>
          </a:p>
        </p:txBody>
      </p:sp>
      <p:pic>
        <p:nvPicPr>
          <p:cNvPr id="63490" name="Picture 4" descr="09_12Figure-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6" y="1446213"/>
            <a:ext cx="4384675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>
                <a:ea typeface="ＭＳ Ｐゴシック" pitchFamily="-105" charset="-128"/>
                <a:cs typeface="ＭＳ Ｐゴシック" pitchFamily="-105" charset="-128"/>
              </a:rPr>
              <a:t>Many types of two-component systems			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Nitrate and nitrite utilization</a:t>
            </a:r>
          </a:p>
          <a:p>
            <a:pPr eaLnBrk="1" hangingPunct="1"/>
            <a:r>
              <a:rPr lang="en-US" altLang="x-none"/>
              <a:t>Inorganic phosphate utilization</a:t>
            </a:r>
          </a:p>
          <a:p>
            <a:pPr eaLnBrk="1" hangingPunct="1"/>
            <a:r>
              <a:rPr lang="en-US" altLang="x-none"/>
              <a:t>Oxygen</a:t>
            </a:r>
          </a:p>
          <a:p>
            <a:pPr eaLnBrk="1" hangingPunct="1"/>
            <a:r>
              <a:rPr lang="en-US" altLang="x-none"/>
              <a:t>Cell cycle (e.g. </a:t>
            </a:r>
            <a:r>
              <a:rPr lang="en-US" altLang="x-none" i="1"/>
              <a:t>Caulobacter crescentus</a:t>
            </a:r>
            <a:r>
              <a:rPr lang="en-US" altLang="x-non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Eukaryotic signal transduction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Allows for rapid </a:t>
            </a:r>
            <a:r>
              <a:rPr lang="en-US" altLang="x-none" dirty="0" smtClean="0"/>
              <a:t>_________________of </a:t>
            </a:r>
            <a:r>
              <a:rPr lang="en-US" altLang="x-none" dirty="0"/>
              <a:t>a </a:t>
            </a:r>
            <a:r>
              <a:rPr lang="en-US" altLang="x-none" dirty="0" smtClean="0"/>
              <a:t>stimulus</a:t>
            </a:r>
          </a:p>
          <a:p>
            <a:r>
              <a:rPr lang="en-US" altLang="x-none" dirty="0" smtClean="0"/>
              <a:t>______________the </a:t>
            </a:r>
            <a:r>
              <a:rPr lang="en-US" altLang="x-none" dirty="0"/>
              <a:t>signal coming from the stimulus.</a:t>
            </a:r>
          </a:p>
        </p:txBody>
      </p:sp>
    </p:spTree>
    <p:extLst>
      <p:ext uri="{BB962C8B-B14F-4D97-AF65-F5344CB8AC3E}">
        <p14:creationId xmlns:p14="http://schemas.microsoft.com/office/powerpoint/2010/main" val="99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transfer</a:t>
            </a:r>
          </a:p>
        </p:txBody>
      </p:sp>
      <p:pic>
        <p:nvPicPr>
          <p:cNvPr id="512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1" y="1681164"/>
            <a:ext cx="63547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1"/>
          <p:cNvSpPr>
            <a:spLocks noChangeArrowheads="1"/>
          </p:cNvSpPr>
          <p:nvPr/>
        </p:nvSpPr>
        <p:spPr bwMode="auto">
          <a:xfrm>
            <a:off x="3263900" y="58293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www.youtube.com</a:t>
            </a:r>
            <a:r>
              <a:rPr lang="en-US" altLang="x-none" dirty="0"/>
              <a:t>/</a:t>
            </a:r>
            <a:r>
              <a:rPr lang="en-US" altLang="x-none" dirty="0" err="1"/>
              <a:t>watch?v</a:t>
            </a:r>
            <a:r>
              <a:rPr lang="en-US" altLang="x-none" dirty="0"/>
              <a:t>=</a:t>
            </a:r>
            <a:r>
              <a:rPr lang="en-US" altLang="x-none" dirty="0" err="1"/>
              <a:t>oDjDUUhGVsI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54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How can one class of biomolecules give rise to so many diverse functions?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6200" y="2260601"/>
            <a:ext cx="8824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They can adopt many different structures </a:t>
            </a:r>
            <a:r>
              <a:rPr lang="en-US" altLang="en-US" sz="2400" dirty="0" smtClean="0"/>
              <a:t>(_____________________)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19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Structural variety in proteins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Made up of </a:t>
            </a:r>
            <a:r>
              <a:rPr lang="en-US" altLang="en-US" dirty="0" smtClean="0"/>
              <a:t>__________aa</a:t>
            </a:r>
            <a:r>
              <a:rPr lang="en-US" altLang="en-US" dirty="0"/>
              <a:t>, not just 4 residues like in RNA or DNA – computational possibilities</a:t>
            </a:r>
          </a:p>
          <a:p>
            <a:pPr eaLnBrk="1" hangingPunct="1"/>
            <a:r>
              <a:rPr lang="en-US" altLang="en-US" dirty="0"/>
              <a:t>Flexible about the C-N </a:t>
            </a:r>
            <a:r>
              <a:rPr lang="en-US" altLang="en-US" dirty="0" smtClean="0"/>
              <a:t>_____________bond</a:t>
            </a:r>
            <a:endParaRPr lang="en-US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90900" y="3573464"/>
            <a:ext cx="713310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200" dirty="0"/>
              <a:t>Structure </a:t>
            </a:r>
            <a:r>
              <a:rPr lang="en-US" altLang="en-US" sz="4200" dirty="0">
                <a:sym typeface="Wingdings" charset="2"/>
              </a:rPr>
              <a:t>  </a:t>
            </a:r>
            <a:r>
              <a:rPr lang="en-US" altLang="en-US" sz="4200" dirty="0" smtClean="0">
                <a:sym typeface="Wingdings" charset="2"/>
              </a:rPr>
              <a:t>_______________</a:t>
            </a:r>
            <a:endParaRPr lang="en-US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65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</a:t>
            </a:r>
            <a:r>
              <a:rPr lang="en-US" altLang="en-US" dirty="0" smtClean="0"/>
              <a:t>proteins</a:t>
            </a:r>
            <a:endParaRPr lang="en-US" altLang="en-US" dirty="0"/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357564" y="1865313"/>
            <a:ext cx="5908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latin typeface="Arial" charset="0"/>
                <a:hlinkClick r:id="rId2"/>
              </a:rPr>
              <a:t>Watch </a:t>
            </a:r>
            <a:r>
              <a:rPr lang="en-US" altLang="x-none" sz="1800">
                <a:latin typeface="Arial" charset="0"/>
              </a:rPr>
              <a:t>the translational machine, the ribosome, in action</a:t>
            </a:r>
          </a:p>
        </p:txBody>
      </p:sp>
    </p:spTree>
    <p:extLst>
      <p:ext uri="{BB962C8B-B14F-4D97-AF65-F5344CB8AC3E}">
        <p14:creationId xmlns:p14="http://schemas.microsoft.com/office/powerpoint/2010/main" val="10355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Translation: how proteins are made</a:t>
            </a:r>
          </a:p>
        </p:txBody>
      </p:sp>
      <p:pic>
        <p:nvPicPr>
          <p:cNvPr id="2150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9"/>
          <a:stretch>
            <a:fillRect/>
          </a:stretch>
        </p:blipFill>
        <p:spPr bwMode="auto">
          <a:xfrm>
            <a:off x="1981201" y="1303338"/>
            <a:ext cx="84248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5"/>
          <p:cNvGrpSpPr>
            <a:grpSpLocks noChangeAspect="1"/>
          </p:cNvGrpSpPr>
          <p:nvPr/>
        </p:nvGrpSpPr>
        <p:grpSpPr bwMode="auto">
          <a:xfrm>
            <a:off x="1671638" y="1793876"/>
            <a:ext cx="3200400" cy="5064125"/>
            <a:chOff x="0" y="852617"/>
            <a:chExt cx="3795584" cy="6005383"/>
          </a:xfrm>
        </p:grpSpPr>
        <p:pic>
          <p:nvPicPr>
            <p:cNvPr id="2867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29" t="6081" r="810" b="16255"/>
            <a:stretch>
              <a:fillRect/>
            </a:stretch>
          </p:blipFill>
          <p:spPr bwMode="auto">
            <a:xfrm>
              <a:off x="1703173" y="1390751"/>
              <a:ext cx="1779373" cy="307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6" r="61533" b="33693"/>
            <a:stretch>
              <a:fillRect/>
            </a:stretch>
          </p:blipFill>
          <p:spPr bwMode="auto">
            <a:xfrm>
              <a:off x="0" y="4306946"/>
              <a:ext cx="3517557" cy="176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7" t="74435" r="65045"/>
            <a:stretch>
              <a:fillRect/>
            </a:stretch>
          </p:blipFill>
          <p:spPr bwMode="auto">
            <a:xfrm>
              <a:off x="0" y="5847419"/>
              <a:ext cx="2594919" cy="101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42" t="82964"/>
            <a:stretch>
              <a:fillRect/>
            </a:stretch>
          </p:blipFill>
          <p:spPr bwMode="auto">
            <a:xfrm>
              <a:off x="1806146" y="852617"/>
              <a:ext cx="1989438" cy="67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4" name="Title 1"/>
          <p:cNvSpPr txBox="1">
            <a:spLocks/>
          </p:cNvSpPr>
          <p:nvPr/>
        </p:nvSpPr>
        <p:spPr bwMode="auto">
          <a:xfrm>
            <a:off x="15240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x-none" sz="4400"/>
              <a:t>From the Genetic Code to the aa seq</a:t>
            </a:r>
          </a:p>
        </p:txBody>
      </p:sp>
      <p:sp>
        <p:nvSpPr>
          <p:cNvPr id="28675" name="Content Placeholder 2"/>
          <p:cNvSpPr txBox="1">
            <a:spLocks/>
          </p:cNvSpPr>
          <p:nvPr/>
        </p:nvSpPr>
        <p:spPr bwMode="auto">
          <a:xfrm>
            <a:off x="5454650" y="1793875"/>
            <a:ext cx="497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400" dirty="0" smtClean="0">
                <a:solidFill>
                  <a:srgbClr val="000000"/>
                </a:solidFill>
              </a:rPr>
              <a:t>_________: </a:t>
            </a:r>
            <a:r>
              <a:rPr lang="en-US" altLang="x-none" sz="2400" dirty="0">
                <a:solidFill>
                  <a:srgbClr val="000000"/>
                </a:solidFill>
              </a:rPr>
              <a:t>a set of 3 nucleotides in the mRNA </a:t>
            </a:r>
            <a:r>
              <a:rPr lang="en-US" altLang="x-none" sz="2400" dirty="0" err="1">
                <a:solidFill>
                  <a:srgbClr val="000000"/>
                </a:solidFill>
              </a:rPr>
              <a:t>seq</a:t>
            </a:r>
            <a:r>
              <a:rPr lang="en-US" altLang="x-none" sz="2400" dirty="0">
                <a:solidFill>
                  <a:srgbClr val="000000"/>
                </a:solidFill>
              </a:rPr>
              <a:t> that codes for 1 aa.</a:t>
            </a: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r>
              <a:rPr lang="en-US" altLang="x-none" sz="2400" dirty="0" smtClean="0">
                <a:solidFill>
                  <a:srgbClr val="000000"/>
                </a:solidFill>
              </a:rPr>
              <a:t>__________: </a:t>
            </a:r>
            <a:r>
              <a:rPr lang="en-US" altLang="x-none" sz="2400" dirty="0">
                <a:solidFill>
                  <a:srgbClr val="000000"/>
                </a:solidFill>
              </a:rPr>
              <a:t>corresponding </a:t>
            </a:r>
            <a:r>
              <a:rPr lang="en-US" altLang="x-none" sz="2400" dirty="0" err="1">
                <a:solidFill>
                  <a:srgbClr val="000000"/>
                </a:solidFill>
              </a:rPr>
              <a:t>triplete</a:t>
            </a:r>
            <a:r>
              <a:rPr lang="en-US" altLang="x-none" sz="2400" dirty="0">
                <a:solidFill>
                  <a:srgbClr val="000000"/>
                </a:solidFill>
              </a:rPr>
              <a:t> </a:t>
            </a:r>
            <a:r>
              <a:rPr lang="en-US" altLang="x-none" sz="2400" dirty="0" err="1">
                <a:solidFill>
                  <a:srgbClr val="000000"/>
                </a:solidFill>
              </a:rPr>
              <a:t>seqon</a:t>
            </a:r>
            <a:r>
              <a:rPr lang="en-US" altLang="x-none" sz="2400" dirty="0">
                <a:solidFill>
                  <a:srgbClr val="000000"/>
                </a:solidFill>
              </a:rPr>
              <a:t> the </a:t>
            </a:r>
            <a:r>
              <a:rPr lang="en-US" altLang="x-none" sz="2400" dirty="0" err="1">
                <a:solidFill>
                  <a:srgbClr val="000000"/>
                </a:solidFill>
              </a:rPr>
              <a:t>tRNA</a:t>
            </a:r>
            <a:r>
              <a:rPr lang="en-US" altLang="x-none" sz="2400" dirty="0">
                <a:solidFill>
                  <a:srgbClr val="000000"/>
                </a:solidFill>
              </a:rPr>
              <a:t> that brings the specific aa to the ribosome during the translation.</a:t>
            </a: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endParaRPr lang="en-US" altLang="x-non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5"/>
          <p:cNvGrpSpPr>
            <a:grpSpLocks noChangeAspect="1"/>
          </p:cNvGrpSpPr>
          <p:nvPr/>
        </p:nvGrpSpPr>
        <p:grpSpPr bwMode="auto">
          <a:xfrm>
            <a:off x="1671638" y="1793876"/>
            <a:ext cx="3200400" cy="5064125"/>
            <a:chOff x="0" y="852617"/>
            <a:chExt cx="3795584" cy="6005383"/>
          </a:xfrm>
        </p:grpSpPr>
        <p:pic>
          <p:nvPicPr>
            <p:cNvPr id="29700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29" t="6081" r="810" b="16255"/>
            <a:stretch>
              <a:fillRect/>
            </a:stretch>
          </p:blipFill>
          <p:spPr bwMode="auto">
            <a:xfrm>
              <a:off x="1703173" y="1390751"/>
              <a:ext cx="1779373" cy="307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6" r="61533" b="33693"/>
            <a:stretch>
              <a:fillRect/>
            </a:stretch>
          </p:blipFill>
          <p:spPr bwMode="auto">
            <a:xfrm>
              <a:off x="0" y="4306946"/>
              <a:ext cx="3517557" cy="176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7" t="74435" r="65045"/>
            <a:stretch>
              <a:fillRect/>
            </a:stretch>
          </p:blipFill>
          <p:spPr bwMode="auto">
            <a:xfrm>
              <a:off x="0" y="5847419"/>
              <a:ext cx="2594919" cy="101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42" t="82964"/>
            <a:stretch>
              <a:fillRect/>
            </a:stretch>
          </p:blipFill>
          <p:spPr bwMode="auto">
            <a:xfrm>
              <a:off x="1806146" y="852617"/>
              <a:ext cx="1989438" cy="67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69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647826"/>
            <a:ext cx="54864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 txBox="1">
            <a:spLocks/>
          </p:cNvSpPr>
          <p:nvPr/>
        </p:nvSpPr>
        <p:spPr bwMode="auto">
          <a:xfrm>
            <a:off x="15240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x-none" sz="4400"/>
              <a:t>The genetic code</a:t>
            </a:r>
          </a:p>
        </p:txBody>
      </p:sp>
    </p:spTree>
    <p:extLst>
      <p:ext uri="{BB962C8B-B14F-4D97-AF65-F5344CB8AC3E}">
        <p14:creationId xmlns:p14="http://schemas.microsoft.com/office/powerpoint/2010/main" val="1410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603</Words>
  <Application>Microsoft Macintosh PowerPoint</Application>
  <PresentationFormat>Widescreen</PresentationFormat>
  <Paragraphs>130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 Light</vt:lpstr>
      <vt:lpstr>ＭＳ Ｐゴシック</vt:lpstr>
      <vt:lpstr>Arial</vt:lpstr>
      <vt:lpstr>Calibri</vt:lpstr>
      <vt:lpstr>Wingdings</vt:lpstr>
      <vt:lpstr>Office Theme</vt:lpstr>
      <vt:lpstr>Proteins and signal transduction </vt:lpstr>
      <vt:lpstr>Protein Synthesis</vt:lpstr>
      <vt:lpstr>Proteins</vt:lpstr>
      <vt:lpstr>How can one class of biomolecules give rise to so many diverse functions?</vt:lpstr>
      <vt:lpstr>Structural variety in proteins</vt:lpstr>
      <vt:lpstr>Making proteins</vt:lpstr>
      <vt:lpstr>Translation: how proteins are made</vt:lpstr>
      <vt:lpstr>PowerPoint Presentation</vt:lpstr>
      <vt:lpstr>PowerPoint Presentation</vt:lpstr>
      <vt:lpstr>The Genetic Code</vt:lpstr>
      <vt:lpstr>The Genetic Code</vt:lpstr>
      <vt:lpstr>The Genetic Code</vt:lpstr>
      <vt:lpstr>Terminology: coding vs non-coding DNA</vt:lpstr>
      <vt:lpstr>4 levels of protein structure</vt:lpstr>
      <vt:lpstr>Primary Structure of proteins</vt:lpstr>
      <vt:lpstr>PROTEIN STRUCTURE</vt:lpstr>
      <vt:lpstr>Strong chemical bonds</vt:lpstr>
      <vt:lpstr>Weak chemical bonds (noncovalent) stabilize protein structure</vt:lpstr>
      <vt:lpstr>Secondary structures </vt:lpstr>
      <vt:lpstr>PowerPoint Presentation</vt:lpstr>
      <vt:lpstr>PowerPoint Presentation</vt:lpstr>
      <vt:lpstr>Quaternary structure</vt:lpstr>
      <vt:lpstr>Quaternary structure in action</vt:lpstr>
      <vt:lpstr>Think/pair/share</vt:lpstr>
      <vt:lpstr>PROTEIN FUNCTIONS</vt:lpstr>
      <vt:lpstr>Activation energy</vt:lpstr>
      <vt:lpstr>Active sites</vt:lpstr>
      <vt:lpstr>Kinases</vt:lpstr>
      <vt:lpstr>What is signal transduction?</vt:lpstr>
      <vt:lpstr>Two-component systems</vt:lpstr>
      <vt:lpstr>Many types of two-component systems   </vt:lpstr>
      <vt:lpstr>Eukaryotic signal transduction</vt:lpstr>
      <vt:lpstr>Information transfer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Proteins and signal transduction </dc:title>
  <dc:creator>Prof Amy Schmid, Ph.D.</dc:creator>
  <cp:lastModifiedBy>Prof Amy Schmid, Ph.D.</cp:lastModifiedBy>
  <cp:revision>6</cp:revision>
  <dcterms:created xsi:type="dcterms:W3CDTF">2017-01-17T17:22:18Z</dcterms:created>
  <dcterms:modified xsi:type="dcterms:W3CDTF">2017-01-17T19:21:18Z</dcterms:modified>
</cp:coreProperties>
</file>