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6"/>
  </p:normalViewPr>
  <p:slideViewPr>
    <p:cSldViewPr snapToGrid="0" snapToObjects="1">
      <p:cViewPr varScale="1">
        <p:scale>
          <a:sx n="95" d="100"/>
          <a:sy n="95" d="100"/>
        </p:scale>
        <p:origin x="20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F19FA-0848-B04D-A5A1-D8A43B6B1B23}" type="datetimeFigureOut">
              <a:rPr lang="en-US" smtClean="0"/>
              <a:t>1/19/17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621A9-1644-F343-9DEF-475A4A052280}" type="slidenum">
              <a:rPr lang="en-US" smtClean="0"/>
              <a:t>‹#›</a:t>
            </a:fld>
            <a:endParaRPr lang="en-US"/>
          </a:p>
        </p:txBody>
      </p:sp>
    </p:spTree>
    <p:extLst>
      <p:ext uri="{BB962C8B-B14F-4D97-AF65-F5344CB8AC3E}">
        <p14:creationId xmlns:p14="http://schemas.microsoft.com/office/powerpoint/2010/main" val="1184334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5EA9D4A-D328-E04A-AA71-B73089F0B3B9}" type="slidenum">
              <a:rPr lang="en-US" altLang="en-US" sz="1200">
                <a:latin typeface="Calibri" charset="0"/>
              </a:rPr>
              <a:pPr eaLnBrk="1" hangingPunct="1"/>
              <a:t>2</a:t>
            </a:fld>
            <a:endParaRPr lang="en-US" altLang="en-US" sz="1200">
              <a:latin typeface="Calibri"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61123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include</a:t>
            </a:r>
            <a:r>
              <a:rPr lang="en-US" baseline="0" dirty="0" smtClean="0"/>
              <a:t> information about how different genes are expressed in certain cells, some genes are expressed all the time (constitutive), some are expressed only in response to a certain signal. Also need to talk about how an increase in expression means that the RNAP transcribes the same gene over and over again to make lots of copies of that same RNA, thus increasing the concentration (“activation”) o that RNA.</a:t>
            </a:r>
            <a:endParaRPr lang="en-US" dirty="0"/>
          </a:p>
        </p:txBody>
      </p:sp>
      <p:sp>
        <p:nvSpPr>
          <p:cNvPr id="4" name="Slide Number Placeholder 3"/>
          <p:cNvSpPr>
            <a:spLocks noGrp="1"/>
          </p:cNvSpPr>
          <p:nvPr>
            <p:ph type="sldNum" sz="quarter" idx="10"/>
          </p:nvPr>
        </p:nvSpPr>
        <p:spPr/>
        <p:txBody>
          <a:bodyPr/>
          <a:lstStyle/>
          <a:p>
            <a:fld id="{DE7FE910-6DD4-B446-935F-129A29034DCF}" type="slidenum">
              <a:rPr lang="en-US" smtClean="0"/>
              <a:t>19</a:t>
            </a:fld>
            <a:endParaRPr lang="en-US"/>
          </a:p>
        </p:txBody>
      </p:sp>
    </p:spTree>
    <p:extLst>
      <p:ext uri="{BB962C8B-B14F-4D97-AF65-F5344CB8AC3E}">
        <p14:creationId xmlns:p14="http://schemas.microsoft.com/office/powerpoint/2010/main" val="354325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863683E-1B44-164F-91EA-05422D5918A2}" type="slidenum">
              <a:rPr lang="en-US" altLang="en-US" sz="1200">
                <a:latin typeface="Calibri" charset="0"/>
              </a:rPr>
              <a:pPr eaLnBrk="1" hangingPunct="1"/>
              <a:t>21</a:t>
            </a:fld>
            <a:endParaRPr lang="en-US" altLang="en-US" sz="1200">
              <a:latin typeface="Calibri" charset="0"/>
            </a:endParaRPr>
          </a:p>
        </p:txBody>
      </p:sp>
      <p:sp>
        <p:nvSpPr>
          <p:cNvPr id="4915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61329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E5CA6A8-3D16-C64F-9D86-CEA976EFC349}" type="slidenum">
              <a:rPr lang="en-US" altLang="en-US" sz="1200">
                <a:latin typeface="Calibri" charset="0"/>
              </a:rPr>
              <a:pPr eaLnBrk="1" hangingPunct="1"/>
              <a:t>24</a:t>
            </a:fld>
            <a:endParaRPr lang="en-US" altLang="en-US" sz="1200">
              <a:latin typeface="Calibri" charset="0"/>
            </a:endParaRPr>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597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A795090-FDAA-6A47-A616-0B7FFC18EBFC}" type="slidenum">
              <a:rPr lang="en-US" altLang="en-US" sz="1200">
                <a:latin typeface="Calibri" charset="0"/>
              </a:rPr>
              <a:pPr eaLnBrk="1" hangingPunct="1"/>
              <a:t>25</a:t>
            </a:fld>
            <a:endParaRPr lang="en-US" altLang="en-US" sz="1200">
              <a:latin typeface="Calibri" charset="0"/>
            </a:endParaRPr>
          </a:p>
        </p:txBody>
      </p:sp>
      <p:sp>
        <p:nvSpPr>
          <p:cNvPr id="23554"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5"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64559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What is a network? Relate this to the underlying biological mechanism.</a:t>
            </a: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AB56425-4C3E-9A4D-85C8-3B6414CD373E}" type="slidenum">
              <a:rPr lang="en-US" altLang="en-US" sz="1200">
                <a:latin typeface="Calibri" charset="0"/>
              </a:rPr>
              <a:pPr eaLnBrk="1" hangingPunct="1"/>
              <a:t>27</a:t>
            </a:fld>
            <a:endParaRPr lang="en-US" altLang="en-US" sz="1200">
              <a:latin typeface="Calibri" charset="0"/>
            </a:endParaRPr>
          </a:p>
        </p:txBody>
      </p:sp>
    </p:spTree>
    <p:extLst>
      <p:ext uri="{BB962C8B-B14F-4D97-AF65-F5344CB8AC3E}">
        <p14:creationId xmlns:p14="http://schemas.microsoft.com/office/powerpoint/2010/main" val="134194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8313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Antiparallel</a:t>
            </a:r>
          </a:p>
          <a:p>
            <a:pPr eaLnBrk="1" hangingPunct="1"/>
            <a:r>
              <a:rPr lang="en-US" altLang="en-US"/>
              <a:t>Sequence of bases / letters</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9D27422-9D24-EC4C-8DAF-57DA9CDF8688}" type="slidenum">
              <a:rPr lang="en-US" altLang="en-US" sz="1200">
                <a:latin typeface="Calibri" charset="0"/>
              </a:rPr>
              <a:pPr eaLnBrk="1" hangingPunct="1"/>
              <a:t>6</a:t>
            </a:fld>
            <a:endParaRPr lang="en-US" altLang="en-US" sz="1200">
              <a:latin typeface="Calibri" charset="0"/>
            </a:endParaRPr>
          </a:p>
        </p:txBody>
      </p:sp>
    </p:spTree>
    <p:extLst>
      <p:ext uri="{BB962C8B-B14F-4D97-AF65-F5344CB8AC3E}">
        <p14:creationId xmlns:p14="http://schemas.microsoft.com/office/powerpoint/2010/main" val="115897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70A5A8B-2958-2946-89A6-CD1D7605DBB0}" type="slidenum">
              <a:rPr lang="en-US" altLang="en-US" sz="1200">
                <a:latin typeface="Calibri" charset="0"/>
              </a:rPr>
              <a:pPr eaLnBrk="1" hangingPunct="1"/>
              <a:t>8</a:t>
            </a:fld>
            <a:endParaRPr lang="en-US" altLang="en-US" sz="1200">
              <a:latin typeface="Calibri" charset="0"/>
            </a:endParaRPr>
          </a:p>
        </p:txBody>
      </p:sp>
      <p:sp>
        <p:nvSpPr>
          <p:cNvPr id="29699"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70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582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7799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C47F5BA-28CB-7844-ABE0-6A1A1E01E6AD}" type="slidenum">
              <a:rPr lang="en-US" altLang="en-US" sz="1200">
                <a:latin typeface="Calibri" charset="0"/>
              </a:rPr>
              <a:pPr eaLnBrk="1" hangingPunct="1"/>
              <a:t>11</a:t>
            </a:fld>
            <a:endParaRPr lang="en-US" altLang="en-US" sz="1200">
              <a:latin typeface="Calibri" charset="0"/>
            </a:endParaRPr>
          </a:p>
        </p:txBody>
      </p:sp>
      <p:sp>
        <p:nvSpPr>
          <p:cNvPr id="3379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85098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FE910-6DD4-B446-935F-129A29034DCF}" type="slidenum">
              <a:rPr lang="en-US" smtClean="0"/>
              <a:t>13</a:t>
            </a:fld>
            <a:endParaRPr lang="en-US"/>
          </a:p>
        </p:txBody>
      </p:sp>
    </p:spTree>
    <p:extLst>
      <p:ext uri="{BB962C8B-B14F-4D97-AF65-F5344CB8AC3E}">
        <p14:creationId xmlns:p14="http://schemas.microsoft.com/office/powerpoint/2010/main" val="1176431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B607D1F-782E-1949-80FC-F94BC3B2515E}" type="slidenum">
              <a:rPr lang="en-US" altLang="en-US" sz="1200">
                <a:latin typeface="Calibri" charset="0"/>
              </a:rPr>
              <a:pPr eaLnBrk="1" hangingPunct="1"/>
              <a:t>15</a:t>
            </a:fld>
            <a:endParaRPr lang="en-US" altLang="en-US" sz="1200">
              <a:latin typeface="Calibri" charset="0"/>
            </a:endParaRPr>
          </a:p>
        </p:txBody>
      </p:sp>
    </p:spTree>
    <p:extLst>
      <p:ext uri="{BB962C8B-B14F-4D97-AF65-F5344CB8AC3E}">
        <p14:creationId xmlns:p14="http://schemas.microsoft.com/office/powerpoint/2010/main" val="754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Includes RNAP, TFs.</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7DD1FFF-D702-1448-BC9B-8A2330B71D2F}" type="slidenum">
              <a:rPr lang="en-US" altLang="en-US" sz="1200">
                <a:latin typeface="Calibri" charset="0"/>
              </a:rPr>
              <a:pPr eaLnBrk="1" hangingPunct="1"/>
              <a:t>16</a:t>
            </a:fld>
            <a:endParaRPr lang="en-US" altLang="en-US" sz="1200">
              <a:latin typeface="Calibri" charset="0"/>
            </a:endParaRPr>
          </a:p>
        </p:txBody>
      </p:sp>
    </p:spTree>
    <p:extLst>
      <p:ext uri="{BB962C8B-B14F-4D97-AF65-F5344CB8AC3E}">
        <p14:creationId xmlns:p14="http://schemas.microsoft.com/office/powerpoint/2010/main" val="1804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67B88F-4D08-5140-B39F-2A3B4FDB92D4}"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2787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7B88F-4D08-5140-B39F-2A3B4FDB92D4}"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138344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7B88F-4D08-5140-B39F-2A3B4FDB92D4}"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67977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7B88F-4D08-5140-B39F-2A3B4FDB92D4}"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10006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7B88F-4D08-5140-B39F-2A3B4FDB92D4}"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35617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67B88F-4D08-5140-B39F-2A3B4FDB92D4}"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114386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67B88F-4D08-5140-B39F-2A3B4FDB92D4}" type="datetimeFigureOut">
              <a:rPr lang="en-US" smtClean="0"/>
              <a:t>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63134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7B88F-4D08-5140-B39F-2A3B4FDB92D4}" type="datetimeFigureOut">
              <a:rPr lang="en-US" smtClean="0"/>
              <a:t>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30969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7B88F-4D08-5140-B39F-2A3B4FDB92D4}" type="datetimeFigureOut">
              <a:rPr lang="en-US" smtClean="0"/>
              <a:t>1/19/17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16093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7B88F-4D08-5140-B39F-2A3B4FDB92D4}"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157738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7B88F-4D08-5140-B39F-2A3B4FDB92D4}"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128FE-F771-374E-A56C-0F893A6BECC1}" type="slidenum">
              <a:rPr lang="en-US" smtClean="0"/>
              <a:t>‹#›</a:t>
            </a:fld>
            <a:endParaRPr lang="en-US"/>
          </a:p>
        </p:txBody>
      </p:sp>
    </p:spTree>
    <p:extLst>
      <p:ext uri="{BB962C8B-B14F-4D97-AF65-F5344CB8AC3E}">
        <p14:creationId xmlns:p14="http://schemas.microsoft.com/office/powerpoint/2010/main" val="4200727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7B88F-4D08-5140-B39F-2A3B4FDB92D4}" type="datetimeFigureOut">
              <a:rPr lang="en-US" smtClean="0"/>
              <a:t>1/19/17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128FE-F771-374E-A56C-0F893A6BECC1}" type="slidenum">
              <a:rPr lang="en-US" smtClean="0"/>
              <a:t>‹#›</a:t>
            </a:fld>
            <a:endParaRPr lang="en-US"/>
          </a:p>
        </p:txBody>
      </p:sp>
    </p:spTree>
    <p:extLst>
      <p:ext uri="{BB962C8B-B14F-4D97-AF65-F5344CB8AC3E}">
        <p14:creationId xmlns:p14="http://schemas.microsoft.com/office/powerpoint/2010/main" val="1996585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90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Transcription in action: RNA polymerase</a:t>
            </a:r>
            <a:endParaRPr lang="en-US" dirty="0"/>
          </a:p>
        </p:txBody>
      </p:sp>
      <p:sp>
        <p:nvSpPr>
          <p:cNvPr id="3" name="Content Placeholder 2"/>
          <p:cNvSpPr>
            <a:spLocks noGrp="1"/>
          </p:cNvSpPr>
          <p:nvPr>
            <p:ph idx="1"/>
          </p:nvPr>
        </p:nvSpPr>
        <p:spPr/>
        <p:txBody>
          <a:bodyPr/>
          <a:lstStyle/>
          <a:p>
            <a:r>
              <a:rPr lang="en-US" dirty="0" smtClean="0"/>
              <a:t>Check out this video for an overview: </a:t>
            </a:r>
          </a:p>
          <a:p>
            <a:pPr marL="0" indent="0">
              <a:buNone/>
            </a:pPr>
            <a:r>
              <a:rPr lang="en-US" dirty="0" smtClean="0"/>
              <a:t>https://</a:t>
            </a:r>
            <a:r>
              <a:rPr lang="en-US" dirty="0" err="1" smtClean="0"/>
              <a:t>www.youtube.com</a:t>
            </a:r>
            <a:r>
              <a:rPr lang="en-US" dirty="0" smtClean="0"/>
              <a:t>/</a:t>
            </a:r>
            <a:r>
              <a:rPr lang="en-US" dirty="0" err="1" smtClean="0"/>
              <a:t>watch?v</a:t>
            </a:r>
            <a:r>
              <a:rPr lang="en-US" dirty="0" smtClean="0"/>
              <a:t>=</a:t>
            </a:r>
            <a:r>
              <a:rPr lang="en-US" dirty="0" err="1" smtClean="0"/>
              <a:t>SMtWvDbfHLo</a:t>
            </a:r>
            <a:endParaRPr lang="en-US" dirty="0"/>
          </a:p>
        </p:txBody>
      </p:sp>
    </p:spTree>
    <p:extLst>
      <p:ext uri="{BB962C8B-B14F-4D97-AF65-F5344CB8AC3E}">
        <p14:creationId xmlns:p14="http://schemas.microsoft.com/office/powerpoint/2010/main" val="32382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12_Figure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136525"/>
            <a:ext cx="3249613" cy="65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3"/>
          <p:cNvSpPr txBox="1">
            <a:spLocks noChangeArrowheads="1"/>
          </p:cNvSpPr>
          <p:nvPr/>
        </p:nvSpPr>
        <p:spPr bwMode="auto">
          <a:xfrm>
            <a:off x="9829800" y="63246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3.3</a:t>
            </a:r>
          </a:p>
        </p:txBody>
      </p:sp>
      <p:sp>
        <p:nvSpPr>
          <p:cNvPr id="32772" name="TextBox 4"/>
          <p:cNvSpPr txBox="1">
            <a:spLocks noChangeArrowheads="1"/>
          </p:cNvSpPr>
          <p:nvPr/>
        </p:nvSpPr>
        <p:spPr bwMode="auto">
          <a:xfrm>
            <a:off x="1524001" y="914401"/>
            <a:ext cx="26085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Making RNA from DNA:</a:t>
            </a:r>
          </a:p>
          <a:p>
            <a:pPr eaLnBrk="1" hangingPunct="1"/>
            <a:r>
              <a:rPr lang="ja-JP" altLang="en-US" sz="1800"/>
              <a:t>“</a:t>
            </a:r>
            <a:r>
              <a:rPr lang="en-US" altLang="ja-JP" sz="1800"/>
              <a:t>Transcription</a:t>
            </a:r>
            <a:r>
              <a:rPr lang="ja-JP" altLang="en-US" sz="1800"/>
              <a:t>”</a:t>
            </a:r>
            <a:endParaRPr lang="en-US" altLang="en-US" sz="1800"/>
          </a:p>
        </p:txBody>
      </p:sp>
      <p:sp>
        <p:nvSpPr>
          <p:cNvPr id="6" name="TextBox 5"/>
          <p:cNvSpPr txBox="1"/>
          <p:nvPr/>
        </p:nvSpPr>
        <p:spPr>
          <a:xfrm>
            <a:off x="3468688" y="5148263"/>
            <a:ext cx="1345946"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defRPr/>
            </a:pPr>
            <a:r>
              <a:rPr lang="en-US" dirty="0"/>
              <a:t>TRANSCRIPT</a:t>
            </a:r>
          </a:p>
        </p:txBody>
      </p:sp>
      <p:cxnSp>
        <p:nvCxnSpPr>
          <p:cNvPr id="8" name="Straight Arrow Connector 7"/>
          <p:cNvCxnSpPr/>
          <p:nvPr/>
        </p:nvCxnSpPr>
        <p:spPr>
          <a:xfrm>
            <a:off x="4879975" y="5516564"/>
            <a:ext cx="908050" cy="33337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859836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a:t>Gene expression</a:t>
            </a:r>
          </a:p>
        </p:txBody>
      </p:sp>
      <p:sp>
        <p:nvSpPr>
          <p:cNvPr id="38915" name="Content Placeholder 2"/>
          <p:cNvSpPr>
            <a:spLocks noGrp="1"/>
          </p:cNvSpPr>
          <p:nvPr>
            <p:ph idx="1"/>
          </p:nvPr>
        </p:nvSpPr>
        <p:spPr/>
        <p:txBody>
          <a:bodyPr/>
          <a:lstStyle/>
          <a:p>
            <a:pPr eaLnBrk="1" hangingPunct="1"/>
            <a:r>
              <a:rPr lang="en-US" altLang="en-US" dirty="0"/>
              <a:t>Genes on DNA code for an </a:t>
            </a:r>
            <a:r>
              <a:rPr lang="en-US" altLang="en-US" dirty="0" smtClean="0"/>
              <a:t>_____________</a:t>
            </a:r>
            <a:endParaRPr lang="en-US" altLang="en-US" dirty="0"/>
          </a:p>
          <a:p>
            <a:pPr eaLnBrk="1" hangingPunct="1"/>
            <a:r>
              <a:rPr lang="en-US" altLang="en-US" dirty="0"/>
              <a:t>When mRNA copy/copies made from DNA, it is said to be </a:t>
            </a:r>
            <a:r>
              <a:rPr lang="ja-JP" altLang="en-US" dirty="0" smtClean="0"/>
              <a:t>“</a:t>
            </a:r>
            <a:r>
              <a:rPr lang="en-US" altLang="ja-JP" dirty="0" smtClean="0"/>
              <a:t>____________________”</a:t>
            </a:r>
            <a:endParaRPr lang="en-US" altLang="en-US" dirty="0"/>
          </a:p>
        </p:txBody>
      </p:sp>
    </p:spTree>
    <p:extLst>
      <p:ext uri="{BB962C8B-B14F-4D97-AF65-F5344CB8AC3E}">
        <p14:creationId xmlns:p14="http://schemas.microsoft.com/office/powerpoint/2010/main" val="202157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Basal transcription</a:t>
            </a:r>
          </a:p>
        </p:txBody>
      </p:sp>
      <p:sp>
        <p:nvSpPr>
          <p:cNvPr id="39939" name="Content Placeholder 2"/>
          <p:cNvSpPr>
            <a:spLocks noGrp="1"/>
          </p:cNvSpPr>
          <p:nvPr>
            <p:ph idx="1"/>
          </p:nvPr>
        </p:nvSpPr>
        <p:spPr/>
        <p:txBody>
          <a:bodyPr/>
          <a:lstStyle/>
          <a:p>
            <a:pPr eaLnBrk="1" hangingPunct="1"/>
            <a:r>
              <a:rPr lang="en-US" altLang="en-US" dirty="0"/>
              <a:t>The rate at which transcription initiation and elongation would proceed </a:t>
            </a:r>
            <a:r>
              <a:rPr lang="en-US" altLang="en-US" dirty="0" smtClean="0"/>
              <a:t>________________________________________.</a:t>
            </a:r>
            <a:endParaRPr lang="en-US" altLang="en-US" dirty="0"/>
          </a:p>
        </p:txBody>
      </p:sp>
    </p:spTree>
    <p:extLst>
      <p:ext uri="{BB962C8B-B14F-4D97-AF65-F5344CB8AC3E}">
        <p14:creationId xmlns:p14="http://schemas.microsoft.com/office/powerpoint/2010/main" val="348762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1600"/>
            <a:ext cx="8229600" cy="1143000"/>
          </a:xfrm>
        </p:spPr>
        <p:txBody>
          <a:bodyPr rtlCol="0">
            <a:normAutofit/>
          </a:bodyPr>
          <a:lstStyle/>
          <a:p>
            <a:pPr>
              <a:defRPr/>
            </a:pPr>
            <a:r>
              <a:rPr lang="en-US" dirty="0" smtClean="0">
                <a:ea typeface="+mj-ea"/>
                <a:cs typeface="+mj-cs"/>
              </a:rPr>
              <a:t>Basal Transcription</a:t>
            </a:r>
          </a:p>
        </p:txBody>
      </p:sp>
      <p:pic>
        <p:nvPicPr>
          <p:cNvPr id="40963" name="Picture 2" descr="07043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026" y="1244600"/>
            <a:ext cx="4748213"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45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Transcription factors are proteins that bind DNA</a:t>
            </a:r>
            <a:endParaRPr lang="en-US" altLang="en-US" dirty="0"/>
          </a:p>
        </p:txBody>
      </p:sp>
      <p:pic>
        <p:nvPicPr>
          <p:cNvPr id="245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652754" y="1027906"/>
            <a:ext cx="34925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92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pPr eaLnBrk="1" hangingPunct="1"/>
            <a:r>
              <a:rPr lang="en-US" altLang="en-US" sz="3600" dirty="0"/>
              <a:t>DNA </a:t>
            </a:r>
            <a:r>
              <a:rPr lang="en-US" altLang="en-US" sz="3600" dirty="0" smtClean="0"/>
              <a:t>binding regulatory proteins: Transcription factors</a:t>
            </a:r>
            <a:endParaRPr lang="en-US" altLang="en-US" sz="3600" dirty="0"/>
          </a:p>
        </p:txBody>
      </p:sp>
      <p:pic>
        <p:nvPicPr>
          <p:cNvPr id="44035" name="Picture 6" descr="09_02Figure-L"/>
          <p:cNvPicPr>
            <a:picLocks noChangeAspect="1" noChangeArrowheads="1"/>
          </p:cNvPicPr>
          <p:nvPr/>
        </p:nvPicPr>
        <p:blipFill>
          <a:blip r:embed="rId3">
            <a:extLst>
              <a:ext uri="{28A0092B-C50C-407E-A947-70E740481C1C}">
                <a14:useLocalDpi xmlns:a14="http://schemas.microsoft.com/office/drawing/2010/main" val="0"/>
              </a:ext>
            </a:extLst>
          </a:blip>
          <a:srcRect b="2751"/>
          <a:stretch>
            <a:fillRect/>
          </a:stretch>
        </p:blipFill>
        <p:spPr bwMode="auto">
          <a:xfrm>
            <a:off x="2681288" y="1220789"/>
            <a:ext cx="7040562"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379788" y="4606925"/>
            <a:ext cx="2316162" cy="369888"/>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defRPr/>
            </a:pPr>
            <a:r>
              <a:rPr lang="en-US" dirty="0"/>
              <a:t>Binding SITE</a:t>
            </a:r>
          </a:p>
        </p:txBody>
      </p:sp>
      <p:sp>
        <p:nvSpPr>
          <p:cNvPr id="5" name="TextBox 4"/>
          <p:cNvSpPr txBox="1"/>
          <p:nvPr/>
        </p:nvSpPr>
        <p:spPr>
          <a:xfrm>
            <a:off x="6156326" y="6257925"/>
            <a:ext cx="2314575" cy="369888"/>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defRPr/>
            </a:pPr>
            <a:r>
              <a:rPr lang="en-US" dirty="0"/>
              <a:t>Binding SITE</a:t>
            </a:r>
          </a:p>
        </p:txBody>
      </p:sp>
      <p:sp>
        <p:nvSpPr>
          <p:cNvPr id="2" name="Rectangle 1"/>
          <p:cNvSpPr/>
          <p:nvPr/>
        </p:nvSpPr>
        <p:spPr>
          <a:xfrm>
            <a:off x="5029200" y="1220789"/>
            <a:ext cx="4800600" cy="850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6131907" y="2488828"/>
            <a:ext cx="4800600" cy="850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4282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TFs bind to specific non-coding DNA sequences </a:t>
            </a:r>
            <a:endParaRPr lang="en-US" dirty="0"/>
          </a:p>
        </p:txBody>
      </p:sp>
      <p:sp>
        <p:nvSpPr>
          <p:cNvPr id="3" name="TextBox 2"/>
          <p:cNvSpPr txBox="1"/>
          <p:nvPr/>
        </p:nvSpPr>
        <p:spPr>
          <a:xfrm>
            <a:off x="487633" y="1990165"/>
            <a:ext cx="10938636" cy="2800767"/>
          </a:xfrm>
          <a:prstGeom prst="rect">
            <a:avLst/>
          </a:prstGeom>
          <a:noFill/>
        </p:spPr>
        <p:txBody>
          <a:bodyPr wrap="none" rtlCol="0">
            <a:spAutoFit/>
          </a:bodyPr>
          <a:lstStyle/>
          <a:p>
            <a:pPr marL="285750" indent="-285750">
              <a:buFont typeface="Arial" charset="0"/>
              <a:buChar char="•"/>
            </a:pPr>
            <a:r>
              <a:rPr lang="en-US" sz="2200" dirty="0" smtClean="0"/>
              <a:t>These sequences are also called ________________________________.</a:t>
            </a:r>
          </a:p>
          <a:p>
            <a:pPr marL="285750" indent="-285750">
              <a:buFont typeface="Arial" charset="0"/>
              <a:buChar char="•"/>
            </a:pPr>
            <a:endParaRPr lang="en-US" sz="2200" dirty="0" smtClean="0"/>
          </a:p>
          <a:p>
            <a:pPr marL="285750" indent="-285750">
              <a:buFont typeface="Arial" charset="0"/>
              <a:buChar char="•"/>
            </a:pPr>
            <a:r>
              <a:rPr lang="en-US" sz="2200" dirty="0" smtClean="0"/>
              <a:t>They can be found throughout ________________and, although the motifs for a given TF </a:t>
            </a:r>
          </a:p>
          <a:p>
            <a:r>
              <a:rPr lang="en-US" sz="2200" dirty="0" smtClean="0"/>
              <a:t>follow a certain ________________, they are not exactly the same. </a:t>
            </a:r>
          </a:p>
          <a:p>
            <a:endParaRPr lang="en-US" sz="2200" dirty="0" smtClean="0"/>
          </a:p>
          <a:p>
            <a:pPr marL="285750" indent="-285750">
              <a:buFont typeface="Arial" charset="0"/>
              <a:buChar char="•"/>
            </a:pPr>
            <a:r>
              <a:rPr lang="en-US" sz="2200" dirty="0" smtClean="0"/>
              <a:t>The motif therefore has a “___________________”</a:t>
            </a:r>
          </a:p>
          <a:p>
            <a:pPr marL="285750" indent="-285750">
              <a:buFont typeface="Arial" charset="0"/>
              <a:buChar char="•"/>
            </a:pPr>
            <a:endParaRPr lang="en-US" sz="2200" dirty="0" smtClean="0"/>
          </a:p>
          <a:p>
            <a:pPr marL="285750" indent="-285750">
              <a:buFont typeface="Arial" charset="0"/>
              <a:buChar char="•"/>
            </a:pPr>
            <a:r>
              <a:rPr lang="en-US" sz="2200" dirty="0" smtClean="0"/>
              <a:t>The more a motif resembles a “_____________”, the more likely _____________________.</a:t>
            </a:r>
            <a:endParaRPr lang="en-US" sz="2200" dirty="0"/>
          </a:p>
        </p:txBody>
      </p:sp>
    </p:spTree>
    <p:extLst>
      <p:ext uri="{BB962C8B-B14F-4D97-AF65-F5344CB8AC3E}">
        <p14:creationId xmlns:p14="http://schemas.microsoft.com/office/powerpoint/2010/main" val="56189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Example: TFs bind to specific non-coding DNA sequences </a:t>
            </a:r>
            <a:endParaRPr lang="en-US" dirty="0"/>
          </a:p>
        </p:txBody>
      </p:sp>
      <p:pic>
        <p:nvPicPr>
          <p:cNvPr id="4" name="Picture 5" descr="07_22Figure-L"/>
          <p:cNvPicPr>
            <a:picLocks noChangeAspect="1" noChangeArrowheads="1"/>
          </p:cNvPicPr>
          <p:nvPr/>
        </p:nvPicPr>
        <p:blipFill>
          <a:blip r:embed="rId2">
            <a:extLst>
              <a:ext uri="{28A0092B-C50C-407E-A947-70E740481C1C}">
                <a14:useLocalDpi xmlns:a14="http://schemas.microsoft.com/office/drawing/2010/main" val="0"/>
              </a:ext>
            </a:extLst>
          </a:blip>
          <a:srcRect b="2507"/>
          <a:stretch>
            <a:fillRect/>
          </a:stretch>
        </p:blipFill>
        <p:spPr bwMode="auto">
          <a:xfrm>
            <a:off x="1847342" y="1843088"/>
            <a:ext cx="6322100" cy="485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618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ea typeface="+mj-ea"/>
                <a:cs typeface="+mj-cs"/>
              </a:rPr>
              <a:t>Regulatory TFs change the basal transcription </a:t>
            </a:r>
            <a:r>
              <a:rPr lang="en-US" dirty="0" smtClean="0">
                <a:ea typeface="+mj-ea"/>
                <a:cs typeface="+mj-cs"/>
              </a:rPr>
              <a:t>rate in response to stimuli</a:t>
            </a:r>
            <a:endParaRPr lang="en-US" dirty="0" smtClean="0">
              <a:ea typeface="+mj-ea"/>
              <a:cs typeface="+mj-cs"/>
            </a:endParaRPr>
          </a:p>
        </p:txBody>
      </p:sp>
      <p:sp>
        <p:nvSpPr>
          <p:cNvPr id="3" name="Content Placeholder 2"/>
          <p:cNvSpPr>
            <a:spLocks noGrp="1"/>
          </p:cNvSpPr>
          <p:nvPr>
            <p:ph idx="1"/>
          </p:nvPr>
        </p:nvSpPr>
        <p:spPr/>
        <p:txBody>
          <a:bodyPr rtlCol="0">
            <a:normAutofit/>
          </a:bodyPr>
          <a:lstStyle/>
          <a:p>
            <a:pPr>
              <a:defRPr/>
            </a:pPr>
            <a:r>
              <a:rPr lang="en-US" dirty="0" smtClean="0">
                <a:ea typeface="+mn-ea"/>
                <a:cs typeface="+mn-cs"/>
              </a:rPr>
              <a:t>Activators = </a:t>
            </a:r>
            <a:r>
              <a:rPr lang="en-US" dirty="0" smtClean="0">
                <a:ea typeface="+mn-ea"/>
                <a:cs typeface="+mn-cs"/>
              </a:rPr>
              <a:t>___________________the </a:t>
            </a:r>
            <a:r>
              <a:rPr lang="en-US" dirty="0" smtClean="0">
                <a:ea typeface="+mn-ea"/>
                <a:cs typeface="+mn-cs"/>
              </a:rPr>
              <a:t>rate of transcription</a:t>
            </a:r>
          </a:p>
          <a:p>
            <a:pPr lvl="1">
              <a:buFont typeface="Arial"/>
              <a:buChar char="–"/>
              <a:defRPr/>
            </a:pPr>
            <a:r>
              <a:rPr lang="en-US" dirty="0" smtClean="0">
                <a:ea typeface="+mn-ea"/>
              </a:rPr>
              <a:t>Attract/recruit </a:t>
            </a:r>
            <a:r>
              <a:rPr lang="en-US" dirty="0" smtClean="0">
                <a:ea typeface="+mn-ea"/>
              </a:rPr>
              <a:t>_____________</a:t>
            </a:r>
            <a:endParaRPr lang="en-US" dirty="0" smtClean="0">
              <a:ea typeface="+mn-ea"/>
            </a:endParaRPr>
          </a:p>
          <a:p>
            <a:pPr lvl="1">
              <a:buFont typeface="Arial"/>
              <a:buChar char="–"/>
              <a:defRPr/>
            </a:pPr>
            <a:r>
              <a:rPr lang="en-US" dirty="0" smtClean="0">
                <a:ea typeface="+mn-ea"/>
              </a:rPr>
              <a:t>Stabilize </a:t>
            </a:r>
            <a:r>
              <a:rPr lang="en-US" dirty="0" smtClean="0">
                <a:ea typeface="+mn-ea"/>
              </a:rPr>
              <a:t>___________________</a:t>
            </a:r>
            <a:endParaRPr lang="en-US" dirty="0" smtClean="0">
              <a:ea typeface="+mn-ea"/>
            </a:endParaRPr>
          </a:p>
          <a:p>
            <a:pPr>
              <a:defRPr/>
            </a:pPr>
            <a:r>
              <a:rPr lang="en-US" dirty="0" smtClean="0">
                <a:ea typeface="+mn-ea"/>
                <a:cs typeface="+mn-cs"/>
              </a:rPr>
              <a:t>Repressors = </a:t>
            </a:r>
            <a:r>
              <a:rPr lang="en-US" dirty="0" smtClean="0">
                <a:ea typeface="+mn-ea"/>
                <a:cs typeface="+mn-cs"/>
              </a:rPr>
              <a:t>___________________or </a:t>
            </a:r>
            <a:r>
              <a:rPr lang="en-US" dirty="0" smtClean="0">
                <a:ea typeface="+mn-ea"/>
                <a:cs typeface="+mn-cs"/>
              </a:rPr>
              <a:t>block rate of transcription</a:t>
            </a:r>
          </a:p>
          <a:p>
            <a:pPr lvl="1">
              <a:buFont typeface="Arial"/>
              <a:buChar char="–"/>
              <a:defRPr/>
            </a:pPr>
            <a:r>
              <a:rPr lang="en-US" dirty="0" smtClean="0">
                <a:ea typeface="+mn-ea"/>
              </a:rPr>
              <a:t>Block </a:t>
            </a:r>
            <a:r>
              <a:rPr lang="en-US" dirty="0" smtClean="0">
                <a:ea typeface="+mn-ea"/>
              </a:rPr>
              <a:t>______________*</a:t>
            </a:r>
            <a:endParaRPr lang="en-US" dirty="0" smtClean="0">
              <a:ea typeface="+mn-ea"/>
            </a:endParaRPr>
          </a:p>
          <a:p>
            <a:pPr lvl="1">
              <a:buFont typeface="Arial"/>
              <a:buChar char="–"/>
              <a:defRPr/>
            </a:pPr>
            <a:r>
              <a:rPr lang="en-US" dirty="0" smtClean="0">
                <a:ea typeface="+mn-ea"/>
              </a:rPr>
              <a:t>Block </a:t>
            </a:r>
            <a:r>
              <a:rPr lang="en-US" dirty="0" smtClean="0">
                <a:ea typeface="+mn-ea"/>
              </a:rPr>
              <a:t>___________________</a:t>
            </a:r>
            <a:endParaRPr lang="en-US" dirty="0" smtClean="0">
              <a:ea typeface="+mn-ea"/>
            </a:endParaRPr>
          </a:p>
          <a:p>
            <a:pPr lvl="1">
              <a:buFont typeface="Arial"/>
              <a:buChar char="–"/>
              <a:defRPr/>
            </a:pPr>
            <a:r>
              <a:rPr lang="en-US" dirty="0" smtClean="0">
                <a:ea typeface="+mn-ea"/>
              </a:rPr>
              <a:t>Destabilize </a:t>
            </a:r>
            <a:r>
              <a:rPr lang="en-US" dirty="0" smtClean="0">
                <a:ea typeface="+mn-ea"/>
              </a:rPr>
              <a:t>________________</a:t>
            </a:r>
            <a:endParaRPr lang="en-US" dirty="0" smtClean="0">
              <a:ea typeface="+mn-ea"/>
            </a:endParaRPr>
          </a:p>
          <a:p>
            <a:pPr lvl="1">
              <a:buFont typeface="Arial"/>
              <a:buChar char="–"/>
              <a:defRPr/>
            </a:pPr>
            <a:r>
              <a:rPr lang="en-US" dirty="0" smtClean="0">
                <a:ea typeface="+mn-ea"/>
              </a:rPr>
              <a:t>Etc</a:t>
            </a:r>
            <a:r>
              <a:rPr lang="en-US" dirty="0" smtClean="0">
                <a:ea typeface="+mn-ea"/>
              </a:rPr>
              <a:t>.</a:t>
            </a:r>
          </a:p>
          <a:p>
            <a:pPr>
              <a:buFont typeface="Arial" charset="0"/>
              <a:buChar char="•"/>
              <a:defRPr/>
            </a:pPr>
            <a:r>
              <a:rPr lang="en-US" dirty="0" smtClean="0"/>
              <a:t>Video of </a:t>
            </a:r>
            <a:r>
              <a:rPr lang="en-US" dirty="0"/>
              <a:t>regulated transcription</a:t>
            </a:r>
            <a:r>
              <a:rPr lang="en-US" dirty="0" smtClean="0"/>
              <a:t>: https</a:t>
            </a:r>
            <a:r>
              <a:rPr lang="en-US" dirty="0"/>
              <a:t>://</a:t>
            </a:r>
            <a:r>
              <a:rPr lang="en-US" dirty="0" err="1"/>
              <a:t>www.youtube.com</a:t>
            </a:r>
            <a:r>
              <a:rPr lang="en-US" dirty="0"/>
              <a:t>/</a:t>
            </a:r>
            <a:r>
              <a:rPr lang="en-US" dirty="0" err="1"/>
              <a:t>watch?v</a:t>
            </a:r>
            <a:r>
              <a:rPr lang="en-US" dirty="0"/>
              <a:t>=vi-</a:t>
            </a:r>
            <a:r>
              <a:rPr lang="en-US" dirty="0" err="1"/>
              <a:t>zWoobt_Q</a:t>
            </a:r>
            <a:endParaRPr lang="en-US" dirty="0" smtClean="0"/>
          </a:p>
        </p:txBody>
      </p:sp>
    </p:spTree>
    <p:extLst>
      <p:ext uri="{BB962C8B-B14F-4D97-AF65-F5344CB8AC3E}">
        <p14:creationId xmlns:p14="http://schemas.microsoft.com/office/powerpoint/2010/main" val="1561409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633663" y="2373631"/>
            <a:ext cx="76228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600" b="1" dirty="0" smtClean="0">
                <a:solidFill>
                  <a:schemeClr val="tx2"/>
                </a:solidFill>
              </a:rPr>
              <a:t>Transcription and gene regulation</a:t>
            </a:r>
          </a:p>
        </p:txBody>
      </p:sp>
    </p:spTree>
    <p:extLst>
      <p:ext uri="{BB962C8B-B14F-4D97-AF65-F5344CB8AC3E}">
        <p14:creationId xmlns:p14="http://schemas.microsoft.com/office/powerpoint/2010/main" val="81059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Reminder: Signals from outside the cell are relayed by signal transduction cascades that culminate in changing the levels of transcription</a:t>
            </a:r>
            <a:endParaRPr lang="en-US" dirty="0"/>
          </a:p>
        </p:txBody>
      </p:sp>
      <p:sp>
        <p:nvSpPr>
          <p:cNvPr id="3" name="Content Placeholder 2"/>
          <p:cNvSpPr>
            <a:spLocks noGrp="1"/>
          </p:cNvSpPr>
          <p:nvPr>
            <p:ph idx="1"/>
          </p:nvPr>
        </p:nvSpPr>
        <p:spPr>
          <a:xfrm>
            <a:off x="838200" y="2042194"/>
            <a:ext cx="10515600" cy="4351338"/>
          </a:xfrm>
        </p:spPr>
        <p:txBody>
          <a:bodyPr/>
          <a:lstStyle/>
          <a:p>
            <a:r>
              <a:rPr lang="en-US" dirty="0" smtClean="0"/>
              <a:t>Genes are expressed at different _______in response to different _________.</a:t>
            </a:r>
          </a:p>
          <a:p>
            <a:r>
              <a:rPr lang="en-US" dirty="0" smtClean="0"/>
              <a:t>Different genes are expressed in different ____________________________________</a:t>
            </a:r>
          </a:p>
          <a:p>
            <a:r>
              <a:rPr lang="en-US" dirty="0" smtClean="0"/>
              <a:t>Genes are expressed within the ________________of eukaryotic cells, where the ___________is located.</a:t>
            </a:r>
          </a:p>
          <a:p>
            <a:pPr marL="0" indent="0">
              <a:buNone/>
            </a:pPr>
            <a:endParaRPr lang="en-US" dirty="0"/>
          </a:p>
        </p:txBody>
      </p:sp>
    </p:spTree>
    <p:extLst>
      <p:ext uri="{BB962C8B-B14F-4D97-AF65-F5344CB8AC3E}">
        <p14:creationId xmlns:p14="http://schemas.microsoft.com/office/powerpoint/2010/main" val="17296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16_Figure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494" y="108982"/>
            <a:ext cx="4919663" cy="65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Box 2"/>
          <p:cNvSpPr txBox="1">
            <a:spLocks noChangeArrowheads="1"/>
          </p:cNvSpPr>
          <p:nvPr/>
        </p:nvSpPr>
        <p:spPr bwMode="auto">
          <a:xfrm>
            <a:off x="9525000" y="63246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Calibri" charset="0"/>
              </a:rPr>
              <a:t>3.10b</a:t>
            </a:r>
          </a:p>
        </p:txBody>
      </p:sp>
      <p:sp>
        <p:nvSpPr>
          <p:cNvPr id="2" name="TextBox 1"/>
          <p:cNvSpPr txBox="1"/>
          <p:nvPr/>
        </p:nvSpPr>
        <p:spPr>
          <a:xfrm>
            <a:off x="548640" y="571500"/>
            <a:ext cx="2950423" cy="923330"/>
          </a:xfrm>
          <a:prstGeom prst="rect">
            <a:avLst/>
          </a:prstGeom>
          <a:noFill/>
        </p:spPr>
        <p:txBody>
          <a:bodyPr wrap="none" rtlCol="0">
            <a:spAutoFit/>
          </a:bodyPr>
          <a:lstStyle/>
          <a:p>
            <a:r>
              <a:rPr lang="en-US" dirty="0" smtClean="0"/>
              <a:t>TFs can regulate transcription</a:t>
            </a:r>
          </a:p>
          <a:p>
            <a:r>
              <a:rPr lang="en-US" dirty="0" smtClean="0"/>
              <a:t>when they bind DNA next to</a:t>
            </a:r>
          </a:p>
          <a:p>
            <a:r>
              <a:rPr lang="en-US" dirty="0" smtClean="0"/>
              <a:t>RNA polymerase</a:t>
            </a:r>
            <a:endParaRPr lang="en-US" dirty="0"/>
          </a:p>
        </p:txBody>
      </p:sp>
      <p:sp>
        <p:nvSpPr>
          <p:cNvPr id="3" name="TextBox 2"/>
          <p:cNvSpPr txBox="1"/>
          <p:nvPr/>
        </p:nvSpPr>
        <p:spPr>
          <a:xfrm>
            <a:off x="382578" y="1939998"/>
            <a:ext cx="2234907" cy="2862322"/>
          </a:xfrm>
          <a:prstGeom prst="rect">
            <a:avLst/>
          </a:prstGeom>
          <a:noFill/>
        </p:spPr>
        <p:txBody>
          <a:bodyPr wrap="none" rtlCol="0">
            <a:spAutoFit/>
          </a:bodyPr>
          <a:lstStyle/>
          <a:p>
            <a:r>
              <a:rPr lang="en-US" dirty="0" smtClean="0"/>
              <a:t>Operator: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Activator binding site:</a:t>
            </a:r>
            <a:endParaRPr lang="en-US" dirty="0"/>
          </a:p>
        </p:txBody>
      </p:sp>
    </p:spTree>
    <p:extLst>
      <p:ext uri="{BB962C8B-B14F-4D97-AF65-F5344CB8AC3E}">
        <p14:creationId xmlns:p14="http://schemas.microsoft.com/office/powerpoint/2010/main" val="1431749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1600"/>
            <a:ext cx="8229600" cy="1143000"/>
          </a:xfrm>
        </p:spPr>
        <p:txBody>
          <a:bodyPr rtlCol="0">
            <a:normAutofit fontScale="90000"/>
          </a:bodyPr>
          <a:lstStyle/>
          <a:p>
            <a:pPr>
              <a:defRPr/>
            </a:pPr>
            <a:r>
              <a:rPr lang="en-US" dirty="0" smtClean="0">
                <a:ea typeface="+mj-ea"/>
                <a:cs typeface="+mj-cs"/>
              </a:rPr>
              <a:t>Transcription factors can also regulate transcription at a distance</a:t>
            </a:r>
            <a:endParaRPr lang="en-US" dirty="0" smtClean="0">
              <a:ea typeface="+mj-ea"/>
              <a:cs typeface="+mj-cs"/>
            </a:endParaRPr>
          </a:p>
        </p:txBody>
      </p:sp>
      <p:pic>
        <p:nvPicPr>
          <p:cNvPr id="46083" name="Picture 2" descr="07043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4600"/>
            <a:ext cx="4748213"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7101" y="1437105"/>
            <a:ext cx="1128835" cy="369332"/>
          </a:xfrm>
          <a:prstGeom prst="rect">
            <a:avLst/>
          </a:prstGeom>
          <a:noFill/>
        </p:spPr>
        <p:txBody>
          <a:bodyPr wrap="none" rtlCol="0">
            <a:spAutoFit/>
          </a:bodyPr>
          <a:lstStyle/>
          <a:p>
            <a:r>
              <a:rPr lang="en-US" dirty="0" smtClean="0"/>
              <a:t>Enhancer:</a:t>
            </a:r>
            <a:endParaRPr lang="en-US" dirty="0"/>
          </a:p>
        </p:txBody>
      </p:sp>
    </p:spTree>
    <p:extLst>
      <p:ext uri="{BB962C8B-B14F-4D97-AF65-F5344CB8AC3E}">
        <p14:creationId xmlns:p14="http://schemas.microsoft.com/office/powerpoint/2010/main" val="18256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TFs themselves regulated?</a:t>
            </a:r>
            <a:endParaRPr lang="en-US" dirty="0"/>
          </a:p>
        </p:txBody>
      </p:sp>
      <p:sp>
        <p:nvSpPr>
          <p:cNvPr id="3" name="Content Placeholder 2"/>
          <p:cNvSpPr>
            <a:spLocks noGrp="1"/>
          </p:cNvSpPr>
          <p:nvPr>
            <p:ph idx="1"/>
          </p:nvPr>
        </p:nvSpPr>
        <p:spPr/>
        <p:txBody>
          <a:bodyPr/>
          <a:lstStyle/>
          <a:p>
            <a:r>
              <a:rPr lang="en-US" dirty="0" smtClean="0"/>
              <a:t>By phosphorylation (the end of a signal transduction cascade). Phosphorylation usually induces a ________________________that allows the TF to bind DNA</a:t>
            </a:r>
          </a:p>
          <a:p>
            <a:r>
              <a:rPr lang="en-US" dirty="0" smtClean="0"/>
              <a:t>By binding a small molecule directly (__________________________________). Again, ____________change and binding. Binding can occur in the presence or absence of the signal, also called a _______________.</a:t>
            </a:r>
          </a:p>
          <a:p>
            <a:r>
              <a:rPr lang="en-US" dirty="0" smtClean="0"/>
              <a:t>By increase or decrease in their __________________(i.e. some TFs regulate the transcription of genes encoding ____________). Some TFs regulate the expression of their own gene.</a:t>
            </a:r>
            <a:endParaRPr lang="en-US" dirty="0"/>
          </a:p>
        </p:txBody>
      </p:sp>
    </p:spTree>
    <p:extLst>
      <p:ext uri="{BB962C8B-B14F-4D97-AF65-F5344CB8AC3E}">
        <p14:creationId xmlns:p14="http://schemas.microsoft.com/office/powerpoint/2010/main" val="178892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26"/>
          <p:cNvSpPr>
            <a:spLocks noGrp="1" noChangeArrowheads="1"/>
          </p:cNvSpPr>
          <p:nvPr>
            <p:ph type="title"/>
          </p:nvPr>
        </p:nvSpPr>
        <p:spPr/>
        <p:txBody>
          <a:bodyPr/>
          <a:lstStyle/>
          <a:p>
            <a:pPr eaLnBrk="1" hangingPunct="1"/>
            <a:r>
              <a:rPr lang="en-US" altLang="en-US" dirty="0"/>
              <a:t>Combinatorial </a:t>
            </a:r>
            <a:r>
              <a:rPr lang="en-US" altLang="en-US" dirty="0" smtClean="0"/>
              <a:t>complexity of gene regulation</a:t>
            </a:r>
            <a:endParaRPr lang="en-US" altLang="en-US" dirty="0"/>
          </a:p>
        </p:txBody>
      </p:sp>
      <p:sp>
        <p:nvSpPr>
          <p:cNvPr id="20482" name="Rectangle 1027"/>
          <p:cNvSpPr>
            <a:spLocks noGrp="1" noChangeArrowheads="1"/>
          </p:cNvSpPr>
          <p:nvPr>
            <p:ph type="body" idx="1"/>
          </p:nvPr>
        </p:nvSpPr>
        <p:spPr/>
        <p:txBody>
          <a:bodyPr/>
          <a:lstStyle/>
          <a:p>
            <a:pPr eaLnBrk="1" hangingPunct="1"/>
            <a:r>
              <a:rPr lang="en-US" altLang="en-US" dirty="0" err="1" smtClean="0"/>
              <a:t>Heterodimerization</a:t>
            </a:r>
            <a:r>
              <a:rPr lang="en-US" altLang="en-US" dirty="0" smtClean="0"/>
              <a:t> </a:t>
            </a:r>
            <a:r>
              <a:rPr lang="mr-IN" altLang="en-US" dirty="0" smtClean="0"/>
              <a:t>–</a:t>
            </a:r>
            <a:r>
              <a:rPr lang="en-US" altLang="en-US" dirty="0" smtClean="0"/>
              <a:t> when two different TFs make a ___________together. Formation of this complex is required to _________________________. </a:t>
            </a:r>
            <a:endParaRPr lang="en-US" altLang="en-US" dirty="0"/>
          </a:p>
          <a:p>
            <a:pPr eaLnBrk="1" hangingPunct="1"/>
            <a:r>
              <a:rPr lang="en-US" altLang="en-US" dirty="0" smtClean="0"/>
              <a:t> A few different </a:t>
            </a:r>
            <a:r>
              <a:rPr lang="en-US" altLang="en-US" dirty="0"/>
              <a:t>transcription factors </a:t>
            </a:r>
            <a:r>
              <a:rPr lang="en-US" altLang="en-US" dirty="0" smtClean="0"/>
              <a:t>can bind to different _____________________ DNA locations to regulate the same gene</a:t>
            </a:r>
            <a:endParaRPr lang="en-US" altLang="en-US" dirty="0"/>
          </a:p>
        </p:txBody>
      </p:sp>
    </p:spTree>
    <p:extLst>
      <p:ext uri="{BB962C8B-B14F-4D97-AF65-F5344CB8AC3E}">
        <p14:creationId xmlns:p14="http://schemas.microsoft.com/office/powerpoint/2010/main" val="1623382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descr="070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47800"/>
            <a:ext cx="85344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TextBox 2"/>
          <p:cNvSpPr txBox="1">
            <a:spLocks noChangeArrowheads="1"/>
          </p:cNvSpPr>
          <p:nvPr/>
        </p:nvSpPr>
        <p:spPr bwMode="auto">
          <a:xfrm>
            <a:off x="9753600" y="63246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Calibri" charset="0"/>
              </a:rPr>
              <a:t>3.19</a:t>
            </a:r>
          </a:p>
        </p:txBody>
      </p:sp>
    </p:spTree>
    <p:extLst>
      <p:ext uri="{BB962C8B-B14F-4D97-AF65-F5344CB8AC3E}">
        <p14:creationId xmlns:p14="http://schemas.microsoft.com/office/powerpoint/2010/main" val="681623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ea typeface="+mj-ea"/>
                <a:cs typeface="+mj-cs"/>
              </a:rPr>
              <a:t>Combinatorial control, specific examples</a:t>
            </a:r>
          </a:p>
        </p:txBody>
      </p:sp>
      <p:pic>
        <p:nvPicPr>
          <p:cNvPr id="245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1417639"/>
            <a:ext cx="38989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ChangeArrowheads="1"/>
          </p:cNvSpPr>
          <p:nvPr/>
        </p:nvSpPr>
        <p:spPr bwMode="auto">
          <a:xfrm>
            <a:off x="5943600" y="6119814"/>
            <a:ext cx="4572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200">
                <a:latin typeface="Calibri" charset="0"/>
              </a:rPr>
              <a:t>Attila Reményi, Hans R Schöler &amp; Matthias Wilmanns Nature Structural &amp; Molecular Biology  11, 812 - 815 (2004) </a:t>
            </a:r>
          </a:p>
          <a:p>
            <a:pPr eaLnBrk="1" hangingPunct="1"/>
            <a:endParaRPr lang="en-US" altLang="en-US" sz="1800">
              <a:latin typeface="Calibri" charset="0"/>
            </a:endParaRPr>
          </a:p>
        </p:txBody>
      </p:sp>
    </p:spTree>
    <p:extLst>
      <p:ext uri="{BB962C8B-B14F-4D97-AF65-F5344CB8AC3E}">
        <p14:creationId xmlns:p14="http://schemas.microsoft.com/office/powerpoint/2010/main" val="1172070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492500" y="1263650"/>
            <a:ext cx="52070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itle 1"/>
          <p:cNvSpPr>
            <a:spLocks noGrp="1"/>
          </p:cNvSpPr>
          <p:nvPr>
            <p:ph type="title"/>
          </p:nvPr>
        </p:nvSpPr>
        <p:spPr/>
        <p:txBody>
          <a:bodyPr/>
          <a:lstStyle/>
          <a:p>
            <a:pPr eaLnBrk="1" hangingPunct="1"/>
            <a:r>
              <a:rPr lang="en-US" altLang="en-US" dirty="0" smtClean="0"/>
              <a:t>Inter-TF gene </a:t>
            </a:r>
            <a:r>
              <a:rPr lang="en-US" altLang="en-US" dirty="0"/>
              <a:t>regulatory </a:t>
            </a:r>
            <a:r>
              <a:rPr lang="en-US" altLang="en-US" dirty="0" smtClean="0"/>
              <a:t>network of yeast</a:t>
            </a:r>
            <a:endParaRPr lang="en-US" altLang="en-US" dirty="0"/>
          </a:p>
        </p:txBody>
      </p:sp>
      <p:sp>
        <p:nvSpPr>
          <p:cNvPr id="27651" name="TextBox 4"/>
          <p:cNvSpPr txBox="1">
            <a:spLocks noChangeArrowheads="1"/>
          </p:cNvSpPr>
          <p:nvPr/>
        </p:nvSpPr>
        <p:spPr bwMode="auto">
          <a:xfrm>
            <a:off x="2978150" y="6032500"/>
            <a:ext cx="247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Calibri" charset="0"/>
              </a:rPr>
              <a:t>Figure 5, Lee et al., 2002</a:t>
            </a:r>
          </a:p>
        </p:txBody>
      </p:sp>
      <p:sp>
        <p:nvSpPr>
          <p:cNvPr id="6" name="Rectangle 5"/>
          <p:cNvSpPr/>
          <p:nvPr/>
        </p:nvSpPr>
        <p:spPr>
          <a:xfrm>
            <a:off x="5489576" y="5360989"/>
            <a:ext cx="231775" cy="5048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8525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362200" y="304800"/>
            <a:ext cx="7772400" cy="1143000"/>
          </a:xfrm>
        </p:spPr>
        <p:txBody>
          <a:bodyPr/>
          <a:lstStyle/>
          <a:p>
            <a:pPr eaLnBrk="1" hangingPunct="1"/>
            <a:r>
              <a:rPr lang="en-US" altLang="en-US" sz="3600" b="1">
                <a:solidFill>
                  <a:srgbClr val="0000FF"/>
                </a:solidFill>
              </a:rPr>
              <a:t>Central Dogma of Molecular Biology</a:t>
            </a:r>
          </a:p>
        </p:txBody>
      </p:sp>
      <p:sp>
        <p:nvSpPr>
          <p:cNvPr id="16387" name="Text Box 4"/>
          <p:cNvSpPr txBox="1">
            <a:spLocks noChangeArrowheads="1"/>
          </p:cNvSpPr>
          <p:nvPr/>
        </p:nvSpPr>
        <p:spPr bwMode="auto">
          <a:xfrm>
            <a:off x="2743201" y="2743200"/>
            <a:ext cx="5478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a:solidFill>
                  <a:srgbClr val="CC0000"/>
                </a:solidFill>
                <a:latin typeface="Calibri" charset="0"/>
              </a:rPr>
              <a:t>             </a:t>
            </a:r>
            <a:r>
              <a:rPr lang="en-US" altLang="en-US" sz="2800">
                <a:solidFill>
                  <a:srgbClr val="CC0000"/>
                </a:solidFill>
                <a:latin typeface="Calibri" charset="0"/>
              </a:rPr>
              <a:t>Transcription</a:t>
            </a:r>
            <a:r>
              <a:rPr lang="en-US" altLang="en-US">
                <a:solidFill>
                  <a:srgbClr val="CC0000"/>
                </a:solidFill>
                <a:latin typeface="Calibri" charset="0"/>
              </a:rPr>
              <a:t>             </a:t>
            </a:r>
            <a:r>
              <a:rPr lang="en-US" altLang="en-US" sz="2800">
                <a:solidFill>
                  <a:srgbClr val="CC0000"/>
                </a:solidFill>
                <a:latin typeface="Calibri" charset="0"/>
              </a:rPr>
              <a:t>Translation</a:t>
            </a:r>
            <a:endParaRPr lang="en-US" altLang="en-US">
              <a:solidFill>
                <a:srgbClr val="CC0000"/>
              </a:solidFill>
              <a:latin typeface="Calibri" charset="0"/>
            </a:endParaRPr>
          </a:p>
        </p:txBody>
      </p:sp>
      <p:sp>
        <p:nvSpPr>
          <p:cNvPr id="16388" name="Line 5"/>
          <p:cNvSpPr>
            <a:spLocks noChangeShapeType="1"/>
          </p:cNvSpPr>
          <p:nvPr/>
        </p:nvSpPr>
        <p:spPr bwMode="auto">
          <a:xfrm>
            <a:off x="3810000" y="35052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9" name="Line 6"/>
          <p:cNvSpPr>
            <a:spLocks noChangeShapeType="1"/>
          </p:cNvSpPr>
          <p:nvPr/>
        </p:nvSpPr>
        <p:spPr bwMode="auto">
          <a:xfrm>
            <a:off x="6858000" y="35814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Text Box 8"/>
          <p:cNvSpPr txBox="1">
            <a:spLocks noChangeArrowheads="1"/>
          </p:cNvSpPr>
          <p:nvPr/>
        </p:nvSpPr>
        <p:spPr bwMode="auto">
          <a:xfrm>
            <a:off x="2743201" y="3352801"/>
            <a:ext cx="9396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a:latin typeface="Calibri" charset="0"/>
              </a:rPr>
              <a:t>DNA</a:t>
            </a:r>
          </a:p>
        </p:txBody>
      </p:sp>
      <p:sp>
        <p:nvSpPr>
          <p:cNvPr id="16392" name="Text Box 9"/>
          <p:cNvSpPr txBox="1">
            <a:spLocks noChangeArrowheads="1"/>
          </p:cNvSpPr>
          <p:nvPr/>
        </p:nvSpPr>
        <p:spPr bwMode="auto">
          <a:xfrm>
            <a:off x="5791200" y="3352801"/>
            <a:ext cx="20399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a:latin typeface="Calibri" charset="0"/>
              </a:rPr>
              <a:t>RNA</a:t>
            </a:r>
          </a:p>
          <a:p>
            <a:pPr eaLnBrk="1" hangingPunct="1"/>
            <a:r>
              <a:rPr lang="en-US" altLang="en-US" sz="3200">
                <a:latin typeface="Calibri" charset="0"/>
              </a:rPr>
              <a:t>(transcript)</a:t>
            </a:r>
          </a:p>
        </p:txBody>
      </p:sp>
      <p:sp>
        <p:nvSpPr>
          <p:cNvPr id="16393" name="Text Box 10"/>
          <p:cNvSpPr txBox="1">
            <a:spLocks noChangeArrowheads="1"/>
          </p:cNvSpPr>
          <p:nvPr/>
        </p:nvSpPr>
        <p:spPr bwMode="auto">
          <a:xfrm>
            <a:off x="8915400" y="3276601"/>
            <a:ext cx="13971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a:latin typeface="Calibri" charset="0"/>
              </a:rPr>
              <a:t>Protein</a:t>
            </a:r>
          </a:p>
        </p:txBody>
      </p:sp>
    </p:spTree>
    <p:extLst>
      <p:ext uri="{BB962C8B-B14F-4D97-AF65-F5344CB8AC3E}">
        <p14:creationId xmlns:p14="http://schemas.microsoft.com/office/powerpoint/2010/main" val="1015022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pPr eaLnBrk="1" hangingPunct="1"/>
            <a:r>
              <a:rPr lang="en-US" altLang="en-US" sz="3200">
                <a:latin typeface="Arial" charset="0"/>
              </a:rPr>
              <a:t>The four types of biopolymer</a:t>
            </a:r>
            <a:br>
              <a:rPr lang="en-US" altLang="en-US" sz="3200">
                <a:latin typeface="Arial" charset="0"/>
              </a:rPr>
            </a:br>
            <a:r>
              <a:rPr lang="en-US" altLang="en-US" sz="3200">
                <a:latin typeface="Arial" charset="0"/>
              </a:rPr>
              <a:t>molecules </a:t>
            </a:r>
            <a:r>
              <a:rPr lang="ja-JP" altLang="en-US" sz="3200">
                <a:latin typeface="Arial" charset="0"/>
              </a:rPr>
              <a:t>“</a:t>
            </a:r>
            <a:r>
              <a:rPr lang="en-US" altLang="ja-JP" sz="3200">
                <a:latin typeface="Arial" charset="0"/>
              </a:rPr>
              <a:t>macromolecules</a:t>
            </a:r>
            <a:r>
              <a:rPr lang="ja-JP" altLang="en-US" sz="3200">
                <a:latin typeface="Arial" charset="0"/>
              </a:rPr>
              <a:t>”</a:t>
            </a:r>
            <a:endParaRPr lang="en-US" altLang="en-US" sz="3200">
              <a:latin typeface="Arial" charset="0"/>
            </a:endParaRPr>
          </a:p>
        </p:txBody>
      </p:sp>
      <p:sp>
        <p:nvSpPr>
          <p:cNvPr id="19459" name="TextBox 2"/>
          <p:cNvSpPr txBox="1">
            <a:spLocks noChangeArrowheads="1"/>
          </p:cNvSpPr>
          <p:nvPr/>
        </p:nvSpPr>
        <p:spPr bwMode="auto">
          <a:xfrm>
            <a:off x="2667001" y="2133600"/>
            <a:ext cx="321915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Arial" charset="0"/>
                <a:ea typeface="ＭＳ Ｐゴシック" charset="-128"/>
              </a:defRPr>
            </a:lvl1pPr>
            <a:lvl2pPr marL="800100" indent="-342900"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mj-lt"/>
              <a:buAutoNum type="arabicPeriod"/>
            </a:pPr>
            <a:r>
              <a:rPr lang="en-US" altLang="en-US" dirty="0"/>
              <a:t>Carbohydrates</a:t>
            </a:r>
          </a:p>
          <a:p>
            <a:pPr eaLnBrk="1" hangingPunct="1">
              <a:buFont typeface="+mj-lt"/>
              <a:buAutoNum type="arabicPeriod"/>
            </a:pPr>
            <a:endParaRPr lang="en-US" altLang="en-US" dirty="0"/>
          </a:p>
          <a:p>
            <a:pPr eaLnBrk="1" hangingPunct="1">
              <a:buFont typeface="+mj-lt"/>
              <a:buAutoNum type="arabicPeriod"/>
            </a:pPr>
            <a:r>
              <a:rPr lang="en-US" altLang="en-US" dirty="0" smtClean="0"/>
              <a:t>___________</a:t>
            </a:r>
            <a:endParaRPr lang="en-US" altLang="en-US" dirty="0"/>
          </a:p>
          <a:p>
            <a:pPr eaLnBrk="1" hangingPunct="1">
              <a:buFont typeface="+mj-lt"/>
              <a:buAutoNum type="arabicPeriod"/>
            </a:pPr>
            <a:endParaRPr lang="en-US" altLang="en-US" dirty="0"/>
          </a:p>
          <a:p>
            <a:pPr eaLnBrk="1" hangingPunct="1">
              <a:buFont typeface="+mj-lt"/>
              <a:buAutoNum type="arabicPeriod"/>
            </a:pPr>
            <a:r>
              <a:rPr lang="en-US" altLang="en-US" dirty="0"/>
              <a:t>Fats (lipids)</a:t>
            </a:r>
          </a:p>
          <a:p>
            <a:pPr marL="914400" lvl="1" indent="-457200" eaLnBrk="1" hangingPunct="1">
              <a:buFont typeface="+mj-lt"/>
              <a:buAutoNum type="arabicPeriod"/>
            </a:pPr>
            <a:endParaRPr lang="en-US" altLang="en-US" dirty="0"/>
          </a:p>
          <a:p>
            <a:pPr eaLnBrk="1" hangingPunct="1">
              <a:buFont typeface="+mj-lt"/>
              <a:buAutoNum type="arabicPeriod"/>
            </a:pPr>
            <a:r>
              <a:rPr lang="en-US" altLang="en-US" dirty="0" smtClean="0"/>
              <a:t>_______________</a:t>
            </a:r>
            <a:endParaRPr lang="en-US" altLang="en-US" dirty="0"/>
          </a:p>
          <a:p>
            <a:pPr lvl="1" eaLnBrk="1" hangingPunct="1"/>
            <a:r>
              <a:rPr lang="en-US" altLang="en-US" dirty="0"/>
              <a:t> </a:t>
            </a:r>
          </a:p>
          <a:p>
            <a:pPr lvl="1" eaLnBrk="1" hangingPunct="1">
              <a:buFont typeface="Times" charset="0"/>
              <a:buAutoNum type="arabicPeriod"/>
            </a:pPr>
            <a:endParaRPr lang="en-US" altLang="en-US" dirty="0"/>
          </a:p>
        </p:txBody>
      </p:sp>
    </p:spTree>
    <p:extLst>
      <p:ext uri="{BB962C8B-B14F-4D97-AF65-F5344CB8AC3E}">
        <p14:creationId xmlns:p14="http://schemas.microsoft.com/office/powerpoint/2010/main" val="2027373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3"/>
          <p:cNvSpPr>
            <a:spLocks noGrp="1" noChangeArrowheads="1"/>
          </p:cNvSpPr>
          <p:nvPr/>
        </p:nvSpPr>
        <p:spPr bwMode="auto">
          <a:xfrm>
            <a:off x="1724026" y="90489"/>
            <a:ext cx="86328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0" rIns="91429"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2900" b="1">
                <a:solidFill>
                  <a:srgbClr val="404040"/>
                </a:solidFill>
                <a:latin typeface="Arial Narrow" charset="0"/>
              </a:rPr>
              <a:t>DNA Structure</a:t>
            </a:r>
          </a:p>
        </p:txBody>
      </p:sp>
      <p:sp>
        <p:nvSpPr>
          <p:cNvPr id="20483" name="Text Box 1035"/>
          <p:cNvSpPr txBox="1">
            <a:spLocks noChangeArrowheads="1"/>
          </p:cNvSpPr>
          <p:nvPr/>
        </p:nvSpPr>
        <p:spPr bwMode="auto">
          <a:xfrm>
            <a:off x="9483726" y="6107113"/>
            <a:ext cx="90646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a:r>
              <a:rPr lang="en-US" altLang="en-US" sz="1100"/>
              <a:t>Figure 7.4</a:t>
            </a:r>
          </a:p>
        </p:txBody>
      </p:sp>
      <p:pic>
        <p:nvPicPr>
          <p:cNvPr id="20484" name="Picture 1036" descr="07_04Figure-L"/>
          <p:cNvPicPr>
            <a:picLocks noChangeAspect="1" noChangeArrowheads="1"/>
          </p:cNvPicPr>
          <p:nvPr/>
        </p:nvPicPr>
        <p:blipFill>
          <a:blip r:embed="rId3">
            <a:extLst>
              <a:ext uri="{28A0092B-C50C-407E-A947-70E740481C1C}">
                <a14:useLocalDpi xmlns:a14="http://schemas.microsoft.com/office/drawing/2010/main" val="0"/>
              </a:ext>
            </a:extLst>
          </a:blip>
          <a:srcRect b="2701"/>
          <a:stretch>
            <a:fillRect/>
          </a:stretch>
        </p:blipFill>
        <p:spPr bwMode="auto">
          <a:xfrm>
            <a:off x="3798889" y="823914"/>
            <a:ext cx="4594225"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820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DNA structure is a double helix</a:t>
            </a:r>
          </a:p>
        </p:txBody>
      </p:sp>
      <p:pic>
        <p:nvPicPr>
          <p:cNvPr id="22531" name="Picture 5" descr="07_05Figur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417638"/>
            <a:ext cx="544195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3911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4000">
                <a:ea typeface="ＭＳ Ｐゴシック" charset="0"/>
                <a:cs typeface="ＭＳ Ｐゴシック" charset="0"/>
              </a:rPr>
              <a:t>Features that distinguish RNA from DNA</a:t>
            </a:r>
          </a:p>
        </p:txBody>
      </p:sp>
      <p:sp>
        <p:nvSpPr>
          <p:cNvPr id="3" name="Content Placeholder 2"/>
          <p:cNvSpPr>
            <a:spLocks noGrp="1"/>
          </p:cNvSpPr>
          <p:nvPr>
            <p:ph idx="1"/>
          </p:nvPr>
        </p:nvSpPr>
        <p:spPr/>
        <p:txBody>
          <a:bodyPr>
            <a:normAutofit/>
          </a:bodyPr>
          <a:lstStyle/>
          <a:p>
            <a:pPr eaLnBrk="1" hangingPunct="1"/>
            <a:r>
              <a:rPr lang="en-US" altLang="en-US" sz="3000" dirty="0" smtClean="0"/>
              <a:t>RNA </a:t>
            </a:r>
            <a:r>
              <a:rPr lang="en-US" altLang="en-US" sz="3000" dirty="0"/>
              <a:t>is relatively </a:t>
            </a:r>
            <a:r>
              <a:rPr lang="en-US" altLang="en-US" sz="3000" dirty="0" smtClean="0"/>
              <a:t>______________. DNA is _____________.</a:t>
            </a:r>
          </a:p>
          <a:p>
            <a:pPr eaLnBrk="1" hangingPunct="1"/>
            <a:endParaRPr lang="en-US" altLang="en-US" sz="3000" b="1" dirty="0" smtClean="0"/>
          </a:p>
          <a:p>
            <a:pPr eaLnBrk="1" hangingPunct="1"/>
            <a:r>
              <a:rPr lang="en-US" altLang="en-US" sz="3000" b="1" dirty="0" smtClean="0"/>
              <a:t>Multiple </a:t>
            </a:r>
            <a:r>
              <a:rPr lang="en-US" altLang="en-US" sz="3000" b="1" dirty="0"/>
              <a:t>copies of </a:t>
            </a:r>
            <a:r>
              <a:rPr lang="en-US" altLang="en-US" sz="3000" b="1" dirty="0" smtClean="0"/>
              <a:t>_____, </a:t>
            </a:r>
            <a:r>
              <a:rPr lang="en-US" altLang="en-US" sz="3000" b="1" dirty="0"/>
              <a:t>while </a:t>
            </a:r>
            <a:r>
              <a:rPr lang="en-US" altLang="en-US" sz="3000" b="1" dirty="0" smtClean="0"/>
              <a:t>_______is </a:t>
            </a:r>
            <a:r>
              <a:rPr lang="en-US" altLang="en-US" sz="3000" b="1" dirty="0"/>
              <a:t>usually single copy. </a:t>
            </a:r>
          </a:p>
          <a:p>
            <a:pPr eaLnBrk="1" hangingPunct="1"/>
            <a:endParaRPr lang="en-US" altLang="en-US" sz="3000" b="1" dirty="0" smtClean="0"/>
          </a:p>
          <a:p>
            <a:pPr eaLnBrk="1" hangingPunct="1"/>
            <a:r>
              <a:rPr lang="en-US" altLang="en-US" sz="3000" b="1" dirty="0" smtClean="0"/>
              <a:t>____________instead </a:t>
            </a:r>
            <a:r>
              <a:rPr lang="en-US" altLang="en-US" sz="3000" b="1" dirty="0"/>
              <a:t>of </a:t>
            </a:r>
            <a:r>
              <a:rPr lang="en-US" altLang="en-US" sz="3000" b="1" dirty="0" smtClean="0"/>
              <a:t>________________in </a:t>
            </a:r>
            <a:r>
              <a:rPr lang="en-US" altLang="en-US" sz="3000" b="1" dirty="0"/>
              <a:t>RNA</a:t>
            </a:r>
          </a:p>
        </p:txBody>
      </p:sp>
    </p:spTree>
    <p:extLst>
      <p:ext uri="{BB962C8B-B14F-4D97-AF65-F5344CB8AC3E}">
        <p14:creationId xmlns:p14="http://schemas.microsoft.com/office/powerpoint/2010/main" val="129307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06_Figure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304800"/>
            <a:ext cx="6391275" cy="629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Box 2"/>
          <p:cNvSpPr txBox="1">
            <a:spLocks noChangeArrowheads="1"/>
          </p:cNvSpPr>
          <p:nvPr/>
        </p:nvSpPr>
        <p:spPr bwMode="auto">
          <a:xfrm>
            <a:off x="9829800" y="63246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3.2</a:t>
            </a:r>
          </a:p>
        </p:txBody>
      </p:sp>
    </p:spTree>
    <p:extLst>
      <p:ext uri="{BB962C8B-B14F-4D97-AF65-F5344CB8AC3E}">
        <p14:creationId xmlns:p14="http://schemas.microsoft.com/office/powerpoint/2010/main" val="132462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nvSpPr>
        <p:spPr bwMode="auto">
          <a:xfrm>
            <a:off x="1724026" y="90489"/>
            <a:ext cx="86328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0" rIns="91429"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2900" b="1">
                <a:solidFill>
                  <a:srgbClr val="404040"/>
                </a:solidFill>
                <a:latin typeface="Arial Narrow" charset="0"/>
              </a:rPr>
              <a:t>Synthesis of the Informational Macromolecules</a:t>
            </a:r>
          </a:p>
        </p:txBody>
      </p:sp>
      <p:sp>
        <p:nvSpPr>
          <p:cNvPr id="30723" name="Text Box 8"/>
          <p:cNvSpPr txBox="1">
            <a:spLocks noChangeArrowheads="1"/>
          </p:cNvSpPr>
          <p:nvPr/>
        </p:nvSpPr>
        <p:spPr bwMode="auto">
          <a:xfrm>
            <a:off x="9483726" y="6107113"/>
            <a:ext cx="90646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a:r>
              <a:rPr lang="en-US" altLang="en-US" sz="1100">
                <a:latin typeface="Calibri" charset="0"/>
              </a:rPr>
              <a:t>Figure 7.1</a:t>
            </a:r>
          </a:p>
        </p:txBody>
      </p:sp>
      <p:pic>
        <p:nvPicPr>
          <p:cNvPr id="30724" name="Picture 12" descr="07_01Figure-L"/>
          <p:cNvPicPr>
            <a:picLocks noChangeAspect="1" noChangeArrowheads="1"/>
          </p:cNvPicPr>
          <p:nvPr/>
        </p:nvPicPr>
        <p:blipFill>
          <a:blip r:embed="rId3">
            <a:extLst>
              <a:ext uri="{28A0092B-C50C-407E-A947-70E740481C1C}">
                <a14:useLocalDpi xmlns:a14="http://schemas.microsoft.com/office/drawing/2010/main" val="0"/>
              </a:ext>
            </a:extLst>
          </a:blip>
          <a:srcRect b="2483"/>
          <a:stretch>
            <a:fillRect/>
          </a:stretch>
        </p:blipFill>
        <p:spPr bwMode="auto">
          <a:xfrm>
            <a:off x="2913064" y="854076"/>
            <a:ext cx="6365875"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178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643</Words>
  <Application>Microsoft Macintosh PowerPoint</Application>
  <PresentationFormat>Widescreen</PresentationFormat>
  <Paragraphs>114</Paragraphs>
  <Slides>27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Narrow</vt:lpstr>
      <vt:lpstr>Calibri</vt:lpstr>
      <vt:lpstr>Calibri Light</vt:lpstr>
      <vt:lpstr>Mangal</vt:lpstr>
      <vt:lpstr>ＭＳ Ｐゴシック</vt:lpstr>
      <vt:lpstr>Times</vt:lpstr>
      <vt:lpstr>Arial</vt:lpstr>
      <vt:lpstr>Office Theme</vt:lpstr>
      <vt:lpstr>PowerPoint Presentation</vt:lpstr>
      <vt:lpstr>PowerPoint Presentation</vt:lpstr>
      <vt:lpstr>Central Dogma of Molecular Biology</vt:lpstr>
      <vt:lpstr>The four types of biopolymer molecules “macromolecules”</vt:lpstr>
      <vt:lpstr>PowerPoint Presentation</vt:lpstr>
      <vt:lpstr>DNA structure is a double helix</vt:lpstr>
      <vt:lpstr>Features that distinguish RNA from DNA</vt:lpstr>
      <vt:lpstr>PowerPoint Presentation</vt:lpstr>
      <vt:lpstr>PowerPoint Presentation</vt:lpstr>
      <vt:lpstr>Transcription in action: RNA polymerase</vt:lpstr>
      <vt:lpstr>PowerPoint Presentation</vt:lpstr>
      <vt:lpstr>Gene expression</vt:lpstr>
      <vt:lpstr>Basal transcription</vt:lpstr>
      <vt:lpstr>Basal Transcription</vt:lpstr>
      <vt:lpstr>Transcription factors are proteins that bind DNA</vt:lpstr>
      <vt:lpstr>DNA binding regulatory proteins: Transcription factors</vt:lpstr>
      <vt:lpstr>TFs bind to specific non-coding DNA sequences </vt:lpstr>
      <vt:lpstr>PowerPoint Presentation</vt:lpstr>
      <vt:lpstr>Regulatory TFs change the basal transcription rate in response to stimuli</vt:lpstr>
      <vt:lpstr>Reminder: Signals from outside the cell are relayed by signal transduction cascades that culminate in changing the levels of transcription</vt:lpstr>
      <vt:lpstr>PowerPoint Presentation</vt:lpstr>
      <vt:lpstr>Transcription factors can also regulate transcription at a distance</vt:lpstr>
      <vt:lpstr>How are TFs themselves regulated?</vt:lpstr>
      <vt:lpstr>Combinatorial complexity of gene regulation</vt:lpstr>
      <vt:lpstr>PowerPoint Presentation</vt:lpstr>
      <vt:lpstr>Combinatorial control, specific examples</vt:lpstr>
      <vt:lpstr>Inter-TF gene regulatory network of yeast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Amy Schmid, Ph.D.</dc:creator>
  <cp:lastModifiedBy>Prof Amy Schmid, Ph.D.</cp:lastModifiedBy>
  <cp:revision>6</cp:revision>
  <dcterms:created xsi:type="dcterms:W3CDTF">2017-01-19T18:16:07Z</dcterms:created>
  <dcterms:modified xsi:type="dcterms:W3CDTF">2017-01-19T18:27:13Z</dcterms:modified>
</cp:coreProperties>
</file>