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0945-73AC-5D41-A825-4A3CBD4A136C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ABDA7-A475-584E-A269-5EE9FBDA7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B41B731-E522-CB4A-B3BF-A7902D1CDC1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5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Split into groups: each group explain one of these…purpose and generally how it’s done.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735960B-CCDA-CC42-B145-A65D3BC52C6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Bkgrd subtraction: median intensity of a batch of control spots.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Normalize: Correcting for different total amounts of DNA on slide: (median of IP / median of WCE) </a:t>
            </a:r>
            <a:r>
              <a:rPr lang="en-US" altLang="en-US">
                <a:sym typeface="Wingdings" charset="2"/>
              </a:rPr>
              <a:t> norm factor applied to whole chip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ym typeface="Wingdings" charset="2"/>
              </a:rPr>
              <a:t>Ratio calculation: log (IP/WCE)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ym typeface="Wingdings" charset="2"/>
              </a:rPr>
              <a:t>Normalize ratios to overcome bias for different IP’d TFs: For a given IG region, final log ratio = initial log ratio – average log ratio across all IPs for that region. 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D45DEBF-AF4F-4645-9819-A6FA27868D66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0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FE4F61F-5AF1-094B-AC07-525457F8324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85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4A7B5EC-2D45-D345-B014-4BD49E79C733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35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Lots of TFs bind to one promoter, one TF binds to lots of promoters.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5058E2-C0A6-D44C-8915-87D4176830FA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92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What is a network? Relate this to the underlying biological mechanism.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368C59B-5421-E147-974D-3A8B56C8BA0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24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Revisit concept map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606172F-5DA7-2247-862A-4F45D9599F2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9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573E-5161-DD4C-B2D9-0430D7B8ACA1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E324-0624-2E45-A9C9-A8575A9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nglab.wi.mit.edu/regulator_networ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and analysis of TF-DNA binding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BIO311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02/02/2017</a:t>
            </a: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0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08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US" sz="4400" dirty="0" err="1">
                <a:latin typeface="+mj-lt"/>
                <a:ea typeface="+mj-ea"/>
                <a:cs typeface="+mj-cs"/>
              </a:rPr>
              <a:t>ChIP</a:t>
            </a:r>
            <a:r>
              <a:rPr lang="en-US" sz="4400" dirty="0">
                <a:latin typeface="+mj-lt"/>
                <a:ea typeface="+mj-ea"/>
                <a:cs typeface="+mj-cs"/>
              </a:rPr>
              <a:t>-chip data analysis: </a:t>
            </a:r>
            <a:r>
              <a:rPr lang="en-US" sz="4400" dirty="0">
                <a:latin typeface="+mj-lt"/>
                <a:ea typeface="+mj-ea"/>
                <a:cs typeface="+mj-cs"/>
              </a:rPr>
              <a:t>an example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43001"/>
            <a:ext cx="3175000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6"/>
          <p:cNvSpPr txBox="1">
            <a:spLocks noChangeArrowheads="1"/>
          </p:cNvSpPr>
          <p:nvPr/>
        </p:nvSpPr>
        <p:spPr bwMode="auto">
          <a:xfrm>
            <a:off x="6769100" y="1600201"/>
            <a:ext cx="20347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Reiss et al., 2008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BMC Bioinformatics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24(3):396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371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US" sz="4400" dirty="0" err="1">
                <a:latin typeface="+mj-lt"/>
                <a:ea typeface="+mj-ea"/>
                <a:cs typeface="+mj-cs"/>
              </a:rPr>
              <a:t>ChIP</a:t>
            </a:r>
            <a:r>
              <a:rPr lang="en-US" sz="4400" dirty="0">
                <a:latin typeface="+mj-lt"/>
                <a:ea typeface="+mj-ea"/>
                <a:cs typeface="+mj-cs"/>
              </a:rPr>
              <a:t>-chip data analysis: Pick peaks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2414"/>
            <a:ext cx="8878888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your projects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will receive data that has already been pre-processed (ratios, p-values, and genes assigned)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Why will you need to analyze this further in the context of gene expression?</a:t>
            </a:r>
          </a:p>
        </p:txBody>
      </p:sp>
    </p:spTree>
    <p:extLst>
      <p:ext uri="{BB962C8B-B14F-4D97-AF65-F5344CB8AC3E}">
        <p14:creationId xmlns:p14="http://schemas.microsoft.com/office/powerpoint/2010/main" val="18884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Biological questions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Are the genes we think are regulated based on gene expression data also bound by the TF?</a:t>
            </a:r>
          </a:p>
          <a:p>
            <a:pPr lvl="1" eaLnBrk="1" hangingPunct="1"/>
            <a:r>
              <a:rPr lang="en-US" altLang="en-US"/>
              <a:t>Do TF binding events result in a change in gene expression?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If genes do not overlap between the two datasets, what could this mean?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2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Integrated analysis: GE + </a:t>
            </a:r>
            <a:r>
              <a:rPr lang="en-US" dirty="0" err="1" smtClean="0">
                <a:ea typeface="+mj-ea"/>
                <a:cs typeface="+mj-cs"/>
              </a:rPr>
              <a:t>ChIP</a:t>
            </a:r>
            <a:r>
              <a:rPr lang="en-US" dirty="0" smtClean="0">
                <a:ea typeface="+mj-ea"/>
                <a:cs typeface="+mj-cs"/>
              </a:rPr>
              <a:t>-chip data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773488" y="2209800"/>
            <a:ext cx="2684462" cy="2986088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07025" y="2209801"/>
            <a:ext cx="3435350" cy="3160713"/>
          </a:xfrm>
          <a:prstGeom prst="ellipse">
            <a:avLst/>
          </a:prstGeom>
          <a:solidFill>
            <a:schemeClr val="accent2">
              <a:alpha val="1098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6825"/>
            <a:ext cx="8229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What additional information would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ChIP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-chip / -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seq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under different environmental conditions tell us?</a:t>
            </a:r>
          </a:p>
        </p:txBody>
      </p:sp>
      <p:pic>
        <p:nvPicPr>
          <p:cNvPr id="327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1514" y="2244726"/>
            <a:ext cx="2795587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2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Important consideration: </a:t>
            </a:r>
            <a:r>
              <a:rPr lang="en-US" dirty="0" err="1" smtClean="0">
                <a:ea typeface="+mj-ea"/>
                <a:cs typeface="+mj-cs"/>
              </a:rPr>
              <a:t>ChIP</a:t>
            </a:r>
            <a:r>
              <a:rPr lang="en-US" dirty="0" smtClean="0">
                <a:ea typeface="+mj-ea"/>
                <a:cs typeface="+mj-cs"/>
              </a:rPr>
              <a:t>-chip under varying conditions</a:t>
            </a:r>
          </a:p>
        </p:txBody>
      </p:sp>
      <p:pic>
        <p:nvPicPr>
          <p:cNvPr id="33794" name="Picture 2" descr="07036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2105025" y="1417638"/>
            <a:ext cx="7696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8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Integrated analysis: </a:t>
            </a:r>
            <a:r>
              <a:rPr lang="en-US" dirty="0" err="1" smtClean="0">
                <a:ea typeface="+mj-ea"/>
                <a:cs typeface="+mj-cs"/>
              </a:rPr>
              <a:t>ChIP</a:t>
            </a:r>
            <a:r>
              <a:rPr lang="en-US" dirty="0" smtClean="0">
                <a:ea typeface="+mj-ea"/>
                <a:cs typeface="+mj-cs"/>
              </a:rPr>
              <a:t>-chip + GE +  </a:t>
            </a:r>
            <a:r>
              <a:rPr lang="en-US" dirty="0" smtClean="0">
                <a:ea typeface="+mj-ea"/>
                <a:cs typeface="+mj-cs"/>
              </a:rPr>
              <a:t>cis-regulatory binding sequences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773488" y="2209800"/>
            <a:ext cx="2684462" cy="2986088"/>
          </a:xfrm>
          <a:prstGeom prst="ellipse">
            <a:avLst/>
          </a:prstGeom>
          <a:solidFill>
            <a:schemeClr val="accent1">
              <a:alpha val="61176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07025" y="2209801"/>
            <a:ext cx="3435350" cy="3160713"/>
          </a:xfrm>
          <a:prstGeom prst="ellipse">
            <a:avLst/>
          </a:prstGeom>
          <a:solidFill>
            <a:schemeClr val="accent2">
              <a:alpha val="1098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95789" y="3451225"/>
            <a:ext cx="2941637" cy="2705100"/>
          </a:xfrm>
          <a:prstGeom prst="ellipse">
            <a:avLst/>
          </a:prstGeom>
          <a:solidFill>
            <a:srgbClr val="D7E4BD">
              <a:alpha val="43137"/>
            </a:srgbClr>
          </a:soli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Combinatorial complexity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Heterodimerization</a:t>
            </a:r>
          </a:p>
          <a:p>
            <a:pPr eaLnBrk="1" hangingPunct="1"/>
            <a:r>
              <a:rPr lang="en-US" altLang="en-US"/>
              <a:t>Binding of different transcription factors to same regulatory region </a:t>
            </a:r>
          </a:p>
        </p:txBody>
      </p:sp>
    </p:spTree>
    <p:extLst>
      <p:ext uri="{BB962C8B-B14F-4D97-AF65-F5344CB8AC3E}">
        <p14:creationId xmlns:p14="http://schemas.microsoft.com/office/powerpoint/2010/main" val="6268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07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85344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9753600" y="63246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3.19</a:t>
            </a:r>
          </a:p>
        </p:txBody>
      </p:sp>
    </p:spTree>
    <p:extLst>
      <p:ext uri="{BB962C8B-B14F-4D97-AF65-F5344CB8AC3E}">
        <p14:creationId xmlns:p14="http://schemas.microsoft.com/office/powerpoint/2010/main" val="4116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designs</a:t>
            </a:r>
          </a:p>
          <a:p>
            <a:pPr eaLnBrk="1" hangingPunct="1"/>
            <a:r>
              <a:rPr lang="en-US" altLang="en-US"/>
              <a:t>Review experimental protocol</a:t>
            </a:r>
          </a:p>
          <a:p>
            <a:pPr eaLnBrk="1" hangingPunct="1"/>
            <a:r>
              <a:rPr lang="en-US" altLang="en-US"/>
              <a:t>Data analysis – from raw scans to binding peaks</a:t>
            </a:r>
          </a:p>
          <a:p>
            <a:pPr eaLnBrk="1" hangingPunct="1"/>
            <a:r>
              <a:rPr lang="en-US" altLang="en-US"/>
              <a:t>Finding binding motifs – MEME</a:t>
            </a:r>
          </a:p>
          <a:p>
            <a:pPr eaLnBrk="1" hangingPunct="1"/>
            <a:r>
              <a:rPr lang="en-US" altLang="en-US"/>
              <a:t>Integrated analysis </a:t>
            </a:r>
          </a:p>
        </p:txBody>
      </p:sp>
    </p:spTree>
    <p:extLst>
      <p:ext uri="{BB962C8B-B14F-4D97-AF65-F5344CB8AC3E}">
        <p14:creationId xmlns:p14="http://schemas.microsoft.com/office/powerpoint/2010/main" val="52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Quantifying combinatorial relationships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682750"/>
            <a:ext cx="63373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803526" y="575945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Figure 2, Lee et al., 2002.</a:t>
            </a:r>
          </a:p>
        </p:txBody>
      </p:sp>
    </p:spTree>
    <p:extLst>
      <p:ext uri="{BB962C8B-B14F-4D97-AF65-F5344CB8AC3E}">
        <p14:creationId xmlns:p14="http://schemas.microsoft.com/office/powerpoint/2010/main" val="3570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2500" y="1263650"/>
            <a:ext cx="52070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 regulatory network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2978150" y="6032500"/>
            <a:ext cx="247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Figure 5, Lee et al., 2002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9576" y="5360989"/>
            <a:ext cx="23177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MOTIFS</a:t>
            </a: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341438"/>
            <a:ext cx="584676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Lee et al., 2002, Science 298:799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Main conclusions of the study?</a:t>
            </a:r>
          </a:p>
          <a:p>
            <a:pPr lvl="1" eaLnBrk="1" hangingPunct="1"/>
            <a:r>
              <a:rPr lang="en-US" altLang="en-US" dirty="0" smtClean="0"/>
              <a:t>Recurring _______________give </a:t>
            </a:r>
            <a:r>
              <a:rPr lang="en-US" altLang="en-US" dirty="0"/>
              <a:t>clues to </a:t>
            </a:r>
            <a:r>
              <a:rPr lang="en-US" altLang="en-US" dirty="0" smtClean="0"/>
              <a:t>_____________________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TFs regulate other </a:t>
            </a:r>
            <a:r>
              <a:rPr lang="en-US" altLang="en-US" dirty="0" smtClean="0"/>
              <a:t>_____, </a:t>
            </a:r>
            <a:r>
              <a:rPr lang="en-US" altLang="en-US" dirty="0"/>
              <a:t>providing a link between different cellular </a:t>
            </a:r>
            <a:r>
              <a:rPr lang="en-US" altLang="en-US" dirty="0" smtClean="0"/>
              <a:t>processes.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Combining global </a:t>
            </a:r>
            <a:r>
              <a:rPr lang="en-US" altLang="en-US" dirty="0" smtClean="0"/>
              <a:t>_____________data </a:t>
            </a:r>
            <a:r>
              <a:rPr lang="en-US" altLang="en-US" dirty="0"/>
              <a:t>with </a:t>
            </a:r>
            <a:r>
              <a:rPr lang="en-US" altLang="en-US" dirty="0" smtClean="0"/>
              <a:t>_____________binding </a:t>
            </a:r>
            <a:r>
              <a:rPr lang="en-US" altLang="en-US" dirty="0"/>
              <a:t>data allows building a network with good biological significance with no prior </a:t>
            </a:r>
            <a:r>
              <a:rPr lang="en-US" altLang="en-US" dirty="0" smtClean="0"/>
              <a:t>knowledge.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Many other studies have been done in other organisms (humans, mice, bacteria, flies,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etc</a:t>
            </a:r>
            <a:r>
              <a:rPr lang="en-US" altLang="en-US" smtClean="0"/>
              <a:t>) that </a:t>
            </a:r>
            <a:r>
              <a:rPr lang="en-US" altLang="en-US" dirty="0" smtClean="0"/>
              <a:t>have similar conclusions.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73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Evaluating the </a:t>
            </a:r>
            <a:r>
              <a:rPr lang="en-US" altLang="en-US" dirty="0" err="1" smtClean="0"/>
              <a:t>ChIP</a:t>
            </a:r>
            <a:r>
              <a:rPr lang="en-US" altLang="en-US" dirty="0" smtClean="0"/>
              <a:t>-chip / -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Drawbacks (also called </a:t>
            </a:r>
            <a:r>
              <a:rPr lang="ja-JP" altLang="en-US" dirty="0"/>
              <a:t>“</a:t>
            </a:r>
            <a:r>
              <a:rPr lang="en-US" altLang="ja-JP" dirty="0"/>
              <a:t>caveats</a:t>
            </a:r>
            <a:r>
              <a:rPr lang="ja-JP" altLang="en-US" dirty="0"/>
              <a:t>”</a:t>
            </a:r>
            <a:r>
              <a:rPr lang="en-US" altLang="ja-JP" dirty="0"/>
              <a:t>) of the approach? What future studies does this open up</a:t>
            </a:r>
            <a:r>
              <a:rPr lang="en-US" altLang="ja-JP" dirty="0" smtClean="0"/>
              <a:t>?</a:t>
            </a:r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en-US" dirty="0"/>
              <a:t>Why is this </a:t>
            </a:r>
            <a:r>
              <a:rPr lang="en-US" altLang="en-US" dirty="0" smtClean="0"/>
              <a:t>method </a:t>
            </a:r>
            <a:r>
              <a:rPr lang="en-US" altLang="en-US" dirty="0"/>
              <a:t>so important?</a:t>
            </a:r>
          </a:p>
        </p:txBody>
      </p:sp>
    </p:spTree>
    <p:extLst>
      <p:ext uri="{BB962C8B-B14F-4D97-AF65-F5344CB8AC3E}">
        <p14:creationId xmlns:p14="http://schemas.microsoft.com/office/powerpoint/2010/main" val="5543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ChIP</a:t>
            </a:r>
            <a:r>
              <a:rPr lang="en-US" altLang="en-US" dirty="0"/>
              <a:t>-chip </a:t>
            </a:r>
            <a:r>
              <a:rPr lang="en-US" altLang="en-US" dirty="0" smtClean="0"/>
              <a:t>experiments and computational analysis</a:t>
            </a:r>
            <a:endParaRPr lang="en-US" alt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dirty="0" smtClean="0"/>
              <a:t>_______does </a:t>
            </a:r>
            <a:r>
              <a:rPr lang="en-US" altLang="en-US" dirty="0"/>
              <a:t>each TF bind </a:t>
            </a:r>
            <a:r>
              <a:rPr lang="en-US" altLang="en-US" dirty="0" smtClean="0"/>
              <a:t>___________? </a:t>
            </a:r>
          </a:p>
          <a:p>
            <a:pPr marL="514350" indent="-514350">
              <a:buFont typeface="Calibri" charset="0"/>
              <a:buAutoNum type="arabicPeriod"/>
            </a:pPr>
            <a:endParaRPr lang="en-US" altLang="en-US" dirty="0"/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dirty="0" smtClean="0"/>
              <a:t>________does each TF bind _________________?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dirty="0" smtClean="0"/>
              <a:t>To answer these questions, need to grow cells ___________________.</a:t>
            </a:r>
            <a:endParaRPr lang="en-US" altLang="en-US" dirty="0"/>
          </a:p>
          <a:p>
            <a:pPr marL="514350" indent="-514350">
              <a:buFont typeface="Calibri" charset="0"/>
              <a:buAutoNum type="arabicPeriod"/>
            </a:pPr>
            <a:endParaRPr lang="en-US" altLang="en-US" dirty="0"/>
          </a:p>
          <a:p>
            <a:pPr marL="514350" indent="-51435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5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ChIP</a:t>
            </a:r>
            <a:r>
              <a:rPr lang="en-US" dirty="0" smtClean="0">
                <a:ea typeface="+mj-ea"/>
                <a:cs typeface="+mj-cs"/>
              </a:rPr>
              <a:t>-chip cell harvest</a:t>
            </a:r>
            <a:br>
              <a:rPr lang="en-US" dirty="0" smtClean="0">
                <a:ea typeface="+mj-ea"/>
                <a:cs typeface="+mj-cs"/>
              </a:rPr>
            </a:b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1741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417638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4208463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478338" y="3313114"/>
            <a:ext cx="3427412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3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1" y="1695450"/>
            <a:ext cx="20875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1" y="4518025"/>
            <a:ext cx="20875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ghtning Bolt 17"/>
          <p:cNvSpPr>
            <a:spLocks noChangeArrowheads="1"/>
          </p:cNvSpPr>
          <p:nvPr/>
        </p:nvSpPr>
        <p:spPr bwMode="auto">
          <a:xfrm>
            <a:off x="8099426" y="1417639"/>
            <a:ext cx="809625" cy="1317625"/>
          </a:xfrm>
          <a:prstGeom prst="lightningBol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7416" name="TextBox 20"/>
          <p:cNvSpPr txBox="1">
            <a:spLocks noChangeArrowheads="1"/>
          </p:cNvSpPr>
          <p:nvPr/>
        </p:nvSpPr>
        <p:spPr bwMode="auto">
          <a:xfrm>
            <a:off x="7905751" y="1325564"/>
            <a:ext cx="152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Formaldehyde</a:t>
            </a:r>
          </a:p>
        </p:txBody>
      </p:sp>
      <p:pic>
        <p:nvPicPr>
          <p:cNvPr id="174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2827338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Box 19"/>
          <p:cNvSpPr txBox="1">
            <a:spLocks noChangeArrowheads="1"/>
          </p:cNvSpPr>
          <p:nvPr/>
        </p:nvSpPr>
        <p:spPr bwMode="auto">
          <a:xfrm>
            <a:off x="2954338" y="2257425"/>
            <a:ext cx="1212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Replicate 1</a:t>
            </a:r>
          </a:p>
        </p:txBody>
      </p:sp>
      <p:sp>
        <p:nvSpPr>
          <p:cNvPr id="17419" name="TextBox 20"/>
          <p:cNvSpPr txBox="1">
            <a:spLocks noChangeArrowheads="1"/>
          </p:cNvSpPr>
          <p:nvPr/>
        </p:nvSpPr>
        <p:spPr bwMode="auto">
          <a:xfrm>
            <a:off x="2954338" y="5186364"/>
            <a:ext cx="1212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Replicate 3</a:t>
            </a:r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954338" y="3683000"/>
            <a:ext cx="1212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Replicate 2</a:t>
            </a:r>
          </a:p>
        </p:txBody>
      </p:sp>
      <p:pic>
        <p:nvPicPr>
          <p:cNvPr id="1742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3105150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ghtning Bolt 23"/>
          <p:cNvSpPr>
            <a:spLocks noChangeArrowheads="1"/>
          </p:cNvSpPr>
          <p:nvPr/>
        </p:nvSpPr>
        <p:spPr bwMode="auto">
          <a:xfrm>
            <a:off x="8099426" y="2827338"/>
            <a:ext cx="809625" cy="1319212"/>
          </a:xfrm>
          <a:prstGeom prst="lightningBol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Lightning Bolt 18"/>
          <p:cNvSpPr>
            <a:spLocks noChangeArrowheads="1"/>
          </p:cNvSpPr>
          <p:nvPr/>
        </p:nvSpPr>
        <p:spPr bwMode="auto">
          <a:xfrm>
            <a:off x="8099426" y="4146551"/>
            <a:ext cx="809625" cy="1319213"/>
          </a:xfrm>
          <a:prstGeom prst="lightningBol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pic>
        <p:nvPicPr>
          <p:cNvPr id="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1417638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4208463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2827338"/>
            <a:ext cx="208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ChangeArrowheads="1"/>
          </p:cNvSpPr>
          <p:nvPr/>
        </p:nvSpPr>
        <p:spPr bwMode="auto">
          <a:xfrm>
            <a:off x="1524000" y="0"/>
            <a:ext cx="929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Optima" charset="0"/>
              </a:rPr>
              <a:t>Overview: ChIP-chip to determine TF binding locations</a:t>
            </a:r>
          </a:p>
        </p:txBody>
      </p:sp>
      <p:grpSp>
        <p:nvGrpSpPr>
          <p:cNvPr id="18434" name="Group 5"/>
          <p:cNvGrpSpPr>
            <a:grpSpLocks/>
          </p:cNvGrpSpPr>
          <p:nvPr/>
        </p:nvGrpSpPr>
        <p:grpSpPr bwMode="auto">
          <a:xfrm>
            <a:off x="3048000" y="1066800"/>
            <a:ext cx="4864100" cy="5588000"/>
            <a:chOff x="960" y="672"/>
            <a:chExt cx="3064" cy="3520"/>
          </a:xfrm>
        </p:grpSpPr>
        <p:pic>
          <p:nvPicPr>
            <p:cNvPr id="1843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672"/>
              <a:ext cx="2141" cy="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960" y="1936"/>
              <a:ext cx="1632" cy="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688" y="198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2112" y="1840"/>
              <a:ext cx="1248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2736" y="18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776" y="1638"/>
              <a:ext cx="12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Optima" charset="0"/>
                </a:rPr>
                <a:t>Immunoprecipitate</a:t>
              </a: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2256" y="2354"/>
              <a:ext cx="1452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Optima" charset="0"/>
                </a:rPr>
                <a:t>Localize binding sites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Optima" charset="0"/>
                </a:rPr>
                <a:t>on microarray chip</a:t>
              </a: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084" y="3814"/>
              <a:ext cx="19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Optima" charset="0"/>
                </a:rPr>
                <a:t>Protein-DNA interaction map</a:t>
              </a:r>
            </a:p>
          </p:txBody>
        </p:sp>
      </p:grpSp>
      <p:sp>
        <p:nvSpPr>
          <p:cNvPr id="18435" name="Text Box 14"/>
          <p:cNvSpPr txBox="1">
            <a:spLocks noChangeArrowheads="1"/>
          </p:cNvSpPr>
          <p:nvPr/>
        </p:nvSpPr>
        <p:spPr bwMode="auto">
          <a:xfrm>
            <a:off x="8362951" y="6584950"/>
            <a:ext cx="2085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Optima" charset="0"/>
              </a:rPr>
              <a:t>Facciotti, et al., PNAS (2007)</a:t>
            </a:r>
          </a:p>
        </p:txBody>
      </p:sp>
      <p:pic>
        <p:nvPicPr>
          <p:cNvPr id="18436" name="Picture 15" descr="final_isb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943600"/>
            <a:ext cx="1295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15201" y="2274889"/>
            <a:ext cx="2588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Immunoprecipitated DNA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Randomly sheared DNA</a:t>
            </a:r>
          </a:p>
        </p:txBody>
      </p:sp>
    </p:spTree>
    <p:extLst>
      <p:ext uri="{BB962C8B-B14F-4D97-AF65-F5344CB8AC3E}">
        <p14:creationId xmlns:p14="http://schemas.microsoft.com/office/powerpoint/2010/main" val="5713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ChIP</a:t>
            </a:r>
            <a:r>
              <a:rPr lang="en-US" altLang="en-US" dirty="0" smtClean="0">
                <a:solidFill>
                  <a:srgbClr val="FF0000"/>
                </a:solidFill>
              </a:rPr>
              <a:t>-chip / </a:t>
            </a:r>
            <a:r>
              <a:rPr lang="en-US" altLang="en-US" dirty="0" err="1" smtClean="0">
                <a:solidFill>
                  <a:srgbClr val="FF0000"/>
                </a:solidFill>
              </a:rPr>
              <a:t>ChIP-seq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experimental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What are the steps of the protocol?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____________with </a:t>
            </a:r>
            <a:r>
              <a:rPr lang="en-US" dirty="0" smtClean="0">
                <a:ea typeface="+mn-ea"/>
                <a:cs typeface="+mn-cs"/>
              </a:rPr>
              <a:t>formaldehyde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(Wash)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Cell </a:t>
            </a:r>
            <a:r>
              <a:rPr lang="en-US" dirty="0" smtClean="0">
                <a:ea typeface="+mn-ea"/>
                <a:cs typeface="+mn-cs"/>
              </a:rPr>
              <a:t>_______________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 Sonication </a:t>
            </a:r>
            <a:r>
              <a:rPr lang="en-US" dirty="0" smtClean="0">
                <a:ea typeface="+mn-ea"/>
                <a:cs typeface="+mn-cs"/>
              </a:rPr>
              <a:t>(shear ________ into ___________ _________)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________________________(</a:t>
            </a:r>
            <a:r>
              <a:rPr lang="en-US" dirty="0" smtClean="0">
                <a:ea typeface="+mn-ea"/>
                <a:cs typeface="+mn-cs"/>
              </a:rPr>
              <a:t>enrich for TF-DNA of interest), wash, elute,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Separate </a:t>
            </a:r>
            <a:r>
              <a:rPr lang="en-US" dirty="0" smtClean="0">
                <a:ea typeface="+mn-ea"/>
                <a:cs typeface="+mn-cs"/>
              </a:rPr>
              <a:t>_____________________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______________purification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Prepare DNA for </a:t>
            </a:r>
            <a:r>
              <a:rPr lang="en-US" dirty="0" smtClean="0">
                <a:ea typeface="+mn-ea"/>
                <a:cs typeface="+mn-cs"/>
              </a:rPr>
              <a:t>__________________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Label with </a:t>
            </a:r>
            <a:r>
              <a:rPr lang="en-US" dirty="0" smtClean="0">
                <a:ea typeface="+mn-ea"/>
                <a:cs typeface="+mn-cs"/>
              </a:rPr>
              <a:t>___________(</a:t>
            </a:r>
            <a:r>
              <a:rPr lang="en-US" dirty="0" smtClean="0">
                <a:ea typeface="+mn-ea"/>
                <a:cs typeface="+mn-cs"/>
              </a:rPr>
              <a:t>IP DNA = one color; randomly sheared genomic DNA = other color</a:t>
            </a:r>
            <a:r>
              <a:rPr lang="en-US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Microarray (or </a:t>
            </a:r>
            <a:r>
              <a:rPr lang="en-US" dirty="0" err="1" smtClean="0">
                <a:ea typeface="+mn-ea"/>
                <a:cs typeface="+mn-cs"/>
              </a:rPr>
              <a:t>seq</a:t>
            </a:r>
            <a:r>
              <a:rPr lang="en-US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ChIP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-chip data analysis: from raw data to binding lists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None/>
            </a:pPr>
            <a:endParaRPr lang="en-US" altLang="en-US" sz="2700" dirty="0"/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altLang="en-US" sz="2700" dirty="0"/>
              <a:t> Preprocessing </a:t>
            </a:r>
            <a:endParaRPr lang="en-US" altLang="en-US" sz="2700" dirty="0" smtClean="0"/>
          </a:p>
          <a:p>
            <a:pPr marL="971550" lvl="1" indent="-514350">
              <a:lnSpc>
                <a:spcPct val="80000"/>
              </a:lnSpc>
              <a:buFont typeface="Calibri" charset="0"/>
              <a:buAutoNum type="alphaLcParenR"/>
            </a:pPr>
            <a:r>
              <a:rPr lang="en-US" altLang="en-US" dirty="0" smtClean="0"/>
              <a:t>Quality </a:t>
            </a:r>
            <a:r>
              <a:rPr lang="en-US" altLang="en-US" dirty="0"/>
              <a:t>control</a:t>
            </a:r>
          </a:p>
          <a:p>
            <a:pPr marL="914400" lvl="1" indent="-514350">
              <a:lnSpc>
                <a:spcPct val="80000"/>
              </a:lnSpc>
              <a:buFont typeface="Calibri" charset="0"/>
              <a:buAutoNum type="alphaLcParenR"/>
            </a:pPr>
            <a:r>
              <a:rPr lang="en-US" altLang="en-US" dirty="0" smtClean="0"/>
              <a:t>_________________</a:t>
            </a:r>
            <a:endParaRPr lang="en-US" altLang="en-US" dirty="0"/>
          </a:p>
          <a:p>
            <a:pPr marL="914400" lvl="1" indent="-514350">
              <a:lnSpc>
                <a:spcPct val="80000"/>
              </a:lnSpc>
              <a:buFont typeface="Calibri" charset="0"/>
              <a:buAutoNum type="alphaLcParenR"/>
            </a:pPr>
            <a:r>
              <a:rPr lang="en-US" altLang="en-US" dirty="0" smtClean="0"/>
              <a:t>__________calculation</a:t>
            </a:r>
            <a:endParaRPr lang="en-US" altLang="en-US" dirty="0"/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altLang="en-US" sz="2700" dirty="0" smtClean="0"/>
              <a:t>Calculate p-values for </a:t>
            </a:r>
            <a:r>
              <a:rPr lang="en-US" altLang="en-US" sz="2700" dirty="0"/>
              <a:t>each </a:t>
            </a:r>
            <a:r>
              <a:rPr lang="en-US" altLang="en-US" sz="2700" dirty="0" smtClean="0"/>
              <a:t>____________for </a:t>
            </a:r>
            <a:r>
              <a:rPr lang="en-US" altLang="en-US" sz="2700" dirty="0"/>
              <a:t>each TF (error model)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altLang="en-US" sz="2700" dirty="0"/>
              <a:t>Combine p-values for </a:t>
            </a:r>
            <a:r>
              <a:rPr lang="en-US" altLang="en-US" sz="2700" dirty="0" smtClean="0"/>
              <a:t>______________(</a:t>
            </a:r>
            <a:r>
              <a:rPr lang="en-US" altLang="en-US" sz="2700" dirty="0"/>
              <a:t>weighted average)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altLang="en-US" sz="2700" dirty="0"/>
              <a:t>Significance filter (Fig 1b).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altLang="en-US" sz="2700" dirty="0"/>
              <a:t>Match significant regions to </a:t>
            </a:r>
            <a:r>
              <a:rPr lang="en-US" altLang="en-US" sz="2700" dirty="0" smtClean="0"/>
              <a:t>_____________.</a:t>
            </a:r>
            <a:endParaRPr lang="en-US" altLang="en-US" sz="2700" dirty="0"/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0782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exactly was this done?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2"/>
              </a:rPr>
              <a:t>http://younglab.wi.mit.edu/regulator_network/</a:t>
            </a:r>
            <a:endParaRPr lang="en-US" altLang="en-US"/>
          </a:p>
          <a:p>
            <a:pPr eaLnBrk="1" hangingPunct="1"/>
            <a:r>
              <a:rPr lang="en-US" altLang="en-US"/>
              <a:t>Supplementary data: www.sciencemag.org/cgi/content/full/298/5594/799/DC1</a:t>
            </a:r>
          </a:p>
        </p:txBody>
      </p:sp>
    </p:spTree>
    <p:extLst>
      <p:ext uri="{BB962C8B-B14F-4D97-AF65-F5344CB8AC3E}">
        <p14:creationId xmlns:p14="http://schemas.microsoft.com/office/powerpoint/2010/main" val="6844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Raw spot intensities</a:t>
            </a:r>
          </a:p>
          <a:p>
            <a:pPr eaLnBrk="1" hangingPunct="1"/>
            <a:r>
              <a:rPr lang="en-US" altLang="en-US" dirty="0"/>
              <a:t>Background subtraction</a:t>
            </a:r>
          </a:p>
          <a:p>
            <a:pPr eaLnBrk="1" hangingPunct="1"/>
            <a:r>
              <a:rPr lang="en-US" altLang="en-US" dirty="0"/>
              <a:t>Normalizing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Ratio </a:t>
            </a:r>
            <a:r>
              <a:rPr lang="en-US" altLang="en-US" dirty="0"/>
              <a:t>calculation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2166939"/>
            <a:ext cx="36576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671</Words>
  <Application>Microsoft Macintosh PowerPoint</Application>
  <PresentationFormat>Widescreen</PresentationFormat>
  <Paragraphs>112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 Light</vt:lpstr>
      <vt:lpstr>ＭＳ Ｐゴシック</vt:lpstr>
      <vt:lpstr>Yu Gothic</vt:lpstr>
      <vt:lpstr>Arial</vt:lpstr>
      <vt:lpstr>Calibri</vt:lpstr>
      <vt:lpstr>Optima</vt:lpstr>
      <vt:lpstr>Wingdings</vt:lpstr>
      <vt:lpstr>Office Theme</vt:lpstr>
      <vt:lpstr>Methods and analysis of TF-DNA binding data</vt:lpstr>
      <vt:lpstr>Outline</vt:lpstr>
      <vt:lpstr>ChIP-chip experiments and computational analysis</vt:lpstr>
      <vt:lpstr>ChIP-chip cell harvest </vt:lpstr>
      <vt:lpstr>PowerPoint Presentation</vt:lpstr>
      <vt:lpstr>ChIP-chip / ChIP-seq experimental protocol</vt:lpstr>
      <vt:lpstr>ChIP-chip data analysis: from raw data to binding lists</vt:lpstr>
      <vt:lpstr>How exactly was this done?</vt:lpstr>
      <vt:lpstr>Preprocessing</vt:lpstr>
      <vt:lpstr>PowerPoint Presentation</vt:lpstr>
      <vt:lpstr>PowerPoint Presentation</vt:lpstr>
      <vt:lpstr>In your projects</vt:lpstr>
      <vt:lpstr>Biological questions</vt:lpstr>
      <vt:lpstr>Integrated analysis: GE + ChIP-chip data</vt:lpstr>
      <vt:lpstr>What additional information would ChIP-chip / -seq under different environmental conditions tell us?</vt:lpstr>
      <vt:lpstr>Important consideration: ChIP-chip under varying conditions</vt:lpstr>
      <vt:lpstr>Integrated analysis: ChIP-chip + GE +  cis-regulatory binding sequences</vt:lpstr>
      <vt:lpstr>Combinatorial complexity</vt:lpstr>
      <vt:lpstr>PowerPoint Presentation</vt:lpstr>
      <vt:lpstr>Quantifying combinatorial relationships</vt:lpstr>
      <vt:lpstr>Gene regulatory network</vt:lpstr>
      <vt:lpstr>MOTIFS</vt:lpstr>
      <vt:lpstr>Lee et al., 2002, Science 298:799</vt:lpstr>
      <vt:lpstr>Evaluating the ChIP-chip / -seq method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analysis of TF-DNA binding data</dc:title>
  <dc:creator>Prof Amy Schmid, Ph.D.</dc:creator>
  <cp:lastModifiedBy>Prof Amy Schmid, Ph.D.</cp:lastModifiedBy>
  <cp:revision>2</cp:revision>
  <dcterms:created xsi:type="dcterms:W3CDTF">2017-02-02T18:46:23Z</dcterms:created>
  <dcterms:modified xsi:type="dcterms:W3CDTF">2017-02-02T19:19:51Z</dcterms:modified>
</cp:coreProperties>
</file>