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Roboto"/>
      <p:regular r:id="rId37"/>
      <p:bold r:id="rId38"/>
      <p:italic r:id="rId39"/>
      <p:boldItalic r:id="rId40"/>
    </p:embeddedFont>
    <p:embeddedFont>
      <p:font typeface="Oswald SemiBold"/>
      <p:regular r:id="rId41"/>
      <p:bold r:id="rId42"/>
    </p:embeddedFont>
    <p:embeddedFont>
      <p:font typeface="Oswald"/>
      <p:regular r:id="rId43"/>
      <p:bold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5.xml"/><Relationship Id="rId42" Type="http://schemas.openxmlformats.org/officeDocument/2006/relationships/font" Target="fonts/OswaldSemiBold-bold.fntdata"/><Relationship Id="rId41" Type="http://schemas.openxmlformats.org/officeDocument/2006/relationships/font" Target="fonts/OswaldSemiBold-regular.fntdata"/><Relationship Id="rId22" Type="http://schemas.openxmlformats.org/officeDocument/2006/relationships/slide" Target="slides/slide17.xml"/><Relationship Id="rId44" Type="http://schemas.openxmlformats.org/officeDocument/2006/relationships/font" Target="fonts/Oswald-bold.fntdata"/><Relationship Id="rId21" Type="http://schemas.openxmlformats.org/officeDocument/2006/relationships/slide" Target="slides/slide16.xml"/><Relationship Id="rId43" Type="http://schemas.openxmlformats.org/officeDocument/2006/relationships/font" Target="fonts/Oswald-regular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-italic.fntdata"/><Relationship Id="rId16" Type="http://schemas.openxmlformats.org/officeDocument/2006/relationships/slide" Target="slides/slide11.xml"/><Relationship Id="rId38" Type="http://schemas.openxmlformats.org/officeDocument/2006/relationships/font" Target="fonts/Robo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9115637a70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" name="Google Shape;198;g29115637a70_0_118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9115637a7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3" name="Google Shape;213;g29115637a70_0_132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9115637a70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0" name="Google Shape;230;g29115637a70_0_148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9115637a70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7" name="Google Shape;247;g29115637a70_0_164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9115637a70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5" name="Google Shape;265;g29115637a70_0_181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9115637a70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2" name="Google Shape;282;g29115637a70_0_197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9115637a70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9" name="Google Shape;299;g29115637a70_0_213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9115637a70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5" name="Google Shape;315;g29115637a70_0_228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9115637a70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4" name="Google Shape;334;g29115637a70_0_246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9115637a70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5" name="Google Shape;355;g29115637a70_0_266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115637a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2" name="Google Shape;72;g29115637a70_0_0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9115637a70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0" name="Google Shape;370;g29115637a70_0_280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9115637a70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6" name="Google Shape;386;g29115637a70_0_295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9115637a70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5" name="Google Shape;405;g29115637a70_0_313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9115637a70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5" name="Google Shape;425;g29115637a70_0_332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9115637a70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7" name="Google Shape;447;g29115637a70_0_353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9115637a70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6" name="Google Shape;466;g29115637a70_0_371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9115637a70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3" name="Google Shape;483;g29115637a70_0_387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29115637a70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1" name="Google Shape;501;g29115637a70_0_404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9115637a70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7" name="Google Shape;517;g29115637a70_0_419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29115637a70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5" name="Google Shape;535;g29115637a70_0_436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9115637a7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4" name="Google Shape;84;g29115637a70_0_11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29115637a70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52" name="Google Shape;552;g29115637a70_0_452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29115637a70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71" name="Google Shape;571;g29115637a70_0_470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115637a7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g29115637a70_0_22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9115637a7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g29115637a70_0_35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9115637a7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g29115637a70_0_46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115637a7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g29115637a70_0_62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9115637a7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g29115637a70_0_78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9115637a7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7" name="Google Shape;177;g29115637a70_0_98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2" name="Google Shape;52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58368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3019241" y="2404455"/>
            <a:ext cx="31056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600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693803" y="1937785"/>
            <a:ext cx="77565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58368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0" y="734798"/>
            <a:ext cx="4307100" cy="50400"/>
          </a:xfrm>
          <a:prstGeom prst="rect">
            <a:avLst/>
          </a:prstGeom>
          <a:solidFill>
            <a:srgbClr val="FDD90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/>
          </a:blip>
          <a:srcRect b="10482" l="0" r="0" t="0"/>
          <a:stretch/>
        </p:blipFill>
        <p:spPr>
          <a:xfrm>
            <a:off x="834709" y="200959"/>
            <a:ext cx="2033856" cy="4982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TRA – Observatorio de Transparencia Umanizales" id="62" name="Google Shape;62;p14"/>
          <p:cNvPicPr preferRelativeResize="0"/>
          <p:nvPr/>
        </p:nvPicPr>
        <p:blipFill rotWithShape="1">
          <a:blip r:embed="rId3">
            <a:alphaModFix/>
          </a:blip>
          <a:srcRect b="10523" l="0" r="0" t="12268"/>
          <a:stretch/>
        </p:blipFill>
        <p:spPr>
          <a:xfrm>
            <a:off x="0" y="0"/>
            <a:ext cx="902858" cy="69708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2868566" y="272244"/>
            <a:ext cx="1438500" cy="424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4.png"/><Relationship Id="rId7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4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4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24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4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4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06" name="Google Shape;206;p24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4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4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9" name="Google Shape;209;p24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4"/>
          <p:cNvSpPr txBox="1"/>
          <p:nvPr>
            <p:ph type="title"/>
          </p:nvPr>
        </p:nvSpPr>
        <p:spPr>
          <a:xfrm>
            <a:off x="1231763" y="2052516"/>
            <a:ext cx="6680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" sz="4500">
                <a:latin typeface="Roboto"/>
                <a:ea typeface="Roboto"/>
                <a:cs typeface="Roboto"/>
                <a:sym typeface="Roboto"/>
              </a:rPr>
              <a:t>Conceptos Básicos</a:t>
            </a:r>
            <a:endParaRPr b="1" i="1" sz="2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5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p25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5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5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21" name="Google Shape;221;p25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5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5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Conceptos básicos</a:t>
            </a:r>
            <a:endParaRPr i="0" sz="15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25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5"/>
          <p:cNvSpPr txBox="1"/>
          <p:nvPr/>
        </p:nvSpPr>
        <p:spPr>
          <a:xfrm>
            <a:off x="542231" y="1177350"/>
            <a:ext cx="334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es" sz="19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Elementos de un Arreglo</a:t>
            </a:r>
            <a:endParaRPr b="1" i="0" sz="1900" u="none" cap="none" strike="noStrik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25"/>
          <p:cNvSpPr txBox="1"/>
          <p:nvPr/>
        </p:nvSpPr>
        <p:spPr>
          <a:xfrm>
            <a:off x="656531" y="1809056"/>
            <a:ext cx="41640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Longitud:</a:t>
            </a: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cantidad de espacios en memoria que este posee.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Google Shape;22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7900" y="1654425"/>
            <a:ext cx="3429001" cy="205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6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6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" name="Google Shape;235;p26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6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6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38" name="Google Shape;238;p26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6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6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Conceptos básicos</a:t>
            </a:r>
            <a:endParaRPr i="0" sz="15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26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6"/>
          <p:cNvSpPr txBox="1"/>
          <p:nvPr/>
        </p:nvSpPr>
        <p:spPr>
          <a:xfrm>
            <a:off x="542231" y="1177350"/>
            <a:ext cx="334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es" sz="19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Elementos de un Arreglo</a:t>
            </a:r>
            <a:endParaRPr b="1" i="0" sz="1900" u="none" cap="none" strike="noStrik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6"/>
          <p:cNvSpPr txBox="1"/>
          <p:nvPr/>
        </p:nvSpPr>
        <p:spPr>
          <a:xfrm>
            <a:off x="656531" y="1809056"/>
            <a:ext cx="4164000" cy="15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Longitud:</a:t>
            </a: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cantidad de espacios en memoria que este posee.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Posición:</a:t>
            </a: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cada espacio de memoria asignado a un arreglo. Un arreglo tiene tantas posiciones como la longitud indica.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4" name="Google Shape;24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7900" y="1654426"/>
            <a:ext cx="3429001" cy="205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7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7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2" name="Google Shape;252;p27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7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7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55" name="Google Shape;255;p27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7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7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Conceptos básicos</a:t>
            </a:r>
            <a:endParaRPr i="0" sz="15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27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7"/>
          <p:cNvSpPr txBox="1"/>
          <p:nvPr/>
        </p:nvSpPr>
        <p:spPr>
          <a:xfrm>
            <a:off x="542231" y="1177350"/>
            <a:ext cx="334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es" sz="19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Elementos de un Arreglo</a:t>
            </a:r>
            <a:endParaRPr b="1" i="0" sz="1900" u="none" cap="none" strike="noStrik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27"/>
          <p:cNvSpPr txBox="1"/>
          <p:nvPr/>
        </p:nvSpPr>
        <p:spPr>
          <a:xfrm>
            <a:off x="447825" y="3273488"/>
            <a:ext cx="33408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s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Vimos como los datos tipo String son un tipo de arreglo que guarda caracteres alfanuméricos </a:t>
            </a:r>
            <a:endParaRPr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27"/>
          <p:cNvSpPr txBox="1"/>
          <p:nvPr/>
        </p:nvSpPr>
        <p:spPr>
          <a:xfrm>
            <a:off x="656531" y="1809056"/>
            <a:ext cx="4164000" cy="27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Longitud:</a:t>
            </a: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cantidad de espacios en memoria que este posee.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Posición:</a:t>
            </a: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cada espacio de memoria asignado a un arreglo. Un arreglo tiene tantas posiciones como la longitud indica.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Indice:</a:t>
            </a: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referente a cada posición del arreglo. Cada posición tiene un índice, la primera posición tiene el índice </a:t>
            </a:r>
            <a:r>
              <a:rPr b="1"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la segunda el índice </a:t>
            </a:r>
            <a:r>
              <a:rPr b="1"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 así sucesivamente.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2" name="Google Shape;26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7900" y="1654425"/>
            <a:ext cx="3429001" cy="2322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28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8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0" name="Google Shape;270;p28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8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8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73" name="Google Shape;273;p28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8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28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Conceptos básicos</a:t>
            </a:r>
            <a:endParaRPr i="0" sz="15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28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28"/>
          <p:cNvSpPr txBox="1"/>
          <p:nvPr/>
        </p:nvSpPr>
        <p:spPr>
          <a:xfrm>
            <a:off x="542231" y="1177350"/>
            <a:ext cx="334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es" sz="19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String como arreglo</a:t>
            </a:r>
            <a:endParaRPr b="1" i="0" sz="1900" u="none" cap="none" strike="noStrik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28"/>
          <p:cNvSpPr txBox="1"/>
          <p:nvPr/>
        </p:nvSpPr>
        <p:spPr>
          <a:xfrm>
            <a:off x="656531" y="1809056"/>
            <a:ext cx="7370100" cy="7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 objeto String es un arreglo de caracteres (</a:t>
            </a:r>
            <a:r>
              <a:rPr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5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saludo </a:t>
            </a:r>
            <a:r>
              <a:rPr b="1" lang="es" sz="15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“Hola Mundo”</a:t>
            </a:r>
            <a:r>
              <a:rPr b="1" lang="es" sz="15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50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79" name="Google Shape;27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8225" y="2630400"/>
            <a:ext cx="5126776" cy="1751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9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9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9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7" name="Google Shape;287;p29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9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9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90" name="Google Shape;290;p29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9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29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Conceptos básicos</a:t>
            </a:r>
            <a:endParaRPr i="0" sz="15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" name="Google Shape;293;p29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9"/>
          <p:cNvSpPr txBox="1"/>
          <p:nvPr/>
        </p:nvSpPr>
        <p:spPr>
          <a:xfrm>
            <a:off x="542231" y="1177350"/>
            <a:ext cx="334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es" sz="19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String como arreglo</a:t>
            </a:r>
            <a:endParaRPr b="1" i="0" sz="1900" u="none" cap="none" strike="noStrik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29"/>
          <p:cNvSpPr txBox="1"/>
          <p:nvPr/>
        </p:nvSpPr>
        <p:spPr>
          <a:xfrm>
            <a:off x="656531" y="1809056"/>
            <a:ext cx="7370100" cy="7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 objeto String es un arreglo de caracteres (</a:t>
            </a:r>
            <a:r>
              <a:rPr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5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saludo </a:t>
            </a:r>
            <a:r>
              <a:rPr b="1" lang="es" sz="15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“Hola Mundo”</a:t>
            </a:r>
            <a:r>
              <a:rPr b="1" lang="es" sz="15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50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96" name="Google Shape;29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8225" y="2588222"/>
            <a:ext cx="5234590" cy="2057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0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30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4" name="Google Shape;304;p30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0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0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07" name="Google Shape;307;p30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0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0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Conceptos básicos</a:t>
            </a:r>
            <a:endParaRPr i="0" sz="15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Google Shape;310;p30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30"/>
          <p:cNvSpPr txBox="1"/>
          <p:nvPr/>
        </p:nvSpPr>
        <p:spPr>
          <a:xfrm>
            <a:off x="542231" y="1361531"/>
            <a:ext cx="334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s" sz="1900" u="none" cap="none" strike="noStrike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Almacenamiento</a:t>
            </a:r>
            <a:endParaRPr b="1" i="0" sz="1900" u="none" cap="none" strike="noStrik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" name="Google Shape;312;p30"/>
          <p:cNvSpPr txBox="1"/>
          <p:nvPr/>
        </p:nvSpPr>
        <p:spPr>
          <a:xfrm>
            <a:off x="542231" y="2251388"/>
            <a:ext cx="34914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i="0" lang="es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Los elementos de un arreglo se almacenan en posiciones consecutivas de memoria, lo que permite acceder a ellos de forma eficiente y manipularlos de manera organizada.</a:t>
            </a:r>
            <a:endParaRPr i="0" sz="15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1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1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31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0" name="Google Shape;320;p31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1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1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23" name="Google Shape;323;p31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1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31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Conceptos básicos</a:t>
            </a:r>
            <a:endParaRPr i="0" sz="15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31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31"/>
          <p:cNvSpPr txBox="1"/>
          <p:nvPr/>
        </p:nvSpPr>
        <p:spPr>
          <a:xfrm>
            <a:off x="542231" y="1361531"/>
            <a:ext cx="334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s" sz="1900" u="none" cap="none" strike="noStrike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Almacenamiento</a:t>
            </a:r>
            <a:endParaRPr b="1" i="0" sz="1900" u="none" cap="none" strike="noStrik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31"/>
          <p:cNvSpPr txBox="1"/>
          <p:nvPr/>
        </p:nvSpPr>
        <p:spPr>
          <a:xfrm>
            <a:off x="542231" y="2251388"/>
            <a:ext cx="34914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i="0" lang="es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Los elementos de un arreglo se almacenan en posiciones consecutivas de memoria, lo que permite acceder a ellos de forma eficiente y manipularlos de manera organizada.</a:t>
            </a:r>
            <a:endParaRPr i="0" sz="15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9" name="Google Shape;329;p31"/>
          <p:cNvPicPr preferRelativeResize="0"/>
          <p:nvPr/>
        </p:nvPicPr>
        <p:blipFill rotWithShape="1">
          <a:blip r:embed="rId4">
            <a:alphaModFix/>
          </a:blip>
          <a:srcRect b="0" l="3086" r="5338" t="0"/>
          <a:stretch/>
        </p:blipFill>
        <p:spPr>
          <a:xfrm>
            <a:off x="4393388" y="1722319"/>
            <a:ext cx="4675462" cy="234652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1"/>
          <p:cNvSpPr txBox="1"/>
          <p:nvPr/>
        </p:nvSpPr>
        <p:spPr>
          <a:xfrm>
            <a:off x="5066981" y="1361531"/>
            <a:ext cx="349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Ejemplo</a:t>
            </a:r>
            <a:r>
              <a:rPr lang="e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Array con 50 números</a:t>
            </a:r>
            <a:endParaRPr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" name="Google Shape;331;p31"/>
          <p:cNvSpPr txBox="1"/>
          <p:nvPr/>
        </p:nvSpPr>
        <p:spPr>
          <a:xfrm>
            <a:off x="4461656" y="2114063"/>
            <a:ext cx="1549200" cy="184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Consolas"/>
                <a:ea typeface="Consolas"/>
                <a:cs typeface="Consolas"/>
                <a:sym typeface="Consolas"/>
              </a:rPr>
              <a:t>NUMEROS[0]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NUMEROS[1]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NUMEROS[2]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NUMEROS[49]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2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7" name="Google Shape;337;p32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32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2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40" name="Google Shape;340;p32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32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2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Conceptos básicos</a:t>
            </a:r>
            <a:endParaRPr i="0" sz="15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p32"/>
          <p:cNvSpPr txBox="1"/>
          <p:nvPr/>
        </p:nvSpPr>
        <p:spPr>
          <a:xfrm>
            <a:off x="502950" y="1355419"/>
            <a:ext cx="334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es" sz="19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Dimensiones en los Arreglos</a:t>
            </a:r>
            <a:endParaRPr b="1" i="0" sz="1900" u="none" cap="none" strike="noStrik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" name="Google Shape;344;p32"/>
          <p:cNvSpPr txBox="1"/>
          <p:nvPr/>
        </p:nvSpPr>
        <p:spPr>
          <a:xfrm>
            <a:off x="529331" y="2127769"/>
            <a:ext cx="40221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260350" lvl="0" marL="342900" marR="0" rtl="0" algn="just">
              <a:lnSpc>
                <a:spcPct val="2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b="1" i="1"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Arreglo, vector, matriz unidimensional</a:t>
            </a:r>
            <a:endParaRPr b="1" i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60350" lvl="0" marL="3429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Arreglo bidimensional, matriz 2D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60350" lvl="0" marL="3429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Arreglo tridimensional, matriz 3D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60350" lvl="0" marL="3429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Arreglo N-D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5" name="Google Shape;34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6606" y="637931"/>
            <a:ext cx="1853979" cy="50782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2"/>
          <p:cNvSpPr txBox="1"/>
          <p:nvPr/>
        </p:nvSpPr>
        <p:spPr>
          <a:xfrm>
            <a:off x="4805700" y="687563"/>
            <a:ext cx="97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1D</a:t>
            </a:r>
            <a:endParaRPr i="0" sz="15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7" name="Google Shape;34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6605" y="1145775"/>
            <a:ext cx="1853982" cy="846384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2"/>
          <p:cNvSpPr txBox="1"/>
          <p:nvPr/>
        </p:nvSpPr>
        <p:spPr>
          <a:xfrm>
            <a:off x="4805700" y="1384209"/>
            <a:ext cx="97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2D</a:t>
            </a:r>
            <a:endParaRPr i="0" sz="15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9" name="Google Shape;349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66561" y="2044772"/>
            <a:ext cx="1234070" cy="1030182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2"/>
          <p:cNvSpPr txBox="1"/>
          <p:nvPr/>
        </p:nvSpPr>
        <p:spPr>
          <a:xfrm>
            <a:off x="4805700" y="3882534"/>
            <a:ext cx="97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N-D</a:t>
            </a:r>
            <a:endParaRPr i="0" sz="15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1" name="Google Shape;351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52470" y="3127594"/>
            <a:ext cx="2062256" cy="1879351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2"/>
          <p:cNvSpPr txBox="1"/>
          <p:nvPr/>
        </p:nvSpPr>
        <p:spPr>
          <a:xfrm>
            <a:off x="4805700" y="2387016"/>
            <a:ext cx="97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3D</a:t>
            </a:r>
            <a:endParaRPr i="0" sz="15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3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33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33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0" name="Google Shape;360;p33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3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33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63" name="Google Shape;363;p33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33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33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6" name="Google Shape;366;p33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3"/>
          <p:cNvSpPr txBox="1"/>
          <p:nvPr>
            <p:ph type="title"/>
          </p:nvPr>
        </p:nvSpPr>
        <p:spPr>
          <a:xfrm>
            <a:off x="1231763" y="2074754"/>
            <a:ext cx="6680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" sz="4500">
                <a:latin typeface="Roboto"/>
                <a:ea typeface="Roboto"/>
                <a:cs typeface="Roboto"/>
                <a:sym typeface="Roboto"/>
              </a:rPr>
              <a:t>Sintaxis y Declaración</a:t>
            </a:r>
            <a:endParaRPr b="1" i="1" sz="4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3499246" y="4017169"/>
            <a:ext cx="5644991" cy="1126331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0" y="1294208"/>
            <a:ext cx="1042035" cy="3849529"/>
          </a:xfrm>
          <a:custGeom>
            <a:rect b="b" l="l" r="r" t="t"/>
            <a:pathLst>
              <a:path extrusionOk="0" h="5132705" w="1389380">
                <a:moveTo>
                  <a:pt x="0" y="0"/>
                </a:moveTo>
                <a:lnTo>
                  <a:pt x="1389061" y="0"/>
                </a:lnTo>
                <a:lnTo>
                  <a:pt x="1389061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3651646" y="4163615"/>
            <a:ext cx="289559" cy="288131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0" l="0" r="2190" t="0"/>
          <a:stretch/>
        </p:blipFill>
        <p:spPr>
          <a:xfrm>
            <a:off x="1416113" y="1790531"/>
            <a:ext cx="7728133" cy="156243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/>
          <p:nvPr/>
        </p:nvSpPr>
        <p:spPr>
          <a:xfrm>
            <a:off x="2343150" y="1096766"/>
            <a:ext cx="6800850" cy="114648"/>
          </a:xfrm>
          <a:custGeom>
            <a:rect b="b" l="l" r="r" t="t"/>
            <a:pathLst>
              <a:path extrusionOk="0" h="344805" w="9067800">
                <a:moveTo>
                  <a:pt x="0" y="0"/>
                </a:moveTo>
                <a:lnTo>
                  <a:pt x="9067799" y="0"/>
                </a:lnTo>
                <a:lnTo>
                  <a:pt x="9067799" y="344486"/>
                </a:lnTo>
                <a:lnTo>
                  <a:pt x="0" y="344486"/>
                </a:lnTo>
                <a:lnTo>
                  <a:pt x="0" y="0"/>
                </a:lnTo>
                <a:close/>
              </a:path>
            </a:pathLst>
          </a:cu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4">
            <a:alphaModFix/>
          </a:blip>
          <a:srcRect b="17577" l="0" r="0" t="17297"/>
          <a:stretch/>
        </p:blipFill>
        <p:spPr>
          <a:xfrm>
            <a:off x="2650060" y="133594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834341" y="274031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4755816" y="349313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4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34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34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5" name="Google Shape;375;p34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34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34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78" name="Google Shape;378;p34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4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34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Sintaxis</a:t>
            </a:r>
            <a:endParaRPr i="0" sz="15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1" name="Google Shape;381;p34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34"/>
          <p:cNvSpPr txBox="1"/>
          <p:nvPr/>
        </p:nvSpPr>
        <p:spPr>
          <a:xfrm>
            <a:off x="542231" y="1063050"/>
            <a:ext cx="4185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es" sz="19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Notación</a:t>
            </a:r>
            <a:endParaRPr b="1" i="0" sz="1900" u="none" cap="none" strike="noStrik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3" name="Google Shape;383;p34"/>
          <p:cNvSpPr txBox="1"/>
          <p:nvPr/>
        </p:nvSpPr>
        <p:spPr>
          <a:xfrm>
            <a:off x="542231" y="1578938"/>
            <a:ext cx="7877100" cy="13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Antes de continuar repasemos los elementos de un array y definamos la notación que se usará. 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 array contiene datos/variables y su </a:t>
            </a:r>
            <a:r>
              <a:rPr b="1"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longitud</a:t>
            </a: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será denotada con la letra 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si el arreglo tiene una longitud igual a 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entonces su </a:t>
            </a:r>
            <a:r>
              <a:rPr b="1"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índices </a:t>
            </a: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serán los enteros 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{0, 1, … , n-2, n-1}</a:t>
            </a: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5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35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35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1" name="Google Shape;391;p35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35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35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94" name="Google Shape;394;p35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35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35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Sintaxis</a:t>
            </a:r>
            <a:endParaRPr i="0" sz="15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7" name="Google Shape;397;p35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35"/>
          <p:cNvSpPr txBox="1"/>
          <p:nvPr/>
        </p:nvSpPr>
        <p:spPr>
          <a:xfrm>
            <a:off x="542231" y="1063050"/>
            <a:ext cx="4185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es" sz="19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Notación</a:t>
            </a:r>
            <a:endParaRPr b="1" i="0" sz="1900" u="none" cap="none" strike="noStrik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399;p35"/>
          <p:cNvSpPr txBox="1"/>
          <p:nvPr/>
        </p:nvSpPr>
        <p:spPr>
          <a:xfrm>
            <a:off x="542231" y="1578938"/>
            <a:ext cx="7877100" cy="13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Antes de continuar repasemos los elementos de un array y definamos la notación que se usará. 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 array contiene datos/variables y su </a:t>
            </a:r>
            <a:r>
              <a:rPr b="1"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longitud</a:t>
            </a: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será denotada con la letra 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si el arreglo tiene una longitud igual a 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entonces su </a:t>
            </a:r>
            <a:r>
              <a:rPr b="1"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índices </a:t>
            </a: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serán los enteros 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{0, 1, … , n-2, n-1}</a:t>
            </a: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0" name="Google Shape;40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2163" y="3210863"/>
            <a:ext cx="2979150" cy="1531406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35"/>
          <p:cNvSpPr txBox="1"/>
          <p:nvPr/>
        </p:nvSpPr>
        <p:spPr>
          <a:xfrm>
            <a:off x="5241075" y="3299794"/>
            <a:ext cx="3141300" cy="11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Posiciones </a:t>
            </a: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→ </a:t>
            </a:r>
            <a:r>
              <a:rPr i="1"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(1, 2, 3, 4)</a:t>
            </a:r>
            <a:endParaRPr i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Longitud </a:t>
            </a:r>
            <a:r>
              <a:rPr i="1"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(n)</a:t>
            </a: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→ 4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Indices → </a:t>
            </a:r>
            <a:r>
              <a:rPr i="1"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(0, 1, 2, 3)</a:t>
            </a:r>
            <a:endParaRPr i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35"/>
          <p:cNvSpPr/>
          <p:nvPr/>
        </p:nvSpPr>
        <p:spPr>
          <a:xfrm>
            <a:off x="4260600" y="3762394"/>
            <a:ext cx="801600" cy="264000"/>
          </a:xfrm>
          <a:prstGeom prst="rightArrow">
            <a:avLst>
              <a:gd fmla="val 50000" name="adj1"/>
              <a:gd fmla="val 81465" name="adj2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6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36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36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0" name="Google Shape;410;p36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36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36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413" name="Google Shape;413;p36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36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36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Sintaxis</a:t>
            </a:r>
            <a:endParaRPr i="0" sz="15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6" name="Google Shape;416;p36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36"/>
          <p:cNvSpPr txBox="1"/>
          <p:nvPr/>
        </p:nvSpPr>
        <p:spPr>
          <a:xfrm>
            <a:off x="542231" y="1177350"/>
            <a:ext cx="4185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es" sz="19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b="1" i="0" lang="es" sz="1900" u="none" cap="none" strike="noStrike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eclaración y creación</a:t>
            </a:r>
            <a:endParaRPr b="1" i="0" sz="1900" u="none" cap="none" strike="noStrik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8" name="Google Shape;418;p36"/>
          <p:cNvSpPr txBox="1"/>
          <p:nvPr/>
        </p:nvSpPr>
        <p:spPr>
          <a:xfrm>
            <a:off x="571838" y="2810644"/>
            <a:ext cx="5212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&lt;tipo de dato&gt; </a:t>
            </a:r>
            <a:r>
              <a:rPr b="1" i="0" lang="es" sz="1500" u="none" cap="none" strike="noStrike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&lt;nombre del arreglo&gt;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[];</a:t>
            </a:r>
            <a:endParaRPr b="1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&lt;tipo de dato&gt;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b="1" i="0" lang="es" sz="15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s" sz="1500" u="none" cap="none" strike="noStrike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&lt;nombre del arreglo&gt;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9" name="Google Shape;419;p36"/>
          <p:cNvSpPr txBox="1"/>
          <p:nvPr/>
        </p:nvSpPr>
        <p:spPr>
          <a:xfrm>
            <a:off x="542231" y="1693238"/>
            <a:ext cx="53808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i="0" lang="es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 sintaxis para declarar un arreglo (</a:t>
            </a:r>
            <a:r>
              <a:rPr b="1" i="0" lang="es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array</a:t>
            </a:r>
            <a:r>
              <a:rPr i="0" lang="es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en la mayoría de los lenguajes de programación es la siguiente:</a:t>
            </a:r>
            <a:endParaRPr i="0" sz="15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0" name="Google Shape;420;p36"/>
          <p:cNvSpPr txBox="1"/>
          <p:nvPr/>
        </p:nvSpPr>
        <p:spPr>
          <a:xfrm>
            <a:off x="571838" y="2464369"/>
            <a:ext cx="3968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Declaración (2 formas)</a:t>
            </a:r>
            <a:endParaRPr b="0" i="1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1" name="Google Shape;421;p36"/>
          <p:cNvSpPr txBox="1"/>
          <p:nvPr/>
        </p:nvSpPr>
        <p:spPr>
          <a:xfrm>
            <a:off x="571838" y="3977625"/>
            <a:ext cx="588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&lt;nombre del arreglo&gt;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b="1" i="0" lang="es" sz="15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&lt;tipo de dato&gt;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i="0" lang="es" sz="15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tamaño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b="1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2" name="Google Shape;422;p36"/>
          <p:cNvSpPr txBox="1"/>
          <p:nvPr/>
        </p:nvSpPr>
        <p:spPr>
          <a:xfrm>
            <a:off x="571838" y="3631350"/>
            <a:ext cx="1495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Creación</a:t>
            </a:r>
            <a:endParaRPr b="0" i="1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7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37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37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0" name="Google Shape;430;p37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37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37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433" name="Google Shape;433;p37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37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37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Sintaxis</a:t>
            </a:r>
            <a:endParaRPr i="0" sz="15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6" name="Google Shape;436;p37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37"/>
          <p:cNvSpPr txBox="1"/>
          <p:nvPr/>
        </p:nvSpPr>
        <p:spPr>
          <a:xfrm>
            <a:off x="542231" y="1177350"/>
            <a:ext cx="4185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es" sz="19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b="1" i="0" lang="es" sz="1900" u="none" cap="none" strike="noStrike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eclaración y creación</a:t>
            </a:r>
            <a:endParaRPr b="1" i="0" sz="1900" u="none" cap="none" strike="noStrik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8" name="Google Shape;438;p37"/>
          <p:cNvSpPr txBox="1"/>
          <p:nvPr/>
        </p:nvSpPr>
        <p:spPr>
          <a:xfrm>
            <a:off x="571838" y="2810644"/>
            <a:ext cx="5212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&lt;tipo de dato&gt; </a:t>
            </a:r>
            <a:r>
              <a:rPr b="1" i="0" lang="es" sz="1500" u="none" cap="none" strike="noStrike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&lt;nombre del arreglo&gt;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[];</a:t>
            </a:r>
            <a:endParaRPr b="1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&lt;tipo de dato&gt;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b="1" i="0" lang="es" sz="15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s" sz="1500" u="none" cap="none" strike="noStrike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&lt;nombre del arreglo&gt;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9" name="Google Shape;439;p37"/>
          <p:cNvSpPr txBox="1"/>
          <p:nvPr/>
        </p:nvSpPr>
        <p:spPr>
          <a:xfrm>
            <a:off x="542231" y="1693238"/>
            <a:ext cx="53808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i="0" lang="es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 sintaxis para declarar un arreglo (</a:t>
            </a:r>
            <a:r>
              <a:rPr b="1" i="0" lang="es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array</a:t>
            </a:r>
            <a:r>
              <a:rPr i="0" lang="es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en la mayoría de los lenguajes de programación es la siguiente:</a:t>
            </a:r>
            <a:endParaRPr i="0" sz="15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0" name="Google Shape;440;p37"/>
          <p:cNvSpPr txBox="1"/>
          <p:nvPr/>
        </p:nvSpPr>
        <p:spPr>
          <a:xfrm>
            <a:off x="571838" y="2464369"/>
            <a:ext cx="3968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Declaración (2 formas)</a:t>
            </a:r>
            <a:endParaRPr b="0" i="1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1" name="Google Shape;441;p37"/>
          <p:cNvSpPr txBox="1"/>
          <p:nvPr/>
        </p:nvSpPr>
        <p:spPr>
          <a:xfrm>
            <a:off x="571838" y="3977625"/>
            <a:ext cx="588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&lt;nombre del arreglo&gt;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b="1" i="0" lang="es" sz="15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&lt;tipo de dato&gt;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i="0" lang="es" sz="15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tamaño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b="1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2" name="Google Shape;442;p37"/>
          <p:cNvSpPr txBox="1"/>
          <p:nvPr/>
        </p:nvSpPr>
        <p:spPr>
          <a:xfrm>
            <a:off x="571838" y="3631350"/>
            <a:ext cx="1495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Creación</a:t>
            </a:r>
            <a:endParaRPr b="0" i="1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3" name="Google Shape;443;p37"/>
          <p:cNvSpPr/>
          <p:nvPr/>
        </p:nvSpPr>
        <p:spPr>
          <a:xfrm>
            <a:off x="6018038" y="1623263"/>
            <a:ext cx="3060936" cy="1878768"/>
          </a:xfrm>
          <a:prstGeom prst="cloud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s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Esta es la forma para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0" lang="es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arreglos unidimensionales, para arreglos de más de una dimensión es diferente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44" name="Google Shape;444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44531" y="3142801"/>
            <a:ext cx="1599469" cy="1599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8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38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38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2" name="Google Shape;452;p38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38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38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455" name="Google Shape;455;p38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38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38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Sintaxis</a:t>
            </a:r>
            <a:endParaRPr i="0" sz="15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8" name="Google Shape;458;p38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38"/>
          <p:cNvSpPr txBox="1"/>
          <p:nvPr/>
        </p:nvSpPr>
        <p:spPr>
          <a:xfrm>
            <a:off x="542231" y="1177350"/>
            <a:ext cx="4185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es" sz="19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b="1" i="0" lang="es" sz="1900" u="none" cap="none" strike="noStrike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eclaración y creación</a:t>
            </a:r>
            <a:endParaRPr b="1" i="0" sz="1900" u="none" cap="none" strike="noStrik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0" name="Google Shape;460;p38"/>
          <p:cNvSpPr txBox="1"/>
          <p:nvPr/>
        </p:nvSpPr>
        <p:spPr>
          <a:xfrm>
            <a:off x="656531" y="2490094"/>
            <a:ext cx="3474600" cy="14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5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b="1" i="0" lang="es" sz="15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arrayDeEnteros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5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b="1" lang="es" sz="15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arrayDeDoubles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5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b="1" lang="es" sz="15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arrayDeStrings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5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b="1" lang="es" sz="15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arrayBoolean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1" name="Google Shape;461;p38"/>
          <p:cNvSpPr txBox="1"/>
          <p:nvPr/>
        </p:nvSpPr>
        <p:spPr>
          <a:xfrm>
            <a:off x="656531" y="1993050"/>
            <a:ext cx="333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Declaración</a:t>
            </a:r>
            <a:endParaRPr b="0" i="1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2" name="Google Shape;462;p38"/>
          <p:cNvSpPr txBox="1"/>
          <p:nvPr/>
        </p:nvSpPr>
        <p:spPr>
          <a:xfrm>
            <a:off x="4803769" y="2476688"/>
            <a:ext cx="3968700" cy="14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arrayDeEnteros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b="1" lang="es" sz="15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b="1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arrayDeDoubles 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new </a:t>
            </a:r>
            <a:r>
              <a:rPr b="1" lang="es" sz="15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b="1" sz="1500">
              <a:solidFill>
                <a:srgbClr val="18803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arrayDeStrings 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new </a:t>
            </a:r>
            <a:r>
              <a:rPr b="1" lang="es" sz="15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arrayBoolean 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new </a:t>
            </a:r>
            <a:r>
              <a:rPr b="1" lang="es" sz="15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3" name="Google Shape;463;p38"/>
          <p:cNvSpPr txBox="1"/>
          <p:nvPr/>
        </p:nvSpPr>
        <p:spPr>
          <a:xfrm>
            <a:off x="4803769" y="1993050"/>
            <a:ext cx="1495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Creación</a:t>
            </a:r>
            <a:endParaRPr b="0" i="1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9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39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39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1" name="Google Shape;471;p39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39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39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474" name="Google Shape;474;p39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39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39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Sintaxis</a:t>
            </a:r>
            <a:endParaRPr i="0" sz="15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7" name="Google Shape;477;p39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39"/>
          <p:cNvSpPr txBox="1"/>
          <p:nvPr/>
        </p:nvSpPr>
        <p:spPr>
          <a:xfrm>
            <a:off x="431063" y="1046953"/>
            <a:ext cx="5874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1" i="0" lang="es" sz="2000" u="none" cap="none" strike="noStrike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Declaración y creación al mismo tiempo</a:t>
            </a:r>
            <a:endParaRPr b="1" i="0" sz="2000" u="none" cap="none" strike="noStrik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9" name="Google Shape;479;p39"/>
          <p:cNvSpPr txBox="1"/>
          <p:nvPr/>
        </p:nvSpPr>
        <p:spPr>
          <a:xfrm>
            <a:off x="497756" y="2250722"/>
            <a:ext cx="782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&lt;tipo de dato&gt;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b="1" i="0" lang="es" sz="15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s" sz="1500" u="none" cap="none" strike="noStrike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&lt;nombre del arreglo&gt;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b="1" i="0" lang="es" sz="15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&lt;tipo de dato&gt;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i="0" lang="es" sz="15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tamaño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b="1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0" name="Google Shape;480;p39"/>
          <p:cNvSpPr txBox="1"/>
          <p:nvPr/>
        </p:nvSpPr>
        <p:spPr>
          <a:xfrm>
            <a:off x="431063" y="1545769"/>
            <a:ext cx="812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Esta forma es la más común (declarar y crear en una sola línea):</a:t>
            </a:r>
            <a:endParaRPr i="0" sz="15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0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40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40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8" name="Google Shape;488;p40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40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40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491" name="Google Shape;491;p40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40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40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Sintaxis</a:t>
            </a:r>
            <a:endParaRPr i="0" sz="15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4" name="Google Shape;494;p40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40"/>
          <p:cNvSpPr txBox="1"/>
          <p:nvPr/>
        </p:nvSpPr>
        <p:spPr>
          <a:xfrm>
            <a:off x="431063" y="1046953"/>
            <a:ext cx="5874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1" i="0" lang="es" sz="2000" u="none" cap="none" strike="noStrike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Declaración y creación al mismo tiempo</a:t>
            </a:r>
            <a:endParaRPr b="1" i="0" sz="2000" u="none" cap="none" strike="noStrik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6" name="Google Shape;496;p40"/>
          <p:cNvSpPr txBox="1"/>
          <p:nvPr/>
        </p:nvSpPr>
        <p:spPr>
          <a:xfrm>
            <a:off x="497756" y="2250722"/>
            <a:ext cx="782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&lt;tipo de dato&gt;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b="1" i="0" lang="es" sz="15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s" sz="1500" u="none" cap="none" strike="noStrike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&lt;nombre del arreglo&gt;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b="1" i="0" lang="es" sz="15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&lt;tipo de dato&gt;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i="0" lang="es" sz="15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tamaño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b="1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7" name="Google Shape;497;p40"/>
          <p:cNvSpPr txBox="1"/>
          <p:nvPr/>
        </p:nvSpPr>
        <p:spPr>
          <a:xfrm>
            <a:off x="1936538" y="2955684"/>
            <a:ext cx="5118000" cy="1408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5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b="1" i="0" lang="es" sz="15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s" sz="1500" u="none" cap="none" strike="noStrike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numerosEnteros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b="1" i="0" lang="es" sz="15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i="0" lang="es" sz="15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b="1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b="1" lang="es" sz="15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numerosDouble 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new </a:t>
            </a:r>
            <a:r>
              <a:rPr b="1" lang="es" sz="15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b="1" lang="es" sz="15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palabras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b="1" lang="es" sz="15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b="1" lang="es" sz="15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arrayBoolean 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new </a:t>
            </a:r>
            <a:r>
              <a:rPr b="1" lang="es" sz="15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8" name="Google Shape;498;p40"/>
          <p:cNvSpPr txBox="1"/>
          <p:nvPr/>
        </p:nvSpPr>
        <p:spPr>
          <a:xfrm>
            <a:off x="431063" y="1545769"/>
            <a:ext cx="812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Esta forma es la más común (declarar y crear en una sola línea):</a:t>
            </a:r>
            <a:endParaRPr i="0" sz="15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1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41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41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6" name="Google Shape;506;p41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41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41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509" name="Google Shape;509;p41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41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41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Sintaxis</a:t>
            </a:r>
            <a:endParaRPr i="0" sz="15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2" name="Google Shape;512;p41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41"/>
          <p:cNvSpPr txBox="1"/>
          <p:nvPr/>
        </p:nvSpPr>
        <p:spPr>
          <a:xfrm>
            <a:off x="438488" y="1224956"/>
            <a:ext cx="4364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1" lang="es" sz="20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Asignar variables</a:t>
            </a:r>
            <a:endParaRPr b="1" i="0" sz="2000" u="none" cap="none" strike="noStrik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4" name="Google Shape;514;p41"/>
          <p:cNvSpPr txBox="1"/>
          <p:nvPr/>
        </p:nvSpPr>
        <p:spPr>
          <a:xfrm>
            <a:off x="475519" y="1843107"/>
            <a:ext cx="7823100" cy="22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&lt;tipo de dato&gt;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b="1" i="0" lang="es" sz="15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s" sz="1500" u="none" cap="none" strike="noStrike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&lt;nombre del arreglo&gt;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b="1" i="0" lang="es" sz="15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&lt;tipo de dato&gt;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i="0" lang="es" sz="15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tamaño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b="1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&lt;nombre del arreglo&gt;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indice 0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&lt;dato del tipo declarado&gt;;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&lt;nombre del arreglo&gt;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indice 1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&lt;dato del tipo declarado&gt;;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&lt;nombre del arreglo&gt;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indice 2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&lt;dato del tipo declarado&gt;;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&lt;nombre del arreglo&gt;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indice 3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&lt;dato del tipo declarado&gt;;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&lt;nombre del arreglo&gt;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indice n-1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&lt;dato del tipo declarado&gt;;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2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42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42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2" name="Google Shape;522;p42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42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42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525" name="Google Shape;525;p42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42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42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Sintaxis</a:t>
            </a:r>
            <a:endParaRPr i="0" sz="15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8" name="Google Shape;528;p42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42"/>
          <p:cNvSpPr txBox="1"/>
          <p:nvPr/>
        </p:nvSpPr>
        <p:spPr>
          <a:xfrm>
            <a:off x="438488" y="1224956"/>
            <a:ext cx="4364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1" lang="es" sz="20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Asignar variables</a:t>
            </a:r>
            <a:endParaRPr b="1" i="0" sz="2000" u="none" cap="none" strike="noStrik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0" name="Google Shape;530;p42"/>
          <p:cNvSpPr txBox="1"/>
          <p:nvPr/>
        </p:nvSpPr>
        <p:spPr>
          <a:xfrm>
            <a:off x="720094" y="2020969"/>
            <a:ext cx="3546900" cy="19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s" sz="15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b="1" i="0" lang="es" sz="15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arrayEnteros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b="1" lang="es" sz="15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b="1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arrayEnteros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arrayEnteros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arrayEnteros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-87;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arrayEnteros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arrayEnteros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1" name="Google Shape;531;p42"/>
          <p:cNvSpPr txBox="1"/>
          <p:nvPr/>
        </p:nvSpPr>
        <p:spPr>
          <a:xfrm>
            <a:off x="4802588" y="2020969"/>
            <a:ext cx="4217100" cy="22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s" sz="15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b="1" i="0" lang="es" sz="15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lenguajes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b="1" lang="es" sz="15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b="1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lenguajes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“Java”;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lenguajes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“Python”;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lenguajes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“C++”;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lenguajes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“C#”;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lenguajes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“JavaScript”;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lenguajes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“Rust”;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2" name="Google Shape;532;p42"/>
          <p:cNvSpPr/>
          <p:nvPr/>
        </p:nvSpPr>
        <p:spPr>
          <a:xfrm>
            <a:off x="4440338" y="1808344"/>
            <a:ext cx="21300" cy="265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3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43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43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0" name="Google Shape;540;p43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43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43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543" name="Google Shape;543;p43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43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43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Sintaxis</a:t>
            </a:r>
            <a:endParaRPr i="0" sz="15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6" name="Google Shape;546;p43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43"/>
          <p:cNvSpPr txBox="1"/>
          <p:nvPr/>
        </p:nvSpPr>
        <p:spPr>
          <a:xfrm>
            <a:off x="605138" y="1883025"/>
            <a:ext cx="782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&lt;tipo de dato&gt;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b="1" i="0" lang="es" sz="15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s" sz="1500" u="none" cap="none" strike="noStrike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&lt;nombre del arreglo&gt;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{</a:t>
            </a:r>
            <a:r>
              <a:rPr b="1" i="0" lang="es" sz="15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&lt;elemento1&gt;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i="0" lang="es" sz="15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&lt;elementoN&gt;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b="1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8" name="Google Shape;548;p43"/>
          <p:cNvSpPr txBox="1"/>
          <p:nvPr/>
        </p:nvSpPr>
        <p:spPr>
          <a:xfrm>
            <a:off x="605138" y="2597850"/>
            <a:ext cx="6524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b="1" i="0" lang="es" sz="15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s" sz="1500" u="none" cap="none" strike="noStrike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numerosEnteros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{1, 2, 3, 4, 5};</a:t>
            </a:r>
            <a:endParaRPr b="1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b="1" i="0" lang="es" sz="1500" u="none" cap="none" strike="noStrike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variables </a:t>
            </a:r>
            <a:r>
              <a:rPr b="1" i="0" lang="e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{false, false, true};</a:t>
            </a:r>
            <a:endParaRPr b="1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s" sz="15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lenguajes 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{“Java”, “Python”, “C#”};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9" name="Google Shape;549;p43"/>
          <p:cNvSpPr txBox="1"/>
          <p:nvPr/>
        </p:nvSpPr>
        <p:spPr>
          <a:xfrm>
            <a:off x="538519" y="1206150"/>
            <a:ext cx="782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i="0" lang="es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También </a:t>
            </a: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 posible</a:t>
            </a:r>
            <a:r>
              <a:rPr i="0" lang="es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declarar y asignar el valor inicial de todos los da</a:t>
            </a: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tos/</a:t>
            </a:r>
            <a:r>
              <a:rPr i="0" lang="es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elementos:</a:t>
            </a:r>
            <a:endParaRPr i="0" sz="15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3499246" y="4451747"/>
            <a:ext cx="5644991" cy="694571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3640568" y="4580578"/>
            <a:ext cx="289559" cy="288131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7"/>
          <p:cNvSpPr txBox="1"/>
          <p:nvPr>
            <p:ph type="title"/>
          </p:nvPr>
        </p:nvSpPr>
        <p:spPr>
          <a:xfrm>
            <a:off x="1236356" y="1123894"/>
            <a:ext cx="67143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4500">
                <a:latin typeface="Roboto"/>
                <a:ea typeface="Roboto"/>
                <a:cs typeface="Roboto"/>
                <a:sym typeface="Roboto"/>
              </a:rPr>
              <a:t>Programación I - Clase 9</a:t>
            </a:r>
            <a:endParaRPr sz="4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714244" y="2240606"/>
            <a:ext cx="7758600" cy="16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475">
            <a:spAutoFit/>
          </a:bodyPr>
          <a:lstStyle/>
          <a:p>
            <a:pPr indent="0" lvl="0" marL="12700" marR="0" rtl="0" algn="ctr">
              <a:lnSpc>
                <a:spcPct val="1022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Reinel Tabares Soto</a:t>
            </a:r>
            <a:endParaRPr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0" rtl="0" algn="ctr">
              <a:lnSpc>
                <a:spcPct val="8425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0" rtl="0" algn="ctr">
              <a:lnSpc>
                <a:spcPct val="8425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0" rtl="0" algn="ctr">
              <a:lnSpc>
                <a:spcPct val="8425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e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Universidad de Caldas</a:t>
            </a:r>
            <a:endParaRPr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0" rtl="0" algn="ctr">
              <a:lnSpc>
                <a:spcPct val="8425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0" rtl="0" algn="ctr">
              <a:lnSpc>
                <a:spcPct val="8425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0" rtl="0" algn="ctr">
              <a:lnSpc>
                <a:spcPct val="703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i="0" lang="e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reinel.tabares@ucaldas.edu.co</a:t>
            </a:r>
            <a:endParaRPr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17577" l="0" r="0" t="17297"/>
          <a:stretch/>
        </p:blipFill>
        <p:spPr>
          <a:xfrm>
            <a:off x="86250" y="154388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2270531" y="294825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2192006" y="370106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4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44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44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7" name="Google Shape;557;p44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44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44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560" name="Google Shape;560;p44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44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44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Sintaxis</a:t>
            </a:r>
            <a:endParaRPr i="0" sz="15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3" name="Google Shape;563;p44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44"/>
          <p:cNvSpPr txBox="1"/>
          <p:nvPr/>
        </p:nvSpPr>
        <p:spPr>
          <a:xfrm>
            <a:off x="649613" y="2321888"/>
            <a:ext cx="4790400" cy="22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s" sz="15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lenguajes 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new </a:t>
            </a:r>
            <a:r>
              <a:rPr b="1" lang="es" sz="15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lenguajes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“Java”; 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lenguajes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</a:t>
            </a: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“Python”; 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lenguajes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</a:t>
            </a: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“C#”;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</a:t>
            </a: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lenguajes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]); </a:t>
            </a:r>
            <a:r>
              <a:rPr b="1" lang="es" sz="15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// Java</a:t>
            </a:r>
            <a:endParaRPr b="1" sz="1500">
              <a:solidFill>
                <a:srgbClr val="E6913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</a:t>
            </a: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lenguajes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]); </a:t>
            </a:r>
            <a:r>
              <a:rPr b="1" lang="es" sz="15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// Python</a:t>
            </a:r>
            <a:endParaRPr b="1" sz="1500">
              <a:solidFill>
                <a:srgbClr val="E6913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</a:t>
            </a: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lenguajes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]); </a:t>
            </a:r>
            <a:r>
              <a:rPr b="1" lang="es" sz="15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// C#</a:t>
            </a:r>
            <a:endParaRPr b="1" sz="1500">
              <a:solidFill>
                <a:srgbClr val="E6913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5" name="Google Shape;565;p44"/>
          <p:cNvSpPr txBox="1"/>
          <p:nvPr/>
        </p:nvSpPr>
        <p:spPr>
          <a:xfrm>
            <a:off x="538519" y="1091850"/>
            <a:ext cx="7823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s" sz="20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Accediendo a los datos</a:t>
            </a:r>
            <a:endParaRPr b="1" i="0" sz="2000" u="none" cap="none" strike="noStrik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6" name="Google Shape;566;p44"/>
          <p:cNvSpPr txBox="1"/>
          <p:nvPr/>
        </p:nvSpPr>
        <p:spPr>
          <a:xfrm>
            <a:off x="538519" y="1538231"/>
            <a:ext cx="79215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s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Para acceder a los datos/elementos de un arreglo, se utiliza su </a:t>
            </a:r>
            <a:r>
              <a:rPr b="1" lang="es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índice </a:t>
            </a:r>
            <a:r>
              <a:rPr lang="es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correspondiente. Los elementos se pueden leer o modificar mediante el operador de índice </a:t>
            </a: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 ]</a:t>
            </a:r>
            <a:r>
              <a:rPr lang="es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67" name="Google Shape;56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3650" y="2907229"/>
            <a:ext cx="2035313" cy="1567199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44"/>
          <p:cNvSpPr txBox="1"/>
          <p:nvPr/>
        </p:nvSpPr>
        <p:spPr>
          <a:xfrm>
            <a:off x="6377681" y="2436188"/>
            <a:ext cx="22074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Roboto"/>
                <a:ea typeface="Roboto"/>
                <a:cs typeface="Roboto"/>
                <a:sym typeface="Roboto"/>
              </a:rPr>
              <a:t>Los programadores cuando abren corchetes en un arreglo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5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45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45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6" name="Google Shape;576;p45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45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45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579" name="Google Shape;579;p45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45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45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Sintaxis</a:t>
            </a:r>
            <a:endParaRPr i="0" sz="15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2" name="Google Shape;582;p45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45"/>
          <p:cNvSpPr txBox="1"/>
          <p:nvPr/>
        </p:nvSpPr>
        <p:spPr>
          <a:xfrm>
            <a:off x="649613" y="2295113"/>
            <a:ext cx="47904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s" sz="15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lenguajes 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new </a:t>
            </a:r>
            <a:r>
              <a:rPr b="1" lang="es" sz="15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lenguajes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“Java”; 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lenguajes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</a:t>
            </a: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“Python”; 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lenguajes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</a:t>
            </a: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“C#”;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lenguajes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</a:t>
            </a: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“Rust”;</a:t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</a:t>
            </a: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lenguajes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]); </a:t>
            </a:r>
            <a:r>
              <a:rPr b="1" lang="es" sz="15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// Java</a:t>
            </a:r>
            <a:endParaRPr b="1" sz="1500">
              <a:solidFill>
                <a:srgbClr val="E6913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</a:t>
            </a: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lenguajes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]); </a:t>
            </a:r>
            <a:r>
              <a:rPr b="1" lang="es" sz="15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// Python</a:t>
            </a:r>
            <a:endParaRPr b="1" sz="1500">
              <a:solidFill>
                <a:srgbClr val="E6913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</a:t>
            </a:r>
            <a:r>
              <a:rPr b="1" lang="es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lenguajes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]); </a:t>
            </a:r>
            <a:r>
              <a:rPr b="1" lang="es" sz="15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// Rust</a:t>
            </a:r>
            <a:endParaRPr b="1" sz="1500">
              <a:solidFill>
                <a:srgbClr val="E6913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4" name="Google Shape;584;p45"/>
          <p:cNvSpPr txBox="1"/>
          <p:nvPr/>
        </p:nvSpPr>
        <p:spPr>
          <a:xfrm>
            <a:off x="538519" y="1091850"/>
            <a:ext cx="7823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s" sz="20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Accediendo a los datos</a:t>
            </a:r>
            <a:endParaRPr b="1" i="0" sz="2000" u="none" cap="none" strike="noStrik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5" name="Google Shape;585;p45"/>
          <p:cNvSpPr txBox="1"/>
          <p:nvPr/>
        </p:nvSpPr>
        <p:spPr>
          <a:xfrm>
            <a:off x="538519" y="1538231"/>
            <a:ext cx="79215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s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Para acceder a los datos/elementos de un arreglo, se utiliza su </a:t>
            </a:r>
            <a:r>
              <a:rPr b="1" lang="es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índice </a:t>
            </a:r>
            <a:r>
              <a:rPr lang="es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correspondiente. Los elementos se pueden leer o modificar mediante el operador de índice </a:t>
            </a: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 ]</a:t>
            </a:r>
            <a:r>
              <a:rPr lang="es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86" name="Google Shape;586;p45"/>
          <p:cNvCxnSpPr/>
          <p:nvPr/>
        </p:nvCxnSpPr>
        <p:spPr>
          <a:xfrm rot="10800000">
            <a:off x="3350006" y="3517650"/>
            <a:ext cx="25791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7" name="Google Shape;587;p45"/>
          <p:cNvSpPr/>
          <p:nvPr/>
        </p:nvSpPr>
        <p:spPr>
          <a:xfrm>
            <a:off x="6247800" y="3069563"/>
            <a:ext cx="2453100" cy="71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Roboto"/>
                <a:ea typeface="Roboto"/>
                <a:cs typeface="Roboto"/>
                <a:sym typeface="Roboto"/>
              </a:rPr>
              <a:t>Modificación del elemento en el </a:t>
            </a:r>
            <a:r>
              <a:rPr b="1" lang="es" sz="1300">
                <a:latin typeface="Roboto"/>
                <a:ea typeface="Roboto"/>
                <a:cs typeface="Roboto"/>
                <a:sym typeface="Roboto"/>
              </a:rPr>
              <a:t>índice </a:t>
            </a:r>
            <a:r>
              <a:rPr lang="es" sz="1300">
                <a:latin typeface="Roboto"/>
                <a:ea typeface="Roboto"/>
                <a:cs typeface="Roboto"/>
                <a:sym typeface="Roboto"/>
              </a:rPr>
              <a:t>2 (</a:t>
            </a:r>
            <a:r>
              <a:rPr b="1" lang="es" sz="1300">
                <a:latin typeface="Roboto"/>
                <a:ea typeface="Roboto"/>
                <a:cs typeface="Roboto"/>
                <a:sym typeface="Roboto"/>
              </a:rPr>
              <a:t>posición</a:t>
            </a:r>
            <a:r>
              <a:rPr lang="es" sz="1300">
                <a:latin typeface="Roboto"/>
                <a:ea typeface="Roboto"/>
                <a:cs typeface="Roboto"/>
                <a:sym typeface="Roboto"/>
              </a:rPr>
              <a:t> 3)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 rotWithShape="1">
          <a:blip r:embed="rId3">
            <a:alphaModFix/>
          </a:blip>
          <a:srcRect b="17577" l="0" r="0" t="17297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877725" y="1415363"/>
            <a:ext cx="23589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" sz="2800">
                <a:latin typeface="Roboto"/>
                <a:ea typeface="Roboto"/>
                <a:cs typeface="Roboto"/>
                <a:sym typeface="Roboto"/>
              </a:rPr>
              <a:t>Agenda</a:t>
            </a:r>
            <a:endParaRPr b="1" sz="2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549581" y="2085938"/>
            <a:ext cx="4971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31115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Roboto"/>
              <a:buAutoNum type="arabicPeriod"/>
            </a:pPr>
            <a:r>
              <a:rPr i="0" lang="es" sz="23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Introducción a </a:t>
            </a:r>
            <a:r>
              <a:rPr lang="es" sz="2300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i="0" lang="es" sz="23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rreglos</a:t>
            </a:r>
            <a:endParaRPr i="0" sz="23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Roboto"/>
              <a:buAutoNum type="arabicPeriod"/>
            </a:pPr>
            <a:r>
              <a:rPr i="0" lang="es" sz="23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Conceptos básicos</a:t>
            </a:r>
            <a:endParaRPr i="0" sz="23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Roboto"/>
              <a:buAutoNum type="arabicPeriod"/>
            </a:pPr>
            <a:r>
              <a:rPr i="0" lang="es" sz="2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Sintaxis y Declaración</a:t>
            </a:r>
            <a:endParaRPr i="0" sz="23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"/>
              <a:buAutoNum type="arabicPeriod"/>
            </a:pPr>
            <a:r>
              <a:rPr lang="es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Ejemplos Arrays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"/>
              <a:buAutoNum type="arabicPeriod"/>
            </a:pPr>
            <a:r>
              <a:rPr lang="es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Arrays de tamaño dinámico</a:t>
            </a:r>
            <a:endParaRPr i="0" sz="23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87912" y="1415363"/>
            <a:ext cx="2574207" cy="2574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 rotWithShape="1">
          <a:blip r:embed="rId3">
            <a:alphaModFix/>
          </a:blip>
          <a:srcRect b="17577" l="0" r="0" t="17297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9"/>
          <p:cNvSpPr txBox="1"/>
          <p:nvPr>
            <p:ph type="title"/>
          </p:nvPr>
        </p:nvSpPr>
        <p:spPr>
          <a:xfrm>
            <a:off x="1272919" y="2102175"/>
            <a:ext cx="6680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" sz="4500">
                <a:latin typeface="Roboto"/>
                <a:ea typeface="Roboto"/>
                <a:cs typeface="Roboto"/>
                <a:sym typeface="Roboto"/>
              </a:rPr>
              <a:t>Introducción a Arreglos</a:t>
            </a:r>
            <a:endParaRPr b="1" sz="4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0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20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30" name="Google Shape;130;p20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0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Introducción</a:t>
            </a:r>
            <a:endParaRPr i="0" sz="15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887719" y="1199879"/>
            <a:ext cx="4817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1" lang="es" sz="19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¿Qué son los arreglos?</a:t>
            </a:r>
            <a:endParaRPr b="1" sz="1900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887719" y="1887263"/>
            <a:ext cx="72288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i="0" lang="e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 arreglo es una estructura de datos que nos permite almacenar y manipular una colección de elementos del mismo tipo en una sola variable.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 otras palabras, un arreglo se puede ver como un conjunto de variables que comparten un mismo nombre.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7828" y="3429000"/>
            <a:ext cx="4928345" cy="861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1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21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1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47" name="Google Shape;147;p21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486525" y="1106635"/>
            <a:ext cx="4817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es" sz="20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Variables vs Arreglos</a:t>
            </a:r>
            <a:endParaRPr b="1" i="0" sz="2000" u="none" cap="none" strike="noStrik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1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Introducción</a:t>
            </a:r>
            <a:endParaRPr i="0" sz="15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1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955950" y="1675491"/>
            <a:ext cx="28116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Variable</a:t>
            </a:r>
            <a:endParaRPr b="1"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 Tipo de dato definido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 Nombre asociado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 </a:t>
            </a:r>
            <a:r>
              <a:rPr b="1" lang="es" sz="17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Un</a:t>
            </a:r>
            <a:r>
              <a:rPr lang="es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valor a la vez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5376450" y="1675491"/>
            <a:ext cx="28116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Arreglo</a:t>
            </a:r>
            <a:endParaRPr b="1"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 Tipo de dato definido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 Nombre asociado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 </a:t>
            </a:r>
            <a:r>
              <a:rPr b="1" lang="es" sz="17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Varios </a:t>
            </a:r>
            <a:r>
              <a:rPr lang="es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valores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2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2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22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2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64" name="Google Shape;164;p22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2"/>
          <p:cNvSpPr txBox="1"/>
          <p:nvPr/>
        </p:nvSpPr>
        <p:spPr>
          <a:xfrm>
            <a:off x="486525" y="1106635"/>
            <a:ext cx="4817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es" sz="20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Variables vs Arreglos</a:t>
            </a:r>
            <a:endParaRPr b="1" i="0" sz="2000" u="none" cap="none" strike="noStrik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2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2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Introducción</a:t>
            </a:r>
            <a:endParaRPr i="0" sz="15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2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2"/>
          <p:cNvSpPr txBox="1"/>
          <p:nvPr/>
        </p:nvSpPr>
        <p:spPr>
          <a:xfrm>
            <a:off x="955950" y="1675491"/>
            <a:ext cx="28116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Variable</a:t>
            </a:r>
            <a:endParaRPr b="1"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 Tipo de dato definido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 Nombre asociado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 </a:t>
            </a:r>
            <a:r>
              <a:rPr b="1" lang="es" sz="17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Un</a:t>
            </a:r>
            <a:r>
              <a:rPr lang="es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valor a la vez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22"/>
          <p:cNvSpPr txBox="1"/>
          <p:nvPr/>
        </p:nvSpPr>
        <p:spPr>
          <a:xfrm>
            <a:off x="5376450" y="1675491"/>
            <a:ext cx="28116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Arreglo</a:t>
            </a:r>
            <a:endParaRPr b="1"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 Tipo de dato definido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 Nombre asociado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 </a:t>
            </a:r>
            <a:r>
              <a:rPr b="1" lang="es" sz="1700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Varios </a:t>
            </a:r>
            <a:r>
              <a:rPr lang="es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valores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2"/>
          <p:cNvSpPr/>
          <p:nvPr/>
        </p:nvSpPr>
        <p:spPr>
          <a:xfrm>
            <a:off x="2234850" y="3261788"/>
            <a:ext cx="253800" cy="646500"/>
          </a:xfrm>
          <a:prstGeom prst="downArrow">
            <a:avLst>
              <a:gd fmla="val 50000" name="adj1"/>
              <a:gd fmla="val 63342" name="adj2"/>
            </a:avLst>
          </a:prstGeom>
          <a:solidFill>
            <a:srgbClr val="188038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2"/>
          <p:cNvSpPr txBox="1"/>
          <p:nvPr/>
        </p:nvSpPr>
        <p:spPr>
          <a:xfrm>
            <a:off x="1439025" y="4028400"/>
            <a:ext cx="1845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latin typeface="Roboto"/>
                <a:ea typeface="Roboto"/>
                <a:cs typeface="Roboto"/>
                <a:sym typeface="Roboto"/>
              </a:rPr>
              <a:t>Datos simples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2"/>
          <p:cNvSpPr txBox="1"/>
          <p:nvPr/>
        </p:nvSpPr>
        <p:spPr>
          <a:xfrm>
            <a:off x="4802569" y="4016963"/>
            <a:ext cx="3891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latin typeface="Roboto"/>
                <a:ea typeface="Roboto"/>
                <a:cs typeface="Roboto"/>
                <a:sym typeface="Roboto"/>
              </a:rPr>
              <a:t>Datos estructurados / Estructura de datos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2"/>
          <p:cNvSpPr/>
          <p:nvPr/>
        </p:nvSpPr>
        <p:spPr>
          <a:xfrm>
            <a:off x="6655350" y="3256069"/>
            <a:ext cx="253800" cy="646500"/>
          </a:xfrm>
          <a:prstGeom prst="downArrow">
            <a:avLst>
              <a:gd fmla="val 50000" name="adj1"/>
              <a:gd fmla="val 63342" name="adj2"/>
            </a:avLst>
          </a:prstGeom>
          <a:solidFill>
            <a:srgbClr val="188038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3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3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23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3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3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85" name="Google Shape;185;p23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3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3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Introducción</a:t>
            </a:r>
            <a:endParaRPr i="0" sz="1500" u="none" cap="none" strike="noStrik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23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390" y="1127325"/>
            <a:ext cx="7935091" cy="361494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3"/>
          <p:cNvSpPr txBox="1"/>
          <p:nvPr/>
        </p:nvSpPr>
        <p:spPr>
          <a:xfrm>
            <a:off x="5817281" y="1249725"/>
            <a:ext cx="2760900" cy="86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Georgia"/>
                <a:ea typeface="Georgia"/>
                <a:cs typeface="Georgia"/>
                <a:sym typeface="Georgia"/>
              </a:rPr>
              <a:t>entero  </a:t>
            </a:r>
            <a:r>
              <a:rPr i="1" lang="es" sz="1100">
                <a:latin typeface="Consolas"/>
                <a:ea typeface="Consolas"/>
                <a:cs typeface="Consolas"/>
                <a:sym typeface="Consolas"/>
              </a:rPr>
              <a:t>(int, short, long, byte)</a:t>
            </a:r>
            <a:endParaRPr i="1"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Georgia"/>
                <a:ea typeface="Georgia"/>
                <a:cs typeface="Georgia"/>
                <a:sym typeface="Georgia"/>
              </a:rPr>
              <a:t>real  </a:t>
            </a:r>
            <a:r>
              <a:rPr i="1" lang="es" sz="1100">
                <a:latin typeface="Consolas"/>
                <a:ea typeface="Consolas"/>
                <a:cs typeface="Consolas"/>
                <a:sym typeface="Consolas"/>
              </a:rPr>
              <a:t>(float, double)</a:t>
            </a:r>
            <a:endParaRPr i="1"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Georgia"/>
                <a:ea typeface="Georgia"/>
                <a:cs typeface="Georgia"/>
                <a:sym typeface="Georgia"/>
              </a:rPr>
              <a:t>cáracter  </a:t>
            </a:r>
            <a:r>
              <a:rPr i="1" lang="es" sz="1100">
                <a:latin typeface="Consolas"/>
                <a:ea typeface="Consolas"/>
                <a:cs typeface="Consolas"/>
                <a:sym typeface="Consolas"/>
              </a:rPr>
              <a:t>(char)</a:t>
            </a:r>
            <a:endParaRPr i="1"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Georgia"/>
                <a:ea typeface="Georgia"/>
                <a:cs typeface="Georgia"/>
                <a:sym typeface="Georgia"/>
              </a:rPr>
              <a:t>lógico  </a:t>
            </a:r>
            <a:r>
              <a:rPr i="1" lang="es" sz="1100">
                <a:latin typeface="Consolas"/>
                <a:ea typeface="Consolas"/>
                <a:cs typeface="Consolas"/>
                <a:sym typeface="Consolas"/>
              </a:rPr>
              <a:t>(boolean)</a:t>
            </a:r>
            <a:endParaRPr i="1" sz="1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1" name="Google Shape;191;p23"/>
          <p:cNvSpPr/>
          <p:nvPr/>
        </p:nvSpPr>
        <p:spPr>
          <a:xfrm>
            <a:off x="5695069" y="1249725"/>
            <a:ext cx="2760900" cy="862500"/>
          </a:xfrm>
          <a:prstGeom prst="rect">
            <a:avLst/>
          </a:prstGeom>
          <a:noFill/>
          <a:ln cap="flat" cmpd="sng" w="28575">
            <a:solidFill>
              <a:srgbClr val="00AE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3"/>
          <p:cNvSpPr/>
          <p:nvPr/>
        </p:nvSpPr>
        <p:spPr>
          <a:xfrm>
            <a:off x="5695069" y="2647781"/>
            <a:ext cx="2760900" cy="257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3"/>
          <p:cNvSpPr txBox="1"/>
          <p:nvPr/>
        </p:nvSpPr>
        <p:spPr>
          <a:xfrm>
            <a:off x="5817281" y="3724238"/>
            <a:ext cx="2760900" cy="86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Georgia"/>
                <a:ea typeface="Georgia"/>
                <a:cs typeface="Georgia"/>
                <a:sym typeface="Georgia"/>
              </a:rPr>
              <a:t>listas  </a:t>
            </a:r>
            <a:r>
              <a:rPr i="1" lang="es" sz="1100">
                <a:latin typeface="Consolas"/>
                <a:ea typeface="Consolas"/>
                <a:cs typeface="Consolas"/>
                <a:sym typeface="Consolas"/>
              </a:rPr>
              <a:t>(ArrayLists, pilas/colas)</a:t>
            </a:r>
            <a:endParaRPr i="1"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Georgia"/>
                <a:ea typeface="Georgia"/>
                <a:cs typeface="Georgia"/>
                <a:sym typeface="Georgia"/>
              </a:rPr>
              <a:t>listas enlazadas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Georgia"/>
                <a:ea typeface="Georgia"/>
                <a:cs typeface="Georgia"/>
                <a:sym typeface="Georgia"/>
              </a:rPr>
              <a:t>árboles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Georgia"/>
                <a:ea typeface="Georgia"/>
                <a:cs typeface="Georgia"/>
                <a:sym typeface="Georgia"/>
              </a:rPr>
              <a:t>grafos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4" name="Google Shape;194;p23"/>
          <p:cNvSpPr/>
          <p:nvPr/>
        </p:nvSpPr>
        <p:spPr>
          <a:xfrm>
            <a:off x="5695069" y="3440812"/>
            <a:ext cx="2760900" cy="257400"/>
          </a:xfrm>
          <a:prstGeom prst="rect">
            <a:avLst/>
          </a:prstGeom>
          <a:noFill/>
          <a:ln cap="flat" cmpd="sng" w="28575">
            <a:solidFill>
              <a:srgbClr val="00AE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3"/>
          <p:cNvSpPr/>
          <p:nvPr/>
        </p:nvSpPr>
        <p:spPr>
          <a:xfrm>
            <a:off x="5695069" y="3740757"/>
            <a:ext cx="2760900" cy="257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