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swald SemiBold"/>
      <p:regular r:id="rId35"/>
      <p:bold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7212A3-C91F-4BE2-810D-6C7FCE3CBB2F}">
  <a:tblStyle styleId="{047212A3-C91F-4BE2-810D-6C7FCE3CBB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Oswald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Oswal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2409ac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92409ac8ed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2409ac8e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92409ac8ed_0_14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2409ac8e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292409ac8ed_0_17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2409ac8e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292409ac8ed_0_19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2409ac8e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92409ac8ed_0_20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409ac8e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292409ac8ed_0_21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2409ac8ed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292409ac8ed_0_45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2409ac8e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292409ac8ed_0_46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2409ac8e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292409ac8ed_0_47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2409ac8e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292409ac8ed_0_49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2409ac8e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292409ac8ed_0_50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2409ac8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92409ac8ed_0_1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2409ac8ed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292409ac8ed_0_52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2409ac8e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g292409ac8ed_0_23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2409ac8e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292409ac8ed_0_25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92409ac8e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g292409ac8ed_0_26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409ac8e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1" name="Google Shape;451;g292409ac8ed_0_28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2409ac8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92409ac8ed_0_3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2409ac8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92409ac8ed_0_4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2409ac8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292409ac8ed_0_6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2409ac8e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92409ac8ed_0_7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2409ac8e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92409ac8ed_0_9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2409ac8e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292409ac8ed_0_11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2409ac8e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92409ac8ed_0_12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java/java_arrays_multi.asp" TargetMode="External"/><Relationship Id="rId10" Type="http://schemas.openxmlformats.org/officeDocument/2006/relationships/hyperlink" Target="https://www.w3schools.com/java/java_arraylist.asp" TargetMode="External"/><Relationship Id="rId13" Type="http://schemas.openxmlformats.org/officeDocument/2006/relationships/hyperlink" Target="https://docs.python.org/es/3/tutorial/datastructures.html#" TargetMode="External"/><Relationship Id="rId12" Type="http://schemas.openxmlformats.org/officeDocument/2006/relationships/hyperlink" Target="https://personales.unican.es/corcuerp/java/Slides/Arrays.pdf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hyperlink" Target="https://www.w3schools.com/java/java_arrays.asp" TargetMode="External"/><Relationship Id="rId9" Type="http://schemas.openxmlformats.org/officeDocument/2006/relationships/hyperlink" Target="https://www.scaler.com/topics/java/array-in-java/" TargetMode="External"/><Relationship Id="rId15" Type="http://schemas.openxmlformats.org/officeDocument/2006/relationships/hyperlink" Target="https://www.freecodecamp.org/espanol/news/metodos-de-lista-de-java/" TargetMode="External"/><Relationship Id="rId14" Type="http://schemas.openxmlformats.org/officeDocument/2006/relationships/hyperlink" Target="https://www.scaler.com/topics/dynamic-array-in-java/" TargetMode="External"/><Relationship Id="rId17" Type="http://schemas.openxmlformats.org/officeDocument/2006/relationships/hyperlink" Target="https://blog.codmind.com/listas-en-java/" TargetMode="External"/><Relationship Id="rId16" Type="http://schemas.openxmlformats.org/officeDocument/2006/relationships/hyperlink" Target="https://es.stackoverflow.com/questions/171467/list-o-arraylist-en-java" TargetMode="External"/><Relationship Id="rId5" Type="http://schemas.openxmlformats.org/officeDocument/2006/relationships/hyperlink" Target="https://docs.oracle.com/javase/specs/jls/se7/html/jls-10.html" TargetMode="External"/><Relationship Id="rId6" Type="http://schemas.openxmlformats.org/officeDocument/2006/relationships/hyperlink" Target="https://docs.oracle.com/javase/tutorial/java/nutsandbolts/arrays.html" TargetMode="External"/><Relationship Id="rId7" Type="http://schemas.openxmlformats.org/officeDocument/2006/relationships/hyperlink" Target="https://www.manualweb.net/java/arrays-java/" TargetMode="External"/><Relationship Id="rId8" Type="http://schemas.openxmlformats.org/officeDocument/2006/relationships/hyperlink" Target="https://webs.um.es/ldaniel/iscyp17-18/17-arraysDeEstructurasDato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data-flair.training/blogs/array-vs-arraylist-jav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profile.es/blog/clases-wrapper-envoltorio-en-jav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profile.es/blog/clases-wrapper-envoltorio-en-jav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profile.es/blog/clases-wrapper-envoltorio-en-jav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1067250" y="1950816"/>
            <a:ext cx="718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4500"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b="1" i="1" sz="4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569719" y="1165931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dinámicos en Python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15150" y="1763906"/>
            <a:ext cx="779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Python, una lista se define utilizando corchetes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separando los  elementos con comas.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186650" y="2564419"/>
            <a:ext cx="611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lista_combinada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Perez”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“b”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615150" y="3806344"/>
            <a:ext cx="779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permite almacenar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diferentes tipos de datos en un lista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diferencia de un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Java, que solo permite almacenar datos de un solo tipo.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2503725" y="3121819"/>
            <a:ext cx="828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Punto flotante</a:t>
            </a:r>
            <a:endParaRPr b="1" sz="1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611831" y="3208444"/>
            <a:ext cx="76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Booleano</a:t>
            </a:r>
            <a:endParaRPr b="1" sz="1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653337" y="3208444"/>
            <a:ext cx="59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b="1" sz="1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6515400" y="3208444"/>
            <a:ext cx="5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Lista</a:t>
            </a:r>
            <a:endParaRPr b="1" sz="1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527890" y="3208444"/>
            <a:ext cx="59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Entero</a:t>
            </a:r>
            <a:endParaRPr b="1" sz="1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23"/>
          <p:cNvCxnSpPr>
            <a:stCxn id="230" idx="0"/>
          </p:cNvCxnSpPr>
          <p:nvPr/>
        </p:nvCxnSpPr>
        <p:spPr>
          <a:xfrm flipH="1" rot="10800000">
            <a:off x="2917875" y="2890519"/>
            <a:ext cx="329100" cy="231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>
            <a:stCxn id="231" idx="0"/>
          </p:cNvCxnSpPr>
          <p:nvPr/>
        </p:nvCxnSpPr>
        <p:spPr>
          <a:xfrm flipH="1" rot="10800000">
            <a:off x="3992681" y="2934844"/>
            <a:ext cx="10500" cy="273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3"/>
          <p:cNvCxnSpPr>
            <a:stCxn id="232" idx="0"/>
          </p:cNvCxnSpPr>
          <p:nvPr/>
        </p:nvCxnSpPr>
        <p:spPr>
          <a:xfrm flipH="1" rot="10800000">
            <a:off x="4950637" y="2912944"/>
            <a:ext cx="900" cy="2955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3"/>
          <p:cNvCxnSpPr>
            <a:stCxn id="234" idx="0"/>
          </p:cNvCxnSpPr>
          <p:nvPr/>
        </p:nvCxnSpPr>
        <p:spPr>
          <a:xfrm rot="10800000">
            <a:off x="5818590" y="2927344"/>
            <a:ext cx="6600" cy="28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3"/>
          <p:cNvCxnSpPr>
            <a:stCxn id="233" idx="0"/>
          </p:cNvCxnSpPr>
          <p:nvPr/>
        </p:nvCxnSpPr>
        <p:spPr>
          <a:xfrm rot="10800000">
            <a:off x="6574800" y="2934844"/>
            <a:ext cx="202800" cy="273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905025" y="1269563"/>
            <a:ext cx="4022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Crear arreglo/lista y asignar valores</a:t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-3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45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81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Acceder a los datos/elementos</a:t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10</a:t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	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81</a:t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6</a:t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Agregar dato/elemento</a:t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.append(99)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6019500" y="1594013"/>
            <a:ext cx="22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Tamaño / longitud = 6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6019500" y="2326331"/>
            <a:ext cx="225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accede a los elementos usando corchetes y su índice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6090750" y="3610753"/>
            <a:ext cx="238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igual que los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tienen su método para agregar nuevos elementos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5079938" y="1668938"/>
            <a:ext cx="6375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079938" y="2632106"/>
            <a:ext cx="6375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5079938" y="4159856"/>
            <a:ext cx="6375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599381" y="1043738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Métodos de una lista de Python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2" name="Google Shape;272;p25"/>
          <p:cNvGraphicFramePr/>
          <p:nvPr/>
        </p:nvGraphicFramePr>
        <p:xfrm>
          <a:off x="734475" y="168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{047212A3-C91F-4BE2-810D-6C7FCE3CBB2F}</a:tableStyleId>
              </a:tblPr>
              <a:tblGrid>
                <a:gridCol w="1506825"/>
                <a:gridCol w="3518100"/>
                <a:gridCol w="26903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b="1"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b="1"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s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.append(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&lt;dato&gt;</a:t>
                      </a:r>
                      <a:r>
                        <a:rPr b="1" lang="es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 un nuevo elemento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s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.index(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 existente&gt;</a:t>
                      </a:r>
                      <a:r>
                        <a:rPr b="1" lang="es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índice del primer elemento coincidente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 existente&gt;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Quita el primer elemento coincidente de la lista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.pop(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Quita el elemento en la posición dada de la lista y lo retorna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Limpiar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.clear();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todos los elementos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.count(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 existente&gt;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número de veces que aparece el elemento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615150" y="1254403"/>
            <a:ext cx="7796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una implementación similar a las listas de Python, es decir, una lista que contiene datos de diferentes tipos.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necesario utilizar las clases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 paquete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java.util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615150" y="2564438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615150" y="1254403"/>
            <a:ext cx="7796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una implementación similar a las listas de Python, es decir, una lista que contiene datos de diferentes tipos.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necesario utilizar las clases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 paquete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java.util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615150" y="2564438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6625781" y="1763906"/>
            <a:ext cx="2521044" cy="228441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contenedor </a:t>
            </a:r>
            <a:r>
              <a:rPr i="1"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contiene</a:t>
            </a: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una implementación de la colección </a:t>
            </a:r>
            <a:r>
              <a:rPr b="1"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interfaz genérica que representa una colección ordenada de elementos que pueden repetirse.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4294" y="3735338"/>
            <a:ext cx="1006931" cy="100693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15150" y="3053569"/>
            <a:ext cx="54177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.add(7);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.add(“Maria Fuentes”);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.add(65.344);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.add(true);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25" y="1244100"/>
            <a:ext cx="970275" cy="9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825" y="1433081"/>
            <a:ext cx="1034963" cy="103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663" y="1199887"/>
            <a:ext cx="1364362" cy="136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419" y="1222144"/>
            <a:ext cx="1788206" cy="1788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750" y="1071716"/>
            <a:ext cx="2394150" cy="23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87063" y="1199888"/>
            <a:ext cx="389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Clase ArrayList en Java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83419" y="1855650"/>
            <a:ext cx="5438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En Java, así como en otros lenguajes, existen arreglos de tamaño variable o dinámico. Es posible modificar su longitud dependiendo de los requisitos necesarios.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Las estructuras de datos más conocidas son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listas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s" sz="1500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en Java), colas, pilas y arrays asociativos.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es" sz="1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Nuevos términos: </a:t>
            </a:r>
            <a:r>
              <a:rPr b="1" i="1" lang="es" sz="1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size </a:t>
            </a:r>
            <a:r>
              <a:rPr i="1" lang="es" sz="1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(tamaño o longitud) y </a:t>
            </a:r>
            <a:r>
              <a:rPr b="1" i="1" lang="es" sz="1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capacity </a:t>
            </a:r>
            <a:r>
              <a:rPr i="1" lang="es" sz="1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(capacidad).</a:t>
            </a:r>
            <a:endParaRPr i="1" sz="1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612" y="1529718"/>
            <a:ext cx="2314461" cy="273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13" y="1294199"/>
            <a:ext cx="2388187" cy="238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3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Ahora te toca a tí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756" y="2238794"/>
            <a:ext cx="2257988" cy="22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/>
          <p:nvPr/>
        </p:nvSpPr>
        <p:spPr>
          <a:xfrm>
            <a:off x="875625" y="1598400"/>
            <a:ext cx="4863300" cy="2218500"/>
          </a:xfrm>
          <a:prstGeom prst="roundRect">
            <a:avLst>
              <a:gd fmla="val 1131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Ahora te toca a tí </a:t>
            </a:r>
            <a:endParaRPr b="1" i="0" sz="1700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i="0" lang="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Escribir un programa que reciba una lista de números enteros y calcule la suma de todos los elementos de la lista.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i="0" lang="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Escribir un programa que reciba una lista de palabras y devuelva una lista con todas las palabras en mayúsculas.</a:t>
            </a:r>
            <a:endParaRPr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25" name="Google Shape;425;p3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Ahora te toca a tí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481125" y="1355850"/>
            <a:ext cx="25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Respuesta ejercicio 1</a:t>
            </a:r>
            <a:endParaRPr b="1" i="1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6292313" y="2080688"/>
            <a:ext cx="26778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 ejemplo, se define una lista de números enteros llamada números. Luego, se inicializa una variable suma en cero.</a:t>
            </a:r>
            <a:endParaRPr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 un ciclo </a:t>
            </a:r>
            <a:r>
              <a:rPr b="1" i="0" lang="es" sz="13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recorrer cada elemento de la lista numeros. Dentro del ciclo, se va sumando cada elemento a la variable suma.</a:t>
            </a:r>
            <a:endParaRPr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1" name="Google Shape;43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72" y="2080688"/>
            <a:ext cx="5647200" cy="2226900"/>
          </a:xfrm>
          <a:prstGeom prst="roundRect">
            <a:avLst>
              <a:gd fmla="val 484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495938" y="1294200"/>
            <a:ext cx="25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Respuesta ejercicio 2</a:t>
            </a:r>
            <a:endParaRPr b="1" i="1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6254025" y="1222238"/>
            <a:ext cx="25638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 ejemplo, se define una lista de palabras llamada </a:t>
            </a:r>
            <a:r>
              <a:rPr b="1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palabras</a:t>
            </a: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Luego, se inicializa una lista vacía llamada </a:t>
            </a:r>
            <a:r>
              <a:rPr b="1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mayusculas</a:t>
            </a: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 un ciclo </a:t>
            </a:r>
            <a:r>
              <a:rPr b="1" i="0" lang="es" sz="13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recorrer cada elemento de la lista palabras. Dentro del ciclo, se utiliza el método </a:t>
            </a:r>
            <a:r>
              <a:rPr b="1" i="0" lang="es" sz="13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upper()</a:t>
            </a: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convertir cada palabra a mayúsculas y se agrega la palabra en mayúsculas a la lista </a:t>
            </a:r>
            <a:r>
              <a:rPr b="1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mayusculas </a:t>
            </a: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 el método </a:t>
            </a:r>
            <a:r>
              <a:rPr b="1" i="0" lang="es" sz="13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append()</a:t>
            </a:r>
            <a:r>
              <a:rPr i="0" lang="e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8" name="Google Shape;4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762" y="1940006"/>
            <a:ext cx="5450400" cy="2149200"/>
          </a:xfrm>
          <a:prstGeom prst="roundRect">
            <a:avLst>
              <a:gd fmla="val 370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3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650363" y="1106635"/>
            <a:ext cx="38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20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Referencias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743663" y="1645688"/>
            <a:ext cx="37686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https://www.w3schools.com/java/java_arrays.asp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https://docs.oracle.com/javase/specs/jls/se7/html/jls-10.html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https://docs.oracle.com/javase/tutorial/java/nutsandbolts/arrays.html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https://www.manualweb.net/java/arrays-java/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https://webs.um.es/ldaniel/iscyp17-18/17-arraysDeEstructurasDatos.html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https://www.scaler.com/topics/java/array-in-java/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1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https://www.w3schools.com/java/java_arraylist.asp</a:t>
            </a:r>
            <a:endParaRPr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4738406" y="1645688"/>
            <a:ext cx="3768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https://www.w3schools.com/java/java_arrays_multi.asp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https://personales.unican.es/corcuerp/java/Slides/Arrays.pdf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https://docs.python.org/es/3/tutorial/datastructures.html#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https://www.scaler.com/topics/dynamic-array-in-java/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https://www.freecodecamp.org/espanol/news/metodos-de-lista-de-java/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6"/>
              </a:rPr>
              <a:t>https://es.stackoverflow.com/questions/171467/list-o-arraylist-en-java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7"/>
              </a:rPr>
              <a:t>https://blog.codmind.com/listas-en-java/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5913" y="1142738"/>
            <a:ext cx="67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Funcionamiento arrays dinámicos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08819" y="1718719"/>
            <a:ext cx="40221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capacidad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predeterminada de los arreglos dinámicos en Java es 10 . Eso significa que internamente se crea un arreglo dinámico con una capacidad interna de 10 . Cada vez que un usuario inserta un elemento, su tamaño/longitud aumenta.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Cuando el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tamaño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llega a ser igual a su 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capacidad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, se crea un nuevo arreglo con el doble de capacidad y los elementos anteriores se almacenan dentro del nuevo arreglo creado internamente.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219" y="1695788"/>
            <a:ext cx="4487607" cy="249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75913" y="1082466"/>
            <a:ext cx="389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Array vs ArrayList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6485" r="4308" t="16464"/>
          <a:stretch/>
        </p:blipFill>
        <p:spPr>
          <a:xfrm>
            <a:off x="2184150" y="1634935"/>
            <a:ext cx="5126700" cy="2848500"/>
          </a:xfrm>
          <a:prstGeom prst="roundRect">
            <a:avLst>
              <a:gd fmla="val 4755" name="adj"/>
            </a:avLst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627627" y="4483444"/>
            <a:ext cx="423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https://data-flair.training/blogs/array-vs-arraylist-java/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42231" y="1177350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2688" y="2383734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751763" y="687563"/>
            <a:ext cx="1942800" cy="369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94113" y="1702219"/>
            <a:ext cx="77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Para usar arrays dinámicos es necesario importar la clase ArrayList del paquete java.util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42231" y="1177350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2688" y="2383734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751763" y="687563"/>
            <a:ext cx="1942800" cy="369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94113" y="1702219"/>
            <a:ext cx="77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Para usar arrays dinámicos es necesario importar la clase ArrayList del paquete java.util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2688" y="3053569"/>
            <a:ext cx="5572200" cy="1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.add(1);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.add(2);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.add(3);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42231" y="1177350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2688" y="2383734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751763" y="687563"/>
            <a:ext cx="1942800" cy="369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94113" y="1702219"/>
            <a:ext cx="77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Para usar arrays dinámicos es necesario importar la clase ArrayList del paquete java.util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2688" y="3053569"/>
            <a:ext cx="5572200" cy="1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.add(“Juan Lopez”);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.add(“Maria Fuentes”);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.add(“Reinel Tabares”);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99381" y="1043738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Métodos de un ArrayList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734475" y="168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{047212A3-C91F-4BE2-810D-6C7FCE3CBB2F}</a:tableStyleId>
              </a:tblPr>
              <a:tblGrid>
                <a:gridCol w="1506825"/>
                <a:gridCol w="3518100"/>
                <a:gridCol w="26903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b="1"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b="1"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s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&lt;dato&gt;</a:t>
                      </a:r>
                      <a:r>
                        <a:rPr b="1" lang="es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 un nuevo elemento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Acceder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s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b="1" lang="es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Accede y retorna un elemento existente mediante su índice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Modificar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.set(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&lt;nuevo dato&gt;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Modifica un elemento existente. Es necesario pasar el índice y el nuevo elemento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.remove(</a:t>
                      </a:r>
                      <a:r>
                        <a:rPr b="1" lang="es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un elemento existente mediante su indice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Limpiar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.clear();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todos los elementos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.size();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tamaño del ArrayList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569719" y="1165931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dinámicos en Python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15150" y="1763906"/>
            <a:ext cx="779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Python, una lista se define utilizando corchetes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separando los elementos con comas. Tiene comportamientos similares a un arreglo.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1529550" y="2564419"/>
            <a:ext cx="6114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-3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45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81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Soler”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“Maria Fuentes”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“Reinel Tabares”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booleanos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14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lista_combinada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Perez”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“b”</a:t>
            </a:r>
            <a:r>
              <a:rPr b="1" lang="es" sz="14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