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swald SemiBold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C27C50-9E80-472D-8895-9670D9E34850}">
  <a:tblStyle styleId="{CAC27C50-9E80-472D-8895-9670D9E34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swaldSemiBol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Oswald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1c5150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a1c5150206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1c515020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a1c5150206_0_14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1c515020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2a1c5150206_0_16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1c51502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a1c5150206_0_1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c51502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a1c5150206_0_3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c51502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a1c5150206_0_5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1c51502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2a1c5150206_0_6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1c51502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a1c5150206_0_8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c515020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a1c5150206_0_9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1c515020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a1c5150206_0_11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c515020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a1c5150206_0_13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numpy.org/" TargetMode="External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287319" y="2138260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500">
                <a:latin typeface="Roboto"/>
                <a:ea typeface="Roboto"/>
                <a:cs typeface="Roboto"/>
                <a:sym typeface="Roboto"/>
              </a:rPr>
              <a:t>Sintaxis y Declaración</a:t>
            </a:r>
            <a:endParaRPr b="1" i="1" sz="4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 Pytho</a:t>
            </a: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91381" y="2406619"/>
            <a:ext cx="4344000" cy="16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s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1" lang="es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 </a:t>
            </a:r>
            <a:r>
              <a:rPr b="1" lang="es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# np -&gt; alias/abrev.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_e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nteros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np.array(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71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-8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71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33556" y="1163456"/>
            <a:ext cx="426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FAA"/>
                </a:solidFill>
                <a:latin typeface="Roboto"/>
                <a:ea typeface="Roboto"/>
                <a:cs typeface="Roboto"/>
                <a:sym typeface="Roboto"/>
              </a:rPr>
              <a:t>Declaración y creación en </a:t>
            </a:r>
            <a:r>
              <a:rPr b="1" lang="es" sz="1900" u="sng">
                <a:solidFill>
                  <a:srgbClr val="00AFAA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b="1" sz="1900" u="sng" cap="none" strike="noStrike">
              <a:solidFill>
                <a:srgbClr val="00AF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33556" y="1729238"/>
            <a:ext cx="4437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la librería </a:t>
            </a:r>
            <a:r>
              <a:rPr lang="es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Numpy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870781" y="2902988"/>
            <a:ext cx="3733800" cy="14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matriz_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np.array(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71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71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5">
            <a:alphaModFix/>
          </a:blip>
          <a:srcRect b="10307" l="2975" r="4026" t="12311"/>
          <a:stretch/>
        </p:blipFill>
        <p:spPr>
          <a:xfrm>
            <a:off x="6304950" y="845850"/>
            <a:ext cx="1777406" cy="66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24"/>
          <p:cNvGraphicFramePr/>
          <p:nvPr/>
        </p:nvGraphicFramePr>
        <p:xfrm>
          <a:off x="605644" y="1596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{CAC27C50-9E80-472D-8895-9670D9E34850}</a:tableStyleId>
              </a:tblPr>
              <a:tblGrid>
                <a:gridCol w="2199600"/>
                <a:gridCol w="1876225"/>
                <a:gridCol w="1711775"/>
              </a:tblGrid>
              <a:tr h="3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Ejemplo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.zeros((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#fil</a:t>
                      </a:r>
                      <a:r>
                        <a:rPr b="1" lang="e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#col</a:t>
                      </a:r>
                      <a:r>
                        <a:rPr b="1" lang="e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y rellena una matriz de ceros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.zeros((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.ones(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#fil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#col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1" lang="e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y rellena una matriz de unos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.ones((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.eye(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dim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una matriz identidad, que por su naturaleza siempre es cuadrada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.eye(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.diag([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dato1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,…,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datoN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una matriz con los datos especificados como diagonal principal, lo demás datos son ceros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.diag([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s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 Python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399975" y="1059113"/>
            <a:ext cx="423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800">
                <a:solidFill>
                  <a:srgbClr val="00AFAA"/>
                </a:solidFill>
                <a:latin typeface="Roboto"/>
                <a:ea typeface="Roboto"/>
                <a:cs typeface="Roboto"/>
                <a:sym typeface="Roboto"/>
              </a:rPr>
              <a:t>Algunos métodos de Numpy</a:t>
            </a:r>
            <a:endParaRPr b="1" sz="1800" u="none" cap="none" strike="noStrike">
              <a:solidFill>
                <a:srgbClr val="00AF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275" y="580789"/>
            <a:ext cx="1449037" cy="90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0291" y="1459650"/>
            <a:ext cx="1510968" cy="117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519" y="2628659"/>
            <a:ext cx="1184512" cy="117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7244" y="3825863"/>
            <a:ext cx="1217080" cy="1207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4"/>
          <p:cNvCxnSpPr>
            <a:endCxn id="248" idx="1"/>
          </p:cNvCxnSpPr>
          <p:nvPr/>
        </p:nvCxnSpPr>
        <p:spPr>
          <a:xfrm flipH="1" rot="10800000">
            <a:off x="6405675" y="1033279"/>
            <a:ext cx="675600" cy="1181400"/>
          </a:xfrm>
          <a:prstGeom prst="straightConnector1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53" name="Google Shape;253;p24"/>
          <p:cNvCxnSpPr>
            <a:endCxn id="249" idx="1"/>
          </p:cNvCxnSpPr>
          <p:nvPr/>
        </p:nvCxnSpPr>
        <p:spPr>
          <a:xfrm flipH="1" rot="10800000">
            <a:off x="6405591" y="2047256"/>
            <a:ext cx="644700" cy="921300"/>
          </a:xfrm>
          <a:prstGeom prst="straightConnector1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54" name="Google Shape;254;p24"/>
          <p:cNvCxnSpPr>
            <a:endCxn id="250" idx="1"/>
          </p:cNvCxnSpPr>
          <p:nvPr/>
        </p:nvCxnSpPr>
        <p:spPr>
          <a:xfrm flipH="1" rot="10800000">
            <a:off x="6412519" y="3216264"/>
            <a:ext cx="801000" cy="541200"/>
          </a:xfrm>
          <a:prstGeom prst="straightConnector1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55" name="Google Shape;255;p24"/>
          <p:cNvCxnSpPr>
            <a:endCxn id="251" idx="1"/>
          </p:cNvCxnSpPr>
          <p:nvPr/>
        </p:nvCxnSpPr>
        <p:spPr>
          <a:xfrm flipH="1" rot="10800000">
            <a:off x="6423544" y="4429603"/>
            <a:ext cx="773700" cy="3000"/>
          </a:xfrm>
          <a:prstGeom prst="straightConnector1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med" w="med" type="oval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708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</a:t>
            </a: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reación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00438" y="2667769"/>
            <a:ext cx="521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 la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 la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 la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70831" y="1693238"/>
            <a:ext cx="73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bidimensional</a:t>
            </a: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la siguiente: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00438" y="2263528"/>
            <a:ext cx="39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</a:t>
            </a:r>
            <a:r>
              <a:rPr i="1" lang="e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formas)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00438" y="3977625"/>
            <a:ext cx="78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de la matriz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de filas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de columnas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00438" y="36313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56531" y="2490094"/>
            <a:ext cx="3474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matrizChar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56531" y="1993050"/>
            <a:ext cx="333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803769" y="2476688"/>
            <a:ext cx="39687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matrizInt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matrizDouble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matrizChar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matrizBoolean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803769" y="19930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</a:t>
            </a: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reación al tiempo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600975" y="1754925"/>
            <a:ext cx="652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e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Esta forma es la más común (declarar y crear en una sola línea):</a:t>
            </a:r>
            <a:endParaRPr i="1"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38188" y="2476688"/>
            <a:ext cx="7302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matrizInt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matrizDouble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matrizChar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matrizBoolean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95638" y="1167806"/>
            <a:ext cx="43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32669" y="1785956"/>
            <a:ext cx="81273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#fil / m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#col / 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fil. 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col. 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fil. 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col. …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fil. 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col. n-1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fil. 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col. 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fil. 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col. …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fil. 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col. n-1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matriz&gt;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fil. m-1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col. n-1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b="0"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31619" y="1161656"/>
            <a:ext cx="363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20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signar variables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68263" y="1863338"/>
            <a:ext cx="43011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-8;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22;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3;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4;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2313" y="2031395"/>
            <a:ext cx="3846036" cy="205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34281" y="1294200"/>
            <a:ext cx="56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</a:t>
            </a: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reación </a:t>
            </a: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(segundo método)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93488" y="2632491"/>
            <a:ext cx="7889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12094" y="1812300"/>
            <a:ext cx="7332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esta</a:t>
            </a: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sintaxis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posible asignar los elementos sin necesidad de utilizar la pareja de índices, además de no definir un tamaño: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b="0"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26900" y="2457525"/>
            <a:ext cx="4737300" cy="1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00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{1, -8, 22, 1},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00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{2, 3, 4, 0}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00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788" y="1801220"/>
            <a:ext cx="3846036" cy="205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577781" y="1493400"/>
            <a:ext cx="73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la misma matriz de ejemplo:</a:t>
            </a:r>
            <a:endParaRPr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 Pytho</a:t>
            </a: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491381" y="3288581"/>
            <a:ext cx="4321500" cy="11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matriz_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nteros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71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-8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71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1938" y="1626930"/>
            <a:ext cx="3846036" cy="205640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433556" y="1163456"/>
            <a:ext cx="426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FAA"/>
                </a:solidFill>
                <a:latin typeface="Roboto"/>
                <a:ea typeface="Roboto"/>
                <a:cs typeface="Roboto"/>
                <a:sym typeface="Roboto"/>
              </a:rPr>
              <a:t>Declaración y creación en </a:t>
            </a:r>
            <a:r>
              <a:rPr b="1" lang="es" sz="1900" u="sng">
                <a:solidFill>
                  <a:srgbClr val="00AFAA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b="1" sz="1900" u="sng" cap="none" strike="noStrike">
              <a:solidFill>
                <a:srgbClr val="00AF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433556" y="1729238"/>
            <a:ext cx="44373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Python no es necesario declarar la matriz como tal, y no es necesario indicar su tamaño.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importante es utilizar correctamente los símbolos y seguir el orden correcto entre filas y columnas.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