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Oswald SemiBold"/>
      <p:regular r:id="rId29"/>
      <p:bold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OswaldSemiBold-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1c49525e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g2a1c49525e0_0_0: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1c49525e0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2a1c49525e0_0_133: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1c49525e0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2a1c49525e0_0_149: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1c49525e0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2a1c49525e0_0_161: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1c49525e0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2a1c49525e0_0_173: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1c49525e0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2a1c49525e0_0_188: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1c49525e0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2a1c49525e0_0_200: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1c49525e0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2a1c49525e0_0_212: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1c49525e0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2a1c49525e0_0_224: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1c49525e0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2a1c49525e0_0_236: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1c49525e0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2a1c49525e0_0_248: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1c49525e0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g2a1c49525e0_0_14: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1c49525e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2a1c49525e0_0_25: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1c49525e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2a1c49525e0_0_40: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1c49525e0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2a1c49525e0_0_51: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1c49525e0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2a1c49525e0_0_67: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1c49525e0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2a1c49525e0_0_81: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1c49525e0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2a1c49525e0_0_97: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1c49525e0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2a1c49525e0_0_119: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13"/>
          <p:cNvSpPr txBox="1"/>
          <p:nvPr>
            <p:ph type="title"/>
          </p:nvPr>
        </p:nvSpPr>
        <p:spPr>
          <a:xfrm>
            <a:off x="3019241" y="2404455"/>
            <a:ext cx="3105600" cy="4077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b="0" i="0" sz="2600">
                <a:solidFill>
                  <a:srgbClr val="00AEAA"/>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93803" y="1937785"/>
            <a:ext cx="7756500" cy="29319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100"/>
              <a:buNone/>
              <a:defRPr b="0" i="0">
                <a:solidFill>
                  <a:schemeClr val="dk1"/>
                </a:solidFill>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100"/>
              <a:buNone/>
              <a:defRPr sz="1100">
                <a:solidFill>
                  <a:srgbClr val="888888"/>
                </a:solidFill>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sz="1100">
                <a:solidFill>
                  <a:srgbClr val="888888"/>
                </a:solidFill>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56" name="Google Shape;56;p13"/>
          <p:cNvSpPr/>
          <p:nvPr/>
        </p:nvSpPr>
        <p:spPr>
          <a:xfrm>
            <a:off x="0" y="734798"/>
            <a:ext cx="4307100" cy="50400"/>
          </a:xfrm>
          <a:prstGeom prst="rect">
            <a:avLst/>
          </a:prstGeom>
          <a:solidFill>
            <a:srgbClr val="FDD90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57" name="Google Shape;57;p13"/>
          <p:cNvPicPr preferRelativeResize="0"/>
          <p:nvPr/>
        </p:nvPicPr>
        <p:blipFill rotWithShape="1">
          <a:blip r:embed="rId2">
            <a:alphaModFix/>
          </a:blip>
          <a:srcRect b="10482" l="0" r="0" t="0"/>
          <a:stretch/>
        </p:blipFill>
        <p:spPr>
          <a:xfrm>
            <a:off x="834709" y="200959"/>
            <a:ext cx="2033856" cy="498255"/>
          </a:xfrm>
          <a:prstGeom prst="rect">
            <a:avLst/>
          </a:prstGeom>
          <a:noFill/>
          <a:ln>
            <a:noFill/>
          </a:ln>
        </p:spPr>
      </p:pic>
      <p:pic>
        <p:nvPicPr>
          <p:cNvPr descr="OTRA – Observatorio de Transparencia Umanizales" id="58" name="Google Shape;58;p13"/>
          <p:cNvPicPr preferRelativeResize="0"/>
          <p:nvPr/>
        </p:nvPicPr>
        <p:blipFill rotWithShape="1">
          <a:blip r:embed="rId3">
            <a:alphaModFix/>
          </a:blip>
          <a:srcRect b="10523" l="0" r="0" t="12268"/>
          <a:stretch/>
        </p:blipFill>
        <p:spPr>
          <a:xfrm>
            <a:off x="0" y="0"/>
            <a:ext cx="902858" cy="697082"/>
          </a:xfrm>
          <a:prstGeom prst="rect">
            <a:avLst/>
          </a:prstGeom>
          <a:noFill/>
          <a:ln>
            <a:noFill/>
          </a:ln>
        </p:spPr>
      </p:pic>
      <p:sp>
        <p:nvSpPr>
          <p:cNvPr id="59" name="Google Shape;59;p13"/>
          <p:cNvSpPr/>
          <p:nvPr/>
        </p:nvSpPr>
        <p:spPr>
          <a:xfrm>
            <a:off x="2868566" y="272244"/>
            <a:ext cx="1438500" cy="424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14"/>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 name="Google Shape;65;p14"/>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6" name="Google Shape;66;p14"/>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67" name="Google Shape;67;p14"/>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68" name="Google Shape;68;p14"/>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9" name="Google Shape;69;p14"/>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70" name="Google Shape;70;p14"/>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1" name="Google Shape;71;p14"/>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 name="Google Shape;72;p14"/>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t/>
            </a:r>
            <a:endParaRPr b="1" i="0" sz="1500" u="none" cap="none" strike="noStrike">
              <a:solidFill>
                <a:srgbClr val="003870"/>
              </a:solidFill>
              <a:latin typeface="Courier New"/>
              <a:ea typeface="Courier New"/>
              <a:cs typeface="Courier New"/>
              <a:sym typeface="Courier New"/>
            </a:endParaRPr>
          </a:p>
        </p:txBody>
      </p:sp>
      <p:sp>
        <p:nvSpPr>
          <p:cNvPr id="73" name="Google Shape;73;p14"/>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 name="Google Shape;74;p14"/>
          <p:cNvSpPr txBox="1"/>
          <p:nvPr>
            <p:ph type="title"/>
          </p:nvPr>
        </p:nvSpPr>
        <p:spPr>
          <a:xfrm>
            <a:off x="1231763" y="2074754"/>
            <a:ext cx="6680400" cy="692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s" sz="4500">
                <a:latin typeface="Roboto"/>
                <a:ea typeface="Roboto"/>
                <a:cs typeface="Roboto"/>
                <a:sym typeface="Roboto"/>
              </a:rPr>
              <a:t>Ejemplos</a:t>
            </a:r>
            <a:endParaRPr b="1" i="1" sz="45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23"/>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07" name="Google Shape;207;p23"/>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08" name="Google Shape;208;p23"/>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9" name="Google Shape;209;p23"/>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10" name="Google Shape;210;p23"/>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1" name="Google Shape;211;p23"/>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2" name="Google Shape;212;p23"/>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213" name="Google Shape;213;p23"/>
          <p:cNvSpPr txBox="1"/>
          <p:nvPr/>
        </p:nvSpPr>
        <p:spPr>
          <a:xfrm>
            <a:off x="488775" y="1098263"/>
            <a:ext cx="77757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3</a:t>
            </a:r>
            <a:r>
              <a:rPr b="1" i="0" lang="es" sz="1900" u="none" cap="none" strike="noStrike">
                <a:solidFill>
                  <a:srgbClr val="00AEAA"/>
                </a:solidFill>
                <a:latin typeface="Roboto"/>
                <a:ea typeface="Roboto"/>
                <a:cs typeface="Roboto"/>
                <a:sym typeface="Roboto"/>
              </a:rPr>
              <a:t>. </a:t>
            </a:r>
            <a:r>
              <a:rPr b="0" i="0" lang="es" sz="1400" u="none" cap="none" strike="noStrike">
                <a:solidFill>
                  <a:schemeClr val="dk1"/>
                </a:solidFill>
                <a:latin typeface="Roboto"/>
                <a:ea typeface="Roboto"/>
                <a:cs typeface="Roboto"/>
                <a:sym typeface="Roboto"/>
              </a:rPr>
              <a:t>Asigna los elementos </a:t>
            </a:r>
            <a:r>
              <a:rPr lang="es" sz="1400">
                <a:solidFill>
                  <a:schemeClr val="dk1"/>
                </a:solidFill>
                <a:latin typeface="Roboto"/>
                <a:ea typeface="Roboto"/>
                <a:cs typeface="Roboto"/>
                <a:sym typeface="Roboto"/>
              </a:rPr>
              <a:t>a una matriz de datos tipo </a:t>
            </a:r>
            <a:r>
              <a:rPr b="1" lang="es" sz="1400">
                <a:solidFill>
                  <a:schemeClr val="dk1"/>
                </a:solidFill>
                <a:latin typeface="Roboto"/>
                <a:ea typeface="Roboto"/>
                <a:cs typeface="Roboto"/>
                <a:sym typeface="Roboto"/>
              </a:rPr>
              <a:t>double</a:t>
            </a:r>
            <a:r>
              <a:rPr b="1" i="0" lang="es" sz="1400" u="none" cap="none" strike="noStrike">
                <a:solidFill>
                  <a:schemeClr val="dk1"/>
                </a:solidFill>
                <a:latin typeface="Roboto"/>
                <a:ea typeface="Roboto"/>
                <a:cs typeface="Roboto"/>
                <a:sym typeface="Roboto"/>
              </a:rPr>
              <a:t> </a:t>
            </a:r>
            <a:r>
              <a:rPr b="0" i="0" lang="es" sz="1400" u="none" cap="none" strike="noStrike">
                <a:solidFill>
                  <a:schemeClr val="dk1"/>
                </a:solidFill>
                <a:latin typeface="Roboto"/>
                <a:ea typeface="Roboto"/>
                <a:cs typeface="Roboto"/>
                <a:sym typeface="Roboto"/>
              </a:rPr>
              <a:t>usando </a:t>
            </a:r>
            <a:r>
              <a:rPr lang="es" sz="1400">
                <a:solidFill>
                  <a:schemeClr val="dk1"/>
                </a:solidFill>
                <a:latin typeface="Roboto"/>
                <a:ea typeface="Roboto"/>
                <a:cs typeface="Roboto"/>
                <a:sym typeface="Roboto"/>
              </a:rPr>
              <a:t>ciclos </a:t>
            </a:r>
            <a:r>
              <a:rPr b="0" i="0" lang="es" sz="1400" u="none" cap="none" strike="noStrike">
                <a:solidFill>
                  <a:schemeClr val="dk1"/>
                </a:solidFill>
                <a:latin typeface="Roboto"/>
                <a:ea typeface="Roboto"/>
                <a:cs typeface="Roboto"/>
                <a:sym typeface="Roboto"/>
              </a:rPr>
              <a:t>for.</a:t>
            </a:r>
            <a:endParaRPr b="0" i="0" sz="1400" u="none" cap="none" strike="noStrike">
              <a:solidFill>
                <a:schemeClr val="dk1"/>
              </a:solidFill>
              <a:latin typeface="Roboto"/>
              <a:ea typeface="Roboto"/>
              <a:cs typeface="Roboto"/>
              <a:sym typeface="Roboto"/>
            </a:endParaRPr>
          </a:p>
        </p:txBody>
      </p:sp>
      <p:sp>
        <p:nvSpPr>
          <p:cNvPr id="214" name="Google Shape;214;p23"/>
          <p:cNvSpPr txBox="1"/>
          <p:nvPr/>
        </p:nvSpPr>
        <p:spPr>
          <a:xfrm>
            <a:off x="488775" y="1647731"/>
            <a:ext cx="5578800" cy="2088600"/>
          </a:xfrm>
          <a:prstGeom prst="rect">
            <a:avLst/>
          </a:prstGeom>
          <a:noFill/>
          <a:ln>
            <a:noFill/>
          </a:ln>
        </p:spPr>
        <p:txBody>
          <a:bodyPr anchorCtr="0" anchor="t" bIns="68575" lIns="68575" spcFirstLastPara="1" rIns="68575" wrap="square" tIns="68575">
            <a:spAutoFit/>
          </a:bodyPr>
          <a:lstStyle/>
          <a:p>
            <a:pPr indent="0" lvl="0" marL="0" marR="0" rtl="0" algn="l">
              <a:lnSpc>
                <a:spcPct val="115000"/>
              </a:lnSpc>
              <a:spcBef>
                <a:spcPts val="0"/>
              </a:spcBef>
              <a:spcAft>
                <a:spcPts val="0"/>
              </a:spcAft>
              <a:buClr>
                <a:schemeClr val="dk1"/>
              </a:buClr>
              <a:buSzPts val="1500"/>
              <a:buFont typeface="Arial"/>
              <a:buNone/>
            </a:pPr>
            <a:r>
              <a:rPr b="1" lang="es" sz="1400">
                <a:solidFill>
                  <a:srgbClr val="FF0000"/>
                </a:solidFill>
                <a:latin typeface="Consolas"/>
                <a:ea typeface="Consolas"/>
                <a:cs typeface="Consolas"/>
                <a:sym typeface="Consolas"/>
              </a:rPr>
              <a:t>...</a:t>
            </a:r>
            <a:endParaRPr b="1" sz="1400">
              <a:solidFill>
                <a:srgbClr val="FF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t/>
            </a:r>
            <a:endParaRPr b="1" sz="1400">
              <a:solidFill>
                <a:srgbClr val="3C78D8"/>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400">
                <a:solidFill>
                  <a:srgbClr val="3C78D8"/>
                </a:solidFill>
                <a:latin typeface="Consolas"/>
                <a:ea typeface="Consolas"/>
                <a:cs typeface="Consolas"/>
                <a:sym typeface="Consolas"/>
              </a:rPr>
              <a:t>double</a:t>
            </a:r>
            <a:r>
              <a:rPr b="1" i="0" lang="es" sz="1400" u="none" cap="none" strike="noStrike">
                <a:solidFill>
                  <a:schemeClr val="dk1"/>
                </a:solidFill>
                <a:latin typeface="Consolas"/>
                <a:ea typeface="Consolas"/>
                <a:cs typeface="Consolas"/>
                <a:sym typeface="Consolas"/>
              </a:rPr>
              <a:t>[][] </a:t>
            </a:r>
            <a:r>
              <a:rPr b="1" i="0" lang="es" sz="1400" u="none" cap="none" strike="noStrike">
                <a:solidFill>
                  <a:srgbClr val="188038"/>
                </a:solidFill>
                <a:latin typeface="Consolas"/>
                <a:ea typeface="Consolas"/>
                <a:cs typeface="Consolas"/>
                <a:sym typeface="Consolas"/>
              </a:rPr>
              <a:t>matriz </a:t>
            </a:r>
            <a:r>
              <a:rPr b="1" i="0" lang="es" sz="1400" u="none" cap="none" strike="noStrike">
                <a:solidFill>
                  <a:schemeClr val="dk1"/>
                </a:solidFill>
                <a:latin typeface="Consolas"/>
                <a:ea typeface="Consolas"/>
                <a:cs typeface="Consolas"/>
                <a:sym typeface="Consolas"/>
              </a:rPr>
              <a:t>= new </a:t>
            </a:r>
            <a:r>
              <a:rPr b="1" lang="es" sz="1400">
                <a:solidFill>
                  <a:srgbClr val="3C78D8"/>
                </a:solidFill>
                <a:latin typeface="Consolas"/>
                <a:ea typeface="Consolas"/>
                <a:cs typeface="Consolas"/>
                <a:sym typeface="Consolas"/>
              </a:rPr>
              <a:t>double</a:t>
            </a:r>
            <a:r>
              <a:rPr b="1" i="0" lang="es" sz="1400" u="none" cap="none" strike="noStrike">
                <a:solidFill>
                  <a:schemeClr val="dk1"/>
                </a:solidFill>
                <a:latin typeface="Consolas"/>
                <a:ea typeface="Consolas"/>
                <a:cs typeface="Consolas"/>
                <a:sym typeface="Consolas"/>
              </a:rPr>
              <a:t>[</a:t>
            </a:r>
            <a:r>
              <a:rPr b="1" lang="es" sz="1400">
                <a:solidFill>
                  <a:srgbClr val="188038"/>
                </a:solidFill>
                <a:latin typeface="Consolas"/>
                <a:ea typeface="Consolas"/>
                <a:cs typeface="Consolas"/>
                <a:sym typeface="Consolas"/>
              </a:rPr>
              <a:t>numFilas</a:t>
            </a:r>
            <a:r>
              <a:rPr b="1" i="0" lang="es" sz="1400" u="none" cap="none" strike="noStrike">
                <a:solidFill>
                  <a:schemeClr val="dk1"/>
                </a:solidFill>
                <a:latin typeface="Consolas"/>
                <a:ea typeface="Consolas"/>
                <a:cs typeface="Consolas"/>
                <a:sym typeface="Consolas"/>
              </a:rPr>
              <a:t>][</a:t>
            </a:r>
            <a:r>
              <a:rPr b="1" lang="es" sz="1400">
                <a:solidFill>
                  <a:srgbClr val="188038"/>
                </a:solidFill>
                <a:latin typeface="Consolas"/>
                <a:ea typeface="Consolas"/>
                <a:cs typeface="Consolas"/>
                <a:sym typeface="Consolas"/>
              </a:rPr>
              <a:t>numColumnas</a:t>
            </a:r>
            <a:r>
              <a:rPr b="1" i="0" lang="es" sz="1400" u="none" cap="none" strike="noStrike">
                <a:solidFill>
                  <a:schemeClr val="dk1"/>
                </a:solidFill>
                <a:latin typeface="Consolas"/>
                <a:ea typeface="Consolas"/>
                <a:cs typeface="Consolas"/>
                <a:sym typeface="Consolas"/>
              </a:rPr>
              <a:t>];</a:t>
            </a:r>
            <a:endParaRPr b="1" i="0" sz="1400" u="none" cap="none" strike="noStrike">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rgbClr val="3C78D8"/>
                </a:solidFill>
                <a:latin typeface="Consolas"/>
                <a:ea typeface="Consolas"/>
                <a:cs typeface="Consolas"/>
                <a:sym typeface="Consolas"/>
              </a:rPr>
              <a:t>int </a:t>
            </a:r>
            <a:r>
              <a:rPr b="1" lang="es" sz="1400">
                <a:solidFill>
                  <a:srgbClr val="188038"/>
                </a:solidFill>
                <a:latin typeface="Consolas"/>
                <a:ea typeface="Consolas"/>
                <a:cs typeface="Consolas"/>
                <a:sym typeface="Consolas"/>
              </a:rPr>
              <a:t>valorInicial </a:t>
            </a:r>
            <a:r>
              <a:rPr b="1" lang="es" sz="1400">
                <a:solidFill>
                  <a:schemeClr val="dk1"/>
                </a:solidFill>
                <a:latin typeface="Consolas"/>
                <a:ea typeface="Consolas"/>
                <a:cs typeface="Consolas"/>
                <a:sym typeface="Consolas"/>
              </a:rPr>
              <a:t>= 1;</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500"/>
              <a:buFont typeface="Arial"/>
              <a:buNone/>
            </a:pPr>
            <a:r>
              <a:rPr b="1" lang="es" sz="1400">
                <a:solidFill>
                  <a:srgbClr val="FF0000"/>
                </a:solidFill>
                <a:latin typeface="Consolas"/>
                <a:ea typeface="Consolas"/>
                <a:cs typeface="Consolas"/>
                <a:sym typeface="Consolas"/>
              </a:rPr>
              <a:t>... </a:t>
            </a:r>
            <a:r>
              <a:rPr b="1" lang="es" sz="1400">
                <a:solidFill>
                  <a:schemeClr val="accent6"/>
                </a:solidFill>
                <a:latin typeface="Consolas"/>
                <a:ea typeface="Consolas"/>
                <a:cs typeface="Consolas"/>
                <a:sym typeface="Consolas"/>
              </a:rPr>
              <a:t>// Asignación de valores</a:t>
            </a:r>
            <a:endParaRPr b="1" sz="14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500"/>
              <a:buFont typeface="Arial"/>
              <a:buNone/>
            </a:pPr>
            <a:r>
              <a:t/>
            </a:r>
            <a:endParaRPr b="1" sz="14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500"/>
              <a:buFont typeface="Arial"/>
              <a:buNone/>
            </a:pPr>
            <a:r>
              <a:rPr b="1" lang="es" sz="1400">
                <a:solidFill>
                  <a:schemeClr val="accent2"/>
                </a:solidFill>
                <a:latin typeface="Consolas"/>
                <a:ea typeface="Consolas"/>
                <a:cs typeface="Consolas"/>
                <a:sym typeface="Consolas"/>
              </a:rPr>
              <a:t>imprimirMatriz</a:t>
            </a:r>
            <a:r>
              <a:rPr b="1" lang="es" sz="1400">
                <a:solidFill>
                  <a:schemeClr val="dk1"/>
                </a:solidFill>
                <a:latin typeface="Consolas"/>
                <a:ea typeface="Consolas"/>
                <a:cs typeface="Consolas"/>
                <a:sym typeface="Consolas"/>
              </a:rPr>
              <a:t>(</a:t>
            </a:r>
            <a:r>
              <a:rPr b="1" lang="es" sz="1400">
                <a:solidFill>
                  <a:srgbClr val="188038"/>
                </a:solidFill>
                <a:latin typeface="Consolas"/>
                <a:ea typeface="Consolas"/>
                <a:cs typeface="Consolas"/>
                <a:sym typeface="Consolas"/>
              </a:rPr>
              <a:t>matriz</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p:txBody>
      </p:sp>
      <p:sp>
        <p:nvSpPr>
          <p:cNvPr id="215" name="Google Shape;215;p23"/>
          <p:cNvSpPr/>
          <p:nvPr/>
        </p:nvSpPr>
        <p:spPr>
          <a:xfrm>
            <a:off x="6374025" y="1978209"/>
            <a:ext cx="2485800" cy="1074300"/>
          </a:xfrm>
          <a:prstGeom prst="roundRect">
            <a:avLst>
              <a:gd fmla="val 9005" name="adj"/>
            </a:avLst>
          </a:prstGeom>
          <a:solidFill>
            <a:srgbClr val="6D9EEB"/>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s" sz="1200">
                <a:latin typeface="Roboto"/>
                <a:ea typeface="Roboto"/>
                <a:cs typeface="Roboto"/>
                <a:sym typeface="Roboto"/>
              </a:rPr>
              <a:t>Si modificamos la función de imprimir valores de matriz (solo el tipo de dato a </a:t>
            </a:r>
            <a:r>
              <a:rPr b="1" lang="es" sz="1200">
                <a:latin typeface="Roboto"/>
                <a:ea typeface="Roboto"/>
                <a:cs typeface="Roboto"/>
                <a:sym typeface="Roboto"/>
              </a:rPr>
              <a:t>double</a:t>
            </a:r>
            <a:r>
              <a:rPr lang="es" sz="1200">
                <a:latin typeface="Roboto"/>
                <a:ea typeface="Roboto"/>
                <a:cs typeface="Roboto"/>
                <a:sym typeface="Roboto"/>
              </a:rPr>
              <a:t>) la salida debería verse así:</a:t>
            </a:r>
            <a:endParaRPr sz="1200">
              <a:latin typeface="Roboto"/>
              <a:ea typeface="Roboto"/>
              <a:cs typeface="Roboto"/>
              <a:sym typeface="Roboto"/>
            </a:endParaRPr>
          </a:p>
        </p:txBody>
      </p:sp>
      <p:sp>
        <p:nvSpPr>
          <p:cNvPr id="216" name="Google Shape;216;p23"/>
          <p:cNvSpPr txBox="1"/>
          <p:nvPr/>
        </p:nvSpPr>
        <p:spPr>
          <a:xfrm>
            <a:off x="4288425" y="3505481"/>
            <a:ext cx="3058500" cy="1329900"/>
          </a:xfrm>
          <a:prstGeom prst="rect">
            <a:avLst/>
          </a:prstGeom>
          <a:noFill/>
          <a:ln cap="flat" cmpd="sng" w="9525">
            <a:solidFill>
              <a:schemeClr val="dk1"/>
            </a:solidFill>
            <a:prstDash val="solid"/>
            <a:round/>
            <a:headEnd len="sm" w="sm" type="none"/>
            <a:tailEnd len="sm" w="sm" type="none"/>
          </a:ln>
        </p:spPr>
        <p:txBody>
          <a:bodyPr anchorCtr="0" anchor="t" bIns="205725" lIns="274325" spcFirstLastPara="1" rIns="274325" wrap="square" tIns="205725">
            <a:spAutoFit/>
          </a:bodyPr>
          <a:lstStyle/>
          <a:p>
            <a:pPr indent="0" lvl="0" marL="0" rtl="0" algn="l">
              <a:lnSpc>
                <a:spcPct val="115000"/>
              </a:lnSpc>
              <a:spcBef>
                <a:spcPts val="0"/>
              </a:spcBef>
              <a:spcAft>
                <a:spcPts val="0"/>
              </a:spcAft>
              <a:buClr>
                <a:schemeClr val="dk1"/>
              </a:buClr>
              <a:buSzPts val="800"/>
              <a:buFont typeface="Arial"/>
              <a:buNone/>
            </a:pPr>
            <a:r>
              <a:rPr b="1" lang="es" sz="1800">
                <a:solidFill>
                  <a:schemeClr val="dk1"/>
                </a:solidFill>
                <a:latin typeface="Consolas"/>
                <a:ea typeface="Consolas"/>
                <a:cs typeface="Consolas"/>
                <a:sym typeface="Consolas"/>
              </a:rPr>
              <a:t>1  2  3  4</a:t>
            </a:r>
            <a:endParaRPr b="1"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800">
                <a:solidFill>
                  <a:schemeClr val="dk1"/>
                </a:solidFill>
                <a:latin typeface="Consolas"/>
                <a:ea typeface="Consolas"/>
                <a:cs typeface="Consolas"/>
                <a:sym typeface="Consolas"/>
              </a:rPr>
              <a:t>5  6  7  8</a:t>
            </a:r>
            <a:endParaRPr b="1"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800">
                <a:solidFill>
                  <a:schemeClr val="dk1"/>
                </a:solidFill>
                <a:latin typeface="Consolas"/>
                <a:ea typeface="Consolas"/>
                <a:cs typeface="Consolas"/>
                <a:sym typeface="Consolas"/>
              </a:rPr>
              <a:t>9  10  11  12</a:t>
            </a:r>
            <a:endParaRPr b="1" sz="1800">
              <a:solidFill>
                <a:schemeClr val="dk1"/>
              </a:solidFill>
              <a:latin typeface="Consolas"/>
              <a:ea typeface="Consolas"/>
              <a:cs typeface="Consolas"/>
              <a:sym typeface="Consolas"/>
            </a:endParaRPr>
          </a:p>
        </p:txBody>
      </p:sp>
      <p:sp>
        <p:nvSpPr>
          <p:cNvPr id="217" name="Google Shape;217;p23"/>
          <p:cNvSpPr txBox="1"/>
          <p:nvPr/>
        </p:nvSpPr>
        <p:spPr>
          <a:xfrm>
            <a:off x="4288425" y="3127519"/>
            <a:ext cx="2119200" cy="338700"/>
          </a:xfrm>
          <a:prstGeom prst="rect">
            <a:avLst/>
          </a:prstGeom>
          <a:noFill/>
          <a:ln>
            <a:noFill/>
          </a:ln>
        </p:spPr>
        <p:txBody>
          <a:bodyPr anchorCtr="0" anchor="t" bIns="68575" lIns="68575" spcFirstLastPara="1" rIns="68575" wrap="square" tIns="68575">
            <a:spAutoFit/>
          </a:bodyPr>
          <a:lstStyle/>
          <a:p>
            <a:pPr indent="0" lvl="0" marL="0" rtl="0" algn="l">
              <a:lnSpc>
                <a:spcPct val="100000"/>
              </a:lnSpc>
              <a:spcBef>
                <a:spcPts val="0"/>
              </a:spcBef>
              <a:spcAft>
                <a:spcPts val="0"/>
              </a:spcAft>
              <a:buNone/>
            </a:pPr>
            <a:r>
              <a:rPr b="1" i="1" lang="es" sz="1300">
                <a:solidFill>
                  <a:schemeClr val="dk1"/>
                </a:solidFill>
                <a:latin typeface="Roboto"/>
                <a:ea typeface="Roboto"/>
                <a:cs typeface="Roboto"/>
                <a:sym typeface="Roboto"/>
              </a:rPr>
              <a:t>Salida</a:t>
            </a:r>
            <a:endParaRPr b="1" i="1" sz="1300">
              <a:solidFill>
                <a:schemeClr val="dk1"/>
              </a:solidFill>
              <a:latin typeface="Roboto"/>
              <a:ea typeface="Roboto"/>
              <a:cs typeface="Roboto"/>
              <a:sym typeface="Roboto"/>
            </a:endParaRPr>
          </a:p>
        </p:txBody>
      </p:sp>
      <p:sp>
        <p:nvSpPr>
          <p:cNvPr id="218" name="Google Shape;218;p23"/>
          <p:cNvSpPr/>
          <p:nvPr/>
        </p:nvSpPr>
        <p:spPr>
          <a:xfrm>
            <a:off x="3091481" y="3505481"/>
            <a:ext cx="925800" cy="162300"/>
          </a:xfrm>
          <a:prstGeom prst="rightArrow">
            <a:avLst>
              <a:gd fmla="val 50000" name="adj1"/>
              <a:gd fmla="val 81465" name="adj2"/>
            </a:avLst>
          </a:prstGeom>
          <a:solidFill>
            <a:schemeClr val="accent6"/>
          </a:solidFill>
          <a:ln cap="flat" cmpd="sng" w="9525">
            <a:solidFill>
              <a:schemeClr val="accent6"/>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sp>
        <p:nvSpPr>
          <p:cNvPr id="223" name="Google Shape;223;p24"/>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24" name="Google Shape;224;p24"/>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25" name="Google Shape;225;p24"/>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6" name="Google Shape;226;p24"/>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27" name="Google Shape;227;p24"/>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24"/>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9" name="Google Shape;229;p24"/>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230" name="Google Shape;230;p24"/>
          <p:cNvSpPr txBox="1"/>
          <p:nvPr/>
        </p:nvSpPr>
        <p:spPr>
          <a:xfrm>
            <a:off x="580725" y="1841869"/>
            <a:ext cx="5280000" cy="2336700"/>
          </a:xfrm>
          <a:prstGeom prst="rect">
            <a:avLst/>
          </a:prstGeom>
          <a:noFill/>
          <a:ln>
            <a:noFill/>
          </a:ln>
        </p:spPr>
        <p:txBody>
          <a:bodyPr anchorCtr="0" anchor="t" bIns="68575" lIns="68575" spcFirstLastPara="1" rIns="68575" wrap="square" tIns="68575">
            <a:spAutoFit/>
          </a:bodyPr>
          <a:lstStyle/>
          <a:p>
            <a:pPr indent="0" lvl="0" marL="0" rtl="0" algn="l">
              <a:lnSpc>
                <a:spcPct val="115000"/>
              </a:lnSpc>
              <a:spcBef>
                <a:spcPts val="0"/>
              </a:spcBef>
              <a:spcAft>
                <a:spcPts val="0"/>
              </a:spcAft>
              <a:buClr>
                <a:schemeClr val="dk1"/>
              </a:buClr>
              <a:buSzPts val="800"/>
              <a:buFont typeface="Arial"/>
              <a:buNone/>
            </a:pPr>
            <a:r>
              <a:rPr b="1" lang="es" sz="1400">
                <a:solidFill>
                  <a:srgbClr val="3C78D8"/>
                </a:solidFill>
                <a:latin typeface="Consolas"/>
                <a:ea typeface="Consolas"/>
                <a:cs typeface="Consolas"/>
                <a:sym typeface="Consolas"/>
              </a:rPr>
              <a:t>int</a:t>
            </a:r>
            <a:r>
              <a:rPr b="1" lang="es" sz="1400">
                <a:solidFill>
                  <a:schemeClr val="dk1"/>
                </a:solidFill>
                <a:latin typeface="Consolas"/>
                <a:ea typeface="Consolas"/>
                <a:cs typeface="Consolas"/>
                <a:sym typeface="Consolas"/>
              </a:rPr>
              <a:t>[][] </a:t>
            </a:r>
            <a:r>
              <a:rPr b="1" lang="es" sz="1400">
                <a:solidFill>
                  <a:srgbClr val="188038"/>
                </a:solidFill>
                <a:latin typeface="Consolas"/>
                <a:ea typeface="Consolas"/>
                <a:cs typeface="Consolas"/>
                <a:sym typeface="Consolas"/>
              </a:rPr>
              <a:t>matriz </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{1, 22, -5, 0},</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{2, -3, 4, 0},</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{5, 11, 54, 5}</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rgbClr val="3C78D8"/>
                </a:solidFill>
                <a:latin typeface="Consolas"/>
                <a:ea typeface="Consolas"/>
                <a:cs typeface="Consolas"/>
                <a:sym typeface="Consolas"/>
              </a:rPr>
              <a:t>int </a:t>
            </a:r>
            <a:r>
              <a:rPr b="1" lang="es" sz="1400">
                <a:solidFill>
                  <a:srgbClr val="188038"/>
                </a:solidFill>
                <a:latin typeface="Consolas"/>
                <a:ea typeface="Consolas"/>
                <a:cs typeface="Consolas"/>
                <a:sym typeface="Consolas"/>
              </a:rPr>
              <a:t>valorBuscado </a:t>
            </a:r>
            <a:r>
              <a:rPr b="1" lang="es" sz="1400">
                <a:solidFill>
                  <a:schemeClr val="dk1"/>
                </a:solidFill>
                <a:latin typeface="Consolas"/>
                <a:ea typeface="Consolas"/>
                <a:cs typeface="Consolas"/>
                <a:sym typeface="Consolas"/>
              </a:rPr>
              <a:t>= 5;</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rgbClr val="3C78D8"/>
                </a:solidFill>
                <a:latin typeface="Consolas"/>
                <a:ea typeface="Consolas"/>
                <a:cs typeface="Consolas"/>
                <a:sym typeface="Consolas"/>
              </a:rPr>
              <a:t>boolean </a:t>
            </a:r>
            <a:r>
              <a:rPr b="1" lang="es" sz="1400">
                <a:solidFill>
                  <a:srgbClr val="188038"/>
                </a:solidFill>
                <a:latin typeface="Consolas"/>
                <a:ea typeface="Consolas"/>
                <a:cs typeface="Consolas"/>
                <a:sym typeface="Consolas"/>
              </a:rPr>
              <a:t>encontrado </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false</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rgbClr val="3C78D8"/>
                </a:solidFill>
                <a:latin typeface="Consolas"/>
                <a:ea typeface="Consolas"/>
                <a:cs typeface="Consolas"/>
                <a:sym typeface="Consolas"/>
              </a:rPr>
              <a:t>int </a:t>
            </a:r>
            <a:r>
              <a:rPr b="1" lang="es" sz="1400">
                <a:solidFill>
                  <a:srgbClr val="188038"/>
                </a:solidFill>
                <a:latin typeface="Consolas"/>
                <a:ea typeface="Consolas"/>
                <a:cs typeface="Consolas"/>
                <a:sym typeface="Consolas"/>
              </a:rPr>
              <a:t>indiceFil</a:t>
            </a:r>
            <a:r>
              <a:rPr b="1" lang="es" sz="1400">
                <a:solidFill>
                  <a:schemeClr val="dk1"/>
                </a:solidFill>
                <a:latin typeface="Consolas"/>
                <a:ea typeface="Consolas"/>
                <a:cs typeface="Consolas"/>
                <a:sym typeface="Consolas"/>
              </a:rPr>
              <a:t>, </a:t>
            </a:r>
            <a:r>
              <a:rPr b="1" lang="es" sz="1400">
                <a:solidFill>
                  <a:srgbClr val="188038"/>
                </a:solidFill>
                <a:latin typeface="Consolas"/>
                <a:ea typeface="Consolas"/>
                <a:cs typeface="Consolas"/>
                <a:sym typeface="Consolas"/>
              </a:rPr>
              <a:t>indiceCol</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p:txBody>
      </p:sp>
      <p:sp>
        <p:nvSpPr>
          <p:cNvPr id="231" name="Google Shape;231;p24"/>
          <p:cNvSpPr txBox="1"/>
          <p:nvPr/>
        </p:nvSpPr>
        <p:spPr>
          <a:xfrm>
            <a:off x="527775" y="1058888"/>
            <a:ext cx="7824900" cy="6903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4</a:t>
            </a:r>
            <a:r>
              <a:rPr b="1" i="0" lang="es" sz="1900" u="none" cap="none" strike="noStrike">
                <a:solidFill>
                  <a:srgbClr val="00AEAA"/>
                </a:solidFill>
                <a:latin typeface="Roboto"/>
                <a:ea typeface="Roboto"/>
                <a:cs typeface="Roboto"/>
                <a:sym typeface="Roboto"/>
              </a:rPr>
              <a:t>. </a:t>
            </a:r>
            <a:r>
              <a:rPr lang="es" sz="1400">
                <a:solidFill>
                  <a:schemeClr val="dk1"/>
                </a:solidFill>
                <a:latin typeface="Roboto"/>
                <a:ea typeface="Roboto"/>
                <a:cs typeface="Roboto"/>
                <a:sym typeface="Roboto"/>
              </a:rPr>
              <a:t>Crea una matriz de tamaño </a:t>
            </a:r>
            <a:r>
              <a:rPr b="1" lang="es" sz="1400">
                <a:solidFill>
                  <a:schemeClr val="dk1"/>
                </a:solidFill>
                <a:latin typeface="Roboto"/>
                <a:ea typeface="Roboto"/>
                <a:cs typeface="Roboto"/>
                <a:sym typeface="Roboto"/>
              </a:rPr>
              <a:t>3×4</a:t>
            </a:r>
            <a:r>
              <a:rPr lang="es" sz="1400">
                <a:solidFill>
                  <a:schemeClr val="dk1"/>
                </a:solidFill>
                <a:latin typeface="Roboto"/>
                <a:ea typeface="Roboto"/>
                <a:cs typeface="Roboto"/>
                <a:sym typeface="Roboto"/>
              </a:rPr>
              <a:t>, busca el </a:t>
            </a:r>
            <a:r>
              <a:rPr b="1" lang="es" sz="1400">
                <a:solidFill>
                  <a:schemeClr val="dk1"/>
                </a:solidFill>
                <a:latin typeface="Roboto"/>
                <a:ea typeface="Roboto"/>
                <a:cs typeface="Roboto"/>
                <a:sym typeface="Roboto"/>
              </a:rPr>
              <a:t>primer número</a:t>
            </a:r>
            <a:r>
              <a:rPr lang="es" sz="1400">
                <a:solidFill>
                  <a:schemeClr val="dk1"/>
                </a:solidFill>
                <a:latin typeface="Roboto"/>
                <a:ea typeface="Roboto"/>
                <a:cs typeface="Roboto"/>
                <a:sym typeface="Roboto"/>
              </a:rPr>
              <a:t> </a:t>
            </a:r>
            <a:r>
              <a:rPr b="1" lang="es" sz="1400">
                <a:solidFill>
                  <a:schemeClr val="dk1"/>
                </a:solidFill>
                <a:latin typeface="Roboto"/>
                <a:ea typeface="Roboto"/>
                <a:cs typeface="Roboto"/>
                <a:sym typeface="Roboto"/>
              </a:rPr>
              <a:t>5</a:t>
            </a:r>
            <a:r>
              <a:rPr lang="es" sz="1400">
                <a:solidFill>
                  <a:schemeClr val="dk1"/>
                </a:solidFill>
                <a:latin typeface="Roboto"/>
                <a:ea typeface="Roboto"/>
                <a:cs typeface="Roboto"/>
                <a:sym typeface="Roboto"/>
              </a:rPr>
              <a:t> y guarda e imprime sus índices (también fila y columna).</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5" name="Shape 235"/>
        <p:cNvGrpSpPr/>
        <p:nvPr/>
      </p:nvGrpSpPr>
      <p:grpSpPr>
        <a:xfrm>
          <a:off x="0" y="0"/>
          <a:ext cx="0" cy="0"/>
          <a:chOff x="0" y="0"/>
          <a:chExt cx="0" cy="0"/>
        </a:xfrm>
      </p:grpSpPr>
      <p:sp>
        <p:nvSpPr>
          <p:cNvPr id="236" name="Google Shape;236;p25"/>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37" name="Google Shape;237;p25"/>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38" name="Google Shape;238;p25"/>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9" name="Google Shape;239;p25"/>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40" name="Google Shape;240;p25"/>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1" name="Google Shape;241;p25"/>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2" name="Google Shape;242;p25"/>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243" name="Google Shape;243;p25"/>
          <p:cNvSpPr txBox="1"/>
          <p:nvPr/>
        </p:nvSpPr>
        <p:spPr>
          <a:xfrm>
            <a:off x="580725" y="1784719"/>
            <a:ext cx="6032100" cy="3080100"/>
          </a:xfrm>
          <a:prstGeom prst="rect">
            <a:avLst/>
          </a:prstGeom>
          <a:noFill/>
          <a:ln>
            <a:noFill/>
          </a:ln>
        </p:spPr>
        <p:txBody>
          <a:bodyPr anchorCtr="0" anchor="t" bIns="68575" lIns="68575" spcFirstLastPara="1" rIns="68575" wrap="square" tIns="68575">
            <a:spAutoFit/>
          </a:bodyPr>
          <a:lstStyle/>
          <a:p>
            <a:pPr indent="0" lvl="0" marL="0" rtl="0" algn="l">
              <a:lnSpc>
                <a:spcPct val="115000"/>
              </a:lnSpc>
              <a:spcBef>
                <a:spcPts val="0"/>
              </a:spcBef>
              <a:spcAft>
                <a:spcPts val="0"/>
              </a:spcAft>
              <a:buClr>
                <a:schemeClr val="dk1"/>
              </a:buClr>
              <a:buSzPts val="800"/>
              <a:buFont typeface="Arial"/>
              <a:buNone/>
            </a:pPr>
            <a:r>
              <a:rPr b="1" lang="es" sz="1400">
                <a:solidFill>
                  <a:srgbClr val="FF0000"/>
                </a:solidFill>
                <a:latin typeface="Consolas"/>
                <a:ea typeface="Consolas"/>
                <a:cs typeface="Consolas"/>
                <a:sym typeface="Consolas"/>
              </a:rPr>
              <a:t>...</a:t>
            </a:r>
            <a:endParaRPr b="1" sz="1400">
              <a:solidFill>
                <a:srgbClr val="FF0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for (</a:t>
            </a:r>
            <a:r>
              <a:rPr b="1" lang="es" sz="1400">
                <a:solidFill>
                  <a:srgbClr val="3C78D8"/>
                </a:solidFill>
                <a:latin typeface="Consolas"/>
                <a:ea typeface="Consolas"/>
                <a:cs typeface="Consolas"/>
                <a:sym typeface="Consolas"/>
              </a:rPr>
              <a:t>int</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fil</a:t>
            </a:r>
            <a:r>
              <a:rPr b="1" lang="es" sz="1400">
                <a:solidFill>
                  <a:schemeClr val="dk1"/>
                </a:solidFill>
                <a:latin typeface="Consolas"/>
                <a:ea typeface="Consolas"/>
                <a:cs typeface="Consolas"/>
                <a:sym typeface="Consolas"/>
              </a:rPr>
              <a:t> = 0; </a:t>
            </a:r>
            <a:r>
              <a:rPr b="1" lang="es" sz="1400">
                <a:solidFill>
                  <a:srgbClr val="FF0000"/>
                </a:solidFill>
                <a:latin typeface="Consolas"/>
                <a:ea typeface="Consolas"/>
                <a:cs typeface="Consolas"/>
                <a:sym typeface="Consolas"/>
              </a:rPr>
              <a:t>fil </a:t>
            </a:r>
            <a:r>
              <a:rPr b="1" lang="es" sz="1400">
                <a:solidFill>
                  <a:schemeClr val="dk1"/>
                </a:solidFill>
                <a:latin typeface="Consolas"/>
                <a:ea typeface="Consolas"/>
                <a:cs typeface="Consolas"/>
                <a:sym typeface="Consolas"/>
              </a:rPr>
              <a:t>&lt; </a:t>
            </a:r>
            <a:r>
              <a:rPr b="1" lang="es" sz="1400">
                <a:solidFill>
                  <a:srgbClr val="188038"/>
                </a:solidFill>
                <a:latin typeface="Consolas"/>
                <a:ea typeface="Consolas"/>
                <a:cs typeface="Consolas"/>
                <a:sym typeface="Consolas"/>
              </a:rPr>
              <a:t>matriz</a:t>
            </a:r>
            <a:r>
              <a:rPr b="1" lang="es" sz="1400">
                <a:solidFill>
                  <a:schemeClr val="dk1"/>
                </a:solidFill>
                <a:latin typeface="Consolas"/>
                <a:ea typeface="Consolas"/>
                <a:cs typeface="Consolas"/>
                <a:sym typeface="Consolas"/>
              </a:rPr>
              <a:t>.length; </a:t>
            </a:r>
            <a:r>
              <a:rPr b="1" lang="es" sz="1400">
                <a:solidFill>
                  <a:srgbClr val="FF0000"/>
                </a:solidFill>
                <a:latin typeface="Consolas"/>
                <a:ea typeface="Consolas"/>
                <a:cs typeface="Consolas"/>
                <a:sym typeface="Consolas"/>
              </a:rPr>
              <a:t>fil</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for (</a:t>
            </a:r>
            <a:r>
              <a:rPr b="1" lang="es" sz="1400">
                <a:solidFill>
                  <a:srgbClr val="3C78D8"/>
                </a:solidFill>
                <a:latin typeface="Consolas"/>
                <a:ea typeface="Consolas"/>
                <a:cs typeface="Consolas"/>
                <a:sym typeface="Consolas"/>
              </a:rPr>
              <a:t>int</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col</a:t>
            </a:r>
            <a:r>
              <a:rPr b="1" lang="es" sz="1400">
                <a:solidFill>
                  <a:schemeClr val="dk1"/>
                </a:solidFill>
                <a:latin typeface="Consolas"/>
                <a:ea typeface="Consolas"/>
                <a:cs typeface="Consolas"/>
                <a:sym typeface="Consolas"/>
              </a:rPr>
              <a:t> = 0; </a:t>
            </a:r>
            <a:r>
              <a:rPr b="1" lang="es" sz="1400">
                <a:solidFill>
                  <a:srgbClr val="FF0000"/>
                </a:solidFill>
                <a:latin typeface="Consolas"/>
                <a:ea typeface="Consolas"/>
                <a:cs typeface="Consolas"/>
                <a:sym typeface="Consolas"/>
              </a:rPr>
              <a:t>col </a:t>
            </a:r>
            <a:r>
              <a:rPr b="1" lang="es" sz="1400">
                <a:solidFill>
                  <a:schemeClr val="dk1"/>
                </a:solidFill>
                <a:latin typeface="Consolas"/>
                <a:ea typeface="Consolas"/>
                <a:cs typeface="Consolas"/>
                <a:sym typeface="Consolas"/>
              </a:rPr>
              <a:t>&lt; </a:t>
            </a:r>
            <a:r>
              <a:rPr b="1" lang="es" sz="1400">
                <a:solidFill>
                  <a:srgbClr val="188038"/>
                </a:solidFill>
                <a:latin typeface="Consolas"/>
                <a:ea typeface="Consolas"/>
                <a:cs typeface="Consolas"/>
                <a:sym typeface="Consolas"/>
              </a:rPr>
              <a:t>matriz</a:t>
            </a:r>
            <a:r>
              <a:rPr b="1" lang="es" sz="1400">
                <a:solidFill>
                  <a:schemeClr val="dk1"/>
                </a:solidFill>
                <a:latin typeface="Consolas"/>
                <a:ea typeface="Consolas"/>
                <a:cs typeface="Consolas"/>
                <a:sym typeface="Consolas"/>
              </a:rPr>
              <a:t>[</a:t>
            </a:r>
            <a:r>
              <a:rPr b="1" lang="es" sz="1400">
                <a:solidFill>
                  <a:srgbClr val="FF0000"/>
                </a:solidFill>
                <a:latin typeface="Consolas"/>
                <a:ea typeface="Consolas"/>
                <a:cs typeface="Consolas"/>
                <a:sym typeface="Consolas"/>
              </a:rPr>
              <a:t>fil</a:t>
            </a:r>
            <a:r>
              <a:rPr b="1" lang="es" sz="1400">
                <a:solidFill>
                  <a:schemeClr val="dk1"/>
                </a:solidFill>
                <a:latin typeface="Consolas"/>
                <a:ea typeface="Consolas"/>
                <a:cs typeface="Consolas"/>
                <a:sym typeface="Consolas"/>
              </a:rPr>
              <a:t>].length; </a:t>
            </a:r>
            <a:r>
              <a:rPr b="1" lang="es" sz="1400">
                <a:solidFill>
                  <a:srgbClr val="FF0000"/>
                </a:solidFill>
                <a:latin typeface="Consolas"/>
                <a:ea typeface="Consolas"/>
                <a:cs typeface="Consolas"/>
                <a:sym typeface="Consolas"/>
              </a:rPr>
              <a:t>col</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if (</a:t>
            </a:r>
            <a:r>
              <a:rPr b="1" lang="es" sz="1400">
                <a:solidFill>
                  <a:srgbClr val="188038"/>
                </a:solidFill>
                <a:latin typeface="Consolas"/>
                <a:ea typeface="Consolas"/>
                <a:cs typeface="Consolas"/>
                <a:sym typeface="Consolas"/>
              </a:rPr>
              <a:t>matriz</a:t>
            </a:r>
            <a:r>
              <a:rPr b="1" lang="es" sz="1400">
                <a:solidFill>
                  <a:schemeClr val="dk1"/>
                </a:solidFill>
                <a:latin typeface="Consolas"/>
                <a:ea typeface="Consolas"/>
                <a:cs typeface="Consolas"/>
                <a:sym typeface="Consolas"/>
              </a:rPr>
              <a:t>[</a:t>
            </a:r>
            <a:r>
              <a:rPr b="1" lang="es" sz="1400">
                <a:solidFill>
                  <a:srgbClr val="FF0000"/>
                </a:solidFill>
                <a:latin typeface="Consolas"/>
                <a:ea typeface="Consolas"/>
                <a:cs typeface="Consolas"/>
                <a:sym typeface="Consolas"/>
              </a:rPr>
              <a:t>fil</a:t>
            </a:r>
            <a:r>
              <a:rPr b="1" lang="es" sz="1400">
                <a:solidFill>
                  <a:schemeClr val="dk1"/>
                </a:solidFill>
                <a:latin typeface="Consolas"/>
                <a:ea typeface="Consolas"/>
                <a:cs typeface="Consolas"/>
                <a:sym typeface="Consolas"/>
              </a:rPr>
              <a:t>][</a:t>
            </a:r>
            <a:r>
              <a:rPr b="1" lang="es" sz="1400">
                <a:solidFill>
                  <a:srgbClr val="FF0000"/>
                </a:solidFill>
                <a:latin typeface="Consolas"/>
                <a:ea typeface="Consolas"/>
                <a:cs typeface="Consolas"/>
                <a:sym typeface="Consolas"/>
              </a:rPr>
              <a:t>col</a:t>
            </a:r>
            <a:r>
              <a:rPr b="1" lang="es" sz="1400">
                <a:solidFill>
                  <a:schemeClr val="dk1"/>
                </a:solidFill>
                <a:latin typeface="Consolas"/>
                <a:ea typeface="Consolas"/>
                <a:cs typeface="Consolas"/>
                <a:sym typeface="Consolas"/>
              </a:rPr>
              <a:t>] == </a:t>
            </a:r>
            <a:r>
              <a:rPr b="1" lang="es" sz="1400">
                <a:solidFill>
                  <a:srgbClr val="188038"/>
                </a:solidFill>
                <a:latin typeface="Consolas"/>
                <a:ea typeface="Consolas"/>
                <a:cs typeface="Consolas"/>
                <a:sym typeface="Consolas"/>
              </a:rPr>
              <a:t>valorBuscado</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a:t>
            </a:r>
            <a:r>
              <a:rPr b="1" lang="es" sz="1400">
                <a:solidFill>
                  <a:srgbClr val="188038"/>
                </a:solidFill>
                <a:latin typeface="Consolas"/>
                <a:ea typeface="Consolas"/>
                <a:cs typeface="Consolas"/>
                <a:sym typeface="Consolas"/>
              </a:rPr>
              <a:t>encontrado </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true</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a:t>
            </a:r>
            <a:r>
              <a:rPr b="1" lang="es" sz="1400">
                <a:solidFill>
                  <a:srgbClr val="188038"/>
                </a:solidFill>
                <a:latin typeface="Consolas"/>
                <a:ea typeface="Consolas"/>
                <a:cs typeface="Consolas"/>
                <a:sym typeface="Consolas"/>
              </a:rPr>
              <a:t>indiceFil </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fil</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a:t>
            </a:r>
            <a:r>
              <a:rPr b="1" lang="es" sz="1400">
                <a:solidFill>
                  <a:srgbClr val="188038"/>
                </a:solidFill>
                <a:latin typeface="Consolas"/>
                <a:ea typeface="Consolas"/>
                <a:cs typeface="Consolas"/>
                <a:sym typeface="Consolas"/>
              </a:rPr>
              <a:t>indiceCol </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col</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break; </a:t>
            </a:r>
            <a:r>
              <a:rPr b="1" lang="es" sz="1400">
                <a:solidFill>
                  <a:schemeClr val="accent6"/>
                </a:solidFill>
                <a:latin typeface="Consolas"/>
                <a:ea typeface="Consolas"/>
                <a:cs typeface="Consolas"/>
                <a:sym typeface="Consolas"/>
              </a:rPr>
              <a:t>// Termina for de columnas</a:t>
            </a:r>
            <a:endParaRPr b="1" sz="14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if (</a:t>
            </a:r>
            <a:r>
              <a:rPr b="1" lang="es" sz="1400">
                <a:solidFill>
                  <a:srgbClr val="188038"/>
                </a:solidFill>
                <a:latin typeface="Consolas"/>
                <a:ea typeface="Consolas"/>
                <a:cs typeface="Consolas"/>
                <a:sym typeface="Consolas"/>
              </a:rPr>
              <a:t>encontrado</a:t>
            </a:r>
            <a:r>
              <a:rPr b="1" lang="es" sz="1400">
                <a:solidFill>
                  <a:schemeClr val="dk1"/>
                </a:solidFill>
                <a:latin typeface="Consolas"/>
                <a:ea typeface="Consolas"/>
                <a:cs typeface="Consolas"/>
                <a:sym typeface="Consolas"/>
              </a:rPr>
              <a:t>) { break; } </a:t>
            </a:r>
            <a:r>
              <a:rPr b="1" lang="es" sz="1400">
                <a:solidFill>
                  <a:schemeClr val="accent6"/>
                </a:solidFill>
                <a:latin typeface="Consolas"/>
                <a:ea typeface="Consolas"/>
                <a:cs typeface="Consolas"/>
                <a:sym typeface="Consolas"/>
              </a:rPr>
              <a:t>// Termina for de filas</a:t>
            </a:r>
            <a:endParaRPr b="1" sz="14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p:txBody>
      </p:sp>
      <p:sp>
        <p:nvSpPr>
          <p:cNvPr id="244" name="Google Shape;244;p25"/>
          <p:cNvSpPr txBox="1"/>
          <p:nvPr/>
        </p:nvSpPr>
        <p:spPr>
          <a:xfrm>
            <a:off x="527775" y="1058888"/>
            <a:ext cx="7824900" cy="6903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4</a:t>
            </a:r>
            <a:r>
              <a:rPr b="1" i="0" lang="es" sz="1900" u="none" cap="none" strike="noStrike">
                <a:solidFill>
                  <a:srgbClr val="00AEAA"/>
                </a:solidFill>
                <a:latin typeface="Roboto"/>
                <a:ea typeface="Roboto"/>
                <a:cs typeface="Roboto"/>
                <a:sym typeface="Roboto"/>
              </a:rPr>
              <a:t>. </a:t>
            </a:r>
            <a:r>
              <a:rPr lang="es" sz="1400">
                <a:solidFill>
                  <a:schemeClr val="dk1"/>
                </a:solidFill>
                <a:latin typeface="Roboto"/>
                <a:ea typeface="Roboto"/>
                <a:cs typeface="Roboto"/>
                <a:sym typeface="Roboto"/>
              </a:rPr>
              <a:t>Crea una matriz de tamaño </a:t>
            </a:r>
            <a:r>
              <a:rPr b="1" lang="es" sz="1400">
                <a:solidFill>
                  <a:schemeClr val="dk1"/>
                </a:solidFill>
                <a:latin typeface="Roboto"/>
                <a:ea typeface="Roboto"/>
                <a:cs typeface="Roboto"/>
                <a:sym typeface="Roboto"/>
              </a:rPr>
              <a:t>3×4</a:t>
            </a:r>
            <a:r>
              <a:rPr lang="es" sz="1400">
                <a:solidFill>
                  <a:schemeClr val="dk1"/>
                </a:solidFill>
                <a:latin typeface="Roboto"/>
                <a:ea typeface="Roboto"/>
                <a:cs typeface="Roboto"/>
                <a:sym typeface="Roboto"/>
              </a:rPr>
              <a:t>, busca el </a:t>
            </a:r>
            <a:r>
              <a:rPr b="1" lang="es" sz="1400">
                <a:solidFill>
                  <a:schemeClr val="dk1"/>
                </a:solidFill>
                <a:latin typeface="Roboto"/>
                <a:ea typeface="Roboto"/>
                <a:cs typeface="Roboto"/>
                <a:sym typeface="Roboto"/>
              </a:rPr>
              <a:t>primer número</a:t>
            </a:r>
            <a:r>
              <a:rPr lang="es" sz="1400">
                <a:solidFill>
                  <a:schemeClr val="dk1"/>
                </a:solidFill>
                <a:latin typeface="Roboto"/>
                <a:ea typeface="Roboto"/>
                <a:cs typeface="Roboto"/>
                <a:sym typeface="Roboto"/>
              </a:rPr>
              <a:t> </a:t>
            </a:r>
            <a:r>
              <a:rPr b="1" lang="es" sz="1400">
                <a:solidFill>
                  <a:schemeClr val="dk1"/>
                </a:solidFill>
                <a:latin typeface="Roboto"/>
                <a:ea typeface="Roboto"/>
                <a:cs typeface="Roboto"/>
                <a:sym typeface="Roboto"/>
              </a:rPr>
              <a:t>5</a:t>
            </a:r>
            <a:r>
              <a:rPr lang="es" sz="1400">
                <a:solidFill>
                  <a:schemeClr val="dk1"/>
                </a:solidFill>
                <a:latin typeface="Roboto"/>
                <a:ea typeface="Roboto"/>
                <a:cs typeface="Roboto"/>
                <a:sym typeface="Roboto"/>
              </a:rPr>
              <a:t> y guarda e imprime sus índices (también fila y columna).</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8" name="Shape 248"/>
        <p:cNvGrpSpPr/>
        <p:nvPr/>
      </p:nvGrpSpPr>
      <p:grpSpPr>
        <a:xfrm>
          <a:off x="0" y="0"/>
          <a:ext cx="0" cy="0"/>
          <a:chOff x="0" y="0"/>
          <a:chExt cx="0" cy="0"/>
        </a:xfrm>
      </p:grpSpPr>
      <p:sp>
        <p:nvSpPr>
          <p:cNvPr id="249" name="Google Shape;249;p26"/>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50" name="Google Shape;250;p26"/>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51" name="Google Shape;251;p26"/>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2" name="Google Shape;252;p26"/>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53" name="Google Shape;253;p26"/>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4" name="Google Shape;254;p26"/>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5" name="Google Shape;255;p26"/>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256" name="Google Shape;256;p26"/>
          <p:cNvSpPr txBox="1"/>
          <p:nvPr/>
        </p:nvSpPr>
        <p:spPr>
          <a:xfrm>
            <a:off x="527775" y="1058888"/>
            <a:ext cx="7824900" cy="6903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4</a:t>
            </a:r>
            <a:r>
              <a:rPr b="1" i="0" lang="es" sz="1900" u="none" cap="none" strike="noStrike">
                <a:solidFill>
                  <a:srgbClr val="00AEAA"/>
                </a:solidFill>
                <a:latin typeface="Roboto"/>
                <a:ea typeface="Roboto"/>
                <a:cs typeface="Roboto"/>
                <a:sym typeface="Roboto"/>
              </a:rPr>
              <a:t>. </a:t>
            </a:r>
            <a:r>
              <a:rPr lang="es" sz="1400">
                <a:solidFill>
                  <a:schemeClr val="dk1"/>
                </a:solidFill>
                <a:latin typeface="Roboto"/>
                <a:ea typeface="Roboto"/>
                <a:cs typeface="Roboto"/>
                <a:sym typeface="Roboto"/>
              </a:rPr>
              <a:t>Crea una matriz de tamaño </a:t>
            </a:r>
            <a:r>
              <a:rPr b="1" lang="es" sz="1400">
                <a:solidFill>
                  <a:schemeClr val="dk1"/>
                </a:solidFill>
                <a:latin typeface="Roboto"/>
                <a:ea typeface="Roboto"/>
                <a:cs typeface="Roboto"/>
                <a:sym typeface="Roboto"/>
              </a:rPr>
              <a:t>3×4</a:t>
            </a:r>
            <a:r>
              <a:rPr lang="es" sz="1400">
                <a:solidFill>
                  <a:schemeClr val="dk1"/>
                </a:solidFill>
                <a:latin typeface="Roboto"/>
                <a:ea typeface="Roboto"/>
                <a:cs typeface="Roboto"/>
                <a:sym typeface="Roboto"/>
              </a:rPr>
              <a:t>, busca el </a:t>
            </a:r>
            <a:r>
              <a:rPr b="1" lang="es" sz="1400">
                <a:solidFill>
                  <a:schemeClr val="dk1"/>
                </a:solidFill>
                <a:latin typeface="Roboto"/>
                <a:ea typeface="Roboto"/>
                <a:cs typeface="Roboto"/>
                <a:sym typeface="Roboto"/>
              </a:rPr>
              <a:t>primer número</a:t>
            </a:r>
            <a:r>
              <a:rPr lang="es" sz="1400">
                <a:solidFill>
                  <a:schemeClr val="dk1"/>
                </a:solidFill>
                <a:latin typeface="Roboto"/>
                <a:ea typeface="Roboto"/>
                <a:cs typeface="Roboto"/>
                <a:sym typeface="Roboto"/>
              </a:rPr>
              <a:t> </a:t>
            </a:r>
            <a:r>
              <a:rPr b="1" lang="es" sz="1400">
                <a:solidFill>
                  <a:schemeClr val="dk1"/>
                </a:solidFill>
                <a:latin typeface="Roboto"/>
                <a:ea typeface="Roboto"/>
                <a:cs typeface="Roboto"/>
                <a:sym typeface="Roboto"/>
              </a:rPr>
              <a:t>5</a:t>
            </a:r>
            <a:r>
              <a:rPr lang="es" sz="1400">
                <a:solidFill>
                  <a:schemeClr val="dk1"/>
                </a:solidFill>
                <a:latin typeface="Roboto"/>
                <a:ea typeface="Roboto"/>
                <a:cs typeface="Roboto"/>
                <a:sym typeface="Roboto"/>
              </a:rPr>
              <a:t> y guarda e imprime sus índices (también fila y columna).</a:t>
            </a:r>
            <a:endParaRPr b="0" i="0" sz="1400" u="none" cap="none" strike="noStrike">
              <a:solidFill>
                <a:schemeClr val="dk1"/>
              </a:solidFill>
              <a:latin typeface="Roboto"/>
              <a:ea typeface="Roboto"/>
              <a:cs typeface="Roboto"/>
              <a:sym typeface="Roboto"/>
            </a:endParaRPr>
          </a:p>
        </p:txBody>
      </p:sp>
      <p:sp>
        <p:nvSpPr>
          <p:cNvPr id="257" name="Google Shape;257;p26"/>
          <p:cNvSpPr txBox="1"/>
          <p:nvPr/>
        </p:nvSpPr>
        <p:spPr>
          <a:xfrm>
            <a:off x="580725" y="1784719"/>
            <a:ext cx="6250200" cy="2584500"/>
          </a:xfrm>
          <a:prstGeom prst="rect">
            <a:avLst/>
          </a:prstGeom>
          <a:noFill/>
          <a:ln>
            <a:noFill/>
          </a:ln>
        </p:spPr>
        <p:txBody>
          <a:bodyPr anchorCtr="0" anchor="t" bIns="68575" lIns="68575" spcFirstLastPara="1" rIns="68575" wrap="square" tIns="68575">
            <a:spAutoFit/>
          </a:bodyPr>
          <a:lstStyle/>
          <a:p>
            <a:pPr indent="0" lvl="0" marL="0" rtl="0" algn="l">
              <a:lnSpc>
                <a:spcPct val="115000"/>
              </a:lnSpc>
              <a:spcBef>
                <a:spcPts val="0"/>
              </a:spcBef>
              <a:spcAft>
                <a:spcPts val="0"/>
              </a:spcAft>
              <a:buClr>
                <a:schemeClr val="dk1"/>
              </a:buClr>
              <a:buSzPts val="800"/>
              <a:buFont typeface="Arial"/>
              <a:buNone/>
            </a:pPr>
            <a:r>
              <a:rPr b="1" lang="es" sz="1400">
                <a:solidFill>
                  <a:srgbClr val="FF0000"/>
                </a:solidFill>
                <a:latin typeface="Consolas"/>
                <a:ea typeface="Consolas"/>
                <a:cs typeface="Consolas"/>
                <a:sym typeface="Consolas"/>
              </a:rPr>
              <a:t>...</a:t>
            </a:r>
            <a:endParaRPr b="1" sz="1400">
              <a:solidFill>
                <a:srgbClr val="FF0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rgbClr val="FF0000"/>
                </a:solidFill>
                <a:latin typeface="Consolas"/>
                <a:ea typeface="Consolas"/>
                <a:cs typeface="Consolas"/>
                <a:sym typeface="Consolas"/>
              </a:rPr>
              <a:t>...</a:t>
            </a:r>
            <a:r>
              <a:rPr b="1" lang="es" sz="1400">
                <a:solidFill>
                  <a:schemeClr val="dk1"/>
                </a:solidFill>
                <a:latin typeface="Consolas"/>
                <a:ea typeface="Consolas"/>
                <a:cs typeface="Consolas"/>
                <a:sym typeface="Consolas"/>
              </a:rPr>
              <a:t> </a:t>
            </a:r>
            <a:r>
              <a:rPr b="1" lang="es" sz="1400">
                <a:solidFill>
                  <a:schemeClr val="accent6"/>
                </a:solidFill>
                <a:latin typeface="Consolas"/>
                <a:ea typeface="Consolas"/>
                <a:cs typeface="Consolas"/>
                <a:sym typeface="Consolas"/>
              </a:rPr>
              <a:t>// Variables guardadas</a:t>
            </a:r>
            <a:endParaRPr b="1" sz="14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t/>
            </a:r>
            <a:endParaRPr b="1" sz="14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if (</a:t>
            </a:r>
            <a:r>
              <a:rPr b="1" lang="es" sz="1400">
                <a:solidFill>
                  <a:srgbClr val="188038"/>
                </a:solidFill>
                <a:latin typeface="Consolas"/>
                <a:ea typeface="Consolas"/>
                <a:cs typeface="Consolas"/>
                <a:sym typeface="Consolas"/>
              </a:rPr>
              <a:t>encontrado</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System.out.println(</a:t>
            </a:r>
            <a:r>
              <a:rPr b="1" lang="es" sz="1400">
                <a:solidFill>
                  <a:schemeClr val="accent6"/>
                </a:solidFill>
                <a:latin typeface="Consolas"/>
                <a:ea typeface="Consolas"/>
                <a:cs typeface="Consolas"/>
                <a:sym typeface="Consolas"/>
              </a:rPr>
              <a:t>“Indice fila: ”</a:t>
            </a:r>
            <a:r>
              <a:rPr b="1" lang="es" sz="1400">
                <a:solidFill>
                  <a:schemeClr val="dk1"/>
                </a:solidFill>
                <a:latin typeface="Consolas"/>
                <a:ea typeface="Consolas"/>
                <a:cs typeface="Consolas"/>
                <a:sym typeface="Consolas"/>
              </a:rPr>
              <a:t> + </a:t>
            </a:r>
            <a:r>
              <a:rPr b="1" lang="es" sz="1400">
                <a:solidFill>
                  <a:srgbClr val="188038"/>
                </a:solidFill>
                <a:latin typeface="Consolas"/>
                <a:ea typeface="Consolas"/>
                <a:cs typeface="Consolas"/>
                <a:sym typeface="Consolas"/>
              </a:rPr>
              <a:t>indiceFila </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a:t>
            </a:r>
            <a:r>
              <a:rPr b="1" lang="es" sz="1400">
                <a:solidFill>
                  <a:schemeClr val="accent6"/>
                </a:solidFill>
                <a:latin typeface="Consolas"/>
                <a:ea typeface="Consolas"/>
                <a:cs typeface="Consolas"/>
                <a:sym typeface="Consolas"/>
              </a:rPr>
              <a:t>“\n Indice columna: ”</a:t>
            </a:r>
            <a:r>
              <a:rPr b="1" lang="es" sz="1400">
                <a:solidFill>
                  <a:schemeClr val="dk1"/>
                </a:solidFill>
                <a:latin typeface="Consolas"/>
                <a:ea typeface="Consolas"/>
                <a:cs typeface="Consolas"/>
                <a:sym typeface="Consolas"/>
              </a:rPr>
              <a:t> + </a:t>
            </a:r>
            <a:r>
              <a:rPr b="1" lang="es" sz="1400">
                <a:solidFill>
                  <a:srgbClr val="188038"/>
                </a:solidFill>
                <a:latin typeface="Consolas"/>
                <a:ea typeface="Consolas"/>
                <a:cs typeface="Consolas"/>
                <a:sym typeface="Consolas"/>
              </a:rPr>
              <a:t>indiceColumna</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System.out.println(</a:t>
            </a:r>
            <a:r>
              <a:rPr b="1" lang="es" sz="1400">
                <a:solidFill>
                  <a:schemeClr val="accent6"/>
                </a:solidFill>
                <a:latin typeface="Consolas"/>
                <a:ea typeface="Consolas"/>
                <a:cs typeface="Consolas"/>
                <a:sym typeface="Consolas"/>
              </a:rPr>
              <a:t>“Fila: ”</a:t>
            </a:r>
            <a:r>
              <a:rPr b="1" lang="es" sz="1400">
                <a:solidFill>
                  <a:schemeClr val="dk1"/>
                </a:solidFill>
                <a:latin typeface="Consolas"/>
                <a:ea typeface="Consolas"/>
                <a:cs typeface="Consolas"/>
                <a:sym typeface="Consolas"/>
              </a:rPr>
              <a:t> + (</a:t>
            </a:r>
            <a:r>
              <a:rPr b="1" lang="es" sz="1400">
                <a:solidFill>
                  <a:srgbClr val="188038"/>
                </a:solidFill>
                <a:latin typeface="Consolas"/>
                <a:ea typeface="Consolas"/>
                <a:cs typeface="Consolas"/>
                <a:sym typeface="Consolas"/>
              </a:rPr>
              <a:t>indiceFila</a:t>
            </a:r>
            <a:r>
              <a:rPr b="1" lang="es" sz="1400">
                <a:solidFill>
                  <a:schemeClr val="dk1"/>
                </a:solidFill>
                <a:latin typeface="Consolas"/>
                <a:ea typeface="Consolas"/>
                <a:cs typeface="Consolas"/>
                <a:sym typeface="Consolas"/>
              </a:rPr>
              <a:t> + 1)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a:t>
            </a:r>
            <a:r>
              <a:rPr b="1" lang="es" sz="1400">
                <a:solidFill>
                  <a:schemeClr val="accent6"/>
                </a:solidFill>
                <a:latin typeface="Consolas"/>
                <a:ea typeface="Consolas"/>
                <a:cs typeface="Consolas"/>
                <a:sym typeface="Consolas"/>
              </a:rPr>
              <a:t>“\n Columna: ”</a:t>
            </a:r>
            <a:r>
              <a:rPr b="1" lang="es" sz="1400">
                <a:solidFill>
                  <a:schemeClr val="dk1"/>
                </a:solidFill>
                <a:latin typeface="Consolas"/>
                <a:ea typeface="Consolas"/>
                <a:cs typeface="Consolas"/>
                <a:sym typeface="Consolas"/>
              </a:rPr>
              <a:t> + (</a:t>
            </a:r>
            <a:r>
              <a:rPr b="1" lang="es" sz="1400">
                <a:solidFill>
                  <a:srgbClr val="188038"/>
                </a:solidFill>
                <a:latin typeface="Consolas"/>
                <a:ea typeface="Consolas"/>
                <a:cs typeface="Consolas"/>
                <a:sym typeface="Consolas"/>
              </a:rPr>
              <a:t>indiceColumna</a:t>
            </a:r>
            <a:r>
              <a:rPr b="1" lang="es" sz="1400">
                <a:solidFill>
                  <a:schemeClr val="dk1"/>
                </a:solidFill>
                <a:latin typeface="Consolas"/>
                <a:ea typeface="Consolas"/>
                <a:cs typeface="Consolas"/>
                <a:sym typeface="Consolas"/>
              </a:rPr>
              <a:t> + 1));</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p:txBody>
      </p:sp>
      <p:sp>
        <p:nvSpPr>
          <p:cNvPr id="258" name="Google Shape;258;p26"/>
          <p:cNvSpPr txBox="1"/>
          <p:nvPr/>
        </p:nvSpPr>
        <p:spPr>
          <a:xfrm>
            <a:off x="7021106" y="2905406"/>
            <a:ext cx="2054400" cy="1374600"/>
          </a:xfrm>
          <a:prstGeom prst="rect">
            <a:avLst/>
          </a:prstGeom>
          <a:noFill/>
          <a:ln cap="flat" cmpd="sng" w="9525">
            <a:solidFill>
              <a:schemeClr val="dk1"/>
            </a:solidFill>
            <a:prstDash val="solid"/>
            <a:round/>
            <a:headEnd len="sm" w="sm" type="none"/>
            <a:tailEnd len="sm" w="sm" type="none"/>
          </a:ln>
        </p:spPr>
        <p:txBody>
          <a:bodyPr anchorCtr="0" anchor="t" bIns="205725" lIns="137150" spcFirstLastPara="1" rIns="137150" wrap="square" tIns="205725">
            <a:spAutoFit/>
          </a:bodyPr>
          <a:lstStyle/>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Indice fila: 2</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Indice columna: 0</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Fila: 3</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Columna: 1</a:t>
            </a:r>
            <a:endParaRPr b="1" sz="1400">
              <a:solidFill>
                <a:schemeClr val="dk1"/>
              </a:solidFill>
              <a:latin typeface="Consolas"/>
              <a:ea typeface="Consolas"/>
              <a:cs typeface="Consolas"/>
              <a:sym typeface="Consolas"/>
            </a:endParaRPr>
          </a:p>
        </p:txBody>
      </p:sp>
      <p:sp>
        <p:nvSpPr>
          <p:cNvPr id="259" name="Google Shape;259;p26"/>
          <p:cNvSpPr txBox="1"/>
          <p:nvPr/>
        </p:nvSpPr>
        <p:spPr>
          <a:xfrm>
            <a:off x="7021106" y="2527434"/>
            <a:ext cx="2119200" cy="338700"/>
          </a:xfrm>
          <a:prstGeom prst="rect">
            <a:avLst/>
          </a:prstGeom>
          <a:noFill/>
          <a:ln>
            <a:noFill/>
          </a:ln>
        </p:spPr>
        <p:txBody>
          <a:bodyPr anchorCtr="0" anchor="t" bIns="68575" lIns="68575" spcFirstLastPara="1" rIns="68575" wrap="square" tIns="68575">
            <a:spAutoFit/>
          </a:bodyPr>
          <a:lstStyle/>
          <a:p>
            <a:pPr indent="0" lvl="0" marL="0" rtl="0" algn="l">
              <a:lnSpc>
                <a:spcPct val="100000"/>
              </a:lnSpc>
              <a:spcBef>
                <a:spcPts val="0"/>
              </a:spcBef>
              <a:spcAft>
                <a:spcPts val="0"/>
              </a:spcAft>
              <a:buNone/>
            </a:pPr>
            <a:r>
              <a:rPr b="1" i="1" lang="es" sz="1300">
                <a:solidFill>
                  <a:schemeClr val="dk1"/>
                </a:solidFill>
                <a:latin typeface="Roboto"/>
                <a:ea typeface="Roboto"/>
                <a:cs typeface="Roboto"/>
                <a:sym typeface="Roboto"/>
              </a:rPr>
              <a:t>Salida</a:t>
            </a:r>
            <a:endParaRPr b="1" i="1" sz="1300">
              <a:solidFill>
                <a:schemeClr val="dk1"/>
              </a:solidFill>
              <a:latin typeface="Roboto"/>
              <a:ea typeface="Roboto"/>
              <a:cs typeface="Roboto"/>
              <a:sym typeface="Roboto"/>
            </a:endParaRPr>
          </a:p>
        </p:txBody>
      </p:sp>
      <p:sp>
        <p:nvSpPr>
          <p:cNvPr id="260" name="Google Shape;260;p26"/>
          <p:cNvSpPr txBox="1"/>
          <p:nvPr/>
        </p:nvSpPr>
        <p:spPr>
          <a:xfrm>
            <a:off x="2001431" y="4543838"/>
            <a:ext cx="5246700" cy="3540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b="1" i="1" lang="es" sz="1400">
                <a:solidFill>
                  <a:schemeClr val="dk1"/>
                </a:solidFill>
                <a:latin typeface="Roboto"/>
                <a:ea typeface="Roboto"/>
                <a:cs typeface="Roboto"/>
                <a:sym typeface="Roboto"/>
              </a:rPr>
              <a:t>Piensa en una forma para encontrar y guardar más índices</a:t>
            </a:r>
            <a:endParaRPr b="1" i="1" sz="14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4" name="Shape 264"/>
        <p:cNvGrpSpPr/>
        <p:nvPr/>
      </p:nvGrpSpPr>
      <p:grpSpPr>
        <a:xfrm>
          <a:off x="0" y="0"/>
          <a:ext cx="0" cy="0"/>
          <a:chOff x="0" y="0"/>
          <a:chExt cx="0" cy="0"/>
        </a:xfrm>
      </p:grpSpPr>
      <p:sp>
        <p:nvSpPr>
          <p:cNvPr id="265" name="Google Shape;265;p27"/>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66" name="Google Shape;266;p27"/>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67" name="Google Shape;267;p27"/>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27"/>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69" name="Google Shape;269;p27"/>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p27"/>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1" name="Google Shape;271;p27"/>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272" name="Google Shape;272;p27"/>
          <p:cNvSpPr txBox="1"/>
          <p:nvPr/>
        </p:nvSpPr>
        <p:spPr>
          <a:xfrm>
            <a:off x="609281" y="1155413"/>
            <a:ext cx="65544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5</a:t>
            </a:r>
            <a:r>
              <a:rPr b="1" i="0" lang="es" sz="1900" u="none" cap="none" strike="noStrike">
                <a:solidFill>
                  <a:srgbClr val="00AEAA"/>
                </a:solidFill>
                <a:latin typeface="Roboto"/>
                <a:ea typeface="Roboto"/>
                <a:cs typeface="Roboto"/>
                <a:sym typeface="Roboto"/>
              </a:rPr>
              <a:t>. </a:t>
            </a:r>
            <a:r>
              <a:rPr lang="es" sz="1400">
                <a:solidFill>
                  <a:schemeClr val="dk1"/>
                </a:solidFill>
                <a:latin typeface="Roboto"/>
                <a:ea typeface="Roboto"/>
                <a:cs typeface="Roboto"/>
                <a:sym typeface="Roboto"/>
              </a:rPr>
              <a:t>Crea una imagen utilizando una matriz (en este caso un corazón)</a:t>
            </a:r>
            <a:endParaRPr b="0" i="0" sz="1400" u="none" cap="none" strike="noStrike">
              <a:solidFill>
                <a:schemeClr val="dk1"/>
              </a:solidFill>
              <a:latin typeface="Roboto"/>
              <a:ea typeface="Roboto"/>
              <a:cs typeface="Roboto"/>
              <a:sym typeface="Roboto"/>
            </a:endParaRPr>
          </a:p>
        </p:txBody>
      </p:sp>
      <p:sp>
        <p:nvSpPr>
          <p:cNvPr id="273" name="Google Shape;273;p27"/>
          <p:cNvSpPr txBox="1"/>
          <p:nvPr/>
        </p:nvSpPr>
        <p:spPr>
          <a:xfrm>
            <a:off x="515063" y="1976438"/>
            <a:ext cx="4799100" cy="14931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s" sz="1100">
                <a:solidFill>
                  <a:srgbClr val="2E95D3"/>
                </a:solidFill>
                <a:latin typeface="Courier New"/>
                <a:ea typeface="Courier New"/>
                <a:cs typeface="Courier New"/>
                <a:sym typeface="Courier New"/>
              </a:rPr>
              <a:t>public</a:t>
            </a: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static</a:t>
            </a: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void</a:t>
            </a:r>
            <a:r>
              <a:rPr b="1" lang="es" sz="1100">
                <a:solidFill>
                  <a:srgbClr val="FFFFFF"/>
                </a:solidFill>
                <a:latin typeface="Courier New"/>
                <a:ea typeface="Courier New"/>
                <a:cs typeface="Courier New"/>
                <a:sym typeface="Courier New"/>
              </a:rPr>
              <a:t> </a:t>
            </a:r>
            <a:r>
              <a:rPr b="1" lang="es" sz="1100">
                <a:solidFill>
                  <a:srgbClr val="F22C3D"/>
                </a:solidFill>
                <a:latin typeface="Courier New"/>
                <a:ea typeface="Courier New"/>
                <a:cs typeface="Courier New"/>
                <a:sym typeface="Courier New"/>
              </a:rPr>
              <a:t>main</a:t>
            </a:r>
            <a:r>
              <a:rPr b="1" lang="es" sz="1100">
                <a:solidFill>
                  <a:schemeClr val="dk1"/>
                </a:solidFill>
                <a:latin typeface="Courier New"/>
                <a:ea typeface="Courier New"/>
                <a:cs typeface="Courier New"/>
                <a:sym typeface="Courier New"/>
              </a:rPr>
              <a:t>(String[] args) {</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 Tamaño de la matriz</a:t>
            </a:r>
            <a:endParaRPr b="1" sz="11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int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filas</a:t>
            </a: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10</a:t>
            </a:r>
            <a:r>
              <a:rPr b="1" lang="es"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int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columnas</a:t>
            </a: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10</a:t>
            </a:r>
            <a:r>
              <a:rPr b="1" lang="es"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1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 Inicializar matriz con ceros</a:t>
            </a:r>
            <a:endParaRPr b="1" sz="11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int</a:t>
            </a:r>
            <a:r>
              <a:rPr b="1" lang="es" sz="1100">
                <a:solidFill>
                  <a:schemeClr val="dk1"/>
                </a:solidFill>
                <a:latin typeface="Courier New"/>
                <a:ea typeface="Courier New"/>
                <a:cs typeface="Courier New"/>
                <a:sym typeface="Courier New"/>
              </a:rPr>
              <a:t>[][] corazon =</a:t>
            </a: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new</a:t>
            </a:r>
            <a:r>
              <a:rPr b="1" lang="es" sz="1100">
                <a:solidFill>
                  <a:srgbClr val="FFFFFF"/>
                </a:solidFill>
                <a:latin typeface="Courier New"/>
                <a:ea typeface="Courier New"/>
                <a:cs typeface="Courier New"/>
                <a:sym typeface="Courier New"/>
              </a:rPr>
              <a:t> </a:t>
            </a:r>
            <a:r>
              <a:rPr b="1" lang="es" sz="1100">
                <a:solidFill>
                  <a:srgbClr val="F22C3D"/>
                </a:solidFill>
                <a:latin typeface="Courier New"/>
                <a:ea typeface="Courier New"/>
                <a:cs typeface="Courier New"/>
                <a:sym typeface="Courier New"/>
              </a:rPr>
              <a:t>int</a:t>
            </a:r>
            <a:r>
              <a:rPr b="1" lang="es" sz="1100">
                <a:solidFill>
                  <a:schemeClr val="dk1"/>
                </a:solidFill>
                <a:latin typeface="Courier New"/>
                <a:ea typeface="Courier New"/>
                <a:cs typeface="Courier New"/>
                <a:sym typeface="Courier New"/>
              </a:rPr>
              <a:t>[filas][columnas];</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FFFFFF"/>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7" name="Shape 277"/>
        <p:cNvGrpSpPr/>
        <p:nvPr/>
      </p:nvGrpSpPr>
      <p:grpSpPr>
        <a:xfrm>
          <a:off x="0" y="0"/>
          <a:ext cx="0" cy="0"/>
          <a:chOff x="0" y="0"/>
          <a:chExt cx="0" cy="0"/>
        </a:xfrm>
      </p:grpSpPr>
      <p:sp>
        <p:nvSpPr>
          <p:cNvPr id="278" name="Google Shape;278;p28"/>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79" name="Google Shape;279;p28"/>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80" name="Google Shape;280;p28"/>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p28"/>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82" name="Google Shape;282;p28"/>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3" name="Google Shape;283;p28"/>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4" name="Google Shape;284;p28"/>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285" name="Google Shape;285;p28"/>
          <p:cNvSpPr txBox="1"/>
          <p:nvPr/>
        </p:nvSpPr>
        <p:spPr>
          <a:xfrm>
            <a:off x="609281" y="1155413"/>
            <a:ext cx="65544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5</a:t>
            </a:r>
            <a:r>
              <a:rPr b="1" i="0" lang="es" sz="1900" u="none" cap="none" strike="noStrike">
                <a:solidFill>
                  <a:srgbClr val="00AEAA"/>
                </a:solidFill>
                <a:latin typeface="Roboto"/>
                <a:ea typeface="Roboto"/>
                <a:cs typeface="Roboto"/>
                <a:sym typeface="Roboto"/>
              </a:rPr>
              <a:t>. </a:t>
            </a:r>
            <a:r>
              <a:rPr lang="es" sz="1400">
                <a:solidFill>
                  <a:schemeClr val="dk1"/>
                </a:solidFill>
                <a:latin typeface="Roboto"/>
                <a:ea typeface="Roboto"/>
                <a:cs typeface="Roboto"/>
                <a:sym typeface="Roboto"/>
              </a:rPr>
              <a:t>Crea una imagen utilizando una matriz (en este caso un corazón)</a:t>
            </a:r>
            <a:endParaRPr b="0" i="0" sz="1400" u="none" cap="none" strike="noStrike">
              <a:solidFill>
                <a:schemeClr val="dk1"/>
              </a:solidFill>
              <a:latin typeface="Roboto"/>
              <a:ea typeface="Roboto"/>
              <a:cs typeface="Roboto"/>
              <a:sym typeface="Roboto"/>
            </a:endParaRPr>
          </a:p>
        </p:txBody>
      </p:sp>
      <p:sp>
        <p:nvSpPr>
          <p:cNvPr id="286" name="Google Shape;286;p28"/>
          <p:cNvSpPr txBox="1"/>
          <p:nvPr/>
        </p:nvSpPr>
        <p:spPr>
          <a:xfrm>
            <a:off x="528638" y="1757363"/>
            <a:ext cx="7666800" cy="3186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6AA84F"/>
                </a:solidFill>
                <a:latin typeface="Courier New"/>
                <a:ea typeface="Courier New"/>
                <a:cs typeface="Courier New"/>
                <a:sym typeface="Courier New"/>
              </a:rPr>
              <a:t>// Dibujar el corazón</a:t>
            </a:r>
            <a:endParaRPr b="1" sz="11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for</a:t>
            </a: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t>
            </a:r>
            <a:r>
              <a:rPr b="1" lang="es" sz="1100">
                <a:solidFill>
                  <a:srgbClr val="DF3079"/>
                </a:solidFill>
                <a:latin typeface="Courier New"/>
                <a:ea typeface="Courier New"/>
                <a:cs typeface="Courier New"/>
                <a:sym typeface="Courier New"/>
              </a:rPr>
              <a:t>int</a:t>
            </a:r>
            <a:r>
              <a:rPr b="1" lang="es" sz="1100">
                <a:solidFill>
                  <a:srgbClr val="FFFFFF"/>
                </a:solidFill>
                <a:latin typeface="Courier New"/>
                <a:ea typeface="Courier New"/>
                <a:cs typeface="Courier New"/>
                <a:sym typeface="Courier New"/>
              </a:rPr>
              <a:t> </a:t>
            </a:r>
            <a:r>
              <a:rPr b="1" lang="es" sz="1100">
                <a:solidFill>
                  <a:srgbClr val="003870"/>
                </a:solidFill>
                <a:latin typeface="Courier New"/>
                <a:ea typeface="Courier New"/>
                <a:cs typeface="Courier New"/>
                <a:sym typeface="Courier New"/>
              </a:rPr>
              <a:t>i</a:t>
            </a:r>
            <a:r>
              <a:rPr b="1" lang="es" sz="1100">
                <a:solidFill>
                  <a:srgbClr val="CC0000"/>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0</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003870"/>
                </a:solidFill>
                <a:latin typeface="Courier New"/>
                <a:ea typeface="Courier New"/>
                <a:cs typeface="Courier New"/>
                <a:sym typeface="Courier New"/>
              </a:rPr>
              <a:t>i </a:t>
            </a:r>
            <a:r>
              <a:rPr b="1" lang="es" sz="1100">
                <a:solidFill>
                  <a:schemeClr val="dk1"/>
                </a:solidFill>
                <a:latin typeface="Courier New"/>
                <a:ea typeface="Courier New"/>
                <a:cs typeface="Courier New"/>
                <a:sym typeface="Courier New"/>
              </a:rPr>
              <a:t>&lt; </a:t>
            </a:r>
            <a:r>
              <a:rPr b="1" lang="es" sz="1100">
                <a:solidFill>
                  <a:srgbClr val="DF3079"/>
                </a:solidFill>
                <a:latin typeface="Courier New"/>
                <a:ea typeface="Courier New"/>
                <a:cs typeface="Courier New"/>
                <a:sym typeface="Courier New"/>
              </a:rPr>
              <a:t>filas</a:t>
            </a:r>
            <a:r>
              <a:rPr b="1" lang="es" sz="1100">
                <a:solidFill>
                  <a:schemeClr val="dk1"/>
                </a:solidFill>
                <a:latin typeface="Courier New"/>
                <a:ea typeface="Courier New"/>
                <a:cs typeface="Courier New"/>
                <a:sym typeface="Courier New"/>
              </a:rPr>
              <a:t>; </a:t>
            </a:r>
            <a:r>
              <a:rPr b="1" lang="es" sz="1100">
                <a:solidFill>
                  <a:srgbClr val="003870"/>
                </a:solidFill>
                <a:latin typeface="Courier New"/>
                <a:ea typeface="Courier New"/>
                <a:cs typeface="Courier New"/>
                <a:sym typeface="Courier New"/>
              </a:rPr>
              <a:t>i</a:t>
            </a:r>
            <a:r>
              <a:rPr b="1" lang="es"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for</a:t>
            </a: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t>
            </a:r>
            <a:r>
              <a:rPr b="1" lang="es" sz="1100">
                <a:solidFill>
                  <a:srgbClr val="DF3079"/>
                </a:solidFill>
                <a:latin typeface="Courier New"/>
                <a:ea typeface="Courier New"/>
                <a:cs typeface="Courier New"/>
                <a:sym typeface="Courier New"/>
              </a:rPr>
              <a:t>int</a:t>
            </a:r>
            <a:r>
              <a:rPr b="1" lang="es" sz="1100">
                <a:solidFill>
                  <a:srgbClr val="FFFFFF"/>
                </a:solidFill>
                <a:latin typeface="Courier New"/>
                <a:ea typeface="Courier New"/>
                <a:cs typeface="Courier New"/>
                <a:sym typeface="Courier New"/>
              </a:rPr>
              <a:t> </a:t>
            </a:r>
            <a:r>
              <a:rPr b="1" lang="es" sz="1100">
                <a:solidFill>
                  <a:srgbClr val="003870"/>
                </a:solidFill>
                <a:latin typeface="Courier New"/>
                <a:ea typeface="Courier New"/>
                <a:cs typeface="Courier New"/>
                <a:sym typeface="Courier New"/>
              </a:rPr>
              <a:t>j </a:t>
            </a:r>
            <a:r>
              <a:rPr b="1" lang="es" sz="1100">
                <a:solidFill>
                  <a:schemeClr val="dk1"/>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0</a:t>
            </a:r>
            <a:r>
              <a:rPr b="1" lang="es" sz="1100">
                <a:solidFill>
                  <a:schemeClr val="dk1"/>
                </a:solidFill>
                <a:latin typeface="Courier New"/>
                <a:ea typeface="Courier New"/>
                <a:cs typeface="Courier New"/>
                <a:sym typeface="Courier New"/>
              </a:rPr>
              <a:t>; </a:t>
            </a:r>
            <a:r>
              <a:rPr b="1" lang="es" sz="1100">
                <a:solidFill>
                  <a:srgbClr val="003870"/>
                </a:solidFill>
                <a:latin typeface="Courier New"/>
                <a:ea typeface="Courier New"/>
                <a:cs typeface="Courier New"/>
                <a:sym typeface="Courier New"/>
              </a:rPr>
              <a:t>j </a:t>
            </a:r>
            <a:r>
              <a:rPr b="1" lang="es" sz="1100">
                <a:solidFill>
                  <a:schemeClr val="dk1"/>
                </a:solidFill>
                <a:latin typeface="Courier New"/>
                <a:ea typeface="Courier New"/>
                <a:cs typeface="Courier New"/>
                <a:sym typeface="Courier New"/>
              </a:rPr>
              <a:t>&lt; </a:t>
            </a:r>
            <a:r>
              <a:rPr b="1" lang="es" sz="1100">
                <a:solidFill>
                  <a:srgbClr val="DF3079"/>
                </a:solidFill>
                <a:latin typeface="Courier New"/>
                <a:ea typeface="Courier New"/>
                <a:cs typeface="Courier New"/>
                <a:sym typeface="Courier New"/>
              </a:rPr>
              <a:t>columnas</a:t>
            </a:r>
            <a:r>
              <a:rPr b="1" lang="es" sz="1100">
                <a:solidFill>
                  <a:schemeClr val="dk1"/>
                </a:solidFill>
                <a:latin typeface="Courier New"/>
                <a:ea typeface="Courier New"/>
                <a:cs typeface="Courier New"/>
                <a:sym typeface="Courier New"/>
              </a:rPr>
              <a:t>; </a:t>
            </a:r>
            <a:r>
              <a:rPr b="1" lang="es" sz="1100">
                <a:solidFill>
                  <a:srgbClr val="003870"/>
                </a:solidFill>
                <a:latin typeface="Courier New"/>
                <a:ea typeface="Courier New"/>
                <a:cs typeface="Courier New"/>
                <a:sym typeface="Courier New"/>
              </a:rPr>
              <a:t>j</a:t>
            </a:r>
            <a:r>
              <a:rPr b="1" lang="es"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6AA84F"/>
                </a:solidFill>
                <a:latin typeface="Courier New"/>
                <a:ea typeface="Courier New"/>
                <a:cs typeface="Courier New"/>
                <a:sym typeface="Courier New"/>
              </a:rPr>
              <a:t>// Región superior del corazón</a:t>
            </a:r>
            <a:endParaRPr b="1" sz="11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if</a:t>
            </a: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t>
            </a:r>
            <a:r>
              <a:rPr b="1" lang="es" sz="1100">
                <a:solidFill>
                  <a:srgbClr val="003870"/>
                </a:solidFill>
                <a:latin typeface="Courier New"/>
                <a:ea typeface="Courier New"/>
                <a:cs typeface="Courier New"/>
                <a:sym typeface="Courier New"/>
              </a:rPr>
              <a:t>i</a:t>
            </a:r>
            <a:r>
              <a:rPr b="1" lang="es" sz="1100">
                <a:solidFill>
                  <a:schemeClr val="dk1"/>
                </a:solidFill>
                <a:latin typeface="Courier New"/>
                <a:ea typeface="Courier New"/>
                <a:cs typeface="Courier New"/>
                <a:sym typeface="Courier New"/>
              </a:rPr>
              <a:t> &lt; </a:t>
            </a:r>
            <a:r>
              <a:rPr b="1" lang="es" sz="1100">
                <a:solidFill>
                  <a:srgbClr val="DF3079"/>
                </a:solidFill>
                <a:latin typeface="Courier New"/>
                <a:ea typeface="Courier New"/>
                <a:cs typeface="Courier New"/>
                <a:sym typeface="Courier New"/>
              </a:rPr>
              <a:t>filas </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2</a:t>
            </a:r>
            <a:r>
              <a:rPr b="1" lang="es" sz="1100">
                <a:solidFill>
                  <a:schemeClr val="dk1"/>
                </a:solidFill>
                <a:latin typeface="Courier New"/>
                <a:ea typeface="Courier New"/>
                <a:cs typeface="Courier New"/>
                <a:sym typeface="Courier New"/>
              </a:rPr>
              <a:t> &amp;&amp; (</a:t>
            </a:r>
            <a:r>
              <a:rPr b="1" lang="es" sz="1100">
                <a:solidFill>
                  <a:srgbClr val="003870"/>
                </a:solidFill>
                <a:latin typeface="Courier New"/>
                <a:ea typeface="Courier New"/>
                <a:cs typeface="Courier New"/>
                <a:sym typeface="Courier New"/>
              </a:rPr>
              <a:t>j</a:t>
            </a:r>
            <a:r>
              <a:rPr b="1" lang="es" sz="1100">
                <a:solidFill>
                  <a:schemeClr val="dk1"/>
                </a:solidFill>
                <a:latin typeface="Courier New"/>
                <a:ea typeface="Courier New"/>
                <a:cs typeface="Courier New"/>
                <a:sym typeface="Courier New"/>
              </a:rPr>
              <a:t> - </a:t>
            </a:r>
            <a:r>
              <a:rPr b="1" lang="es" sz="1100">
                <a:solidFill>
                  <a:srgbClr val="003870"/>
                </a:solidFill>
                <a:latin typeface="Courier New"/>
                <a:ea typeface="Courier New"/>
                <a:cs typeface="Courier New"/>
                <a:sym typeface="Courier New"/>
              </a:rPr>
              <a:t>i </a:t>
            </a:r>
            <a:r>
              <a:rPr b="1" lang="es" sz="1100">
                <a:solidFill>
                  <a:schemeClr val="dk1"/>
                </a:solidFill>
                <a:latin typeface="Courier New"/>
                <a:ea typeface="Courier New"/>
                <a:cs typeface="Courier New"/>
                <a:sym typeface="Courier New"/>
              </a:rPr>
              <a:t>&gt;= </a:t>
            </a:r>
            <a:r>
              <a:rPr b="1" lang="es" sz="1100">
                <a:solidFill>
                  <a:srgbClr val="DF3079"/>
                </a:solidFill>
                <a:latin typeface="Courier New"/>
                <a:ea typeface="Courier New"/>
                <a:cs typeface="Courier New"/>
                <a:sym typeface="Courier New"/>
              </a:rPr>
              <a:t>filas </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2</a:t>
            </a:r>
            <a:r>
              <a:rPr b="1" lang="es" sz="1100">
                <a:solidFill>
                  <a:schemeClr val="dk1"/>
                </a:solidFill>
                <a:latin typeface="Courier New"/>
                <a:ea typeface="Courier New"/>
                <a:cs typeface="Courier New"/>
                <a:sym typeface="Courier New"/>
              </a:rPr>
              <a:t> - </a:t>
            </a:r>
            <a:r>
              <a:rPr b="1" lang="es" sz="1100">
                <a:solidFill>
                  <a:srgbClr val="003870"/>
                </a:solidFill>
                <a:latin typeface="Courier New"/>
                <a:ea typeface="Courier New"/>
                <a:cs typeface="Courier New"/>
                <a:sym typeface="Courier New"/>
              </a:rPr>
              <a:t>i</a:t>
            </a:r>
            <a:r>
              <a:rPr b="1" lang="es" sz="1100">
                <a:solidFill>
                  <a:schemeClr val="dk1"/>
                </a:solidFill>
                <a:latin typeface="Courier New"/>
                <a:ea typeface="Courier New"/>
                <a:cs typeface="Courier New"/>
                <a:sym typeface="Courier New"/>
              </a:rPr>
              <a:t>) &amp;&amp; (</a:t>
            </a:r>
            <a:r>
              <a:rPr b="1" lang="es" sz="1100">
                <a:solidFill>
                  <a:srgbClr val="003870"/>
                </a:solidFill>
                <a:latin typeface="Courier New"/>
                <a:ea typeface="Courier New"/>
                <a:cs typeface="Courier New"/>
                <a:sym typeface="Courier New"/>
              </a:rPr>
              <a:t>i</a:t>
            </a:r>
            <a:r>
              <a:rPr b="1" lang="es" sz="1100">
                <a:solidFill>
                  <a:schemeClr val="dk1"/>
                </a:solidFill>
                <a:latin typeface="Courier New"/>
                <a:ea typeface="Courier New"/>
                <a:cs typeface="Courier New"/>
                <a:sym typeface="Courier New"/>
              </a:rPr>
              <a:t> + </a:t>
            </a:r>
            <a:r>
              <a:rPr b="1" lang="es" sz="1100">
                <a:solidFill>
                  <a:srgbClr val="003870"/>
                </a:solidFill>
                <a:latin typeface="Courier New"/>
                <a:ea typeface="Courier New"/>
                <a:cs typeface="Courier New"/>
                <a:sym typeface="Courier New"/>
              </a:rPr>
              <a:t>j </a:t>
            </a:r>
            <a:r>
              <a:rPr b="1" lang="es" sz="1100">
                <a:solidFill>
                  <a:schemeClr val="dk1"/>
                </a:solidFill>
                <a:latin typeface="Courier New"/>
                <a:ea typeface="Courier New"/>
                <a:cs typeface="Courier New"/>
                <a:sym typeface="Courier New"/>
              </a:rPr>
              <a:t>&lt;=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3</a:t>
            </a: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filas </a:t>
            </a:r>
            <a:r>
              <a:rPr b="1" lang="es" sz="1100">
                <a:solidFill>
                  <a:schemeClr val="dk1"/>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2</a:t>
            </a:r>
            <a:r>
              <a:rPr b="1" lang="es"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corazon[</a:t>
            </a:r>
            <a:r>
              <a:rPr b="1" lang="es" sz="1100">
                <a:solidFill>
                  <a:srgbClr val="003870"/>
                </a:solidFill>
                <a:latin typeface="Courier New"/>
                <a:ea typeface="Courier New"/>
                <a:cs typeface="Courier New"/>
                <a:sym typeface="Courier New"/>
              </a:rPr>
              <a:t>i</a:t>
            </a:r>
            <a:r>
              <a:rPr b="1" lang="es" sz="1100">
                <a:solidFill>
                  <a:schemeClr val="dk1"/>
                </a:solidFill>
                <a:latin typeface="Courier New"/>
                <a:ea typeface="Courier New"/>
                <a:cs typeface="Courier New"/>
                <a:sym typeface="Courier New"/>
              </a:rPr>
              <a:t>][</a:t>
            </a:r>
            <a:r>
              <a:rPr b="1" lang="es" sz="1100">
                <a:solidFill>
                  <a:srgbClr val="003870"/>
                </a:solidFill>
                <a:latin typeface="Courier New"/>
                <a:ea typeface="Courier New"/>
                <a:cs typeface="Courier New"/>
                <a:sym typeface="Courier New"/>
              </a:rPr>
              <a:t>j</a:t>
            </a:r>
            <a:r>
              <a:rPr b="1" lang="es" sz="1100">
                <a:solidFill>
                  <a:schemeClr val="dk1"/>
                </a:solidFill>
                <a:latin typeface="Courier New"/>
                <a:ea typeface="Courier New"/>
                <a:cs typeface="Courier New"/>
                <a:sym typeface="Courier New"/>
              </a:rPr>
              <a:t>] = </a:t>
            </a:r>
            <a:r>
              <a:rPr b="1" lang="es" sz="1100">
                <a:solidFill>
                  <a:srgbClr val="DF3079"/>
                </a:solidFill>
                <a:latin typeface="Courier New"/>
                <a:ea typeface="Courier New"/>
                <a:cs typeface="Courier New"/>
                <a:sym typeface="Courier New"/>
              </a:rPr>
              <a:t>1</a:t>
            </a:r>
            <a:r>
              <a:rPr b="1" lang="es"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6AA84F"/>
                </a:solidFill>
                <a:latin typeface="Courier New"/>
                <a:ea typeface="Courier New"/>
                <a:cs typeface="Courier New"/>
                <a:sym typeface="Courier New"/>
              </a:rPr>
              <a:t>// Región inferior izquierda del corazón</a:t>
            </a:r>
            <a:endParaRPr b="1" sz="11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else</a:t>
            </a: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if</a:t>
            </a: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t>
            </a:r>
            <a:r>
              <a:rPr b="1" lang="es" sz="1100">
                <a:solidFill>
                  <a:srgbClr val="003870"/>
                </a:solidFill>
                <a:latin typeface="Courier New"/>
                <a:ea typeface="Courier New"/>
                <a:cs typeface="Courier New"/>
                <a:sym typeface="Courier New"/>
              </a:rPr>
              <a:t>i</a:t>
            </a:r>
            <a:r>
              <a:rPr b="1" lang="es" sz="1100">
                <a:solidFill>
                  <a:schemeClr val="dk1"/>
                </a:solidFill>
                <a:latin typeface="Courier New"/>
                <a:ea typeface="Courier New"/>
                <a:cs typeface="Courier New"/>
                <a:sym typeface="Courier New"/>
              </a:rPr>
              <a:t> &gt;= </a:t>
            </a:r>
            <a:r>
              <a:rPr b="1" lang="es" sz="1100">
                <a:solidFill>
                  <a:srgbClr val="DF3079"/>
                </a:solidFill>
                <a:latin typeface="Courier New"/>
                <a:ea typeface="Courier New"/>
                <a:cs typeface="Courier New"/>
                <a:sym typeface="Courier New"/>
              </a:rPr>
              <a:t>filas </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2</a:t>
            </a: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&amp;&amp; </a:t>
            </a:r>
            <a:r>
              <a:rPr b="1" lang="es" sz="1100">
                <a:solidFill>
                  <a:srgbClr val="003870"/>
                </a:solidFill>
                <a:latin typeface="Courier New"/>
                <a:ea typeface="Courier New"/>
                <a:cs typeface="Courier New"/>
                <a:sym typeface="Courier New"/>
              </a:rPr>
              <a:t>j </a:t>
            </a:r>
            <a:r>
              <a:rPr b="1" lang="es" sz="1100">
                <a:solidFill>
                  <a:schemeClr val="dk1"/>
                </a:solidFill>
                <a:latin typeface="Courier New"/>
                <a:ea typeface="Courier New"/>
                <a:cs typeface="Courier New"/>
                <a:sym typeface="Courier New"/>
              </a:rPr>
              <a:t>&lt; </a:t>
            </a:r>
            <a:r>
              <a:rPr b="1" lang="es" sz="1100">
                <a:solidFill>
                  <a:srgbClr val="DF3079"/>
                </a:solidFill>
                <a:latin typeface="Courier New"/>
                <a:ea typeface="Courier New"/>
                <a:cs typeface="Courier New"/>
                <a:sym typeface="Courier New"/>
              </a:rPr>
              <a:t>columnas </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2</a:t>
            </a:r>
            <a:r>
              <a:rPr b="1" lang="es"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chemeClr val="dk1"/>
                </a:solidFill>
                <a:latin typeface="Courier New"/>
                <a:ea typeface="Courier New"/>
                <a:cs typeface="Courier New"/>
                <a:sym typeface="Courier New"/>
              </a:rPr>
              <a:t>                    corazon[</a:t>
            </a:r>
            <a:r>
              <a:rPr b="1" lang="es" sz="1100">
                <a:solidFill>
                  <a:srgbClr val="003870"/>
                </a:solidFill>
                <a:latin typeface="Courier New"/>
                <a:ea typeface="Courier New"/>
                <a:cs typeface="Courier New"/>
                <a:sym typeface="Courier New"/>
              </a:rPr>
              <a:t>i</a:t>
            </a:r>
            <a:r>
              <a:rPr b="1" lang="es" sz="1100">
                <a:solidFill>
                  <a:schemeClr val="dk1"/>
                </a:solidFill>
                <a:latin typeface="Courier New"/>
                <a:ea typeface="Courier New"/>
                <a:cs typeface="Courier New"/>
                <a:sym typeface="Courier New"/>
              </a:rPr>
              <a:t>][</a:t>
            </a:r>
            <a:r>
              <a:rPr b="1" lang="es" sz="1100">
                <a:solidFill>
                  <a:srgbClr val="003870"/>
                </a:solidFill>
                <a:latin typeface="Courier New"/>
                <a:ea typeface="Courier New"/>
                <a:cs typeface="Courier New"/>
                <a:sym typeface="Courier New"/>
              </a:rPr>
              <a:t>j</a:t>
            </a:r>
            <a:r>
              <a:rPr b="1" lang="es" sz="1100">
                <a:solidFill>
                  <a:schemeClr val="dk1"/>
                </a:solidFill>
                <a:latin typeface="Courier New"/>
                <a:ea typeface="Courier New"/>
                <a:cs typeface="Courier New"/>
                <a:sym typeface="Courier New"/>
              </a:rPr>
              <a:t>] =</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1</a:t>
            </a:r>
            <a:r>
              <a:rPr b="1" lang="es"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6AA84F"/>
                </a:solidFill>
                <a:latin typeface="Courier New"/>
                <a:ea typeface="Courier New"/>
                <a:cs typeface="Courier New"/>
                <a:sym typeface="Courier New"/>
              </a:rPr>
              <a:t>// Región inferior derecha del corazón</a:t>
            </a:r>
            <a:endParaRPr b="1" sz="11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else</a:t>
            </a: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if</a:t>
            </a: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t>
            </a:r>
            <a:r>
              <a:rPr b="1" lang="es" sz="1100">
                <a:solidFill>
                  <a:srgbClr val="003870"/>
                </a:solidFill>
                <a:latin typeface="Courier New"/>
                <a:ea typeface="Courier New"/>
                <a:cs typeface="Courier New"/>
                <a:sym typeface="Courier New"/>
              </a:rPr>
              <a:t>i</a:t>
            </a:r>
            <a:r>
              <a:rPr b="1" lang="es" sz="1100">
                <a:solidFill>
                  <a:schemeClr val="dk1"/>
                </a:solidFill>
                <a:latin typeface="Courier New"/>
                <a:ea typeface="Courier New"/>
                <a:cs typeface="Courier New"/>
                <a:sym typeface="Courier New"/>
              </a:rPr>
              <a:t> &gt;= </a:t>
            </a:r>
            <a:r>
              <a:rPr b="1" lang="es" sz="1100">
                <a:solidFill>
                  <a:srgbClr val="DF3079"/>
                </a:solidFill>
                <a:latin typeface="Courier New"/>
                <a:ea typeface="Courier New"/>
                <a:cs typeface="Courier New"/>
                <a:sym typeface="Courier New"/>
              </a:rPr>
              <a:t>filas </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2</a:t>
            </a: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&amp;&amp; </a:t>
            </a:r>
            <a:r>
              <a:rPr b="1" lang="es" sz="1100">
                <a:solidFill>
                  <a:srgbClr val="003870"/>
                </a:solidFill>
                <a:latin typeface="Courier New"/>
                <a:ea typeface="Courier New"/>
                <a:cs typeface="Courier New"/>
                <a:sym typeface="Courier New"/>
              </a:rPr>
              <a:t>j </a:t>
            </a:r>
            <a:r>
              <a:rPr b="1" lang="es" sz="1100">
                <a:solidFill>
                  <a:schemeClr val="dk1"/>
                </a:solidFill>
                <a:latin typeface="Courier New"/>
                <a:ea typeface="Courier New"/>
                <a:cs typeface="Courier New"/>
                <a:sym typeface="Courier New"/>
              </a:rPr>
              <a:t>&gt;= </a:t>
            </a:r>
            <a:r>
              <a:rPr b="1" lang="es" sz="1100">
                <a:solidFill>
                  <a:srgbClr val="DF3079"/>
                </a:solidFill>
                <a:latin typeface="Courier New"/>
                <a:ea typeface="Courier New"/>
                <a:cs typeface="Courier New"/>
                <a:sym typeface="Courier New"/>
              </a:rPr>
              <a:t>columnas </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2</a:t>
            </a: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&amp;&amp; </a:t>
            </a:r>
            <a:r>
              <a:rPr b="1" lang="es" sz="1100">
                <a:solidFill>
                  <a:srgbClr val="003870"/>
                </a:solidFill>
                <a:latin typeface="Courier New"/>
                <a:ea typeface="Courier New"/>
                <a:cs typeface="Courier New"/>
                <a:sym typeface="Courier New"/>
              </a:rPr>
              <a:t>j </a:t>
            </a:r>
            <a:r>
              <a:rPr b="1" lang="es" sz="1100">
                <a:solidFill>
                  <a:schemeClr val="dk1"/>
                </a:solidFill>
                <a:latin typeface="Courier New"/>
                <a:ea typeface="Courier New"/>
                <a:cs typeface="Courier New"/>
                <a:sym typeface="Courier New"/>
              </a:rPr>
              <a:t>&lt;= </a:t>
            </a:r>
            <a:r>
              <a:rPr b="1" lang="es" sz="1100">
                <a:solidFill>
                  <a:srgbClr val="003870"/>
                </a:solidFill>
                <a:latin typeface="Courier New"/>
                <a:ea typeface="Courier New"/>
                <a:cs typeface="Courier New"/>
                <a:sym typeface="Courier New"/>
              </a:rPr>
              <a:t>i</a:t>
            </a:r>
            <a:r>
              <a:rPr b="1" lang="es"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corazon[</a:t>
            </a:r>
            <a:r>
              <a:rPr b="1" lang="es" sz="1100">
                <a:solidFill>
                  <a:srgbClr val="003870"/>
                </a:solidFill>
                <a:latin typeface="Courier New"/>
                <a:ea typeface="Courier New"/>
                <a:cs typeface="Courier New"/>
                <a:sym typeface="Courier New"/>
              </a:rPr>
              <a:t>i</a:t>
            </a:r>
            <a:r>
              <a:rPr b="1" lang="es" sz="1100">
                <a:solidFill>
                  <a:schemeClr val="dk1"/>
                </a:solidFill>
                <a:latin typeface="Courier New"/>
                <a:ea typeface="Courier New"/>
                <a:cs typeface="Courier New"/>
                <a:sym typeface="Courier New"/>
              </a:rPr>
              <a:t>][</a:t>
            </a:r>
            <a:r>
              <a:rPr b="1" lang="es" sz="1100">
                <a:solidFill>
                  <a:srgbClr val="003870"/>
                </a:solidFill>
                <a:latin typeface="Courier New"/>
                <a:ea typeface="Courier New"/>
                <a:cs typeface="Courier New"/>
                <a:sym typeface="Courier New"/>
              </a:rPr>
              <a:t>j</a:t>
            </a:r>
            <a:r>
              <a:rPr b="1" lang="es" sz="1100">
                <a:solidFill>
                  <a:schemeClr val="dk1"/>
                </a:solidFill>
                <a:latin typeface="Courier New"/>
                <a:ea typeface="Courier New"/>
                <a:cs typeface="Courier New"/>
                <a:sym typeface="Courier New"/>
              </a:rPr>
              <a:t>] = </a:t>
            </a:r>
            <a:r>
              <a:rPr b="1" lang="es" sz="1100">
                <a:solidFill>
                  <a:srgbClr val="DF3079"/>
                </a:solidFill>
                <a:latin typeface="Courier New"/>
                <a:ea typeface="Courier New"/>
                <a:cs typeface="Courier New"/>
                <a:sym typeface="Courier New"/>
              </a:rPr>
              <a:t>1</a:t>
            </a:r>
            <a:r>
              <a:rPr b="1" lang="es"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chemeClr val="dk1"/>
                </a:solidFill>
                <a:latin typeface="Courier New"/>
                <a:ea typeface="Courier New"/>
                <a:cs typeface="Courier New"/>
                <a:sym typeface="Courier New"/>
              </a:rPr>
              <a:t>        }</a:t>
            </a:r>
            <a:endParaRPr b="1"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0" name="Shape 290"/>
        <p:cNvGrpSpPr/>
        <p:nvPr/>
      </p:nvGrpSpPr>
      <p:grpSpPr>
        <a:xfrm>
          <a:off x="0" y="0"/>
          <a:ext cx="0" cy="0"/>
          <a:chOff x="0" y="0"/>
          <a:chExt cx="0" cy="0"/>
        </a:xfrm>
      </p:grpSpPr>
      <p:sp>
        <p:nvSpPr>
          <p:cNvPr id="291" name="Google Shape;291;p29"/>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92" name="Google Shape;292;p29"/>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93" name="Google Shape;293;p29"/>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4" name="Google Shape;294;p29"/>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95" name="Google Shape;295;p29"/>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6" name="Google Shape;296;p29"/>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7" name="Google Shape;297;p29"/>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298" name="Google Shape;298;p29"/>
          <p:cNvSpPr txBox="1"/>
          <p:nvPr/>
        </p:nvSpPr>
        <p:spPr>
          <a:xfrm>
            <a:off x="609281" y="1155413"/>
            <a:ext cx="65544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5</a:t>
            </a:r>
            <a:r>
              <a:rPr b="1" i="0" lang="es" sz="1900" u="none" cap="none" strike="noStrike">
                <a:solidFill>
                  <a:srgbClr val="00AEAA"/>
                </a:solidFill>
                <a:latin typeface="Roboto"/>
                <a:ea typeface="Roboto"/>
                <a:cs typeface="Roboto"/>
                <a:sym typeface="Roboto"/>
              </a:rPr>
              <a:t>. </a:t>
            </a:r>
            <a:r>
              <a:rPr lang="es" sz="1400">
                <a:solidFill>
                  <a:schemeClr val="dk1"/>
                </a:solidFill>
                <a:latin typeface="Roboto"/>
                <a:ea typeface="Roboto"/>
                <a:cs typeface="Roboto"/>
                <a:sym typeface="Roboto"/>
              </a:rPr>
              <a:t>Crea una imagen utilizando una matriz (en este caso un corazón)</a:t>
            </a:r>
            <a:endParaRPr b="0" i="0" sz="1400" u="none" cap="none" strike="noStrike">
              <a:solidFill>
                <a:schemeClr val="dk1"/>
              </a:solidFill>
              <a:latin typeface="Roboto"/>
              <a:ea typeface="Roboto"/>
              <a:cs typeface="Roboto"/>
              <a:sym typeface="Roboto"/>
            </a:endParaRPr>
          </a:p>
        </p:txBody>
      </p:sp>
      <p:sp>
        <p:nvSpPr>
          <p:cNvPr id="299" name="Google Shape;299;p29"/>
          <p:cNvSpPr txBox="1"/>
          <p:nvPr/>
        </p:nvSpPr>
        <p:spPr>
          <a:xfrm>
            <a:off x="609281" y="1990725"/>
            <a:ext cx="5157300" cy="18009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s" sz="1200">
                <a:solidFill>
                  <a:srgbClr val="6AA84F"/>
                </a:solidFill>
                <a:latin typeface="Courier New"/>
                <a:ea typeface="Courier New"/>
                <a:cs typeface="Courier New"/>
                <a:sym typeface="Courier New"/>
              </a:rPr>
              <a:t>// Imprimir la matriz del corazón</a:t>
            </a:r>
            <a:endParaRPr b="1" sz="12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200">
                <a:solidFill>
                  <a:srgbClr val="FFFFFF"/>
                </a:solidFill>
                <a:latin typeface="Courier New"/>
                <a:ea typeface="Courier New"/>
                <a:cs typeface="Courier New"/>
                <a:sym typeface="Courier New"/>
              </a:rPr>
              <a:t>        </a:t>
            </a:r>
            <a:r>
              <a:rPr b="1" lang="es" sz="1200">
                <a:solidFill>
                  <a:srgbClr val="2E95D3"/>
                </a:solidFill>
                <a:latin typeface="Courier New"/>
                <a:ea typeface="Courier New"/>
                <a:cs typeface="Courier New"/>
                <a:sym typeface="Courier New"/>
              </a:rPr>
              <a:t>for</a:t>
            </a:r>
            <a:r>
              <a:rPr b="1" lang="es" sz="1200">
                <a:solidFill>
                  <a:srgbClr val="FFFFFF"/>
                </a:solidFill>
                <a:latin typeface="Courier New"/>
                <a:ea typeface="Courier New"/>
                <a:cs typeface="Courier New"/>
                <a:sym typeface="Courier New"/>
              </a:rPr>
              <a:t> </a:t>
            </a:r>
            <a:r>
              <a:rPr b="1" lang="es" sz="1200">
                <a:solidFill>
                  <a:schemeClr val="dk1"/>
                </a:solidFill>
                <a:latin typeface="Courier New"/>
                <a:ea typeface="Courier New"/>
                <a:cs typeface="Courier New"/>
                <a:sym typeface="Courier New"/>
              </a:rPr>
              <a:t>(</a:t>
            </a:r>
            <a:r>
              <a:rPr b="1" lang="es" sz="1200">
                <a:solidFill>
                  <a:srgbClr val="DF3079"/>
                </a:solidFill>
                <a:latin typeface="Courier New"/>
                <a:ea typeface="Courier New"/>
                <a:cs typeface="Courier New"/>
                <a:sym typeface="Courier New"/>
              </a:rPr>
              <a:t>int</a:t>
            </a:r>
            <a:r>
              <a:rPr b="1" lang="es" sz="1200">
                <a:solidFill>
                  <a:srgbClr val="FFFFFF"/>
                </a:solidFill>
                <a:latin typeface="Courier New"/>
                <a:ea typeface="Courier New"/>
                <a:cs typeface="Courier New"/>
                <a:sym typeface="Courier New"/>
              </a:rPr>
              <a:t> </a:t>
            </a:r>
            <a:r>
              <a:rPr b="1" lang="es" sz="1200">
                <a:solidFill>
                  <a:srgbClr val="003870"/>
                </a:solidFill>
                <a:latin typeface="Courier New"/>
                <a:ea typeface="Courier New"/>
                <a:cs typeface="Courier New"/>
                <a:sym typeface="Courier New"/>
              </a:rPr>
              <a:t>i </a:t>
            </a:r>
            <a:r>
              <a:rPr b="1" lang="es" sz="1200">
                <a:solidFill>
                  <a:schemeClr val="dk1"/>
                </a:solidFill>
                <a:latin typeface="Courier New"/>
                <a:ea typeface="Courier New"/>
                <a:cs typeface="Courier New"/>
                <a:sym typeface="Courier New"/>
              </a:rPr>
              <a:t>= </a:t>
            </a:r>
            <a:r>
              <a:rPr b="1" lang="es" sz="1200">
                <a:solidFill>
                  <a:srgbClr val="DF3079"/>
                </a:solidFill>
                <a:latin typeface="Courier New"/>
                <a:ea typeface="Courier New"/>
                <a:cs typeface="Courier New"/>
                <a:sym typeface="Courier New"/>
              </a:rPr>
              <a:t>0</a:t>
            </a:r>
            <a:r>
              <a:rPr b="1" lang="es" sz="1200">
                <a:solidFill>
                  <a:schemeClr val="dk1"/>
                </a:solidFill>
                <a:latin typeface="Courier New"/>
                <a:ea typeface="Courier New"/>
                <a:cs typeface="Courier New"/>
                <a:sym typeface="Courier New"/>
              </a:rPr>
              <a:t>; </a:t>
            </a:r>
            <a:r>
              <a:rPr b="1" lang="es" sz="1200">
                <a:solidFill>
                  <a:srgbClr val="003870"/>
                </a:solidFill>
                <a:latin typeface="Courier New"/>
                <a:ea typeface="Courier New"/>
                <a:cs typeface="Courier New"/>
                <a:sym typeface="Courier New"/>
              </a:rPr>
              <a:t>i </a:t>
            </a:r>
            <a:r>
              <a:rPr b="1" lang="es" sz="1200">
                <a:solidFill>
                  <a:schemeClr val="dk1"/>
                </a:solidFill>
                <a:latin typeface="Courier New"/>
                <a:ea typeface="Courier New"/>
                <a:cs typeface="Courier New"/>
                <a:sym typeface="Courier New"/>
              </a:rPr>
              <a:t>&lt; </a:t>
            </a:r>
            <a:r>
              <a:rPr b="1" lang="es" sz="1200">
                <a:solidFill>
                  <a:srgbClr val="DF3079"/>
                </a:solidFill>
                <a:latin typeface="Courier New"/>
                <a:ea typeface="Courier New"/>
                <a:cs typeface="Courier New"/>
                <a:sym typeface="Courier New"/>
              </a:rPr>
              <a:t>filas</a:t>
            </a:r>
            <a:r>
              <a:rPr b="1" lang="es" sz="1200">
                <a:solidFill>
                  <a:schemeClr val="dk1"/>
                </a:solidFill>
                <a:latin typeface="Courier New"/>
                <a:ea typeface="Courier New"/>
                <a:cs typeface="Courier New"/>
                <a:sym typeface="Courier New"/>
              </a:rPr>
              <a:t>; </a:t>
            </a:r>
            <a:r>
              <a:rPr b="1" lang="es" sz="1200">
                <a:solidFill>
                  <a:srgbClr val="003870"/>
                </a:solidFill>
                <a:latin typeface="Courier New"/>
                <a:ea typeface="Courier New"/>
                <a:cs typeface="Courier New"/>
                <a:sym typeface="Courier New"/>
              </a:rPr>
              <a:t>i</a:t>
            </a:r>
            <a:r>
              <a:rPr b="1" lang="e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200">
                <a:solidFill>
                  <a:srgbClr val="FFFFFF"/>
                </a:solidFill>
                <a:latin typeface="Courier New"/>
                <a:ea typeface="Courier New"/>
                <a:cs typeface="Courier New"/>
                <a:sym typeface="Courier New"/>
              </a:rPr>
              <a:t>            </a:t>
            </a:r>
            <a:r>
              <a:rPr b="1" lang="es" sz="1200">
                <a:solidFill>
                  <a:srgbClr val="2E95D3"/>
                </a:solidFill>
                <a:latin typeface="Courier New"/>
                <a:ea typeface="Courier New"/>
                <a:cs typeface="Courier New"/>
                <a:sym typeface="Courier New"/>
              </a:rPr>
              <a:t>for</a:t>
            </a:r>
            <a:r>
              <a:rPr b="1" lang="es" sz="1200">
                <a:solidFill>
                  <a:srgbClr val="FFFFFF"/>
                </a:solidFill>
                <a:latin typeface="Courier New"/>
                <a:ea typeface="Courier New"/>
                <a:cs typeface="Courier New"/>
                <a:sym typeface="Courier New"/>
              </a:rPr>
              <a:t> </a:t>
            </a:r>
            <a:r>
              <a:rPr b="1" lang="es" sz="1200">
                <a:solidFill>
                  <a:schemeClr val="dk1"/>
                </a:solidFill>
                <a:latin typeface="Courier New"/>
                <a:ea typeface="Courier New"/>
                <a:cs typeface="Courier New"/>
                <a:sym typeface="Courier New"/>
              </a:rPr>
              <a:t>(</a:t>
            </a:r>
            <a:r>
              <a:rPr b="1" lang="es" sz="1200">
                <a:solidFill>
                  <a:srgbClr val="DF3079"/>
                </a:solidFill>
                <a:latin typeface="Courier New"/>
                <a:ea typeface="Courier New"/>
                <a:cs typeface="Courier New"/>
                <a:sym typeface="Courier New"/>
              </a:rPr>
              <a:t>int</a:t>
            </a:r>
            <a:r>
              <a:rPr b="1" lang="es" sz="1200">
                <a:solidFill>
                  <a:srgbClr val="FFFFFF"/>
                </a:solidFill>
                <a:latin typeface="Courier New"/>
                <a:ea typeface="Courier New"/>
                <a:cs typeface="Courier New"/>
                <a:sym typeface="Courier New"/>
              </a:rPr>
              <a:t> </a:t>
            </a:r>
            <a:r>
              <a:rPr b="1" lang="es" sz="1200">
                <a:solidFill>
                  <a:srgbClr val="003870"/>
                </a:solidFill>
                <a:latin typeface="Courier New"/>
                <a:ea typeface="Courier New"/>
                <a:cs typeface="Courier New"/>
                <a:sym typeface="Courier New"/>
              </a:rPr>
              <a:t>j </a:t>
            </a:r>
            <a:r>
              <a:rPr b="1" lang="es" sz="1200">
                <a:solidFill>
                  <a:schemeClr val="dk1"/>
                </a:solidFill>
                <a:latin typeface="Courier New"/>
                <a:ea typeface="Courier New"/>
                <a:cs typeface="Courier New"/>
                <a:sym typeface="Courier New"/>
              </a:rPr>
              <a:t>= </a:t>
            </a:r>
            <a:r>
              <a:rPr b="1" lang="es" sz="1200">
                <a:solidFill>
                  <a:srgbClr val="DF3079"/>
                </a:solidFill>
                <a:latin typeface="Courier New"/>
                <a:ea typeface="Courier New"/>
                <a:cs typeface="Courier New"/>
                <a:sym typeface="Courier New"/>
              </a:rPr>
              <a:t>0</a:t>
            </a:r>
            <a:r>
              <a:rPr b="1" lang="es" sz="1200">
                <a:solidFill>
                  <a:schemeClr val="dk1"/>
                </a:solidFill>
                <a:latin typeface="Courier New"/>
                <a:ea typeface="Courier New"/>
                <a:cs typeface="Courier New"/>
                <a:sym typeface="Courier New"/>
              </a:rPr>
              <a:t>; </a:t>
            </a:r>
            <a:r>
              <a:rPr b="1" lang="es" sz="1200">
                <a:solidFill>
                  <a:srgbClr val="003870"/>
                </a:solidFill>
                <a:latin typeface="Courier New"/>
                <a:ea typeface="Courier New"/>
                <a:cs typeface="Courier New"/>
                <a:sym typeface="Courier New"/>
              </a:rPr>
              <a:t>j </a:t>
            </a:r>
            <a:r>
              <a:rPr b="1" lang="es" sz="1200">
                <a:solidFill>
                  <a:schemeClr val="dk1"/>
                </a:solidFill>
                <a:latin typeface="Courier New"/>
                <a:ea typeface="Courier New"/>
                <a:cs typeface="Courier New"/>
                <a:sym typeface="Courier New"/>
              </a:rPr>
              <a:t>&lt; </a:t>
            </a:r>
            <a:r>
              <a:rPr b="1" lang="es" sz="1200">
                <a:solidFill>
                  <a:srgbClr val="DF3079"/>
                </a:solidFill>
                <a:latin typeface="Courier New"/>
                <a:ea typeface="Courier New"/>
                <a:cs typeface="Courier New"/>
                <a:sym typeface="Courier New"/>
              </a:rPr>
              <a:t>columnas</a:t>
            </a:r>
            <a:r>
              <a:rPr b="1" lang="es" sz="1200">
                <a:solidFill>
                  <a:schemeClr val="dk1"/>
                </a:solidFill>
                <a:latin typeface="Courier New"/>
                <a:ea typeface="Courier New"/>
                <a:cs typeface="Courier New"/>
                <a:sym typeface="Courier New"/>
              </a:rPr>
              <a:t>; </a:t>
            </a:r>
            <a:r>
              <a:rPr b="1" lang="es" sz="1200">
                <a:solidFill>
                  <a:srgbClr val="003870"/>
                </a:solidFill>
                <a:latin typeface="Courier New"/>
                <a:ea typeface="Courier New"/>
                <a:cs typeface="Courier New"/>
                <a:sym typeface="Courier New"/>
              </a:rPr>
              <a:t>j</a:t>
            </a:r>
            <a:r>
              <a:rPr b="1" lang="e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200">
                <a:solidFill>
                  <a:schemeClr val="dk1"/>
                </a:solidFill>
                <a:latin typeface="Courier New"/>
                <a:ea typeface="Courier New"/>
                <a:cs typeface="Courier New"/>
                <a:sym typeface="Courier New"/>
              </a:rPr>
              <a:t>                </a:t>
            </a:r>
            <a:r>
              <a:rPr b="1" lang="es" sz="1200">
                <a:solidFill>
                  <a:srgbClr val="FF0000"/>
                </a:solidFill>
                <a:latin typeface="Courier New"/>
                <a:ea typeface="Courier New"/>
                <a:cs typeface="Courier New"/>
                <a:sym typeface="Courier New"/>
              </a:rPr>
              <a:t>System</a:t>
            </a:r>
            <a:r>
              <a:rPr b="1" lang="es" sz="1200">
                <a:solidFill>
                  <a:schemeClr val="dk1"/>
                </a:solidFill>
                <a:latin typeface="Courier New"/>
                <a:ea typeface="Courier New"/>
                <a:cs typeface="Courier New"/>
                <a:sym typeface="Courier New"/>
              </a:rPr>
              <a:t>.out.print(corazon[</a:t>
            </a:r>
            <a:r>
              <a:rPr b="1" lang="es" sz="1200">
                <a:solidFill>
                  <a:srgbClr val="003870"/>
                </a:solidFill>
                <a:latin typeface="Courier New"/>
                <a:ea typeface="Courier New"/>
                <a:cs typeface="Courier New"/>
                <a:sym typeface="Courier New"/>
              </a:rPr>
              <a:t>i</a:t>
            </a:r>
            <a:r>
              <a:rPr b="1" lang="es" sz="1200">
                <a:solidFill>
                  <a:schemeClr val="dk1"/>
                </a:solidFill>
                <a:latin typeface="Courier New"/>
                <a:ea typeface="Courier New"/>
                <a:cs typeface="Courier New"/>
                <a:sym typeface="Courier New"/>
              </a:rPr>
              <a:t>][</a:t>
            </a:r>
            <a:r>
              <a:rPr b="1" lang="es" sz="1200">
                <a:solidFill>
                  <a:srgbClr val="003870"/>
                </a:solidFill>
                <a:latin typeface="Courier New"/>
                <a:ea typeface="Courier New"/>
                <a:cs typeface="Courier New"/>
                <a:sym typeface="Courier New"/>
              </a:rPr>
              <a:t>j</a:t>
            </a:r>
            <a:r>
              <a:rPr b="1" lang="es" sz="1200">
                <a:solidFill>
                  <a:schemeClr val="dk1"/>
                </a:solidFill>
                <a:latin typeface="Courier New"/>
                <a:ea typeface="Courier New"/>
                <a:cs typeface="Courier New"/>
                <a:sym typeface="Courier New"/>
              </a:rPr>
              <a:t>] +</a:t>
            </a:r>
            <a:r>
              <a:rPr b="1" lang="es" sz="1200">
                <a:solidFill>
                  <a:srgbClr val="FFFFFF"/>
                </a:solidFill>
                <a:latin typeface="Courier New"/>
                <a:ea typeface="Courier New"/>
                <a:cs typeface="Courier New"/>
                <a:sym typeface="Courier New"/>
              </a:rPr>
              <a:t> </a:t>
            </a:r>
            <a:r>
              <a:rPr b="1" lang="es" sz="1200">
                <a:solidFill>
                  <a:srgbClr val="00A67D"/>
                </a:solidFill>
                <a:latin typeface="Courier New"/>
                <a:ea typeface="Courier New"/>
                <a:cs typeface="Courier New"/>
                <a:sym typeface="Courier New"/>
              </a:rPr>
              <a:t>" "</a:t>
            </a:r>
            <a:r>
              <a:rPr b="1" lang="e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200">
                <a:solidFill>
                  <a:schemeClr val="dk1"/>
                </a:solidFill>
                <a:latin typeface="Courier New"/>
                <a:ea typeface="Courier New"/>
                <a:cs typeface="Courier New"/>
                <a:sym typeface="Courier New"/>
              </a:rPr>
              <a:t>            </a:t>
            </a:r>
            <a:r>
              <a:rPr b="1" lang="es" sz="1200">
                <a:solidFill>
                  <a:srgbClr val="FF0000"/>
                </a:solidFill>
                <a:latin typeface="Courier New"/>
                <a:ea typeface="Courier New"/>
                <a:cs typeface="Courier New"/>
                <a:sym typeface="Courier New"/>
              </a:rPr>
              <a:t>System</a:t>
            </a:r>
            <a:r>
              <a:rPr b="1" lang="es" sz="1200">
                <a:solidFill>
                  <a:schemeClr val="dk1"/>
                </a:solidFill>
                <a:latin typeface="Courier New"/>
                <a:ea typeface="Courier New"/>
                <a:cs typeface="Courier New"/>
                <a:sym typeface="Courier New"/>
              </a:rPr>
              <a:t>.out.println();</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200">
                <a:solidFill>
                  <a:schemeClr val="dk1"/>
                </a:solidFill>
                <a:latin typeface="Courier New"/>
                <a:ea typeface="Courier New"/>
                <a:cs typeface="Courier New"/>
                <a:sym typeface="Courier New"/>
              </a:rPr>
              <a:t>}</a:t>
            </a:r>
            <a:endParaRPr b="1"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3" name="Shape 303"/>
        <p:cNvGrpSpPr/>
        <p:nvPr/>
      </p:nvGrpSpPr>
      <p:grpSpPr>
        <a:xfrm>
          <a:off x="0" y="0"/>
          <a:ext cx="0" cy="0"/>
          <a:chOff x="0" y="0"/>
          <a:chExt cx="0" cy="0"/>
        </a:xfrm>
      </p:grpSpPr>
      <p:sp>
        <p:nvSpPr>
          <p:cNvPr id="304" name="Google Shape;304;p30"/>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305" name="Google Shape;305;p30"/>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306" name="Google Shape;306;p30"/>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7" name="Google Shape;307;p30"/>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308" name="Google Shape;308;p30"/>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9" name="Google Shape;309;p30"/>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10" name="Google Shape;310;p30"/>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311" name="Google Shape;311;p30"/>
          <p:cNvSpPr txBox="1"/>
          <p:nvPr/>
        </p:nvSpPr>
        <p:spPr>
          <a:xfrm>
            <a:off x="371475" y="1106644"/>
            <a:ext cx="8401200" cy="9381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6</a:t>
            </a:r>
            <a:r>
              <a:rPr b="1" i="0" lang="es" sz="1900" u="none" cap="none" strike="noStrike">
                <a:solidFill>
                  <a:srgbClr val="00AEAA"/>
                </a:solidFill>
                <a:latin typeface="Roboto"/>
                <a:ea typeface="Roboto"/>
                <a:cs typeface="Roboto"/>
                <a:sym typeface="Roboto"/>
              </a:rPr>
              <a:t>. </a:t>
            </a:r>
            <a:r>
              <a:rPr lang="es" sz="1400">
                <a:solidFill>
                  <a:schemeClr val="dk1"/>
                </a:solidFill>
                <a:latin typeface="Roboto"/>
                <a:ea typeface="Roboto"/>
                <a:cs typeface="Roboto"/>
                <a:sym typeface="Roboto"/>
              </a:rPr>
              <a:t>Vamos a crear una función que determine si una matriz es un cuadrado mágico. Un cuadrado mágico es una matriz cuadrada en la que la suma de los números en cada fila, columna y diagonal principal es la misma.</a:t>
            </a:r>
            <a:endParaRPr b="0" i="0" sz="1900" u="none" cap="none" strike="noStrike">
              <a:solidFill>
                <a:schemeClr val="dk1"/>
              </a:solidFill>
              <a:latin typeface="Roboto"/>
              <a:ea typeface="Roboto"/>
              <a:cs typeface="Roboto"/>
              <a:sym typeface="Roboto"/>
            </a:endParaRPr>
          </a:p>
        </p:txBody>
      </p:sp>
      <p:sp>
        <p:nvSpPr>
          <p:cNvPr id="312" name="Google Shape;312;p30"/>
          <p:cNvSpPr txBox="1"/>
          <p:nvPr/>
        </p:nvSpPr>
        <p:spPr>
          <a:xfrm>
            <a:off x="2241413" y="1786594"/>
            <a:ext cx="6318300" cy="35247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s" sz="1000">
                <a:solidFill>
                  <a:srgbClr val="2E95D3"/>
                </a:solidFill>
                <a:latin typeface="Courier New"/>
                <a:ea typeface="Courier New"/>
                <a:cs typeface="Courier New"/>
                <a:sym typeface="Courier New"/>
              </a:rPr>
              <a:t>import</a:t>
            </a:r>
            <a:r>
              <a:rPr b="1" lang="es" sz="1000">
                <a:solidFill>
                  <a:srgbClr val="FFFFFF"/>
                </a:solidFill>
                <a:latin typeface="Courier New"/>
                <a:ea typeface="Courier New"/>
                <a:cs typeface="Courier New"/>
                <a:sym typeface="Courier New"/>
              </a:rPr>
              <a:t> </a:t>
            </a:r>
            <a:r>
              <a:rPr b="1" lang="es" sz="1000">
                <a:solidFill>
                  <a:schemeClr val="dk1"/>
                </a:solidFill>
                <a:latin typeface="Courier New"/>
                <a:ea typeface="Courier New"/>
                <a:cs typeface="Courier New"/>
                <a:sym typeface="Courier New"/>
              </a:rPr>
              <a:t>numpy</a:t>
            </a: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as</a:t>
            </a:r>
            <a:r>
              <a:rPr b="1" lang="es" sz="1000">
                <a:solidFill>
                  <a:srgbClr val="FFFFFF"/>
                </a:solidFill>
                <a:latin typeface="Courier New"/>
                <a:ea typeface="Courier New"/>
                <a:cs typeface="Courier New"/>
                <a:sym typeface="Courier New"/>
              </a:rPr>
              <a:t> </a:t>
            </a:r>
            <a:r>
              <a:rPr b="1" lang="es" sz="1000">
                <a:solidFill>
                  <a:schemeClr val="dk1"/>
                </a:solidFill>
                <a:latin typeface="Courier New"/>
                <a:ea typeface="Courier New"/>
                <a:cs typeface="Courier New"/>
                <a:sym typeface="Courier New"/>
              </a:rPr>
              <a:t>np</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2E95D3"/>
                </a:solidFill>
                <a:latin typeface="Courier New"/>
                <a:ea typeface="Courier New"/>
                <a:cs typeface="Courier New"/>
                <a:sym typeface="Courier New"/>
              </a:rPr>
              <a:t>def</a:t>
            </a:r>
            <a:r>
              <a:rPr b="1" lang="es" sz="1000">
                <a:solidFill>
                  <a:srgbClr val="FFFFFF"/>
                </a:solidFill>
                <a:latin typeface="Courier New"/>
                <a:ea typeface="Courier New"/>
                <a:cs typeface="Courier New"/>
                <a:sym typeface="Courier New"/>
              </a:rPr>
              <a:t> </a:t>
            </a:r>
            <a:r>
              <a:rPr b="1" lang="es" sz="1000">
                <a:solidFill>
                  <a:srgbClr val="F22C3D"/>
                </a:solidFill>
                <a:latin typeface="Courier New"/>
                <a:ea typeface="Courier New"/>
                <a:cs typeface="Courier New"/>
                <a:sym typeface="Courier New"/>
              </a:rPr>
              <a:t>es_cuadrado_magico</a:t>
            </a:r>
            <a:r>
              <a:rPr b="1" lang="es" sz="1000">
                <a:solidFill>
                  <a:schemeClr val="dk1"/>
                </a:solidFill>
                <a:latin typeface="Courier New"/>
                <a:ea typeface="Courier New"/>
                <a:cs typeface="Courier New"/>
                <a:sym typeface="Courier New"/>
              </a:rPr>
              <a:t>(matriz):</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rgbClr val="00A67D"/>
                </a:solidFill>
                <a:latin typeface="Courier New"/>
                <a:ea typeface="Courier New"/>
                <a:cs typeface="Courier New"/>
                <a:sym typeface="Courier New"/>
              </a:rPr>
              <a:t>"""</a:t>
            </a:r>
            <a:endParaRPr b="1" sz="1000">
              <a:solidFill>
                <a:srgbClr val="00A67D"/>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00A67D"/>
                </a:solidFill>
                <a:latin typeface="Courier New"/>
                <a:ea typeface="Courier New"/>
                <a:cs typeface="Courier New"/>
                <a:sym typeface="Courier New"/>
              </a:rPr>
              <a:t>    Verifica si una matriz es un cuadrado mágico.</a:t>
            </a:r>
            <a:endParaRPr b="1" sz="1000">
              <a:solidFill>
                <a:srgbClr val="00A67D"/>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00A67D"/>
                </a:solidFill>
                <a:latin typeface="Courier New"/>
                <a:ea typeface="Courier New"/>
                <a:cs typeface="Courier New"/>
                <a:sym typeface="Courier New"/>
              </a:rPr>
              <a:t>    Args:</a:t>
            </a:r>
            <a:endParaRPr b="1" sz="1000">
              <a:solidFill>
                <a:srgbClr val="00A67D"/>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00A67D"/>
                </a:solidFill>
                <a:latin typeface="Courier New"/>
                <a:ea typeface="Courier New"/>
                <a:cs typeface="Courier New"/>
                <a:sym typeface="Courier New"/>
              </a:rPr>
              <a:t>    - matriz: np.ndarray, la matriz cuadrada de entrada</a:t>
            </a:r>
            <a:endParaRPr b="1" sz="1000">
              <a:solidFill>
                <a:srgbClr val="00A67D"/>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00A67D"/>
                </a:solidFill>
                <a:latin typeface="Courier New"/>
                <a:ea typeface="Courier New"/>
                <a:cs typeface="Courier New"/>
                <a:sym typeface="Courier New"/>
              </a:rPr>
              <a:t>    Returns:</a:t>
            </a:r>
            <a:endParaRPr b="1" sz="1000">
              <a:solidFill>
                <a:srgbClr val="00A67D"/>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00A67D"/>
                </a:solidFill>
                <a:latin typeface="Courier New"/>
                <a:ea typeface="Courier New"/>
                <a:cs typeface="Courier New"/>
                <a:sym typeface="Courier New"/>
              </a:rPr>
              <a:t>    - bool: True si la matriz es un cuadrado mágico, False en caso contrario</a:t>
            </a:r>
            <a:endParaRPr b="1" sz="1000">
              <a:solidFill>
                <a:srgbClr val="00A67D"/>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00A67D"/>
                </a:solidFill>
                <a:latin typeface="Courier New"/>
                <a:ea typeface="Courier New"/>
                <a:cs typeface="Courier New"/>
                <a:sym typeface="Courier New"/>
              </a:rPr>
              <a:t>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rgbClr val="C27BA0"/>
                </a:solidFill>
                <a:latin typeface="Courier New"/>
                <a:ea typeface="Courier New"/>
                <a:cs typeface="Courier New"/>
                <a:sym typeface="Courier New"/>
              </a:rPr>
              <a:t>filas</a:t>
            </a:r>
            <a:r>
              <a:rPr b="1" lang="es" sz="1000">
                <a:solidFill>
                  <a:schemeClr val="dk1"/>
                </a:solidFill>
                <a:latin typeface="Courier New"/>
                <a:ea typeface="Courier New"/>
                <a:cs typeface="Courier New"/>
                <a:sym typeface="Courier New"/>
              </a:rPr>
              <a:t>, columnas = matriz.</a:t>
            </a:r>
            <a:r>
              <a:rPr b="1" lang="es" sz="1000">
                <a:solidFill>
                  <a:srgbClr val="E9950C"/>
                </a:solidFill>
                <a:latin typeface="Courier New"/>
                <a:ea typeface="Courier New"/>
                <a:cs typeface="Courier New"/>
                <a:sym typeface="Courier New"/>
              </a:rPr>
              <a:t>shape</a:t>
            </a:r>
            <a:endParaRPr b="1" sz="1000">
              <a:solidFill>
                <a:srgbClr val="E9950C"/>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rgbClr val="6AA84F"/>
                </a:solidFill>
                <a:latin typeface="Courier New"/>
                <a:ea typeface="Courier New"/>
                <a:cs typeface="Courier New"/>
                <a:sym typeface="Courier New"/>
              </a:rPr>
              <a:t># Verificar si la matriz es cuadrada</a:t>
            </a:r>
            <a:endParaRPr b="1" sz="10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if</a:t>
            </a:r>
            <a:r>
              <a:rPr b="1" lang="es" sz="1000">
                <a:solidFill>
                  <a:srgbClr val="FFFFFF"/>
                </a:solidFill>
                <a:latin typeface="Courier New"/>
                <a:ea typeface="Courier New"/>
                <a:cs typeface="Courier New"/>
                <a:sym typeface="Courier New"/>
              </a:rPr>
              <a:t> </a:t>
            </a:r>
            <a:r>
              <a:rPr b="1" lang="es" sz="1000">
                <a:solidFill>
                  <a:srgbClr val="C27BA0"/>
                </a:solidFill>
                <a:latin typeface="Courier New"/>
                <a:ea typeface="Courier New"/>
                <a:cs typeface="Courier New"/>
                <a:sym typeface="Courier New"/>
              </a:rPr>
              <a:t>filas</a:t>
            </a:r>
            <a:r>
              <a:rPr b="1" lang="es" sz="1000">
                <a:solidFill>
                  <a:schemeClr val="dk1"/>
                </a:solidFill>
                <a:latin typeface="Courier New"/>
                <a:ea typeface="Courier New"/>
                <a:cs typeface="Courier New"/>
                <a:sym typeface="Courier New"/>
              </a:rPr>
              <a:t> != columnas:</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return</a:t>
            </a: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False</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rgbClr val="6AA84F"/>
                </a:solidFill>
                <a:latin typeface="Courier New"/>
                <a:ea typeface="Courier New"/>
                <a:cs typeface="Courier New"/>
                <a:sym typeface="Courier New"/>
              </a:rPr>
              <a:t> # Calcular la suma mágica (la suma esperada en cada fila, columna y diagonal)</a:t>
            </a:r>
            <a:endParaRPr b="1" sz="10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chemeClr val="dk1"/>
                </a:solidFill>
                <a:latin typeface="Courier New"/>
                <a:ea typeface="Courier New"/>
                <a:cs typeface="Courier New"/>
                <a:sym typeface="Courier New"/>
              </a:rPr>
              <a:t>suma_magica = np.</a:t>
            </a:r>
            <a:r>
              <a:rPr b="1" lang="es" sz="1000">
                <a:solidFill>
                  <a:schemeClr val="accent6"/>
                </a:solidFill>
                <a:latin typeface="Courier New"/>
                <a:ea typeface="Courier New"/>
                <a:cs typeface="Courier New"/>
                <a:sym typeface="Courier New"/>
              </a:rPr>
              <a:t>trace</a:t>
            </a:r>
            <a:r>
              <a:rPr b="1" lang="es" sz="1000">
                <a:solidFill>
                  <a:schemeClr val="dk1"/>
                </a:solidFill>
                <a:latin typeface="Courier New"/>
                <a:ea typeface="Courier New"/>
                <a:cs typeface="Courier New"/>
                <a:sym typeface="Courier New"/>
              </a:rPr>
              <a:t>(matriz)</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rgbClr val="6AA84F"/>
                </a:solidFill>
                <a:latin typeface="Courier New"/>
                <a:ea typeface="Courier New"/>
                <a:cs typeface="Courier New"/>
                <a:sym typeface="Courier New"/>
              </a:rPr>
              <a:t># Verificar la suma en cada fila</a:t>
            </a:r>
            <a:endParaRPr b="1" sz="10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if</a:t>
            </a: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not</a:t>
            </a:r>
            <a:r>
              <a:rPr b="1" lang="es" sz="1000">
                <a:solidFill>
                  <a:srgbClr val="FFFFFF"/>
                </a:solidFill>
                <a:latin typeface="Courier New"/>
                <a:ea typeface="Courier New"/>
                <a:cs typeface="Courier New"/>
                <a:sym typeface="Courier New"/>
              </a:rPr>
              <a:t> </a:t>
            </a:r>
            <a:r>
              <a:rPr b="1" lang="es" sz="1000">
                <a:solidFill>
                  <a:srgbClr val="E9950C"/>
                </a:solidFill>
                <a:latin typeface="Courier New"/>
                <a:ea typeface="Courier New"/>
                <a:cs typeface="Courier New"/>
                <a:sym typeface="Courier New"/>
              </a:rPr>
              <a:t>all</a:t>
            </a:r>
            <a:r>
              <a:rPr b="1" lang="es" sz="1000">
                <a:solidFill>
                  <a:schemeClr val="dk1"/>
                </a:solidFill>
                <a:latin typeface="Courier New"/>
                <a:ea typeface="Courier New"/>
                <a:cs typeface="Courier New"/>
                <a:sym typeface="Courier New"/>
              </a:rPr>
              <a:t>(</a:t>
            </a:r>
            <a:r>
              <a:rPr b="1" lang="es" sz="1000">
                <a:solidFill>
                  <a:srgbClr val="6D9EEB"/>
                </a:solidFill>
                <a:latin typeface="Courier New"/>
                <a:ea typeface="Courier New"/>
                <a:cs typeface="Courier New"/>
                <a:sym typeface="Courier New"/>
              </a:rPr>
              <a:t>np</a:t>
            </a:r>
            <a:r>
              <a:rPr b="1" lang="es" sz="1000">
                <a:solidFill>
                  <a:schemeClr val="dk1"/>
                </a:solidFill>
                <a:latin typeface="Courier New"/>
                <a:ea typeface="Courier New"/>
                <a:cs typeface="Courier New"/>
                <a:sym typeface="Courier New"/>
              </a:rPr>
              <a:t>.</a:t>
            </a:r>
            <a:r>
              <a:rPr b="1" lang="es" sz="1000">
                <a:solidFill>
                  <a:srgbClr val="E9950C"/>
                </a:solidFill>
                <a:latin typeface="Courier New"/>
                <a:ea typeface="Courier New"/>
                <a:cs typeface="Courier New"/>
                <a:sym typeface="Courier New"/>
              </a:rPr>
              <a:t>sum</a:t>
            </a:r>
            <a:r>
              <a:rPr b="1" lang="es" sz="1000">
                <a:solidFill>
                  <a:schemeClr val="dk1"/>
                </a:solidFill>
                <a:latin typeface="Courier New"/>
                <a:ea typeface="Courier New"/>
                <a:cs typeface="Courier New"/>
                <a:sym typeface="Courier New"/>
              </a:rPr>
              <a:t>(fila) == suma_magica</a:t>
            </a: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for</a:t>
            </a:r>
            <a:r>
              <a:rPr b="1" lang="es" sz="1000">
                <a:solidFill>
                  <a:srgbClr val="FFFFFF"/>
                </a:solidFill>
                <a:latin typeface="Courier New"/>
                <a:ea typeface="Courier New"/>
                <a:cs typeface="Courier New"/>
                <a:sym typeface="Courier New"/>
              </a:rPr>
              <a:t> </a:t>
            </a:r>
            <a:r>
              <a:rPr b="1" lang="es" sz="1000">
                <a:solidFill>
                  <a:schemeClr val="dk1"/>
                </a:solidFill>
                <a:latin typeface="Courier New"/>
                <a:ea typeface="Courier New"/>
                <a:cs typeface="Courier New"/>
                <a:sym typeface="Courier New"/>
              </a:rPr>
              <a:t>fila</a:t>
            </a: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in</a:t>
            </a:r>
            <a:r>
              <a:rPr b="1" lang="es" sz="1000">
                <a:solidFill>
                  <a:srgbClr val="FFFFFF"/>
                </a:solidFill>
                <a:latin typeface="Courier New"/>
                <a:ea typeface="Courier New"/>
                <a:cs typeface="Courier New"/>
                <a:sym typeface="Courier New"/>
              </a:rPr>
              <a:t> </a:t>
            </a:r>
            <a:r>
              <a:rPr b="1" lang="es" sz="1000">
                <a:solidFill>
                  <a:schemeClr val="dk1"/>
                </a:solidFill>
                <a:latin typeface="Courier New"/>
                <a:ea typeface="Courier New"/>
                <a:cs typeface="Courier New"/>
                <a:sym typeface="Courier New"/>
              </a:rPr>
              <a:t>matriz):</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return</a:t>
            </a: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False</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rgbClr val="6AA84F"/>
                </a:solidFill>
                <a:latin typeface="Courier New"/>
                <a:ea typeface="Courier New"/>
                <a:cs typeface="Courier New"/>
                <a:sym typeface="Courier New"/>
              </a:rPr>
              <a:t># Verificar la suma en cada columna</a:t>
            </a:r>
            <a:endParaRPr b="1" sz="10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if</a:t>
            </a: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not</a:t>
            </a:r>
            <a:r>
              <a:rPr b="1" lang="es" sz="1000">
                <a:solidFill>
                  <a:srgbClr val="FFFFFF"/>
                </a:solidFill>
                <a:latin typeface="Courier New"/>
                <a:ea typeface="Courier New"/>
                <a:cs typeface="Courier New"/>
                <a:sym typeface="Courier New"/>
              </a:rPr>
              <a:t> </a:t>
            </a:r>
            <a:r>
              <a:rPr b="1" lang="es" sz="1000">
                <a:solidFill>
                  <a:srgbClr val="E9950C"/>
                </a:solidFill>
                <a:latin typeface="Courier New"/>
                <a:ea typeface="Courier New"/>
                <a:cs typeface="Courier New"/>
                <a:sym typeface="Courier New"/>
              </a:rPr>
              <a:t>all</a:t>
            </a:r>
            <a:r>
              <a:rPr b="1" lang="es" sz="1000">
                <a:solidFill>
                  <a:schemeClr val="dk1"/>
                </a:solidFill>
                <a:latin typeface="Courier New"/>
                <a:ea typeface="Courier New"/>
                <a:cs typeface="Courier New"/>
                <a:sym typeface="Courier New"/>
              </a:rPr>
              <a:t>(</a:t>
            </a:r>
            <a:r>
              <a:rPr b="1" lang="es" sz="1000">
                <a:solidFill>
                  <a:srgbClr val="6D9EEB"/>
                </a:solidFill>
                <a:latin typeface="Courier New"/>
                <a:ea typeface="Courier New"/>
                <a:cs typeface="Courier New"/>
                <a:sym typeface="Courier New"/>
              </a:rPr>
              <a:t>np</a:t>
            </a:r>
            <a:r>
              <a:rPr b="1" lang="es" sz="1000">
                <a:solidFill>
                  <a:schemeClr val="dk1"/>
                </a:solidFill>
                <a:latin typeface="Courier New"/>
                <a:ea typeface="Courier New"/>
                <a:cs typeface="Courier New"/>
                <a:sym typeface="Courier New"/>
              </a:rPr>
              <a:t>.</a:t>
            </a:r>
            <a:r>
              <a:rPr b="1" lang="es" sz="1000">
                <a:solidFill>
                  <a:srgbClr val="E9950C"/>
                </a:solidFill>
                <a:latin typeface="Courier New"/>
                <a:ea typeface="Courier New"/>
                <a:cs typeface="Courier New"/>
                <a:sym typeface="Courier New"/>
              </a:rPr>
              <a:t>sum</a:t>
            </a:r>
            <a:r>
              <a:rPr b="1" lang="es" sz="1000">
                <a:solidFill>
                  <a:schemeClr val="dk1"/>
                </a:solidFill>
                <a:latin typeface="Courier New"/>
                <a:ea typeface="Courier New"/>
                <a:cs typeface="Courier New"/>
                <a:sym typeface="Courier New"/>
              </a:rPr>
              <a:t>(columna) == suma_magica</a:t>
            </a: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for</a:t>
            </a:r>
            <a:r>
              <a:rPr b="1" lang="es" sz="1000">
                <a:solidFill>
                  <a:srgbClr val="FFFFFF"/>
                </a:solidFill>
                <a:latin typeface="Courier New"/>
                <a:ea typeface="Courier New"/>
                <a:cs typeface="Courier New"/>
                <a:sym typeface="Courier New"/>
              </a:rPr>
              <a:t> </a:t>
            </a:r>
            <a:r>
              <a:rPr b="1" lang="es" sz="1000">
                <a:solidFill>
                  <a:schemeClr val="dk1"/>
                </a:solidFill>
                <a:latin typeface="Courier New"/>
                <a:ea typeface="Courier New"/>
                <a:cs typeface="Courier New"/>
                <a:sym typeface="Courier New"/>
              </a:rPr>
              <a:t>columna</a:t>
            </a: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in</a:t>
            </a:r>
            <a:r>
              <a:rPr b="1" lang="es" sz="1000">
                <a:solidFill>
                  <a:srgbClr val="FFFFFF"/>
                </a:solidFill>
                <a:latin typeface="Courier New"/>
                <a:ea typeface="Courier New"/>
                <a:cs typeface="Courier New"/>
                <a:sym typeface="Courier New"/>
              </a:rPr>
              <a:t> </a:t>
            </a:r>
            <a:r>
              <a:rPr b="1" lang="es" sz="1000">
                <a:solidFill>
                  <a:schemeClr val="dk1"/>
                </a:solidFill>
                <a:latin typeface="Courier New"/>
                <a:ea typeface="Courier New"/>
                <a:cs typeface="Courier New"/>
                <a:sym typeface="Courier New"/>
              </a:rPr>
              <a:t>matriz.</a:t>
            </a:r>
            <a:r>
              <a:rPr b="1" lang="es" sz="1000">
                <a:solidFill>
                  <a:schemeClr val="accent6"/>
                </a:solidFill>
                <a:latin typeface="Courier New"/>
                <a:ea typeface="Courier New"/>
                <a:cs typeface="Courier New"/>
                <a:sym typeface="Courier New"/>
              </a:rPr>
              <a:t>T</a:t>
            </a:r>
            <a:r>
              <a:rPr b="1" lang="es"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return</a:t>
            </a:r>
            <a:r>
              <a:rPr b="1" lang="es" sz="1000">
                <a:solidFill>
                  <a:srgbClr val="FFFFFF"/>
                </a:solidFill>
                <a:latin typeface="Courier New"/>
                <a:ea typeface="Courier New"/>
                <a:cs typeface="Courier New"/>
                <a:sym typeface="Courier New"/>
              </a:rPr>
              <a:t> </a:t>
            </a:r>
            <a:r>
              <a:rPr b="1" lang="es" sz="1000">
                <a:solidFill>
                  <a:srgbClr val="2E95D3"/>
                </a:solidFill>
                <a:latin typeface="Courier New"/>
                <a:ea typeface="Courier New"/>
                <a:cs typeface="Courier New"/>
                <a:sym typeface="Courier New"/>
              </a:rPr>
              <a:t>False</a:t>
            </a:r>
            <a:endParaRPr b="1" sz="1000">
              <a:solidFill>
                <a:srgbClr val="FFFFFF"/>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6" name="Shape 316"/>
        <p:cNvGrpSpPr/>
        <p:nvPr/>
      </p:nvGrpSpPr>
      <p:grpSpPr>
        <a:xfrm>
          <a:off x="0" y="0"/>
          <a:ext cx="0" cy="0"/>
          <a:chOff x="0" y="0"/>
          <a:chExt cx="0" cy="0"/>
        </a:xfrm>
      </p:grpSpPr>
      <p:sp>
        <p:nvSpPr>
          <p:cNvPr id="317" name="Google Shape;317;p31"/>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318" name="Google Shape;318;p31"/>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319" name="Google Shape;319;p31"/>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0" name="Google Shape;320;p31"/>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321" name="Google Shape;321;p31"/>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2" name="Google Shape;322;p31"/>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3" name="Google Shape;323;p31"/>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324" name="Google Shape;324;p31"/>
          <p:cNvSpPr txBox="1"/>
          <p:nvPr/>
        </p:nvSpPr>
        <p:spPr>
          <a:xfrm>
            <a:off x="371475" y="1106644"/>
            <a:ext cx="8401200" cy="9381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6</a:t>
            </a:r>
            <a:r>
              <a:rPr b="1" i="0" lang="es" sz="1900" u="none" cap="none" strike="noStrike">
                <a:solidFill>
                  <a:srgbClr val="00AEAA"/>
                </a:solidFill>
                <a:latin typeface="Roboto"/>
                <a:ea typeface="Roboto"/>
                <a:cs typeface="Roboto"/>
                <a:sym typeface="Roboto"/>
              </a:rPr>
              <a:t>. </a:t>
            </a:r>
            <a:r>
              <a:rPr lang="es" sz="1400">
                <a:solidFill>
                  <a:schemeClr val="dk1"/>
                </a:solidFill>
                <a:latin typeface="Roboto"/>
                <a:ea typeface="Roboto"/>
                <a:cs typeface="Roboto"/>
                <a:sym typeface="Roboto"/>
              </a:rPr>
              <a:t>Vamos a crear una función que determine si una matriz es un cuadrado mágico. Un cuadrado mágico es una matriz cuadrada en la que la suma de los números en cada fila, columna y diagonal principal es la misma.</a:t>
            </a:r>
            <a:endParaRPr b="0" i="0" sz="1900" u="none" cap="none" strike="noStrike">
              <a:solidFill>
                <a:schemeClr val="dk1"/>
              </a:solidFill>
              <a:latin typeface="Roboto"/>
              <a:ea typeface="Roboto"/>
              <a:cs typeface="Roboto"/>
              <a:sym typeface="Roboto"/>
            </a:endParaRPr>
          </a:p>
        </p:txBody>
      </p:sp>
      <p:sp>
        <p:nvSpPr>
          <p:cNvPr id="325" name="Google Shape;325;p31"/>
          <p:cNvSpPr txBox="1"/>
          <p:nvPr/>
        </p:nvSpPr>
        <p:spPr>
          <a:xfrm>
            <a:off x="2217694" y="1885950"/>
            <a:ext cx="4799100" cy="35247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s" sz="1100">
                <a:solidFill>
                  <a:srgbClr val="6AA84F"/>
                </a:solidFill>
                <a:latin typeface="Courier New"/>
                <a:ea typeface="Courier New"/>
                <a:cs typeface="Courier New"/>
                <a:sym typeface="Courier New"/>
              </a:rPr>
              <a:t># Verificar la suma en la diagonal principal</a:t>
            </a:r>
            <a:endParaRPr b="1" sz="11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if</a:t>
            </a:r>
            <a:r>
              <a:rPr b="1" lang="es" sz="1100">
                <a:solidFill>
                  <a:srgbClr val="FFFFFF"/>
                </a:solidFill>
                <a:latin typeface="Courier New"/>
                <a:ea typeface="Courier New"/>
                <a:cs typeface="Courier New"/>
                <a:sym typeface="Courier New"/>
              </a:rPr>
              <a:t> </a:t>
            </a:r>
            <a:r>
              <a:rPr b="1" lang="es" sz="1100">
                <a:solidFill>
                  <a:srgbClr val="3C78D8"/>
                </a:solidFill>
                <a:latin typeface="Courier New"/>
                <a:ea typeface="Courier New"/>
                <a:cs typeface="Courier New"/>
                <a:sym typeface="Courier New"/>
              </a:rPr>
              <a:t>np</a:t>
            </a:r>
            <a:r>
              <a:rPr b="1" lang="es" sz="1100">
                <a:solidFill>
                  <a:schemeClr val="dk1"/>
                </a:solidFill>
                <a:latin typeface="Courier New"/>
                <a:ea typeface="Courier New"/>
                <a:cs typeface="Courier New"/>
                <a:sym typeface="Courier New"/>
              </a:rPr>
              <a:t>.trace(matriz) != suma_magica:</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return</a:t>
            </a: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False</a:t>
            </a:r>
            <a:endParaRPr b="1" sz="11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1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6AA84F"/>
                </a:solidFill>
                <a:latin typeface="Courier New"/>
                <a:ea typeface="Courier New"/>
                <a:cs typeface="Courier New"/>
                <a:sym typeface="Courier New"/>
              </a:rPr>
              <a:t># Verificar la suma en la diagonal secundaria</a:t>
            </a:r>
            <a:endParaRPr b="1" sz="11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if</a:t>
            </a:r>
            <a:r>
              <a:rPr b="1" lang="es" sz="1100">
                <a:solidFill>
                  <a:srgbClr val="FFFFFF"/>
                </a:solidFill>
                <a:latin typeface="Courier New"/>
                <a:ea typeface="Courier New"/>
                <a:cs typeface="Courier New"/>
                <a:sym typeface="Courier New"/>
              </a:rPr>
              <a:t> </a:t>
            </a:r>
            <a:r>
              <a:rPr b="1" lang="es" sz="1100">
                <a:solidFill>
                  <a:srgbClr val="3C78D8"/>
                </a:solidFill>
                <a:latin typeface="Courier New"/>
                <a:ea typeface="Courier New"/>
                <a:cs typeface="Courier New"/>
                <a:sym typeface="Courier New"/>
              </a:rPr>
              <a:t>np</a:t>
            </a:r>
            <a:r>
              <a:rPr b="1" lang="es" sz="1100">
                <a:solidFill>
                  <a:schemeClr val="dk1"/>
                </a:solidFill>
                <a:latin typeface="Courier New"/>
                <a:ea typeface="Courier New"/>
                <a:cs typeface="Courier New"/>
                <a:sym typeface="Courier New"/>
              </a:rPr>
              <a:t>.</a:t>
            </a:r>
            <a:r>
              <a:rPr b="1" lang="es" sz="1100">
                <a:solidFill>
                  <a:schemeClr val="accent6"/>
                </a:solidFill>
                <a:latin typeface="Courier New"/>
                <a:ea typeface="Courier New"/>
                <a:cs typeface="Courier New"/>
                <a:sym typeface="Courier New"/>
              </a:rPr>
              <a:t>trace</a:t>
            </a:r>
            <a:r>
              <a:rPr b="1" lang="es" sz="1100">
                <a:solidFill>
                  <a:schemeClr val="dk1"/>
                </a:solidFill>
                <a:latin typeface="Courier New"/>
                <a:ea typeface="Courier New"/>
                <a:cs typeface="Courier New"/>
                <a:sym typeface="Courier New"/>
              </a:rPr>
              <a:t>(</a:t>
            </a:r>
            <a:r>
              <a:rPr b="1" lang="es" sz="1100">
                <a:solidFill>
                  <a:srgbClr val="3C78D8"/>
                </a:solidFill>
                <a:latin typeface="Courier New"/>
                <a:ea typeface="Courier New"/>
                <a:cs typeface="Courier New"/>
                <a:sym typeface="Courier New"/>
              </a:rPr>
              <a:t>np</a:t>
            </a:r>
            <a:r>
              <a:rPr b="1" lang="es" sz="1100">
                <a:solidFill>
                  <a:schemeClr val="dk1"/>
                </a:solidFill>
                <a:latin typeface="Courier New"/>
                <a:ea typeface="Courier New"/>
                <a:cs typeface="Courier New"/>
                <a:sym typeface="Courier New"/>
              </a:rPr>
              <a:t>.</a:t>
            </a:r>
            <a:r>
              <a:rPr b="1" lang="es" sz="1100">
                <a:solidFill>
                  <a:schemeClr val="accent6"/>
                </a:solidFill>
                <a:latin typeface="Courier New"/>
                <a:ea typeface="Courier New"/>
                <a:cs typeface="Courier New"/>
                <a:sym typeface="Courier New"/>
              </a:rPr>
              <a:t>flipud</a:t>
            </a:r>
            <a:r>
              <a:rPr b="1" lang="es" sz="1100">
                <a:solidFill>
                  <a:schemeClr val="dk1"/>
                </a:solidFill>
                <a:latin typeface="Courier New"/>
                <a:ea typeface="Courier New"/>
                <a:cs typeface="Courier New"/>
                <a:sym typeface="Courier New"/>
              </a:rPr>
              <a:t>(matriz)) != suma_magica:</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return</a:t>
            </a: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False</a:t>
            </a:r>
            <a:endParaRPr b="1" sz="11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1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return</a:t>
            </a:r>
            <a:r>
              <a:rPr b="1" lang="es" sz="1100">
                <a:solidFill>
                  <a:srgbClr val="FFFFFF"/>
                </a:solidFill>
                <a:latin typeface="Courier New"/>
                <a:ea typeface="Courier New"/>
                <a:cs typeface="Courier New"/>
                <a:sym typeface="Courier New"/>
              </a:rPr>
              <a:t> </a:t>
            </a:r>
            <a:r>
              <a:rPr b="1" lang="es" sz="1100">
                <a:solidFill>
                  <a:srgbClr val="2E95D3"/>
                </a:solidFill>
                <a:latin typeface="Courier New"/>
                <a:ea typeface="Courier New"/>
                <a:cs typeface="Courier New"/>
                <a:sym typeface="Courier New"/>
              </a:rPr>
              <a:t>True</a:t>
            </a:r>
            <a:endParaRPr b="1" sz="11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1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6AA84F"/>
                </a:solidFill>
                <a:latin typeface="Courier New"/>
                <a:ea typeface="Courier New"/>
                <a:cs typeface="Courier New"/>
                <a:sym typeface="Courier New"/>
              </a:rPr>
              <a:t># Crear una matriz para el ejemplo (cuadrado mágico)</a:t>
            </a:r>
            <a:endParaRPr b="1" sz="11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100">
                <a:solidFill>
                  <a:schemeClr val="dk1"/>
                </a:solidFill>
                <a:latin typeface="Courier New"/>
                <a:ea typeface="Courier New"/>
                <a:cs typeface="Courier New"/>
                <a:sym typeface="Courier New"/>
              </a:rPr>
              <a:t>matriz_cuadrado_magico = </a:t>
            </a:r>
            <a:r>
              <a:rPr b="1" lang="es" sz="1100">
                <a:solidFill>
                  <a:srgbClr val="3C78D8"/>
                </a:solidFill>
                <a:latin typeface="Courier New"/>
                <a:ea typeface="Courier New"/>
                <a:cs typeface="Courier New"/>
                <a:sym typeface="Courier New"/>
              </a:rPr>
              <a:t>np</a:t>
            </a:r>
            <a:r>
              <a:rPr b="1" lang="es" sz="1100">
                <a:solidFill>
                  <a:schemeClr val="dk1"/>
                </a:solidFill>
                <a:latin typeface="Courier New"/>
                <a:ea typeface="Courier New"/>
                <a:cs typeface="Courier New"/>
                <a:sym typeface="Courier New"/>
              </a:rPr>
              <a:t>.</a:t>
            </a:r>
            <a:r>
              <a:rPr b="1" lang="es" sz="1100">
                <a:solidFill>
                  <a:schemeClr val="accent6"/>
                </a:solidFill>
                <a:latin typeface="Courier New"/>
                <a:ea typeface="Courier New"/>
                <a:cs typeface="Courier New"/>
                <a:sym typeface="Courier New"/>
              </a:rPr>
              <a:t>array</a:t>
            </a:r>
            <a:r>
              <a:rPr b="1" lang="es" sz="1100">
                <a:solidFill>
                  <a:srgbClr val="C27BA0"/>
                </a:solidFill>
                <a:latin typeface="Courier New"/>
                <a:ea typeface="Courier New"/>
                <a:cs typeface="Courier New"/>
                <a:sym typeface="Courier New"/>
              </a:rPr>
              <a:t>(</a:t>
            </a:r>
            <a:r>
              <a:rPr b="1" lang="es" sz="1100">
                <a:solidFill>
                  <a:srgbClr val="3D85C6"/>
                </a:solidFill>
                <a:latin typeface="Courier New"/>
                <a:ea typeface="Courier New"/>
                <a:cs typeface="Courier New"/>
                <a:sym typeface="Courier New"/>
              </a:rPr>
              <a:t>[</a:t>
            </a:r>
            <a:r>
              <a:rPr b="1" lang="es" sz="1100">
                <a:solidFill>
                  <a:schemeClr val="dk1"/>
                </a:solidFill>
                <a:latin typeface="Courier New"/>
                <a:ea typeface="Courier New"/>
                <a:cs typeface="Courier New"/>
                <a:sym typeface="Courier New"/>
              </a:rPr>
              <a:t>[</a:t>
            </a:r>
            <a:r>
              <a:rPr b="1" lang="es" sz="1100">
                <a:solidFill>
                  <a:srgbClr val="DF3079"/>
                </a:solidFill>
                <a:latin typeface="Courier New"/>
                <a:ea typeface="Courier New"/>
                <a:cs typeface="Courier New"/>
                <a:sym typeface="Courier New"/>
              </a:rPr>
              <a:t>8</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1</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6</a:t>
            </a:r>
            <a:r>
              <a:rPr b="1" lang="es"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t>
            </a:r>
            <a:r>
              <a:rPr b="1" lang="es" sz="1100">
                <a:solidFill>
                  <a:srgbClr val="DF3079"/>
                </a:solidFill>
                <a:latin typeface="Courier New"/>
                <a:ea typeface="Courier New"/>
                <a:cs typeface="Courier New"/>
                <a:sym typeface="Courier New"/>
              </a:rPr>
              <a:t>3</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5</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7</a:t>
            </a:r>
            <a:r>
              <a:rPr b="1" lang="es"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t>
            </a:r>
            <a:r>
              <a:rPr b="1" lang="es" sz="1100">
                <a:solidFill>
                  <a:srgbClr val="DF3079"/>
                </a:solidFill>
                <a:latin typeface="Courier New"/>
                <a:ea typeface="Courier New"/>
                <a:cs typeface="Courier New"/>
                <a:sym typeface="Courier New"/>
              </a:rPr>
              <a:t>4</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9</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2</a:t>
            </a:r>
            <a:r>
              <a:rPr b="1" lang="es" sz="1100">
                <a:solidFill>
                  <a:schemeClr val="dk1"/>
                </a:solidFill>
                <a:latin typeface="Courier New"/>
                <a:ea typeface="Courier New"/>
                <a:cs typeface="Courier New"/>
                <a:sym typeface="Courier New"/>
              </a:rPr>
              <a:t>]</a:t>
            </a:r>
            <a:r>
              <a:rPr b="1" lang="es" sz="1100">
                <a:solidFill>
                  <a:srgbClr val="3D85C6"/>
                </a:solidFill>
                <a:latin typeface="Courier New"/>
                <a:ea typeface="Courier New"/>
                <a:cs typeface="Courier New"/>
                <a:sym typeface="Courier New"/>
              </a:rPr>
              <a:t>]</a:t>
            </a:r>
            <a:r>
              <a:rPr b="1" lang="es" sz="1100">
                <a:solidFill>
                  <a:srgbClr val="C27BA0"/>
                </a:solidFill>
                <a:latin typeface="Courier New"/>
                <a:ea typeface="Courier New"/>
                <a:cs typeface="Courier New"/>
                <a:sym typeface="Courier New"/>
              </a:rPr>
              <a:t>)</a:t>
            </a:r>
            <a:endParaRPr b="1" sz="1100">
              <a:solidFill>
                <a:srgbClr val="C27BA0"/>
              </a:solidFill>
              <a:latin typeface="Courier New"/>
              <a:ea typeface="Courier New"/>
              <a:cs typeface="Courier New"/>
              <a:sym typeface="Courier New"/>
            </a:endParaRPr>
          </a:p>
          <a:p>
            <a:pPr indent="0" lvl="0" marL="0" rtl="0" algn="l">
              <a:spcBef>
                <a:spcPts val="0"/>
              </a:spcBef>
              <a:spcAft>
                <a:spcPts val="0"/>
              </a:spcAft>
              <a:buNone/>
            </a:pPr>
            <a:r>
              <a:t/>
            </a:r>
            <a:endParaRPr b="1" sz="11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6AA84F"/>
                </a:solidFill>
                <a:latin typeface="Courier New"/>
                <a:ea typeface="Courier New"/>
                <a:cs typeface="Courier New"/>
                <a:sym typeface="Courier New"/>
              </a:rPr>
              <a:t># Crear otra matriz para el ejemplo (no cuadrado mágico)</a:t>
            </a:r>
            <a:endParaRPr b="1" sz="11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100">
                <a:solidFill>
                  <a:schemeClr val="dk1"/>
                </a:solidFill>
                <a:latin typeface="Courier New"/>
                <a:ea typeface="Courier New"/>
                <a:cs typeface="Courier New"/>
                <a:sym typeface="Courier New"/>
              </a:rPr>
              <a:t>matriz_no_cuadrado_magico = </a:t>
            </a:r>
            <a:r>
              <a:rPr b="1" lang="es" sz="1100">
                <a:solidFill>
                  <a:srgbClr val="3C78D8"/>
                </a:solidFill>
                <a:latin typeface="Courier New"/>
                <a:ea typeface="Courier New"/>
                <a:cs typeface="Courier New"/>
                <a:sym typeface="Courier New"/>
              </a:rPr>
              <a:t>np</a:t>
            </a:r>
            <a:r>
              <a:rPr b="1" lang="es" sz="1100">
                <a:solidFill>
                  <a:schemeClr val="dk1"/>
                </a:solidFill>
                <a:latin typeface="Courier New"/>
                <a:ea typeface="Courier New"/>
                <a:cs typeface="Courier New"/>
                <a:sym typeface="Courier New"/>
              </a:rPr>
              <a:t>.</a:t>
            </a:r>
            <a:r>
              <a:rPr b="1" lang="es" sz="1100">
                <a:solidFill>
                  <a:schemeClr val="accent6"/>
                </a:solidFill>
                <a:latin typeface="Courier New"/>
                <a:ea typeface="Courier New"/>
                <a:cs typeface="Courier New"/>
                <a:sym typeface="Courier New"/>
              </a:rPr>
              <a:t>array</a:t>
            </a:r>
            <a:r>
              <a:rPr b="1" lang="es" sz="1100">
                <a:solidFill>
                  <a:srgbClr val="C27BA0"/>
                </a:solidFill>
                <a:latin typeface="Courier New"/>
                <a:ea typeface="Courier New"/>
                <a:cs typeface="Courier New"/>
                <a:sym typeface="Courier New"/>
              </a:rPr>
              <a:t>(</a:t>
            </a:r>
            <a:r>
              <a:rPr b="1" lang="es" sz="1100">
                <a:solidFill>
                  <a:srgbClr val="3D85C6"/>
                </a:solidFill>
                <a:latin typeface="Courier New"/>
                <a:ea typeface="Courier New"/>
                <a:cs typeface="Courier New"/>
                <a:sym typeface="Courier New"/>
              </a:rPr>
              <a:t>[</a:t>
            </a:r>
            <a:r>
              <a:rPr b="1" lang="es" sz="1100">
                <a:solidFill>
                  <a:schemeClr val="dk1"/>
                </a:solidFill>
                <a:latin typeface="Courier New"/>
                <a:ea typeface="Courier New"/>
                <a:cs typeface="Courier New"/>
                <a:sym typeface="Courier New"/>
              </a:rPr>
              <a:t>[</a:t>
            </a:r>
            <a:r>
              <a:rPr b="1" lang="es" sz="1100">
                <a:solidFill>
                  <a:srgbClr val="DF3079"/>
                </a:solidFill>
                <a:latin typeface="Courier New"/>
                <a:ea typeface="Courier New"/>
                <a:cs typeface="Courier New"/>
                <a:sym typeface="Courier New"/>
              </a:rPr>
              <a:t>16</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23</a:t>
            </a:r>
            <a:r>
              <a:rPr b="1" lang="es" sz="1100">
                <a:solidFill>
                  <a:schemeClr val="dk1"/>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17</a:t>
            </a:r>
            <a:r>
              <a:rPr b="1" lang="es"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t>
            </a:r>
            <a:r>
              <a:rPr b="1" lang="es" sz="1100">
                <a:solidFill>
                  <a:srgbClr val="DF3079"/>
                </a:solidFill>
                <a:latin typeface="Courier New"/>
                <a:ea typeface="Courier New"/>
                <a:cs typeface="Courier New"/>
                <a:sym typeface="Courier New"/>
              </a:rPr>
              <a:t>78</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32</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21</a:t>
            </a:r>
            <a:r>
              <a:rPr b="1" lang="es"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100">
                <a:solidFill>
                  <a:srgbClr val="FFFFFF"/>
                </a:solidFill>
                <a:latin typeface="Courier New"/>
                <a:ea typeface="Courier New"/>
                <a:cs typeface="Courier New"/>
                <a:sym typeface="Courier New"/>
              </a:rPr>
              <a:t>                                      </a:t>
            </a:r>
            <a:r>
              <a:rPr b="1" lang="es" sz="1100">
                <a:solidFill>
                  <a:schemeClr val="dk1"/>
                </a:solidFill>
                <a:latin typeface="Courier New"/>
                <a:ea typeface="Courier New"/>
                <a:cs typeface="Courier New"/>
                <a:sym typeface="Courier New"/>
              </a:rPr>
              <a:t>[</a:t>
            </a:r>
            <a:r>
              <a:rPr b="1" lang="es" sz="1100">
                <a:solidFill>
                  <a:srgbClr val="DF3079"/>
                </a:solidFill>
                <a:latin typeface="Courier New"/>
                <a:ea typeface="Courier New"/>
                <a:cs typeface="Courier New"/>
                <a:sym typeface="Courier New"/>
              </a:rPr>
              <a:t>17</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16</a:t>
            </a:r>
            <a:r>
              <a:rPr b="1" lang="es" sz="1100">
                <a:solidFill>
                  <a:schemeClr val="dk1"/>
                </a:solidFill>
                <a:latin typeface="Courier New"/>
                <a:ea typeface="Courier New"/>
                <a:cs typeface="Courier New"/>
                <a:sym typeface="Courier New"/>
              </a:rPr>
              <a:t>,</a:t>
            </a:r>
            <a:r>
              <a:rPr b="1" lang="es" sz="1100">
                <a:solidFill>
                  <a:srgbClr val="FFFFFF"/>
                </a:solidFill>
                <a:latin typeface="Courier New"/>
                <a:ea typeface="Courier New"/>
                <a:cs typeface="Courier New"/>
                <a:sym typeface="Courier New"/>
              </a:rPr>
              <a:t> </a:t>
            </a:r>
            <a:r>
              <a:rPr b="1" lang="es" sz="1100">
                <a:solidFill>
                  <a:srgbClr val="DF3079"/>
                </a:solidFill>
                <a:latin typeface="Courier New"/>
                <a:ea typeface="Courier New"/>
                <a:cs typeface="Courier New"/>
                <a:sym typeface="Courier New"/>
              </a:rPr>
              <a:t>15</a:t>
            </a:r>
            <a:r>
              <a:rPr b="1" lang="es" sz="1100">
                <a:solidFill>
                  <a:schemeClr val="dk1"/>
                </a:solidFill>
                <a:latin typeface="Courier New"/>
                <a:ea typeface="Courier New"/>
                <a:cs typeface="Courier New"/>
                <a:sym typeface="Courier New"/>
              </a:rPr>
              <a:t>]</a:t>
            </a:r>
            <a:r>
              <a:rPr b="1" lang="es" sz="1100">
                <a:solidFill>
                  <a:srgbClr val="3D85C6"/>
                </a:solidFill>
                <a:latin typeface="Courier New"/>
                <a:ea typeface="Courier New"/>
                <a:cs typeface="Courier New"/>
                <a:sym typeface="Courier New"/>
              </a:rPr>
              <a:t>]</a:t>
            </a:r>
            <a:r>
              <a:rPr b="1" lang="es" sz="1100">
                <a:solidFill>
                  <a:srgbClr val="C27BA0"/>
                </a:solidFill>
                <a:latin typeface="Courier New"/>
                <a:ea typeface="Courier New"/>
                <a:cs typeface="Courier New"/>
                <a:sym typeface="Courier New"/>
              </a:rPr>
              <a:t>)</a:t>
            </a:r>
            <a:endParaRPr b="1" sz="1100">
              <a:solidFill>
                <a:srgbClr val="C27BA0"/>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9" name="Shape 329"/>
        <p:cNvGrpSpPr/>
        <p:nvPr/>
      </p:nvGrpSpPr>
      <p:grpSpPr>
        <a:xfrm>
          <a:off x="0" y="0"/>
          <a:ext cx="0" cy="0"/>
          <a:chOff x="0" y="0"/>
          <a:chExt cx="0" cy="0"/>
        </a:xfrm>
      </p:grpSpPr>
      <p:sp>
        <p:nvSpPr>
          <p:cNvPr id="330" name="Google Shape;330;p32"/>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331" name="Google Shape;331;p32"/>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332" name="Google Shape;332;p32"/>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3" name="Google Shape;333;p32"/>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334" name="Google Shape;334;p32"/>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5" name="Google Shape;335;p32"/>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6" name="Google Shape;336;p32"/>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337" name="Google Shape;337;p32"/>
          <p:cNvSpPr txBox="1"/>
          <p:nvPr/>
        </p:nvSpPr>
        <p:spPr>
          <a:xfrm>
            <a:off x="371475" y="1106644"/>
            <a:ext cx="8401200" cy="9381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6</a:t>
            </a:r>
            <a:r>
              <a:rPr b="1" i="0" lang="es" sz="1900" u="none" cap="none" strike="noStrike">
                <a:solidFill>
                  <a:srgbClr val="00AEAA"/>
                </a:solidFill>
                <a:latin typeface="Roboto"/>
                <a:ea typeface="Roboto"/>
                <a:cs typeface="Roboto"/>
                <a:sym typeface="Roboto"/>
              </a:rPr>
              <a:t>. </a:t>
            </a:r>
            <a:r>
              <a:rPr lang="es" sz="1400">
                <a:solidFill>
                  <a:schemeClr val="dk1"/>
                </a:solidFill>
                <a:latin typeface="Roboto"/>
                <a:ea typeface="Roboto"/>
                <a:cs typeface="Roboto"/>
                <a:sym typeface="Roboto"/>
              </a:rPr>
              <a:t>Vamos a crear una función que determine si una matriz es un cuadrado mágico. Un cuadrado mágico es una matriz cuadrada en la que la suma de los números en cada fila, columna y diagonal principal es la misma.</a:t>
            </a:r>
            <a:endParaRPr b="0" i="0" sz="1900" u="none" cap="none" strike="noStrike">
              <a:solidFill>
                <a:schemeClr val="dk1"/>
              </a:solidFill>
              <a:latin typeface="Roboto"/>
              <a:ea typeface="Roboto"/>
              <a:cs typeface="Roboto"/>
              <a:sym typeface="Roboto"/>
            </a:endParaRPr>
          </a:p>
        </p:txBody>
      </p:sp>
      <p:sp>
        <p:nvSpPr>
          <p:cNvPr id="338" name="Google Shape;338;p32"/>
          <p:cNvSpPr txBox="1"/>
          <p:nvPr/>
        </p:nvSpPr>
        <p:spPr>
          <a:xfrm>
            <a:off x="425644" y="2341688"/>
            <a:ext cx="8549400" cy="18471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s" sz="1200">
                <a:solidFill>
                  <a:srgbClr val="6AA84F"/>
                </a:solidFill>
                <a:latin typeface="Courier New"/>
                <a:ea typeface="Courier New"/>
                <a:cs typeface="Courier New"/>
                <a:sym typeface="Courier New"/>
              </a:rPr>
              <a:t># Llamar a la función para verificar si las matrices son cuadrados mágicos</a:t>
            </a:r>
            <a:endParaRPr b="1" sz="12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200">
                <a:solidFill>
                  <a:schemeClr val="dk1"/>
                </a:solidFill>
                <a:latin typeface="Courier New"/>
                <a:ea typeface="Courier New"/>
                <a:cs typeface="Courier New"/>
                <a:sym typeface="Courier New"/>
              </a:rPr>
              <a:t>resultado_cuadrado_magico = </a:t>
            </a:r>
            <a:r>
              <a:rPr b="1" lang="es" sz="1200">
                <a:solidFill>
                  <a:srgbClr val="FF0000"/>
                </a:solidFill>
                <a:latin typeface="Courier New"/>
                <a:ea typeface="Courier New"/>
                <a:cs typeface="Courier New"/>
                <a:sym typeface="Courier New"/>
              </a:rPr>
              <a:t>es_cuadrado_magico</a:t>
            </a:r>
            <a:r>
              <a:rPr b="1" lang="es" sz="1200">
                <a:solidFill>
                  <a:schemeClr val="dk1"/>
                </a:solidFill>
                <a:latin typeface="Courier New"/>
                <a:ea typeface="Courier New"/>
                <a:cs typeface="Courier New"/>
                <a:sym typeface="Courier New"/>
              </a:rPr>
              <a:t>(matriz_cuadrado_magico)</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200">
                <a:solidFill>
                  <a:schemeClr val="dk1"/>
                </a:solidFill>
                <a:latin typeface="Courier New"/>
                <a:ea typeface="Courier New"/>
                <a:cs typeface="Courier New"/>
                <a:sym typeface="Courier New"/>
              </a:rPr>
              <a:t>resultado_no_cuadrado_magico = </a:t>
            </a:r>
            <a:r>
              <a:rPr b="1" lang="es" sz="1200">
                <a:solidFill>
                  <a:srgbClr val="FF0000"/>
                </a:solidFill>
                <a:latin typeface="Courier New"/>
                <a:ea typeface="Courier New"/>
                <a:cs typeface="Courier New"/>
                <a:sym typeface="Courier New"/>
              </a:rPr>
              <a:t>es_cuadrado_magico</a:t>
            </a:r>
            <a:r>
              <a:rPr b="1" lang="es" sz="1200">
                <a:solidFill>
                  <a:schemeClr val="dk1"/>
                </a:solidFill>
                <a:latin typeface="Courier New"/>
                <a:ea typeface="Courier New"/>
                <a:cs typeface="Courier New"/>
                <a:sym typeface="Courier New"/>
              </a:rPr>
              <a:t>(matriz_no_cuadrado_magico)</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s" sz="1200">
                <a:solidFill>
                  <a:srgbClr val="6AA84F"/>
                </a:solidFill>
                <a:latin typeface="Courier New"/>
                <a:ea typeface="Courier New"/>
                <a:cs typeface="Courier New"/>
                <a:sym typeface="Courier New"/>
              </a:rPr>
              <a:t># Imprimir los resultados</a:t>
            </a:r>
            <a:endParaRPr b="1" sz="1200">
              <a:solidFill>
                <a:srgbClr val="6AA84F"/>
              </a:solidFill>
              <a:latin typeface="Courier New"/>
              <a:ea typeface="Courier New"/>
              <a:cs typeface="Courier New"/>
              <a:sym typeface="Courier New"/>
            </a:endParaRPr>
          </a:p>
          <a:p>
            <a:pPr indent="0" lvl="0" marL="0" rtl="0" algn="l">
              <a:spcBef>
                <a:spcPts val="0"/>
              </a:spcBef>
              <a:spcAft>
                <a:spcPts val="0"/>
              </a:spcAft>
              <a:buNone/>
            </a:pPr>
            <a:r>
              <a:rPr b="1" lang="es" sz="1200">
                <a:solidFill>
                  <a:srgbClr val="E9950C"/>
                </a:solidFill>
                <a:latin typeface="Courier New"/>
                <a:ea typeface="Courier New"/>
                <a:cs typeface="Courier New"/>
                <a:sym typeface="Courier New"/>
              </a:rPr>
              <a:t>print</a:t>
            </a:r>
            <a:r>
              <a:rPr b="1" lang="es" sz="1200">
                <a:solidFill>
                  <a:schemeClr val="dk1"/>
                </a:solidFill>
                <a:latin typeface="Courier New"/>
                <a:ea typeface="Courier New"/>
                <a:cs typeface="Courier New"/>
                <a:sym typeface="Courier New"/>
              </a:rPr>
              <a:t>(</a:t>
            </a:r>
            <a:r>
              <a:rPr b="1" lang="es" sz="1200">
                <a:solidFill>
                  <a:srgbClr val="00A67D"/>
                </a:solidFill>
                <a:latin typeface="Courier New"/>
                <a:ea typeface="Courier New"/>
                <a:cs typeface="Courier New"/>
                <a:sym typeface="Courier New"/>
              </a:rPr>
              <a:t>"¿La matriz es un cuadrado mágico? (esperado: True):"</a:t>
            </a:r>
            <a:r>
              <a:rPr b="1" lang="es" sz="1200">
                <a:solidFill>
                  <a:schemeClr val="dk1"/>
                </a:solidFill>
                <a:latin typeface="Courier New"/>
                <a:ea typeface="Courier New"/>
                <a:cs typeface="Courier New"/>
                <a:sym typeface="Courier New"/>
              </a:rPr>
              <a:t>, resultado_cuadrado_magico)</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s" sz="1200">
                <a:solidFill>
                  <a:srgbClr val="E9950C"/>
                </a:solidFill>
                <a:latin typeface="Courier New"/>
                <a:ea typeface="Courier New"/>
                <a:cs typeface="Courier New"/>
                <a:sym typeface="Courier New"/>
              </a:rPr>
              <a:t>print</a:t>
            </a:r>
            <a:r>
              <a:rPr b="1" lang="es" sz="1200">
                <a:solidFill>
                  <a:schemeClr val="dk1"/>
                </a:solidFill>
                <a:latin typeface="Courier New"/>
                <a:ea typeface="Courier New"/>
                <a:cs typeface="Courier New"/>
                <a:sym typeface="Courier New"/>
              </a:rPr>
              <a:t>(</a:t>
            </a:r>
            <a:r>
              <a:rPr b="1" lang="es" sz="1200">
                <a:solidFill>
                  <a:srgbClr val="00A67D"/>
                </a:solidFill>
                <a:latin typeface="Courier New"/>
                <a:ea typeface="Courier New"/>
                <a:cs typeface="Courier New"/>
                <a:sym typeface="Courier New"/>
              </a:rPr>
              <a:t>"¿La otra matriz es un cuadrado mágico? (esperado: False):"</a:t>
            </a:r>
            <a:r>
              <a:rPr b="1" lang="es" sz="1200">
                <a:solidFill>
                  <a:schemeClr val="dk1"/>
                </a:solidFill>
                <a:latin typeface="Courier New"/>
                <a:ea typeface="Courier New"/>
                <a:cs typeface="Courier New"/>
                <a:sym typeface="Courier New"/>
              </a:rPr>
              <a:t>, resultado_no_cuadrado_magico)</a:t>
            </a:r>
            <a:endParaRPr b="1" sz="16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500">
              <a:solidFill>
                <a:srgbClr val="FFFFFF"/>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 name="Shape 78"/>
        <p:cNvGrpSpPr/>
        <p:nvPr/>
      </p:nvGrpSpPr>
      <p:grpSpPr>
        <a:xfrm>
          <a:off x="0" y="0"/>
          <a:ext cx="0" cy="0"/>
          <a:chOff x="0" y="0"/>
          <a:chExt cx="0" cy="0"/>
        </a:xfrm>
      </p:grpSpPr>
      <p:sp>
        <p:nvSpPr>
          <p:cNvPr id="79" name="Google Shape;79;p15"/>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80" name="Google Shape;80;p15"/>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81" name="Google Shape;81;p15"/>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2" name="Google Shape;82;p15"/>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83" name="Google Shape;83;p15"/>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4" name="Google Shape;84;p15"/>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 name="Google Shape;85;p15"/>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86" name="Google Shape;86;p15"/>
          <p:cNvSpPr txBox="1"/>
          <p:nvPr/>
        </p:nvSpPr>
        <p:spPr>
          <a:xfrm>
            <a:off x="609281" y="1155413"/>
            <a:ext cx="80007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1. </a:t>
            </a:r>
            <a:r>
              <a:rPr b="0" i="0" lang="es" sz="1400" u="none" cap="none" strike="noStrike">
                <a:solidFill>
                  <a:schemeClr val="dk1"/>
                </a:solidFill>
                <a:latin typeface="Roboto"/>
                <a:ea typeface="Roboto"/>
                <a:cs typeface="Roboto"/>
                <a:sym typeface="Roboto"/>
              </a:rPr>
              <a:t>Asigna</a:t>
            </a:r>
            <a:r>
              <a:rPr lang="es" sz="1400">
                <a:solidFill>
                  <a:schemeClr val="dk1"/>
                </a:solidFill>
                <a:latin typeface="Roboto"/>
                <a:ea typeface="Roboto"/>
                <a:cs typeface="Roboto"/>
                <a:sym typeface="Roboto"/>
              </a:rPr>
              <a:t> valores a una matriz de datos tipo entero de tamaño </a:t>
            </a:r>
            <a:r>
              <a:rPr b="1" lang="es" sz="1400">
                <a:solidFill>
                  <a:schemeClr val="dk1"/>
                </a:solidFill>
                <a:latin typeface="Roboto"/>
                <a:ea typeface="Roboto"/>
                <a:cs typeface="Roboto"/>
                <a:sym typeface="Roboto"/>
              </a:rPr>
              <a:t>2×3</a:t>
            </a:r>
            <a:r>
              <a:rPr lang="es" sz="1400">
                <a:solidFill>
                  <a:schemeClr val="dk1"/>
                </a:solidFill>
                <a:latin typeface="Roboto"/>
                <a:ea typeface="Roboto"/>
                <a:cs typeface="Roboto"/>
                <a:sym typeface="Roboto"/>
              </a:rPr>
              <a:t> (sin ciclo for)</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16"/>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92" name="Google Shape;92;p16"/>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93" name="Google Shape;93;p16"/>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4" name="Google Shape;94;p16"/>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95" name="Google Shape;95;p16"/>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6" name="Google Shape;96;p16"/>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7" name="Google Shape;97;p16"/>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98" name="Google Shape;98;p16"/>
          <p:cNvSpPr txBox="1"/>
          <p:nvPr/>
        </p:nvSpPr>
        <p:spPr>
          <a:xfrm>
            <a:off x="609281" y="1155413"/>
            <a:ext cx="80007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1. </a:t>
            </a:r>
            <a:r>
              <a:rPr b="0" i="0" lang="es" sz="1400" u="none" cap="none" strike="noStrike">
                <a:solidFill>
                  <a:schemeClr val="dk1"/>
                </a:solidFill>
                <a:latin typeface="Roboto"/>
                <a:ea typeface="Roboto"/>
                <a:cs typeface="Roboto"/>
                <a:sym typeface="Roboto"/>
              </a:rPr>
              <a:t>Asigna</a:t>
            </a:r>
            <a:r>
              <a:rPr lang="es" sz="1400">
                <a:solidFill>
                  <a:schemeClr val="dk1"/>
                </a:solidFill>
                <a:latin typeface="Roboto"/>
                <a:ea typeface="Roboto"/>
                <a:cs typeface="Roboto"/>
                <a:sym typeface="Roboto"/>
              </a:rPr>
              <a:t> valores a una matriz de datos tipo entero de tamaño </a:t>
            </a:r>
            <a:r>
              <a:rPr b="1" lang="es" sz="1400">
                <a:solidFill>
                  <a:schemeClr val="dk1"/>
                </a:solidFill>
                <a:latin typeface="Roboto"/>
                <a:ea typeface="Roboto"/>
                <a:cs typeface="Roboto"/>
                <a:sym typeface="Roboto"/>
              </a:rPr>
              <a:t>2×3</a:t>
            </a:r>
            <a:r>
              <a:rPr lang="es" sz="1400">
                <a:solidFill>
                  <a:schemeClr val="dk1"/>
                </a:solidFill>
                <a:latin typeface="Roboto"/>
                <a:ea typeface="Roboto"/>
                <a:cs typeface="Roboto"/>
                <a:sym typeface="Roboto"/>
              </a:rPr>
              <a:t> (sin ciclo for)</a:t>
            </a:r>
            <a:endParaRPr b="0" i="0" sz="1400" u="none" cap="none" strike="noStrike">
              <a:solidFill>
                <a:schemeClr val="dk1"/>
              </a:solidFill>
              <a:latin typeface="Roboto"/>
              <a:ea typeface="Roboto"/>
              <a:cs typeface="Roboto"/>
              <a:sym typeface="Roboto"/>
            </a:endParaRPr>
          </a:p>
        </p:txBody>
      </p:sp>
      <p:sp>
        <p:nvSpPr>
          <p:cNvPr id="99" name="Google Shape;99;p16"/>
          <p:cNvSpPr txBox="1"/>
          <p:nvPr/>
        </p:nvSpPr>
        <p:spPr>
          <a:xfrm>
            <a:off x="693075" y="1949175"/>
            <a:ext cx="3781200" cy="2228100"/>
          </a:xfrm>
          <a:prstGeom prst="rect">
            <a:avLst/>
          </a:prstGeom>
          <a:noFill/>
          <a:ln>
            <a:noFill/>
          </a:ln>
        </p:spPr>
        <p:txBody>
          <a:bodyPr anchorCtr="0" anchor="t" bIns="68575" lIns="68575" spcFirstLastPara="1" rIns="68575" wrap="square" tIns="68575">
            <a:spAutoFit/>
          </a:bodyPr>
          <a:lstStyle/>
          <a:p>
            <a:pPr indent="0" lvl="0" marL="0" marR="0" rtl="0" algn="l">
              <a:lnSpc>
                <a:spcPct val="115000"/>
              </a:lnSpc>
              <a:spcBef>
                <a:spcPts val="0"/>
              </a:spcBef>
              <a:spcAft>
                <a:spcPts val="0"/>
              </a:spcAft>
              <a:buClr>
                <a:schemeClr val="dk1"/>
              </a:buClr>
              <a:buSzPts val="1500"/>
              <a:buFont typeface="Arial"/>
              <a:buNone/>
            </a:pPr>
            <a:r>
              <a:rPr b="1" i="0" lang="es" sz="1500" u="none" cap="none" strike="noStrike">
                <a:solidFill>
                  <a:srgbClr val="3C78D8"/>
                </a:solidFill>
                <a:latin typeface="Consolas"/>
                <a:ea typeface="Consolas"/>
                <a:cs typeface="Consolas"/>
                <a:sym typeface="Consolas"/>
              </a:rPr>
              <a:t>int</a:t>
            </a:r>
            <a:r>
              <a:rPr b="1" i="0" lang="es" sz="1500" u="none" cap="none" strike="noStrike">
                <a:solidFill>
                  <a:schemeClr val="dk1"/>
                </a:solidFill>
                <a:latin typeface="Consolas"/>
                <a:ea typeface="Consolas"/>
                <a:cs typeface="Consolas"/>
                <a:sym typeface="Consolas"/>
              </a:rPr>
              <a:t>[][] </a:t>
            </a:r>
            <a:r>
              <a:rPr b="1" i="0" lang="es" sz="1500" u="none" cap="none" strike="noStrike">
                <a:solidFill>
                  <a:srgbClr val="188038"/>
                </a:solidFill>
                <a:latin typeface="Consolas"/>
                <a:ea typeface="Consolas"/>
                <a:cs typeface="Consolas"/>
                <a:sym typeface="Consolas"/>
              </a:rPr>
              <a:t>matriz</a:t>
            </a:r>
            <a:r>
              <a:rPr b="1" lang="es" sz="1500">
                <a:solidFill>
                  <a:srgbClr val="188038"/>
                </a:solidFill>
                <a:latin typeface="Consolas"/>
                <a:ea typeface="Consolas"/>
                <a:cs typeface="Consolas"/>
                <a:sym typeface="Consolas"/>
              </a:rPr>
              <a:t>Int</a:t>
            </a:r>
            <a:r>
              <a:rPr b="1" i="0" lang="es" sz="1500" u="none" cap="none" strike="noStrike">
                <a:solidFill>
                  <a:srgbClr val="188038"/>
                </a:solidFill>
                <a:latin typeface="Consolas"/>
                <a:ea typeface="Consolas"/>
                <a:cs typeface="Consolas"/>
                <a:sym typeface="Consolas"/>
              </a:rPr>
              <a:t> </a:t>
            </a:r>
            <a:r>
              <a:rPr b="1" i="0" lang="es" sz="1500" u="none" cap="none" strike="noStrike">
                <a:solidFill>
                  <a:schemeClr val="dk1"/>
                </a:solidFill>
                <a:latin typeface="Consolas"/>
                <a:ea typeface="Consolas"/>
                <a:cs typeface="Consolas"/>
                <a:sym typeface="Consolas"/>
              </a:rPr>
              <a:t>= new </a:t>
            </a:r>
            <a:r>
              <a:rPr b="1" i="0" lang="es" sz="1500" u="none" cap="none" strike="noStrike">
                <a:solidFill>
                  <a:srgbClr val="3C78D8"/>
                </a:solidFill>
                <a:latin typeface="Consolas"/>
                <a:ea typeface="Consolas"/>
                <a:cs typeface="Consolas"/>
                <a:sym typeface="Consolas"/>
              </a:rPr>
              <a:t>int</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2</a:t>
            </a:r>
            <a:r>
              <a:rPr b="1" i="0" lang="es" sz="1500" u="none" cap="none" strike="noStrike">
                <a:solidFill>
                  <a:schemeClr val="dk1"/>
                </a:solidFill>
                <a:latin typeface="Consolas"/>
                <a:ea typeface="Consolas"/>
                <a:cs typeface="Consolas"/>
                <a:sym typeface="Consolas"/>
              </a:rPr>
              <a:t>][</a:t>
            </a:r>
            <a:r>
              <a:rPr b="1" lang="es" sz="1500">
                <a:solidFill>
                  <a:srgbClr val="FF0000"/>
                </a:solidFill>
                <a:latin typeface="Consolas"/>
                <a:ea typeface="Consolas"/>
                <a:cs typeface="Consolas"/>
                <a:sym typeface="Consolas"/>
              </a:rPr>
              <a:t>3</a:t>
            </a:r>
            <a:r>
              <a:rPr b="1" i="0" lang="es" sz="1500" u="none" cap="none" strike="noStrike">
                <a:solidFill>
                  <a:schemeClr val="dk1"/>
                </a:solidFill>
                <a:latin typeface="Consolas"/>
                <a:ea typeface="Consolas"/>
                <a:cs typeface="Consolas"/>
                <a:sym typeface="Consolas"/>
              </a:rPr>
              <a:t>];</a:t>
            </a:r>
            <a:endParaRPr b="1" i="0" sz="15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t/>
            </a:r>
            <a:endParaRPr b="1" i="0" sz="15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500">
                <a:solidFill>
                  <a:srgbClr val="188038"/>
                </a:solidFill>
                <a:latin typeface="Consolas"/>
                <a:ea typeface="Consolas"/>
                <a:cs typeface="Consolas"/>
                <a:sym typeface="Consolas"/>
              </a:rPr>
              <a:t>matrizInt</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0</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0</a:t>
            </a:r>
            <a:r>
              <a:rPr b="1" i="0" lang="es" sz="1500" u="none" cap="none" strike="noStrike">
                <a:solidFill>
                  <a:schemeClr val="dk1"/>
                </a:solidFill>
                <a:latin typeface="Consolas"/>
                <a:ea typeface="Consolas"/>
                <a:cs typeface="Consolas"/>
                <a:sym typeface="Consolas"/>
              </a:rPr>
              <a:t>] = 11;</a:t>
            </a:r>
            <a:endParaRPr b="1" i="0" sz="15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500">
                <a:solidFill>
                  <a:srgbClr val="188038"/>
                </a:solidFill>
                <a:latin typeface="Consolas"/>
                <a:ea typeface="Consolas"/>
                <a:cs typeface="Consolas"/>
                <a:sym typeface="Consolas"/>
              </a:rPr>
              <a:t>matrizInt</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0</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1</a:t>
            </a:r>
            <a:r>
              <a:rPr b="1" i="0" lang="es" sz="1500" u="none" cap="none" strike="noStrike">
                <a:solidFill>
                  <a:schemeClr val="dk1"/>
                </a:solidFill>
                <a:latin typeface="Consolas"/>
                <a:ea typeface="Consolas"/>
                <a:cs typeface="Consolas"/>
                <a:sym typeface="Consolas"/>
              </a:rPr>
              <a:t>] = 8;</a:t>
            </a:r>
            <a:endParaRPr b="1" i="0" sz="15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500">
                <a:solidFill>
                  <a:srgbClr val="188038"/>
                </a:solidFill>
                <a:latin typeface="Consolas"/>
                <a:ea typeface="Consolas"/>
                <a:cs typeface="Consolas"/>
                <a:sym typeface="Consolas"/>
              </a:rPr>
              <a:t>matrizInt</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0</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2</a:t>
            </a:r>
            <a:r>
              <a:rPr b="1" i="0" lang="es" sz="1500" u="none" cap="none" strike="noStrike">
                <a:solidFill>
                  <a:schemeClr val="dk1"/>
                </a:solidFill>
                <a:latin typeface="Consolas"/>
                <a:ea typeface="Consolas"/>
                <a:cs typeface="Consolas"/>
                <a:sym typeface="Consolas"/>
              </a:rPr>
              <a:t>] = 2;</a:t>
            </a:r>
            <a:endParaRPr b="1" i="0" sz="15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500">
                <a:solidFill>
                  <a:srgbClr val="188038"/>
                </a:solidFill>
                <a:latin typeface="Consolas"/>
                <a:ea typeface="Consolas"/>
                <a:cs typeface="Consolas"/>
                <a:sym typeface="Consolas"/>
              </a:rPr>
              <a:t>matrizInt</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1</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0</a:t>
            </a:r>
            <a:r>
              <a:rPr b="1" i="0" lang="es" sz="1500" u="none" cap="none" strike="noStrike">
                <a:solidFill>
                  <a:schemeClr val="dk1"/>
                </a:solidFill>
                <a:latin typeface="Consolas"/>
                <a:ea typeface="Consolas"/>
                <a:cs typeface="Consolas"/>
                <a:sym typeface="Consolas"/>
              </a:rPr>
              <a:t>] = -2;</a:t>
            </a:r>
            <a:endParaRPr b="1" i="0" sz="15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500">
                <a:solidFill>
                  <a:srgbClr val="188038"/>
                </a:solidFill>
                <a:latin typeface="Consolas"/>
                <a:ea typeface="Consolas"/>
                <a:cs typeface="Consolas"/>
                <a:sym typeface="Consolas"/>
              </a:rPr>
              <a:t>matrizInt</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1</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1</a:t>
            </a:r>
            <a:r>
              <a:rPr b="1" i="0" lang="es" sz="1500" u="none" cap="none" strike="noStrike">
                <a:solidFill>
                  <a:schemeClr val="dk1"/>
                </a:solidFill>
                <a:latin typeface="Consolas"/>
                <a:ea typeface="Consolas"/>
                <a:cs typeface="Consolas"/>
                <a:sym typeface="Consolas"/>
              </a:rPr>
              <a:t>] = </a:t>
            </a:r>
            <a:r>
              <a:rPr b="1" lang="es" sz="1500">
                <a:solidFill>
                  <a:schemeClr val="dk1"/>
                </a:solidFill>
                <a:latin typeface="Consolas"/>
                <a:ea typeface="Consolas"/>
                <a:cs typeface="Consolas"/>
                <a:sym typeface="Consolas"/>
              </a:rPr>
              <a:t>0</a:t>
            </a:r>
            <a:r>
              <a:rPr b="1" i="0" lang="es" sz="1500" u="none" cap="none" strike="noStrike">
                <a:solidFill>
                  <a:schemeClr val="dk1"/>
                </a:solidFill>
                <a:latin typeface="Consolas"/>
                <a:ea typeface="Consolas"/>
                <a:cs typeface="Consolas"/>
                <a:sym typeface="Consolas"/>
              </a:rPr>
              <a:t>;</a:t>
            </a:r>
            <a:endParaRPr b="1" i="0" sz="15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500">
                <a:solidFill>
                  <a:srgbClr val="188038"/>
                </a:solidFill>
                <a:latin typeface="Consolas"/>
                <a:ea typeface="Consolas"/>
                <a:cs typeface="Consolas"/>
                <a:sym typeface="Consolas"/>
              </a:rPr>
              <a:t>matrizInt</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1</a:t>
            </a:r>
            <a:r>
              <a:rPr b="1" i="0" lang="es" sz="1500" u="none" cap="none" strike="noStrike">
                <a:solidFill>
                  <a:schemeClr val="dk1"/>
                </a:solidFill>
                <a:latin typeface="Consolas"/>
                <a:ea typeface="Consolas"/>
                <a:cs typeface="Consolas"/>
                <a:sym typeface="Consolas"/>
              </a:rPr>
              <a:t>][</a:t>
            </a:r>
            <a:r>
              <a:rPr b="1" i="0" lang="es" sz="1500" u="none" cap="none" strike="noStrike">
                <a:solidFill>
                  <a:srgbClr val="FF0000"/>
                </a:solidFill>
                <a:latin typeface="Consolas"/>
                <a:ea typeface="Consolas"/>
                <a:cs typeface="Consolas"/>
                <a:sym typeface="Consolas"/>
              </a:rPr>
              <a:t>2</a:t>
            </a:r>
            <a:r>
              <a:rPr b="1" i="0" lang="es" sz="1500" u="none" cap="none" strike="noStrike">
                <a:solidFill>
                  <a:schemeClr val="dk1"/>
                </a:solidFill>
                <a:latin typeface="Consolas"/>
                <a:ea typeface="Consolas"/>
                <a:cs typeface="Consolas"/>
                <a:sym typeface="Consolas"/>
              </a:rPr>
              <a:t>] = </a:t>
            </a:r>
            <a:r>
              <a:rPr b="1" lang="es" sz="1500">
                <a:solidFill>
                  <a:schemeClr val="dk1"/>
                </a:solidFill>
                <a:latin typeface="Consolas"/>
                <a:ea typeface="Consolas"/>
                <a:cs typeface="Consolas"/>
                <a:sym typeface="Consolas"/>
              </a:rPr>
              <a:t>1</a:t>
            </a:r>
            <a:r>
              <a:rPr b="1" i="0" lang="es" sz="1500" u="none" cap="none" strike="noStrike">
                <a:solidFill>
                  <a:schemeClr val="dk1"/>
                </a:solidFill>
                <a:latin typeface="Consolas"/>
                <a:ea typeface="Consolas"/>
                <a:cs typeface="Consolas"/>
                <a:sym typeface="Consolas"/>
              </a:rPr>
              <a:t>;</a:t>
            </a:r>
            <a:endParaRPr b="1" i="0" sz="1500" u="none" cap="none" strike="noStrike">
              <a:solidFill>
                <a:schemeClr val="dk1"/>
              </a:solidFill>
              <a:latin typeface="Consolas"/>
              <a:ea typeface="Consolas"/>
              <a:cs typeface="Consolas"/>
              <a:sym typeface="Consolas"/>
            </a:endParaRPr>
          </a:p>
        </p:txBody>
      </p:sp>
      <p:sp>
        <p:nvSpPr>
          <p:cNvPr id="100" name="Google Shape;100;p16"/>
          <p:cNvSpPr txBox="1"/>
          <p:nvPr/>
        </p:nvSpPr>
        <p:spPr>
          <a:xfrm>
            <a:off x="5234738" y="2214675"/>
            <a:ext cx="2849100" cy="1697100"/>
          </a:xfrm>
          <a:prstGeom prst="rect">
            <a:avLst/>
          </a:prstGeom>
          <a:noFill/>
          <a:ln>
            <a:noFill/>
          </a:ln>
        </p:spPr>
        <p:txBody>
          <a:bodyPr anchorCtr="0" anchor="t" bIns="68575" lIns="68575" spcFirstLastPara="1" rIns="68575" wrap="square" tIns="68575">
            <a:spAutoFit/>
          </a:bodyPr>
          <a:lstStyle/>
          <a:p>
            <a:pPr indent="0" lvl="0" marL="0" marR="0" rtl="0" algn="l">
              <a:lnSpc>
                <a:spcPct val="115000"/>
              </a:lnSpc>
              <a:spcBef>
                <a:spcPts val="0"/>
              </a:spcBef>
              <a:spcAft>
                <a:spcPts val="0"/>
              </a:spcAft>
              <a:buClr>
                <a:schemeClr val="dk1"/>
              </a:buClr>
              <a:buSzPts val="1500"/>
              <a:buFont typeface="Arial"/>
              <a:buNone/>
            </a:pPr>
            <a:r>
              <a:rPr b="1" lang="es" sz="1500">
                <a:solidFill>
                  <a:srgbClr val="3C78D8"/>
                </a:solidFill>
                <a:latin typeface="Consolas"/>
                <a:ea typeface="Consolas"/>
                <a:cs typeface="Consolas"/>
                <a:sym typeface="Consolas"/>
              </a:rPr>
              <a:t>int </a:t>
            </a:r>
            <a:r>
              <a:rPr b="1" lang="es" sz="1500">
                <a:solidFill>
                  <a:srgbClr val="188038"/>
                </a:solidFill>
                <a:latin typeface="Consolas"/>
                <a:ea typeface="Consolas"/>
                <a:cs typeface="Consolas"/>
                <a:sym typeface="Consolas"/>
              </a:rPr>
              <a:t>num</a:t>
            </a:r>
            <a:r>
              <a:rPr b="1" lang="es" sz="1500">
                <a:solidFill>
                  <a:srgbClr val="3C78D8"/>
                </a:solidFill>
                <a:latin typeface="Consolas"/>
                <a:ea typeface="Consolas"/>
                <a:cs typeface="Consolas"/>
                <a:sym typeface="Consolas"/>
              </a:rPr>
              <a:t> </a:t>
            </a:r>
            <a:r>
              <a:rPr b="1" lang="es" sz="1500">
                <a:solidFill>
                  <a:schemeClr val="dk1"/>
                </a:solidFill>
                <a:latin typeface="Consolas"/>
                <a:ea typeface="Consolas"/>
                <a:cs typeface="Consolas"/>
                <a:sym typeface="Consolas"/>
              </a:rPr>
              <a:t>= 3;</a:t>
            </a:r>
            <a:endParaRPr b="1" sz="15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t/>
            </a:r>
            <a:endParaRPr b="1" sz="15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i="0" lang="es" sz="1500" u="none" cap="none" strike="noStrike">
                <a:solidFill>
                  <a:srgbClr val="3C78D8"/>
                </a:solidFill>
                <a:latin typeface="Consolas"/>
                <a:ea typeface="Consolas"/>
                <a:cs typeface="Consolas"/>
                <a:sym typeface="Consolas"/>
              </a:rPr>
              <a:t>int</a:t>
            </a:r>
            <a:r>
              <a:rPr b="1" i="0" lang="es" sz="1500" u="none" cap="none" strike="noStrike">
                <a:solidFill>
                  <a:schemeClr val="dk1"/>
                </a:solidFill>
                <a:latin typeface="Consolas"/>
                <a:ea typeface="Consolas"/>
                <a:cs typeface="Consolas"/>
                <a:sym typeface="Consolas"/>
              </a:rPr>
              <a:t>[][] </a:t>
            </a:r>
            <a:r>
              <a:rPr b="1" i="0" lang="es" sz="1500" u="none" cap="none" strike="noStrike">
                <a:solidFill>
                  <a:srgbClr val="188038"/>
                </a:solidFill>
                <a:latin typeface="Consolas"/>
                <a:ea typeface="Consolas"/>
                <a:cs typeface="Consolas"/>
                <a:sym typeface="Consolas"/>
              </a:rPr>
              <a:t>matriz</a:t>
            </a:r>
            <a:r>
              <a:rPr b="1" lang="es" sz="1500">
                <a:solidFill>
                  <a:srgbClr val="188038"/>
                </a:solidFill>
                <a:latin typeface="Consolas"/>
                <a:ea typeface="Consolas"/>
                <a:cs typeface="Consolas"/>
                <a:sym typeface="Consolas"/>
              </a:rPr>
              <a:t>Int</a:t>
            </a:r>
            <a:r>
              <a:rPr b="1" i="0" lang="es" sz="1500" u="none" cap="none" strike="noStrike">
                <a:solidFill>
                  <a:srgbClr val="188038"/>
                </a:solidFill>
                <a:latin typeface="Consolas"/>
                <a:ea typeface="Consolas"/>
                <a:cs typeface="Consolas"/>
                <a:sym typeface="Consolas"/>
              </a:rPr>
              <a:t> </a:t>
            </a:r>
            <a:r>
              <a:rPr b="1" i="0" lang="es" sz="1500" u="none" cap="none" strike="noStrike">
                <a:solidFill>
                  <a:schemeClr val="dk1"/>
                </a:solidFill>
                <a:latin typeface="Consolas"/>
                <a:ea typeface="Consolas"/>
                <a:cs typeface="Consolas"/>
                <a:sym typeface="Consolas"/>
              </a:rPr>
              <a:t>= </a:t>
            </a:r>
            <a:r>
              <a:rPr b="1" lang="es" sz="1500">
                <a:solidFill>
                  <a:schemeClr val="dk1"/>
                </a:solidFill>
                <a:latin typeface="Consolas"/>
                <a:ea typeface="Consolas"/>
                <a:cs typeface="Consolas"/>
                <a:sym typeface="Consolas"/>
              </a:rPr>
              <a:t>{</a:t>
            </a:r>
            <a:endParaRPr b="1" sz="15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500">
                <a:solidFill>
                  <a:schemeClr val="dk1"/>
                </a:solidFill>
                <a:latin typeface="Consolas"/>
                <a:ea typeface="Consolas"/>
                <a:cs typeface="Consolas"/>
                <a:sym typeface="Consolas"/>
              </a:rPr>
              <a:t>	{num, num/3, 2},</a:t>
            </a:r>
            <a:endParaRPr b="1" sz="15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500">
                <a:solidFill>
                  <a:schemeClr val="dk1"/>
                </a:solidFill>
                <a:latin typeface="Consolas"/>
                <a:ea typeface="Consolas"/>
                <a:cs typeface="Consolas"/>
                <a:sym typeface="Consolas"/>
              </a:rPr>
              <a:t>	{num+2, 0, num-5}</a:t>
            </a:r>
            <a:endParaRPr b="1" sz="15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500">
                <a:solidFill>
                  <a:schemeClr val="dk1"/>
                </a:solidFill>
                <a:latin typeface="Consolas"/>
                <a:ea typeface="Consolas"/>
                <a:cs typeface="Consolas"/>
                <a:sym typeface="Consolas"/>
              </a:rPr>
              <a:t>};</a:t>
            </a:r>
            <a:endParaRPr b="1" i="0" sz="1500" u="none" cap="none" strike="noStrike">
              <a:solidFill>
                <a:schemeClr val="dk1"/>
              </a:solidFill>
              <a:latin typeface="Consolas"/>
              <a:ea typeface="Consolas"/>
              <a:cs typeface="Consolas"/>
              <a:sym typeface="Consolas"/>
            </a:endParaRPr>
          </a:p>
        </p:txBody>
      </p:sp>
      <p:sp>
        <p:nvSpPr>
          <p:cNvPr id="101" name="Google Shape;101;p16"/>
          <p:cNvSpPr/>
          <p:nvPr/>
        </p:nvSpPr>
        <p:spPr>
          <a:xfrm>
            <a:off x="4704263" y="2040413"/>
            <a:ext cx="13800" cy="20454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Calibri"/>
              <a:ea typeface="Calibri"/>
              <a:cs typeface="Calibri"/>
              <a:sym typeface="Calibri"/>
            </a:endParaRPr>
          </a:p>
        </p:txBody>
      </p:sp>
      <p:sp>
        <p:nvSpPr>
          <p:cNvPr id="102" name="Google Shape;102;p16"/>
          <p:cNvSpPr txBox="1"/>
          <p:nvPr/>
        </p:nvSpPr>
        <p:spPr>
          <a:xfrm>
            <a:off x="1986394" y="4446094"/>
            <a:ext cx="5246700" cy="3540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b="1" i="1" lang="es" sz="1400">
                <a:solidFill>
                  <a:schemeClr val="dk1"/>
                </a:solidFill>
                <a:latin typeface="Roboto"/>
                <a:ea typeface="Roboto"/>
                <a:cs typeface="Roboto"/>
                <a:sym typeface="Roboto"/>
              </a:rPr>
              <a:t>¿Qué inconvenientes ves en cada forma de creación?</a:t>
            </a:r>
            <a:endParaRPr b="1" i="1" sz="14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17"/>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08" name="Google Shape;108;p17"/>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109" name="Google Shape;109;p17"/>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0" name="Google Shape;110;p17"/>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111" name="Google Shape;111;p17"/>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2" name="Google Shape;112;p17"/>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 name="Google Shape;113;p17"/>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114" name="Google Shape;114;p17"/>
          <p:cNvSpPr txBox="1"/>
          <p:nvPr/>
        </p:nvSpPr>
        <p:spPr>
          <a:xfrm>
            <a:off x="494981" y="1155413"/>
            <a:ext cx="8000700" cy="6903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2</a:t>
            </a:r>
            <a:r>
              <a:rPr b="1" i="0" lang="es" sz="1900" u="none" cap="none" strike="noStrike">
                <a:solidFill>
                  <a:srgbClr val="00AEAA"/>
                </a:solidFill>
                <a:latin typeface="Roboto"/>
                <a:ea typeface="Roboto"/>
                <a:cs typeface="Roboto"/>
                <a:sym typeface="Roboto"/>
              </a:rPr>
              <a:t>.</a:t>
            </a:r>
            <a:r>
              <a:rPr lang="es" sz="1400">
                <a:solidFill>
                  <a:schemeClr val="dk1"/>
                </a:solidFill>
                <a:latin typeface="Roboto"/>
                <a:ea typeface="Roboto"/>
                <a:cs typeface="Roboto"/>
                <a:sym typeface="Roboto"/>
              </a:rPr>
              <a:t> Crea una función que imprima los valores de una matriz de </a:t>
            </a:r>
            <a:r>
              <a:rPr b="1" lang="es" sz="1400">
                <a:solidFill>
                  <a:schemeClr val="dk1"/>
                </a:solidFill>
                <a:latin typeface="Roboto"/>
                <a:ea typeface="Roboto"/>
                <a:cs typeface="Roboto"/>
                <a:sym typeface="Roboto"/>
              </a:rPr>
              <a:t>enteros</a:t>
            </a:r>
            <a:r>
              <a:rPr lang="es" sz="1400">
                <a:solidFill>
                  <a:schemeClr val="dk1"/>
                </a:solidFill>
                <a:latin typeface="Roboto"/>
                <a:ea typeface="Roboto"/>
                <a:cs typeface="Roboto"/>
                <a:sym typeface="Roboto"/>
              </a:rPr>
              <a:t>, la función debe recibir una matriz y no retornar nada</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18"/>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20" name="Google Shape;120;p18"/>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121" name="Google Shape;121;p18"/>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8"/>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123" name="Google Shape;123;p18"/>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18"/>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5" name="Google Shape;125;p18"/>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126" name="Google Shape;126;p18"/>
          <p:cNvSpPr txBox="1"/>
          <p:nvPr/>
        </p:nvSpPr>
        <p:spPr>
          <a:xfrm>
            <a:off x="494981" y="1155413"/>
            <a:ext cx="8000700" cy="6903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2</a:t>
            </a:r>
            <a:r>
              <a:rPr b="1" i="0" lang="es" sz="1900" u="none" cap="none" strike="noStrike">
                <a:solidFill>
                  <a:srgbClr val="00AEAA"/>
                </a:solidFill>
                <a:latin typeface="Roboto"/>
                <a:ea typeface="Roboto"/>
                <a:cs typeface="Roboto"/>
                <a:sym typeface="Roboto"/>
              </a:rPr>
              <a:t>.</a:t>
            </a:r>
            <a:r>
              <a:rPr lang="es" sz="1400">
                <a:solidFill>
                  <a:schemeClr val="dk1"/>
                </a:solidFill>
                <a:latin typeface="Roboto"/>
                <a:ea typeface="Roboto"/>
                <a:cs typeface="Roboto"/>
                <a:sym typeface="Roboto"/>
              </a:rPr>
              <a:t> Crea una función que imprima los valores de una matriz de </a:t>
            </a:r>
            <a:r>
              <a:rPr b="1" lang="es" sz="1400">
                <a:solidFill>
                  <a:schemeClr val="dk1"/>
                </a:solidFill>
                <a:latin typeface="Roboto"/>
                <a:ea typeface="Roboto"/>
                <a:cs typeface="Roboto"/>
                <a:sym typeface="Roboto"/>
              </a:rPr>
              <a:t>enteros</a:t>
            </a:r>
            <a:r>
              <a:rPr lang="es" sz="1400">
                <a:solidFill>
                  <a:schemeClr val="dk1"/>
                </a:solidFill>
                <a:latin typeface="Roboto"/>
                <a:ea typeface="Roboto"/>
                <a:cs typeface="Roboto"/>
                <a:sym typeface="Roboto"/>
              </a:rPr>
              <a:t>, la función debe recibir una matriz y no retornar nada</a:t>
            </a:r>
            <a:endParaRPr b="0" i="0" sz="1400" u="none" cap="none" strike="noStrike">
              <a:solidFill>
                <a:schemeClr val="dk1"/>
              </a:solidFill>
              <a:latin typeface="Roboto"/>
              <a:ea typeface="Roboto"/>
              <a:cs typeface="Roboto"/>
              <a:sym typeface="Roboto"/>
            </a:endParaRPr>
          </a:p>
        </p:txBody>
      </p:sp>
      <p:sp>
        <p:nvSpPr>
          <p:cNvPr id="127" name="Google Shape;127;p18"/>
          <p:cNvSpPr txBox="1"/>
          <p:nvPr/>
        </p:nvSpPr>
        <p:spPr>
          <a:xfrm>
            <a:off x="494981" y="2211975"/>
            <a:ext cx="6008100" cy="2088600"/>
          </a:xfrm>
          <a:prstGeom prst="rect">
            <a:avLst/>
          </a:prstGeom>
          <a:noFill/>
          <a:ln>
            <a:noFill/>
          </a:ln>
        </p:spPr>
        <p:txBody>
          <a:bodyPr anchorCtr="0" anchor="t" bIns="68575" lIns="68575" spcFirstLastPara="1" rIns="68575" wrap="square" tIns="68575">
            <a:spAutoFit/>
          </a:bodyPr>
          <a:lstStyle/>
          <a:p>
            <a:pPr indent="0" lvl="0" marL="0" rtl="0" algn="l">
              <a:lnSpc>
                <a:spcPct val="115000"/>
              </a:lnSpc>
              <a:spcBef>
                <a:spcPts val="0"/>
              </a:spcBef>
              <a:spcAft>
                <a:spcPts val="0"/>
              </a:spcAft>
              <a:buClr>
                <a:schemeClr val="dk1"/>
              </a:buClr>
              <a:buSzPts val="800"/>
              <a:buFont typeface="Arial"/>
              <a:buNone/>
            </a:pPr>
            <a:r>
              <a:rPr b="1" lang="es" sz="1400">
                <a:solidFill>
                  <a:srgbClr val="3C78D8"/>
                </a:solidFill>
                <a:latin typeface="Consolas"/>
                <a:ea typeface="Consolas"/>
                <a:cs typeface="Consolas"/>
                <a:sym typeface="Consolas"/>
              </a:rPr>
              <a:t>public static void</a:t>
            </a:r>
            <a:r>
              <a:rPr b="1" lang="es" sz="1400">
                <a:solidFill>
                  <a:schemeClr val="dk1"/>
                </a:solidFill>
                <a:latin typeface="Consolas"/>
                <a:ea typeface="Consolas"/>
                <a:cs typeface="Consolas"/>
                <a:sym typeface="Consolas"/>
              </a:rPr>
              <a:t> </a:t>
            </a:r>
            <a:r>
              <a:rPr b="1" lang="es" sz="1400">
                <a:solidFill>
                  <a:srgbClr val="188038"/>
                </a:solidFill>
                <a:latin typeface="Consolas"/>
                <a:ea typeface="Consolas"/>
                <a:cs typeface="Consolas"/>
                <a:sym typeface="Consolas"/>
              </a:rPr>
              <a:t>imprimirMatriz</a:t>
            </a:r>
            <a:r>
              <a:rPr b="1" lang="es" sz="1400">
                <a:solidFill>
                  <a:schemeClr val="dk1"/>
                </a:solidFill>
                <a:latin typeface="Consolas"/>
                <a:ea typeface="Consolas"/>
                <a:cs typeface="Consolas"/>
                <a:sym typeface="Consolas"/>
              </a:rPr>
              <a:t>(</a:t>
            </a:r>
            <a:r>
              <a:rPr b="1" lang="es" sz="1400">
                <a:solidFill>
                  <a:srgbClr val="3C78D8"/>
                </a:solidFill>
                <a:latin typeface="Consolas"/>
                <a:ea typeface="Consolas"/>
                <a:cs typeface="Consolas"/>
                <a:sym typeface="Consolas"/>
              </a:rPr>
              <a:t>int</a:t>
            </a:r>
            <a:r>
              <a:rPr b="1" lang="es" sz="1400">
                <a:solidFill>
                  <a:schemeClr val="dk1"/>
                </a:solidFill>
                <a:latin typeface="Consolas"/>
                <a:ea typeface="Consolas"/>
                <a:cs typeface="Consolas"/>
                <a:sym typeface="Consolas"/>
              </a:rPr>
              <a:t>[][] </a:t>
            </a:r>
            <a:r>
              <a:rPr b="1" lang="es" sz="1400">
                <a:solidFill>
                  <a:srgbClr val="188038"/>
                </a:solidFill>
                <a:latin typeface="Consolas"/>
                <a:ea typeface="Consolas"/>
                <a:cs typeface="Consolas"/>
                <a:sym typeface="Consolas"/>
              </a:rPr>
              <a:t>matriz</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for (</a:t>
            </a:r>
            <a:r>
              <a:rPr b="1" lang="es" sz="1400">
                <a:solidFill>
                  <a:srgbClr val="3C78D8"/>
                </a:solidFill>
                <a:latin typeface="Consolas"/>
                <a:ea typeface="Consolas"/>
                <a:cs typeface="Consolas"/>
                <a:sym typeface="Consolas"/>
              </a:rPr>
              <a:t>int</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fil </a:t>
            </a:r>
            <a:r>
              <a:rPr b="1" lang="es" sz="1400">
                <a:solidFill>
                  <a:schemeClr val="dk1"/>
                </a:solidFill>
                <a:latin typeface="Consolas"/>
                <a:ea typeface="Consolas"/>
                <a:cs typeface="Consolas"/>
                <a:sym typeface="Consolas"/>
              </a:rPr>
              <a:t>= 0; </a:t>
            </a:r>
            <a:r>
              <a:rPr b="1" lang="es" sz="1400">
                <a:solidFill>
                  <a:srgbClr val="FF0000"/>
                </a:solidFill>
                <a:latin typeface="Consolas"/>
                <a:ea typeface="Consolas"/>
                <a:cs typeface="Consolas"/>
                <a:sym typeface="Consolas"/>
              </a:rPr>
              <a:t>fil </a:t>
            </a:r>
            <a:r>
              <a:rPr b="1" lang="es" sz="1400">
                <a:solidFill>
                  <a:schemeClr val="dk1"/>
                </a:solidFill>
                <a:latin typeface="Consolas"/>
                <a:ea typeface="Consolas"/>
                <a:cs typeface="Consolas"/>
                <a:sym typeface="Consolas"/>
              </a:rPr>
              <a:t>&lt; </a:t>
            </a:r>
            <a:r>
              <a:rPr b="1" lang="es" sz="1400">
                <a:solidFill>
                  <a:srgbClr val="188038"/>
                </a:solidFill>
                <a:latin typeface="Consolas"/>
                <a:ea typeface="Consolas"/>
                <a:cs typeface="Consolas"/>
                <a:sym typeface="Consolas"/>
              </a:rPr>
              <a:t>matriz</a:t>
            </a:r>
            <a:r>
              <a:rPr b="1" lang="es" sz="1400">
                <a:solidFill>
                  <a:schemeClr val="dk1"/>
                </a:solidFill>
                <a:latin typeface="Consolas"/>
                <a:ea typeface="Consolas"/>
                <a:cs typeface="Consolas"/>
                <a:sym typeface="Consolas"/>
              </a:rPr>
              <a:t>.length; </a:t>
            </a:r>
            <a:r>
              <a:rPr b="1" lang="es" sz="1400">
                <a:solidFill>
                  <a:srgbClr val="FF0000"/>
                </a:solidFill>
                <a:latin typeface="Consolas"/>
                <a:ea typeface="Consolas"/>
                <a:cs typeface="Consolas"/>
                <a:sym typeface="Consolas"/>
              </a:rPr>
              <a:t>fil</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for (</a:t>
            </a:r>
            <a:r>
              <a:rPr b="1" lang="es" sz="1400">
                <a:solidFill>
                  <a:srgbClr val="3C78D8"/>
                </a:solidFill>
                <a:latin typeface="Consolas"/>
                <a:ea typeface="Consolas"/>
                <a:cs typeface="Consolas"/>
                <a:sym typeface="Consolas"/>
              </a:rPr>
              <a:t>int</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col </a:t>
            </a:r>
            <a:r>
              <a:rPr b="1" lang="es" sz="1400">
                <a:solidFill>
                  <a:schemeClr val="dk1"/>
                </a:solidFill>
                <a:latin typeface="Consolas"/>
                <a:ea typeface="Consolas"/>
                <a:cs typeface="Consolas"/>
                <a:sym typeface="Consolas"/>
              </a:rPr>
              <a:t>= 0; </a:t>
            </a:r>
            <a:r>
              <a:rPr b="1" lang="es" sz="1400">
                <a:solidFill>
                  <a:srgbClr val="FF0000"/>
                </a:solidFill>
                <a:latin typeface="Consolas"/>
                <a:ea typeface="Consolas"/>
                <a:cs typeface="Consolas"/>
                <a:sym typeface="Consolas"/>
              </a:rPr>
              <a:t>col </a:t>
            </a:r>
            <a:r>
              <a:rPr b="1" lang="es" sz="1400">
                <a:solidFill>
                  <a:schemeClr val="dk1"/>
                </a:solidFill>
                <a:latin typeface="Consolas"/>
                <a:ea typeface="Consolas"/>
                <a:cs typeface="Consolas"/>
                <a:sym typeface="Consolas"/>
              </a:rPr>
              <a:t>&lt; </a:t>
            </a:r>
            <a:r>
              <a:rPr b="1" lang="es" sz="1400">
                <a:solidFill>
                  <a:srgbClr val="188038"/>
                </a:solidFill>
                <a:latin typeface="Consolas"/>
                <a:ea typeface="Consolas"/>
                <a:cs typeface="Consolas"/>
                <a:sym typeface="Consolas"/>
              </a:rPr>
              <a:t>matriz</a:t>
            </a:r>
            <a:r>
              <a:rPr b="1" lang="es" sz="1400">
                <a:solidFill>
                  <a:schemeClr val="dk1"/>
                </a:solidFill>
                <a:latin typeface="Consolas"/>
                <a:ea typeface="Consolas"/>
                <a:cs typeface="Consolas"/>
                <a:sym typeface="Consolas"/>
              </a:rPr>
              <a:t>[</a:t>
            </a:r>
            <a:r>
              <a:rPr b="1" lang="es" sz="1400">
                <a:solidFill>
                  <a:srgbClr val="FF0000"/>
                </a:solidFill>
                <a:latin typeface="Consolas"/>
                <a:ea typeface="Consolas"/>
                <a:cs typeface="Consolas"/>
                <a:sym typeface="Consolas"/>
              </a:rPr>
              <a:t>fil</a:t>
            </a:r>
            <a:r>
              <a:rPr b="1" lang="es" sz="1400">
                <a:solidFill>
                  <a:schemeClr val="dk1"/>
                </a:solidFill>
                <a:latin typeface="Consolas"/>
                <a:ea typeface="Consolas"/>
                <a:cs typeface="Consolas"/>
                <a:sym typeface="Consolas"/>
              </a:rPr>
              <a:t>].length; </a:t>
            </a:r>
            <a:r>
              <a:rPr b="1" lang="es" sz="1400">
                <a:solidFill>
                  <a:srgbClr val="FF0000"/>
                </a:solidFill>
                <a:latin typeface="Consolas"/>
                <a:ea typeface="Consolas"/>
                <a:cs typeface="Consolas"/>
                <a:sym typeface="Consolas"/>
              </a:rPr>
              <a:t>col</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System.out.print(“  ” + </a:t>
            </a:r>
            <a:r>
              <a:rPr b="1" lang="es" sz="1400">
                <a:solidFill>
                  <a:srgbClr val="188038"/>
                </a:solidFill>
                <a:latin typeface="Consolas"/>
                <a:ea typeface="Consolas"/>
                <a:cs typeface="Consolas"/>
                <a:sym typeface="Consolas"/>
              </a:rPr>
              <a:t>matriz</a:t>
            </a:r>
            <a:r>
              <a:rPr b="1" lang="es" sz="1400">
                <a:solidFill>
                  <a:schemeClr val="dk1"/>
                </a:solidFill>
                <a:latin typeface="Consolas"/>
                <a:ea typeface="Consolas"/>
                <a:cs typeface="Consolas"/>
                <a:sym typeface="Consolas"/>
              </a:rPr>
              <a:t>[</a:t>
            </a:r>
            <a:r>
              <a:rPr b="1" lang="es" sz="1400">
                <a:solidFill>
                  <a:srgbClr val="FF0000"/>
                </a:solidFill>
                <a:latin typeface="Consolas"/>
                <a:ea typeface="Consolas"/>
                <a:cs typeface="Consolas"/>
                <a:sym typeface="Consolas"/>
              </a:rPr>
              <a:t>fil</a:t>
            </a:r>
            <a:r>
              <a:rPr b="1" lang="es" sz="1400">
                <a:solidFill>
                  <a:schemeClr val="dk1"/>
                </a:solidFill>
                <a:latin typeface="Consolas"/>
                <a:ea typeface="Consolas"/>
                <a:cs typeface="Consolas"/>
                <a:sym typeface="Consolas"/>
              </a:rPr>
              <a:t>][</a:t>
            </a:r>
            <a:r>
              <a:rPr b="1" lang="es" sz="1400">
                <a:solidFill>
                  <a:srgbClr val="FF0000"/>
                </a:solidFill>
                <a:latin typeface="Consolas"/>
                <a:ea typeface="Consolas"/>
                <a:cs typeface="Consolas"/>
                <a:sym typeface="Consolas"/>
              </a:rPr>
              <a:t>col</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System.out.println(“”);</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p:txBody>
      </p:sp>
      <p:sp>
        <p:nvSpPr>
          <p:cNvPr id="128" name="Google Shape;128;p18"/>
          <p:cNvSpPr/>
          <p:nvPr/>
        </p:nvSpPr>
        <p:spPr>
          <a:xfrm>
            <a:off x="5951944" y="2568638"/>
            <a:ext cx="974700" cy="162300"/>
          </a:xfrm>
          <a:prstGeom prst="rightArrow">
            <a:avLst>
              <a:gd fmla="val 50000" name="adj1"/>
              <a:gd fmla="val 81465" name="adj2"/>
            </a:avLst>
          </a:prstGeom>
          <a:solidFill>
            <a:schemeClr val="accent6"/>
          </a:solidFill>
          <a:ln cap="flat" cmpd="sng" w="9525">
            <a:solidFill>
              <a:schemeClr val="accent6"/>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300">
              <a:latin typeface="Roboto"/>
              <a:ea typeface="Roboto"/>
              <a:cs typeface="Roboto"/>
              <a:sym typeface="Roboto"/>
            </a:endParaRPr>
          </a:p>
        </p:txBody>
      </p:sp>
      <p:sp>
        <p:nvSpPr>
          <p:cNvPr id="129" name="Google Shape;129;p18"/>
          <p:cNvSpPr/>
          <p:nvPr/>
        </p:nvSpPr>
        <p:spPr>
          <a:xfrm>
            <a:off x="6453844" y="2834944"/>
            <a:ext cx="472800" cy="162300"/>
          </a:xfrm>
          <a:prstGeom prst="rightArrow">
            <a:avLst>
              <a:gd fmla="val 50000" name="adj1"/>
              <a:gd fmla="val 81465" name="adj2"/>
            </a:avLst>
          </a:prstGeom>
          <a:solidFill>
            <a:schemeClr val="accent6"/>
          </a:solidFill>
          <a:ln cap="flat" cmpd="sng" w="9525">
            <a:solidFill>
              <a:schemeClr val="accent6"/>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300">
              <a:latin typeface="Roboto"/>
              <a:ea typeface="Roboto"/>
              <a:cs typeface="Roboto"/>
              <a:sym typeface="Roboto"/>
            </a:endParaRPr>
          </a:p>
        </p:txBody>
      </p:sp>
      <p:sp>
        <p:nvSpPr>
          <p:cNvPr id="130" name="Google Shape;130;p18"/>
          <p:cNvSpPr txBox="1"/>
          <p:nvPr/>
        </p:nvSpPr>
        <p:spPr>
          <a:xfrm>
            <a:off x="6973444" y="2442356"/>
            <a:ext cx="2119200" cy="1139100"/>
          </a:xfrm>
          <a:prstGeom prst="rect">
            <a:avLst/>
          </a:prstGeom>
          <a:noFill/>
          <a:ln>
            <a:noFill/>
          </a:ln>
        </p:spPr>
        <p:txBody>
          <a:bodyPr anchorCtr="0" anchor="t" bIns="68575" lIns="68575" spcFirstLastPara="1" rIns="68575" wrap="square" tIns="68575">
            <a:spAutoFit/>
          </a:bodyPr>
          <a:lstStyle/>
          <a:p>
            <a:pPr indent="0" lvl="0" marL="0" rtl="0" algn="l">
              <a:lnSpc>
                <a:spcPct val="150000"/>
              </a:lnSpc>
              <a:spcBef>
                <a:spcPts val="0"/>
              </a:spcBef>
              <a:spcAft>
                <a:spcPts val="0"/>
              </a:spcAft>
              <a:buNone/>
            </a:pPr>
            <a:r>
              <a:rPr lang="es" sz="1300">
                <a:solidFill>
                  <a:schemeClr val="dk1"/>
                </a:solidFill>
                <a:latin typeface="Roboto"/>
                <a:ea typeface="Roboto"/>
                <a:cs typeface="Roboto"/>
                <a:sym typeface="Roboto"/>
              </a:rPr>
              <a:t>- Se recorren la filas</a:t>
            </a:r>
            <a:endParaRPr sz="13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s" sz="1300">
                <a:solidFill>
                  <a:schemeClr val="dk1"/>
                </a:solidFill>
                <a:latin typeface="Roboto"/>
                <a:ea typeface="Roboto"/>
                <a:cs typeface="Roboto"/>
                <a:sym typeface="Roboto"/>
              </a:rPr>
              <a:t>- Se recorren las columnas</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s" sz="1300">
                <a:solidFill>
                  <a:schemeClr val="dk1"/>
                </a:solidFill>
                <a:latin typeface="Roboto"/>
                <a:ea typeface="Roboto"/>
                <a:cs typeface="Roboto"/>
                <a:sym typeface="Roboto"/>
              </a:rPr>
              <a:t>- Elemento (pareja de indices)</a:t>
            </a:r>
            <a:endParaRPr sz="1300">
              <a:solidFill>
                <a:schemeClr val="dk1"/>
              </a:solidFill>
              <a:latin typeface="Roboto"/>
              <a:ea typeface="Roboto"/>
              <a:cs typeface="Roboto"/>
              <a:sym typeface="Roboto"/>
            </a:endParaRPr>
          </a:p>
        </p:txBody>
      </p:sp>
      <p:sp>
        <p:nvSpPr>
          <p:cNvPr id="131" name="Google Shape;131;p18"/>
          <p:cNvSpPr/>
          <p:nvPr/>
        </p:nvSpPr>
        <p:spPr>
          <a:xfrm>
            <a:off x="5951944" y="3101250"/>
            <a:ext cx="974700" cy="162300"/>
          </a:xfrm>
          <a:prstGeom prst="rightArrow">
            <a:avLst>
              <a:gd fmla="val 50000" name="adj1"/>
              <a:gd fmla="val 81465" name="adj2"/>
            </a:avLst>
          </a:prstGeom>
          <a:solidFill>
            <a:schemeClr val="accent6"/>
          </a:solidFill>
          <a:ln cap="flat" cmpd="sng" w="9525">
            <a:solidFill>
              <a:schemeClr val="accent6"/>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19"/>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37" name="Google Shape;137;p19"/>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138" name="Google Shape;138;p19"/>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9" name="Google Shape;139;p19"/>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140" name="Google Shape;140;p19"/>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1" name="Google Shape;141;p19"/>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2" name="Google Shape;142;p19"/>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143" name="Google Shape;143;p19"/>
          <p:cNvSpPr txBox="1"/>
          <p:nvPr/>
        </p:nvSpPr>
        <p:spPr>
          <a:xfrm>
            <a:off x="494981" y="1155413"/>
            <a:ext cx="8000700" cy="6903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2</a:t>
            </a:r>
            <a:r>
              <a:rPr b="1" i="0" lang="es" sz="1900" u="none" cap="none" strike="noStrike">
                <a:solidFill>
                  <a:srgbClr val="00AEAA"/>
                </a:solidFill>
                <a:latin typeface="Roboto"/>
                <a:ea typeface="Roboto"/>
                <a:cs typeface="Roboto"/>
                <a:sym typeface="Roboto"/>
              </a:rPr>
              <a:t>.</a:t>
            </a:r>
            <a:r>
              <a:rPr lang="es" sz="1400">
                <a:solidFill>
                  <a:schemeClr val="dk1"/>
                </a:solidFill>
                <a:latin typeface="Roboto"/>
                <a:ea typeface="Roboto"/>
                <a:cs typeface="Roboto"/>
                <a:sym typeface="Roboto"/>
              </a:rPr>
              <a:t> Crea una función que imprima los valores de una matriz de </a:t>
            </a:r>
            <a:r>
              <a:rPr b="1" lang="es" sz="1400">
                <a:solidFill>
                  <a:schemeClr val="dk1"/>
                </a:solidFill>
                <a:latin typeface="Roboto"/>
                <a:ea typeface="Roboto"/>
                <a:cs typeface="Roboto"/>
                <a:sym typeface="Roboto"/>
              </a:rPr>
              <a:t>enteros</a:t>
            </a:r>
            <a:r>
              <a:rPr lang="es" sz="1400">
                <a:solidFill>
                  <a:schemeClr val="dk1"/>
                </a:solidFill>
                <a:latin typeface="Roboto"/>
                <a:ea typeface="Roboto"/>
                <a:cs typeface="Roboto"/>
                <a:sym typeface="Roboto"/>
              </a:rPr>
              <a:t>, la función debe recibir una matriz y no retornar nada</a:t>
            </a:r>
            <a:endParaRPr b="0" i="0" sz="1400" u="none" cap="none" strike="noStrike">
              <a:solidFill>
                <a:schemeClr val="dk1"/>
              </a:solidFill>
              <a:latin typeface="Roboto"/>
              <a:ea typeface="Roboto"/>
              <a:cs typeface="Roboto"/>
              <a:sym typeface="Roboto"/>
            </a:endParaRPr>
          </a:p>
        </p:txBody>
      </p:sp>
      <p:sp>
        <p:nvSpPr>
          <p:cNvPr id="144" name="Google Shape;144;p19"/>
          <p:cNvSpPr txBox="1"/>
          <p:nvPr/>
        </p:nvSpPr>
        <p:spPr>
          <a:xfrm>
            <a:off x="1104094" y="1963819"/>
            <a:ext cx="5280000" cy="2584500"/>
          </a:xfrm>
          <a:prstGeom prst="rect">
            <a:avLst/>
          </a:prstGeom>
          <a:noFill/>
          <a:ln>
            <a:noFill/>
          </a:ln>
        </p:spPr>
        <p:txBody>
          <a:bodyPr anchorCtr="0" anchor="t" bIns="68575" lIns="68575" spcFirstLastPara="1" rIns="68575" wrap="square" tIns="68575">
            <a:spAutoFit/>
          </a:bodyPr>
          <a:lstStyle/>
          <a:p>
            <a:pPr indent="0" lvl="0" marL="0" rtl="0" algn="l">
              <a:lnSpc>
                <a:spcPct val="115000"/>
              </a:lnSpc>
              <a:spcBef>
                <a:spcPts val="0"/>
              </a:spcBef>
              <a:spcAft>
                <a:spcPts val="0"/>
              </a:spcAft>
              <a:buClr>
                <a:schemeClr val="dk1"/>
              </a:buClr>
              <a:buSzPts val="800"/>
              <a:buFont typeface="Arial"/>
              <a:buNone/>
            </a:pPr>
            <a:r>
              <a:rPr b="1" lang="es" sz="1400">
                <a:solidFill>
                  <a:srgbClr val="3C78D8"/>
                </a:solidFill>
                <a:latin typeface="Consolas"/>
                <a:ea typeface="Consolas"/>
                <a:cs typeface="Consolas"/>
                <a:sym typeface="Consolas"/>
              </a:rPr>
              <a:t>public static void</a:t>
            </a:r>
            <a:r>
              <a:rPr b="1" lang="es" sz="1400">
                <a:solidFill>
                  <a:schemeClr val="dk1"/>
                </a:solidFill>
                <a:latin typeface="Consolas"/>
                <a:ea typeface="Consolas"/>
                <a:cs typeface="Consolas"/>
                <a:sym typeface="Consolas"/>
              </a:rPr>
              <a:t> </a:t>
            </a:r>
            <a:r>
              <a:rPr b="1" lang="es" sz="1400">
                <a:solidFill>
                  <a:srgbClr val="188038"/>
                </a:solidFill>
                <a:latin typeface="Consolas"/>
                <a:ea typeface="Consolas"/>
                <a:cs typeface="Consolas"/>
                <a:sym typeface="Consolas"/>
              </a:rPr>
              <a:t>imprimirMatriz</a:t>
            </a:r>
            <a:r>
              <a:rPr b="1" lang="es" sz="1400">
                <a:solidFill>
                  <a:schemeClr val="dk1"/>
                </a:solidFill>
                <a:latin typeface="Consolas"/>
                <a:ea typeface="Consolas"/>
                <a:cs typeface="Consolas"/>
                <a:sym typeface="Consolas"/>
              </a:rPr>
              <a:t>(</a:t>
            </a:r>
            <a:r>
              <a:rPr b="1" lang="es" sz="1400">
                <a:solidFill>
                  <a:srgbClr val="3C78D8"/>
                </a:solidFill>
                <a:latin typeface="Consolas"/>
                <a:ea typeface="Consolas"/>
                <a:cs typeface="Consolas"/>
                <a:sym typeface="Consolas"/>
              </a:rPr>
              <a:t>int</a:t>
            </a:r>
            <a:r>
              <a:rPr b="1" lang="es" sz="1400">
                <a:solidFill>
                  <a:schemeClr val="dk1"/>
                </a:solidFill>
                <a:latin typeface="Consolas"/>
                <a:ea typeface="Consolas"/>
                <a:cs typeface="Consolas"/>
                <a:sym typeface="Consolas"/>
              </a:rPr>
              <a:t>[][] </a:t>
            </a:r>
            <a:r>
              <a:rPr b="1" lang="es" sz="1400">
                <a:solidFill>
                  <a:srgbClr val="188038"/>
                </a:solidFill>
                <a:latin typeface="Consolas"/>
                <a:ea typeface="Consolas"/>
                <a:cs typeface="Consolas"/>
                <a:sym typeface="Consolas"/>
              </a:rPr>
              <a:t>matriz</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accent6"/>
                </a:solidFill>
                <a:latin typeface="Consolas"/>
                <a:ea typeface="Consolas"/>
                <a:cs typeface="Consolas"/>
                <a:sym typeface="Consolas"/>
              </a:rPr>
              <a:t>// Dentro del método main</a:t>
            </a:r>
            <a:endParaRPr b="1" sz="14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rgbClr val="3C78D8"/>
                </a:solidFill>
                <a:latin typeface="Consolas"/>
                <a:ea typeface="Consolas"/>
                <a:cs typeface="Consolas"/>
                <a:sym typeface="Consolas"/>
              </a:rPr>
              <a:t>int</a:t>
            </a:r>
            <a:r>
              <a:rPr b="1" lang="es" sz="1400">
                <a:solidFill>
                  <a:schemeClr val="dk1"/>
                </a:solidFill>
                <a:latin typeface="Consolas"/>
                <a:ea typeface="Consolas"/>
                <a:cs typeface="Consolas"/>
                <a:sym typeface="Consolas"/>
              </a:rPr>
              <a:t>[][] </a:t>
            </a:r>
            <a:r>
              <a:rPr b="1" lang="es" sz="1400">
                <a:solidFill>
                  <a:srgbClr val="188038"/>
                </a:solidFill>
                <a:latin typeface="Consolas"/>
                <a:ea typeface="Consolas"/>
                <a:cs typeface="Consolas"/>
                <a:sym typeface="Consolas"/>
              </a:rPr>
              <a:t>matrizEnteros </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{1, -8, 22, 1},</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{2, 3, 4, 0}</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accent2"/>
                </a:solidFill>
                <a:latin typeface="Consolas"/>
                <a:ea typeface="Consolas"/>
                <a:cs typeface="Consolas"/>
                <a:sym typeface="Consolas"/>
              </a:rPr>
              <a:t>imprimirMatriz</a:t>
            </a:r>
            <a:r>
              <a:rPr b="1" lang="es" sz="1400">
                <a:solidFill>
                  <a:schemeClr val="dk1"/>
                </a:solidFill>
                <a:latin typeface="Consolas"/>
                <a:ea typeface="Consolas"/>
                <a:cs typeface="Consolas"/>
                <a:sym typeface="Consolas"/>
              </a:rPr>
              <a:t>(</a:t>
            </a:r>
            <a:r>
              <a:rPr b="1" lang="es" sz="1400">
                <a:solidFill>
                  <a:srgbClr val="188038"/>
                </a:solidFill>
                <a:latin typeface="Consolas"/>
                <a:ea typeface="Consolas"/>
                <a:cs typeface="Consolas"/>
                <a:sym typeface="Consolas"/>
              </a:rPr>
              <a:t>matrizEnteros</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p:txBody>
      </p:sp>
      <p:sp>
        <p:nvSpPr>
          <p:cNvPr id="145" name="Google Shape;145;p19"/>
          <p:cNvSpPr txBox="1"/>
          <p:nvPr/>
        </p:nvSpPr>
        <p:spPr>
          <a:xfrm>
            <a:off x="5987888" y="3069338"/>
            <a:ext cx="2119200" cy="1011300"/>
          </a:xfrm>
          <a:prstGeom prst="rect">
            <a:avLst/>
          </a:prstGeom>
          <a:noFill/>
          <a:ln cap="flat" cmpd="sng" w="9525">
            <a:solidFill>
              <a:schemeClr val="dk1"/>
            </a:solidFill>
            <a:prstDash val="solid"/>
            <a:round/>
            <a:headEnd len="sm" w="sm" type="none"/>
            <a:tailEnd len="sm" w="sm" type="none"/>
          </a:ln>
        </p:spPr>
        <p:txBody>
          <a:bodyPr anchorCtr="0" anchor="t" bIns="205725" lIns="274325" spcFirstLastPara="1" rIns="274325" wrap="square" tIns="205725">
            <a:spAutoFit/>
          </a:bodyPr>
          <a:lstStyle/>
          <a:p>
            <a:pPr indent="0" lvl="0" marL="0" rtl="0" algn="l">
              <a:lnSpc>
                <a:spcPct val="115000"/>
              </a:lnSpc>
              <a:spcBef>
                <a:spcPts val="0"/>
              </a:spcBef>
              <a:spcAft>
                <a:spcPts val="0"/>
              </a:spcAft>
              <a:buClr>
                <a:schemeClr val="dk1"/>
              </a:buClr>
              <a:buSzPts val="800"/>
              <a:buFont typeface="Arial"/>
              <a:buNone/>
            </a:pPr>
            <a:r>
              <a:rPr b="1" lang="es" sz="1800">
                <a:solidFill>
                  <a:schemeClr val="dk1"/>
                </a:solidFill>
                <a:latin typeface="Consolas"/>
                <a:ea typeface="Consolas"/>
                <a:cs typeface="Consolas"/>
                <a:sym typeface="Consolas"/>
              </a:rPr>
              <a:t>1  -8  22  1</a:t>
            </a:r>
            <a:endParaRPr b="1"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800">
                <a:solidFill>
                  <a:schemeClr val="dk1"/>
                </a:solidFill>
                <a:latin typeface="Consolas"/>
                <a:ea typeface="Consolas"/>
                <a:cs typeface="Consolas"/>
                <a:sym typeface="Consolas"/>
              </a:rPr>
              <a:t>2  3  4  0</a:t>
            </a:r>
            <a:endParaRPr b="1" sz="1800">
              <a:solidFill>
                <a:schemeClr val="dk1"/>
              </a:solidFill>
              <a:latin typeface="Consolas"/>
              <a:ea typeface="Consolas"/>
              <a:cs typeface="Consolas"/>
              <a:sym typeface="Consolas"/>
            </a:endParaRPr>
          </a:p>
        </p:txBody>
      </p:sp>
      <p:sp>
        <p:nvSpPr>
          <p:cNvPr id="146" name="Google Shape;146;p19"/>
          <p:cNvSpPr txBox="1"/>
          <p:nvPr/>
        </p:nvSpPr>
        <p:spPr>
          <a:xfrm>
            <a:off x="5987888" y="2631225"/>
            <a:ext cx="2119200" cy="338700"/>
          </a:xfrm>
          <a:prstGeom prst="rect">
            <a:avLst/>
          </a:prstGeom>
          <a:noFill/>
          <a:ln>
            <a:noFill/>
          </a:ln>
        </p:spPr>
        <p:txBody>
          <a:bodyPr anchorCtr="0" anchor="t" bIns="68575" lIns="68575" spcFirstLastPara="1" rIns="68575" wrap="square" tIns="68575">
            <a:spAutoFit/>
          </a:bodyPr>
          <a:lstStyle/>
          <a:p>
            <a:pPr indent="0" lvl="0" marL="0" rtl="0" algn="l">
              <a:lnSpc>
                <a:spcPct val="100000"/>
              </a:lnSpc>
              <a:spcBef>
                <a:spcPts val="0"/>
              </a:spcBef>
              <a:spcAft>
                <a:spcPts val="0"/>
              </a:spcAft>
              <a:buNone/>
            </a:pPr>
            <a:r>
              <a:rPr b="1" i="1" lang="es" sz="1300">
                <a:solidFill>
                  <a:schemeClr val="dk1"/>
                </a:solidFill>
                <a:latin typeface="Roboto"/>
                <a:ea typeface="Roboto"/>
                <a:cs typeface="Roboto"/>
                <a:sym typeface="Roboto"/>
              </a:rPr>
              <a:t>Salida</a:t>
            </a:r>
            <a:endParaRPr b="1" i="1" sz="13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20"/>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52" name="Google Shape;152;p20"/>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153" name="Google Shape;153;p20"/>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4" name="Google Shape;154;p20"/>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155" name="Google Shape;155;p20"/>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6" name="Google Shape;156;p20"/>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7" name="Google Shape;157;p20"/>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158" name="Google Shape;158;p20"/>
          <p:cNvSpPr txBox="1"/>
          <p:nvPr/>
        </p:nvSpPr>
        <p:spPr>
          <a:xfrm>
            <a:off x="488775" y="1098263"/>
            <a:ext cx="77757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3</a:t>
            </a:r>
            <a:r>
              <a:rPr b="1" i="0" lang="es" sz="1900" u="none" cap="none" strike="noStrike">
                <a:solidFill>
                  <a:srgbClr val="00AEAA"/>
                </a:solidFill>
                <a:latin typeface="Roboto"/>
                <a:ea typeface="Roboto"/>
                <a:cs typeface="Roboto"/>
                <a:sym typeface="Roboto"/>
              </a:rPr>
              <a:t>. </a:t>
            </a:r>
            <a:r>
              <a:rPr b="0" i="0" lang="es" sz="1400" u="none" cap="none" strike="noStrike">
                <a:solidFill>
                  <a:schemeClr val="dk1"/>
                </a:solidFill>
                <a:latin typeface="Roboto"/>
                <a:ea typeface="Roboto"/>
                <a:cs typeface="Roboto"/>
                <a:sym typeface="Roboto"/>
              </a:rPr>
              <a:t>Asigna los elementos </a:t>
            </a:r>
            <a:r>
              <a:rPr lang="es" sz="1400">
                <a:solidFill>
                  <a:schemeClr val="dk1"/>
                </a:solidFill>
                <a:latin typeface="Roboto"/>
                <a:ea typeface="Roboto"/>
                <a:cs typeface="Roboto"/>
                <a:sym typeface="Roboto"/>
              </a:rPr>
              <a:t>a una matriz de datos tipo </a:t>
            </a:r>
            <a:r>
              <a:rPr b="1" lang="es" sz="1400">
                <a:solidFill>
                  <a:schemeClr val="dk1"/>
                </a:solidFill>
                <a:latin typeface="Roboto"/>
                <a:ea typeface="Roboto"/>
                <a:cs typeface="Roboto"/>
                <a:sym typeface="Roboto"/>
              </a:rPr>
              <a:t>double</a:t>
            </a:r>
            <a:r>
              <a:rPr b="1" i="0" lang="es" sz="1400" u="none" cap="none" strike="noStrike">
                <a:solidFill>
                  <a:schemeClr val="dk1"/>
                </a:solidFill>
                <a:latin typeface="Roboto"/>
                <a:ea typeface="Roboto"/>
                <a:cs typeface="Roboto"/>
                <a:sym typeface="Roboto"/>
              </a:rPr>
              <a:t> </a:t>
            </a:r>
            <a:r>
              <a:rPr b="0" i="0" lang="es" sz="1400" u="none" cap="none" strike="noStrike">
                <a:solidFill>
                  <a:schemeClr val="dk1"/>
                </a:solidFill>
                <a:latin typeface="Roboto"/>
                <a:ea typeface="Roboto"/>
                <a:cs typeface="Roboto"/>
                <a:sym typeface="Roboto"/>
              </a:rPr>
              <a:t>usando </a:t>
            </a:r>
            <a:r>
              <a:rPr lang="es" sz="1400">
                <a:solidFill>
                  <a:schemeClr val="dk1"/>
                </a:solidFill>
                <a:latin typeface="Roboto"/>
                <a:ea typeface="Roboto"/>
                <a:cs typeface="Roboto"/>
                <a:sym typeface="Roboto"/>
              </a:rPr>
              <a:t>ciclos </a:t>
            </a:r>
            <a:r>
              <a:rPr b="0" i="0" lang="es" sz="1400" u="none" cap="none" strike="noStrike">
                <a:solidFill>
                  <a:schemeClr val="dk1"/>
                </a:solidFill>
                <a:latin typeface="Roboto"/>
                <a:ea typeface="Roboto"/>
                <a:cs typeface="Roboto"/>
                <a:sym typeface="Roboto"/>
              </a:rPr>
              <a:t>for.</a:t>
            </a:r>
            <a:endParaRPr b="0" i="0" sz="1400" u="none" cap="none" strike="noStrike">
              <a:solidFill>
                <a:schemeClr val="dk1"/>
              </a:solidFill>
              <a:latin typeface="Roboto"/>
              <a:ea typeface="Roboto"/>
              <a:cs typeface="Roboto"/>
              <a:sym typeface="Roboto"/>
            </a:endParaRPr>
          </a:p>
        </p:txBody>
      </p:sp>
      <p:sp>
        <p:nvSpPr>
          <p:cNvPr id="159" name="Google Shape;159;p20"/>
          <p:cNvSpPr txBox="1"/>
          <p:nvPr/>
        </p:nvSpPr>
        <p:spPr>
          <a:xfrm>
            <a:off x="6666769" y="1611281"/>
            <a:ext cx="2285700" cy="681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s" sz="1200">
                <a:solidFill>
                  <a:schemeClr val="dk1"/>
                </a:solidFill>
                <a:latin typeface="Roboto"/>
                <a:ea typeface="Roboto"/>
                <a:cs typeface="Roboto"/>
                <a:sym typeface="Roboto"/>
              </a:rPr>
              <a:t>Declaración variables de tamaño, estos también pueden ser pedidos por teclado</a:t>
            </a:r>
            <a:endParaRPr sz="1200">
              <a:solidFill>
                <a:schemeClr val="dk1"/>
              </a:solidFill>
              <a:latin typeface="Roboto"/>
              <a:ea typeface="Roboto"/>
              <a:cs typeface="Roboto"/>
              <a:sym typeface="Roboto"/>
            </a:endParaRPr>
          </a:p>
        </p:txBody>
      </p:sp>
      <p:sp>
        <p:nvSpPr>
          <p:cNvPr id="160" name="Google Shape;160;p20"/>
          <p:cNvSpPr txBox="1"/>
          <p:nvPr/>
        </p:nvSpPr>
        <p:spPr>
          <a:xfrm>
            <a:off x="6666769" y="2346150"/>
            <a:ext cx="2285700" cy="507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s" sz="1200">
                <a:solidFill>
                  <a:schemeClr val="dk1"/>
                </a:solidFill>
                <a:latin typeface="Roboto"/>
                <a:ea typeface="Roboto"/>
                <a:cs typeface="Roboto"/>
                <a:sym typeface="Roboto"/>
              </a:rPr>
              <a:t>Inicialización y creación de matriz vacía</a:t>
            </a:r>
            <a:endParaRPr sz="1200">
              <a:solidFill>
                <a:schemeClr val="dk1"/>
              </a:solidFill>
              <a:latin typeface="Roboto"/>
              <a:ea typeface="Roboto"/>
              <a:cs typeface="Roboto"/>
              <a:sym typeface="Roboto"/>
            </a:endParaRPr>
          </a:p>
        </p:txBody>
      </p:sp>
      <p:sp>
        <p:nvSpPr>
          <p:cNvPr id="161" name="Google Shape;161;p20"/>
          <p:cNvSpPr txBox="1"/>
          <p:nvPr/>
        </p:nvSpPr>
        <p:spPr>
          <a:xfrm>
            <a:off x="488775" y="1647731"/>
            <a:ext cx="5578800" cy="1097400"/>
          </a:xfrm>
          <a:prstGeom prst="rect">
            <a:avLst/>
          </a:prstGeom>
          <a:noFill/>
          <a:ln>
            <a:noFill/>
          </a:ln>
        </p:spPr>
        <p:txBody>
          <a:bodyPr anchorCtr="0" anchor="t" bIns="68575" lIns="68575" spcFirstLastPara="1" rIns="68575" wrap="square" tIns="68575">
            <a:spAutoFit/>
          </a:bodyPr>
          <a:lstStyle/>
          <a:p>
            <a:pPr indent="0" lvl="0" marL="0" marR="0" rtl="0" algn="l">
              <a:lnSpc>
                <a:spcPct val="115000"/>
              </a:lnSpc>
              <a:spcBef>
                <a:spcPts val="0"/>
              </a:spcBef>
              <a:spcAft>
                <a:spcPts val="0"/>
              </a:spcAft>
              <a:buClr>
                <a:schemeClr val="dk1"/>
              </a:buClr>
              <a:buSzPts val="1500"/>
              <a:buFont typeface="Arial"/>
              <a:buNone/>
            </a:pPr>
            <a:r>
              <a:rPr b="1" lang="es" sz="1400">
                <a:solidFill>
                  <a:srgbClr val="3C78D8"/>
                </a:solidFill>
                <a:latin typeface="Consolas"/>
                <a:ea typeface="Consolas"/>
                <a:cs typeface="Consolas"/>
                <a:sym typeface="Consolas"/>
              </a:rPr>
              <a:t>int </a:t>
            </a:r>
            <a:r>
              <a:rPr b="1" lang="es" sz="1400">
                <a:solidFill>
                  <a:srgbClr val="188038"/>
                </a:solidFill>
                <a:latin typeface="Consolas"/>
                <a:ea typeface="Consolas"/>
                <a:cs typeface="Consolas"/>
                <a:sym typeface="Consolas"/>
              </a:rPr>
              <a:t>numFilas </a:t>
            </a:r>
            <a:r>
              <a:rPr b="1" lang="es" sz="1400">
                <a:solidFill>
                  <a:schemeClr val="dk1"/>
                </a:solidFill>
                <a:latin typeface="Consolas"/>
                <a:ea typeface="Consolas"/>
                <a:cs typeface="Consolas"/>
                <a:sym typeface="Consolas"/>
              </a:rPr>
              <a:t>= 3;</a:t>
            </a:r>
            <a:endParaRPr b="1" sz="14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400">
                <a:solidFill>
                  <a:srgbClr val="3C78D8"/>
                </a:solidFill>
                <a:latin typeface="Consolas"/>
                <a:ea typeface="Consolas"/>
                <a:cs typeface="Consolas"/>
                <a:sym typeface="Consolas"/>
              </a:rPr>
              <a:t>int </a:t>
            </a:r>
            <a:r>
              <a:rPr b="1" lang="es" sz="1400">
                <a:solidFill>
                  <a:srgbClr val="188038"/>
                </a:solidFill>
                <a:latin typeface="Consolas"/>
                <a:ea typeface="Consolas"/>
                <a:cs typeface="Consolas"/>
                <a:sym typeface="Consolas"/>
              </a:rPr>
              <a:t>numColumnas </a:t>
            </a:r>
            <a:r>
              <a:rPr b="1" lang="es" sz="1400">
                <a:solidFill>
                  <a:schemeClr val="dk1"/>
                </a:solidFill>
                <a:latin typeface="Consolas"/>
                <a:ea typeface="Consolas"/>
                <a:cs typeface="Consolas"/>
                <a:sym typeface="Consolas"/>
              </a:rPr>
              <a:t>= 4;</a:t>
            </a:r>
            <a:endParaRPr b="1" sz="14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t/>
            </a:r>
            <a:endParaRPr b="1" sz="1400">
              <a:solidFill>
                <a:srgbClr val="3C78D8"/>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400">
                <a:solidFill>
                  <a:srgbClr val="3C78D8"/>
                </a:solidFill>
                <a:latin typeface="Consolas"/>
                <a:ea typeface="Consolas"/>
                <a:cs typeface="Consolas"/>
                <a:sym typeface="Consolas"/>
              </a:rPr>
              <a:t>double</a:t>
            </a:r>
            <a:r>
              <a:rPr b="1" i="0" lang="es" sz="1400" u="none" cap="none" strike="noStrike">
                <a:solidFill>
                  <a:schemeClr val="dk1"/>
                </a:solidFill>
                <a:latin typeface="Consolas"/>
                <a:ea typeface="Consolas"/>
                <a:cs typeface="Consolas"/>
                <a:sym typeface="Consolas"/>
              </a:rPr>
              <a:t>[][] </a:t>
            </a:r>
            <a:r>
              <a:rPr b="1" i="0" lang="es" sz="1400" u="none" cap="none" strike="noStrike">
                <a:solidFill>
                  <a:srgbClr val="188038"/>
                </a:solidFill>
                <a:latin typeface="Consolas"/>
                <a:ea typeface="Consolas"/>
                <a:cs typeface="Consolas"/>
                <a:sym typeface="Consolas"/>
              </a:rPr>
              <a:t>matriz </a:t>
            </a:r>
            <a:r>
              <a:rPr b="1" i="0" lang="es" sz="1400" u="none" cap="none" strike="noStrike">
                <a:solidFill>
                  <a:schemeClr val="dk1"/>
                </a:solidFill>
                <a:latin typeface="Consolas"/>
                <a:ea typeface="Consolas"/>
                <a:cs typeface="Consolas"/>
                <a:sym typeface="Consolas"/>
              </a:rPr>
              <a:t>= new </a:t>
            </a:r>
            <a:r>
              <a:rPr b="1" lang="es" sz="1400">
                <a:solidFill>
                  <a:srgbClr val="3C78D8"/>
                </a:solidFill>
                <a:latin typeface="Consolas"/>
                <a:ea typeface="Consolas"/>
                <a:cs typeface="Consolas"/>
                <a:sym typeface="Consolas"/>
              </a:rPr>
              <a:t>double</a:t>
            </a:r>
            <a:r>
              <a:rPr b="1" i="0" lang="es" sz="1400" u="none" cap="none" strike="noStrike">
                <a:solidFill>
                  <a:schemeClr val="dk1"/>
                </a:solidFill>
                <a:latin typeface="Consolas"/>
                <a:ea typeface="Consolas"/>
                <a:cs typeface="Consolas"/>
                <a:sym typeface="Consolas"/>
              </a:rPr>
              <a:t>[</a:t>
            </a:r>
            <a:r>
              <a:rPr b="1" lang="es" sz="1400">
                <a:solidFill>
                  <a:srgbClr val="188038"/>
                </a:solidFill>
                <a:latin typeface="Consolas"/>
                <a:ea typeface="Consolas"/>
                <a:cs typeface="Consolas"/>
                <a:sym typeface="Consolas"/>
              </a:rPr>
              <a:t>numFilas</a:t>
            </a:r>
            <a:r>
              <a:rPr b="1" i="0" lang="es" sz="1400" u="none" cap="none" strike="noStrike">
                <a:solidFill>
                  <a:schemeClr val="dk1"/>
                </a:solidFill>
                <a:latin typeface="Consolas"/>
                <a:ea typeface="Consolas"/>
                <a:cs typeface="Consolas"/>
                <a:sym typeface="Consolas"/>
              </a:rPr>
              <a:t>][</a:t>
            </a:r>
            <a:r>
              <a:rPr b="1" lang="es" sz="1400">
                <a:solidFill>
                  <a:srgbClr val="188038"/>
                </a:solidFill>
                <a:latin typeface="Consolas"/>
                <a:ea typeface="Consolas"/>
                <a:cs typeface="Consolas"/>
                <a:sym typeface="Consolas"/>
              </a:rPr>
              <a:t>numColumnas</a:t>
            </a:r>
            <a:r>
              <a:rPr b="1" i="0" lang="es" sz="1400" u="none" cap="none" strike="noStrike">
                <a:solidFill>
                  <a:schemeClr val="dk1"/>
                </a:solidFill>
                <a:latin typeface="Consolas"/>
                <a:ea typeface="Consolas"/>
                <a:cs typeface="Consolas"/>
                <a:sym typeface="Consolas"/>
              </a:rPr>
              <a:t>];</a:t>
            </a:r>
            <a:endParaRPr b="1" i="0" sz="1400" u="none" cap="none" strike="noStrike">
              <a:solidFill>
                <a:schemeClr val="dk1"/>
              </a:solidFill>
              <a:latin typeface="Consolas"/>
              <a:ea typeface="Consolas"/>
              <a:cs typeface="Consolas"/>
              <a:sym typeface="Consolas"/>
            </a:endParaRPr>
          </a:p>
        </p:txBody>
      </p:sp>
      <p:sp>
        <p:nvSpPr>
          <p:cNvPr id="162" name="Google Shape;162;p20"/>
          <p:cNvSpPr/>
          <p:nvPr/>
        </p:nvSpPr>
        <p:spPr>
          <a:xfrm>
            <a:off x="5640675" y="1899563"/>
            <a:ext cx="925800" cy="162300"/>
          </a:xfrm>
          <a:prstGeom prst="rightArrow">
            <a:avLst>
              <a:gd fmla="val 50000" name="adj1"/>
              <a:gd fmla="val 81465" name="adj2"/>
            </a:avLst>
          </a:prstGeom>
          <a:solidFill>
            <a:schemeClr val="accent6"/>
          </a:solidFill>
          <a:ln cap="flat" cmpd="sng" w="9525">
            <a:solidFill>
              <a:schemeClr val="accent6"/>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Calibri"/>
              <a:ea typeface="Calibri"/>
              <a:cs typeface="Calibri"/>
              <a:sym typeface="Calibri"/>
            </a:endParaRPr>
          </a:p>
        </p:txBody>
      </p:sp>
      <p:sp>
        <p:nvSpPr>
          <p:cNvPr id="163" name="Google Shape;163;p20"/>
          <p:cNvSpPr/>
          <p:nvPr/>
        </p:nvSpPr>
        <p:spPr>
          <a:xfrm>
            <a:off x="6080775" y="2493188"/>
            <a:ext cx="485700" cy="162300"/>
          </a:xfrm>
          <a:prstGeom prst="rightArrow">
            <a:avLst>
              <a:gd fmla="val 50000" name="adj1"/>
              <a:gd fmla="val 81465" name="adj2"/>
            </a:avLst>
          </a:prstGeom>
          <a:solidFill>
            <a:schemeClr val="accent6"/>
          </a:solidFill>
          <a:ln cap="flat" cmpd="sng" w="9525">
            <a:solidFill>
              <a:schemeClr val="accent6"/>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 name="Shape 167"/>
        <p:cNvGrpSpPr/>
        <p:nvPr/>
      </p:nvGrpSpPr>
      <p:grpSpPr>
        <a:xfrm>
          <a:off x="0" y="0"/>
          <a:ext cx="0" cy="0"/>
          <a:chOff x="0" y="0"/>
          <a:chExt cx="0" cy="0"/>
        </a:xfrm>
      </p:grpSpPr>
      <p:sp>
        <p:nvSpPr>
          <p:cNvPr id="168" name="Google Shape;168;p21"/>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69" name="Google Shape;169;p21"/>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170" name="Google Shape;170;p21"/>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1" name="Google Shape;171;p21"/>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172" name="Google Shape;172;p21"/>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3" name="Google Shape;173;p21"/>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4" name="Google Shape;174;p21"/>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175" name="Google Shape;175;p21"/>
          <p:cNvSpPr txBox="1"/>
          <p:nvPr/>
        </p:nvSpPr>
        <p:spPr>
          <a:xfrm>
            <a:off x="488775" y="1098263"/>
            <a:ext cx="77757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3</a:t>
            </a:r>
            <a:r>
              <a:rPr b="1" i="0" lang="es" sz="1900" u="none" cap="none" strike="noStrike">
                <a:solidFill>
                  <a:srgbClr val="00AEAA"/>
                </a:solidFill>
                <a:latin typeface="Roboto"/>
                <a:ea typeface="Roboto"/>
                <a:cs typeface="Roboto"/>
                <a:sym typeface="Roboto"/>
              </a:rPr>
              <a:t>. </a:t>
            </a:r>
            <a:r>
              <a:rPr b="0" i="0" lang="es" sz="1400" u="none" cap="none" strike="noStrike">
                <a:solidFill>
                  <a:schemeClr val="dk1"/>
                </a:solidFill>
                <a:latin typeface="Roboto"/>
                <a:ea typeface="Roboto"/>
                <a:cs typeface="Roboto"/>
                <a:sym typeface="Roboto"/>
              </a:rPr>
              <a:t>Asigna los elementos </a:t>
            </a:r>
            <a:r>
              <a:rPr lang="es" sz="1400">
                <a:solidFill>
                  <a:schemeClr val="dk1"/>
                </a:solidFill>
                <a:latin typeface="Roboto"/>
                <a:ea typeface="Roboto"/>
                <a:cs typeface="Roboto"/>
                <a:sym typeface="Roboto"/>
              </a:rPr>
              <a:t>a una matriz de datos tipo </a:t>
            </a:r>
            <a:r>
              <a:rPr b="1" lang="es" sz="1400">
                <a:solidFill>
                  <a:schemeClr val="dk1"/>
                </a:solidFill>
                <a:latin typeface="Roboto"/>
                <a:ea typeface="Roboto"/>
                <a:cs typeface="Roboto"/>
                <a:sym typeface="Roboto"/>
              </a:rPr>
              <a:t>double</a:t>
            </a:r>
            <a:r>
              <a:rPr b="1" i="0" lang="es" sz="1400" u="none" cap="none" strike="noStrike">
                <a:solidFill>
                  <a:schemeClr val="dk1"/>
                </a:solidFill>
                <a:latin typeface="Roboto"/>
                <a:ea typeface="Roboto"/>
                <a:cs typeface="Roboto"/>
                <a:sym typeface="Roboto"/>
              </a:rPr>
              <a:t> </a:t>
            </a:r>
            <a:r>
              <a:rPr b="0" i="0" lang="es" sz="1400" u="none" cap="none" strike="noStrike">
                <a:solidFill>
                  <a:schemeClr val="dk1"/>
                </a:solidFill>
                <a:latin typeface="Roboto"/>
                <a:ea typeface="Roboto"/>
                <a:cs typeface="Roboto"/>
                <a:sym typeface="Roboto"/>
              </a:rPr>
              <a:t>usando </a:t>
            </a:r>
            <a:r>
              <a:rPr lang="es" sz="1400">
                <a:solidFill>
                  <a:schemeClr val="dk1"/>
                </a:solidFill>
                <a:latin typeface="Roboto"/>
                <a:ea typeface="Roboto"/>
                <a:cs typeface="Roboto"/>
                <a:sym typeface="Roboto"/>
              </a:rPr>
              <a:t>ciclos </a:t>
            </a:r>
            <a:r>
              <a:rPr b="0" i="0" lang="es" sz="1400" u="none" cap="none" strike="noStrike">
                <a:solidFill>
                  <a:schemeClr val="dk1"/>
                </a:solidFill>
                <a:latin typeface="Roboto"/>
                <a:ea typeface="Roboto"/>
                <a:cs typeface="Roboto"/>
                <a:sym typeface="Roboto"/>
              </a:rPr>
              <a:t>for.</a:t>
            </a:r>
            <a:endParaRPr b="0" i="0" sz="1400" u="none" cap="none" strike="noStrike">
              <a:solidFill>
                <a:schemeClr val="dk1"/>
              </a:solidFill>
              <a:latin typeface="Roboto"/>
              <a:ea typeface="Roboto"/>
              <a:cs typeface="Roboto"/>
              <a:sym typeface="Roboto"/>
            </a:endParaRPr>
          </a:p>
        </p:txBody>
      </p:sp>
      <p:sp>
        <p:nvSpPr>
          <p:cNvPr id="176" name="Google Shape;176;p21"/>
          <p:cNvSpPr txBox="1"/>
          <p:nvPr/>
        </p:nvSpPr>
        <p:spPr>
          <a:xfrm>
            <a:off x="6666769" y="1611281"/>
            <a:ext cx="2285700" cy="681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s" sz="1200">
                <a:solidFill>
                  <a:schemeClr val="dk1"/>
                </a:solidFill>
                <a:latin typeface="Roboto"/>
                <a:ea typeface="Roboto"/>
                <a:cs typeface="Roboto"/>
                <a:sym typeface="Roboto"/>
              </a:rPr>
              <a:t>Declaración variables de tamaño, estos también pueden ser pedidos por teclado</a:t>
            </a:r>
            <a:endParaRPr sz="1200">
              <a:solidFill>
                <a:schemeClr val="dk1"/>
              </a:solidFill>
              <a:latin typeface="Roboto"/>
              <a:ea typeface="Roboto"/>
              <a:cs typeface="Roboto"/>
              <a:sym typeface="Roboto"/>
            </a:endParaRPr>
          </a:p>
        </p:txBody>
      </p:sp>
      <p:sp>
        <p:nvSpPr>
          <p:cNvPr id="177" name="Google Shape;177;p21"/>
          <p:cNvSpPr txBox="1"/>
          <p:nvPr/>
        </p:nvSpPr>
        <p:spPr>
          <a:xfrm>
            <a:off x="6666769" y="2346150"/>
            <a:ext cx="2285700" cy="507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s" sz="1200">
                <a:solidFill>
                  <a:schemeClr val="dk1"/>
                </a:solidFill>
                <a:latin typeface="Roboto"/>
                <a:ea typeface="Roboto"/>
                <a:cs typeface="Roboto"/>
                <a:sym typeface="Roboto"/>
              </a:rPr>
              <a:t>Inicialización y creación de matriz vacía</a:t>
            </a:r>
            <a:endParaRPr sz="1200">
              <a:solidFill>
                <a:schemeClr val="dk1"/>
              </a:solidFill>
              <a:latin typeface="Roboto"/>
              <a:ea typeface="Roboto"/>
              <a:cs typeface="Roboto"/>
              <a:sym typeface="Roboto"/>
            </a:endParaRPr>
          </a:p>
        </p:txBody>
      </p:sp>
      <p:sp>
        <p:nvSpPr>
          <p:cNvPr id="178" name="Google Shape;178;p21"/>
          <p:cNvSpPr txBox="1"/>
          <p:nvPr/>
        </p:nvSpPr>
        <p:spPr>
          <a:xfrm>
            <a:off x="488775" y="1647731"/>
            <a:ext cx="5578800" cy="3327900"/>
          </a:xfrm>
          <a:prstGeom prst="rect">
            <a:avLst/>
          </a:prstGeom>
          <a:noFill/>
          <a:ln>
            <a:noFill/>
          </a:ln>
        </p:spPr>
        <p:txBody>
          <a:bodyPr anchorCtr="0" anchor="t" bIns="68575" lIns="68575" spcFirstLastPara="1" rIns="68575" wrap="square" tIns="68575">
            <a:spAutoFit/>
          </a:bodyPr>
          <a:lstStyle/>
          <a:p>
            <a:pPr indent="0" lvl="0" marL="0" marR="0" rtl="0" algn="l">
              <a:lnSpc>
                <a:spcPct val="115000"/>
              </a:lnSpc>
              <a:spcBef>
                <a:spcPts val="0"/>
              </a:spcBef>
              <a:spcAft>
                <a:spcPts val="0"/>
              </a:spcAft>
              <a:buClr>
                <a:schemeClr val="dk1"/>
              </a:buClr>
              <a:buSzPts val="1500"/>
              <a:buFont typeface="Arial"/>
              <a:buNone/>
            </a:pPr>
            <a:r>
              <a:rPr b="1" lang="es" sz="1400">
                <a:solidFill>
                  <a:srgbClr val="3C78D8"/>
                </a:solidFill>
                <a:latin typeface="Consolas"/>
                <a:ea typeface="Consolas"/>
                <a:cs typeface="Consolas"/>
                <a:sym typeface="Consolas"/>
              </a:rPr>
              <a:t>int </a:t>
            </a:r>
            <a:r>
              <a:rPr b="1" lang="es" sz="1400">
                <a:solidFill>
                  <a:srgbClr val="188038"/>
                </a:solidFill>
                <a:latin typeface="Consolas"/>
                <a:ea typeface="Consolas"/>
                <a:cs typeface="Consolas"/>
                <a:sym typeface="Consolas"/>
              </a:rPr>
              <a:t>numFilas </a:t>
            </a:r>
            <a:r>
              <a:rPr b="1" lang="es" sz="1400">
                <a:solidFill>
                  <a:schemeClr val="dk1"/>
                </a:solidFill>
                <a:latin typeface="Consolas"/>
                <a:ea typeface="Consolas"/>
                <a:cs typeface="Consolas"/>
                <a:sym typeface="Consolas"/>
              </a:rPr>
              <a:t>= 3;</a:t>
            </a:r>
            <a:endParaRPr b="1" sz="14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400">
                <a:solidFill>
                  <a:srgbClr val="3C78D8"/>
                </a:solidFill>
                <a:latin typeface="Consolas"/>
                <a:ea typeface="Consolas"/>
                <a:cs typeface="Consolas"/>
                <a:sym typeface="Consolas"/>
              </a:rPr>
              <a:t>int </a:t>
            </a:r>
            <a:r>
              <a:rPr b="1" lang="es" sz="1400">
                <a:solidFill>
                  <a:srgbClr val="188038"/>
                </a:solidFill>
                <a:latin typeface="Consolas"/>
                <a:ea typeface="Consolas"/>
                <a:cs typeface="Consolas"/>
                <a:sym typeface="Consolas"/>
              </a:rPr>
              <a:t>numColumnas </a:t>
            </a:r>
            <a:r>
              <a:rPr b="1" lang="es" sz="1400">
                <a:solidFill>
                  <a:schemeClr val="dk1"/>
                </a:solidFill>
                <a:latin typeface="Consolas"/>
                <a:ea typeface="Consolas"/>
                <a:cs typeface="Consolas"/>
                <a:sym typeface="Consolas"/>
              </a:rPr>
              <a:t>= 4;</a:t>
            </a:r>
            <a:endParaRPr b="1" sz="14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t/>
            </a:r>
            <a:endParaRPr b="1" sz="1400">
              <a:solidFill>
                <a:srgbClr val="3C78D8"/>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400">
                <a:solidFill>
                  <a:srgbClr val="3C78D8"/>
                </a:solidFill>
                <a:latin typeface="Consolas"/>
                <a:ea typeface="Consolas"/>
                <a:cs typeface="Consolas"/>
                <a:sym typeface="Consolas"/>
              </a:rPr>
              <a:t>double</a:t>
            </a:r>
            <a:r>
              <a:rPr b="1" i="0" lang="es" sz="1400" u="none" cap="none" strike="noStrike">
                <a:solidFill>
                  <a:schemeClr val="dk1"/>
                </a:solidFill>
                <a:latin typeface="Consolas"/>
                <a:ea typeface="Consolas"/>
                <a:cs typeface="Consolas"/>
                <a:sym typeface="Consolas"/>
              </a:rPr>
              <a:t>[][] </a:t>
            </a:r>
            <a:r>
              <a:rPr b="1" i="0" lang="es" sz="1400" u="none" cap="none" strike="noStrike">
                <a:solidFill>
                  <a:srgbClr val="188038"/>
                </a:solidFill>
                <a:latin typeface="Consolas"/>
                <a:ea typeface="Consolas"/>
                <a:cs typeface="Consolas"/>
                <a:sym typeface="Consolas"/>
              </a:rPr>
              <a:t>matriz </a:t>
            </a:r>
            <a:r>
              <a:rPr b="1" i="0" lang="es" sz="1400" u="none" cap="none" strike="noStrike">
                <a:solidFill>
                  <a:schemeClr val="dk1"/>
                </a:solidFill>
                <a:latin typeface="Consolas"/>
                <a:ea typeface="Consolas"/>
                <a:cs typeface="Consolas"/>
                <a:sym typeface="Consolas"/>
              </a:rPr>
              <a:t>= new </a:t>
            </a:r>
            <a:r>
              <a:rPr b="1" lang="es" sz="1400">
                <a:solidFill>
                  <a:srgbClr val="3C78D8"/>
                </a:solidFill>
                <a:latin typeface="Consolas"/>
                <a:ea typeface="Consolas"/>
                <a:cs typeface="Consolas"/>
                <a:sym typeface="Consolas"/>
              </a:rPr>
              <a:t>double</a:t>
            </a:r>
            <a:r>
              <a:rPr b="1" i="0" lang="es" sz="1400" u="none" cap="none" strike="noStrike">
                <a:solidFill>
                  <a:schemeClr val="dk1"/>
                </a:solidFill>
                <a:latin typeface="Consolas"/>
                <a:ea typeface="Consolas"/>
                <a:cs typeface="Consolas"/>
                <a:sym typeface="Consolas"/>
              </a:rPr>
              <a:t>[</a:t>
            </a:r>
            <a:r>
              <a:rPr b="1" lang="es" sz="1400">
                <a:solidFill>
                  <a:srgbClr val="188038"/>
                </a:solidFill>
                <a:latin typeface="Consolas"/>
                <a:ea typeface="Consolas"/>
                <a:cs typeface="Consolas"/>
                <a:sym typeface="Consolas"/>
              </a:rPr>
              <a:t>numFilas</a:t>
            </a:r>
            <a:r>
              <a:rPr b="1" i="0" lang="es" sz="1400" u="none" cap="none" strike="noStrike">
                <a:solidFill>
                  <a:schemeClr val="dk1"/>
                </a:solidFill>
                <a:latin typeface="Consolas"/>
                <a:ea typeface="Consolas"/>
                <a:cs typeface="Consolas"/>
                <a:sym typeface="Consolas"/>
              </a:rPr>
              <a:t>][</a:t>
            </a:r>
            <a:r>
              <a:rPr b="1" lang="es" sz="1400">
                <a:solidFill>
                  <a:srgbClr val="188038"/>
                </a:solidFill>
                <a:latin typeface="Consolas"/>
                <a:ea typeface="Consolas"/>
                <a:cs typeface="Consolas"/>
                <a:sym typeface="Consolas"/>
              </a:rPr>
              <a:t>numColumnas</a:t>
            </a:r>
            <a:r>
              <a:rPr b="1" i="0" lang="es" sz="1400" u="none" cap="none" strike="noStrike">
                <a:solidFill>
                  <a:schemeClr val="dk1"/>
                </a:solidFill>
                <a:latin typeface="Consolas"/>
                <a:ea typeface="Consolas"/>
                <a:cs typeface="Consolas"/>
                <a:sym typeface="Consolas"/>
              </a:rPr>
              <a:t>];</a:t>
            </a:r>
            <a:endParaRPr b="1" i="0" sz="1400" u="none" cap="none" strike="noStrike">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rgbClr val="3C78D8"/>
                </a:solidFill>
                <a:latin typeface="Consolas"/>
                <a:ea typeface="Consolas"/>
                <a:cs typeface="Consolas"/>
                <a:sym typeface="Consolas"/>
              </a:rPr>
              <a:t>int </a:t>
            </a:r>
            <a:r>
              <a:rPr b="1" lang="es" sz="1400">
                <a:solidFill>
                  <a:srgbClr val="188038"/>
                </a:solidFill>
                <a:latin typeface="Consolas"/>
                <a:ea typeface="Consolas"/>
                <a:cs typeface="Consolas"/>
                <a:sym typeface="Consolas"/>
              </a:rPr>
              <a:t>valorInicial </a:t>
            </a:r>
            <a:r>
              <a:rPr b="1" lang="es" sz="1400">
                <a:solidFill>
                  <a:schemeClr val="dk1"/>
                </a:solidFill>
                <a:latin typeface="Consolas"/>
                <a:ea typeface="Consolas"/>
                <a:cs typeface="Consolas"/>
                <a:sym typeface="Consolas"/>
              </a:rPr>
              <a:t>= 1;</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for (</a:t>
            </a:r>
            <a:r>
              <a:rPr b="1" lang="es" sz="1400">
                <a:solidFill>
                  <a:srgbClr val="3C78D8"/>
                </a:solidFill>
                <a:latin typeface="Consolas"/>
                <a:ea typeface="Consolas"/>
                <a:cs typeface="Consolas"/>
                <a:sym typeface="Consolas"/>
              </a:rPr>
              <a:t>int</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fil </a:t>
            </a:r>
            <a:r>
              <a:rPr b="1" lang="es" sz="1400">
                <a:solidFill>
                  <a:schemeClr val="dk1"/>
                </a:solidFill>
                <a:latin typeface="Consolas"/>
                <a:ea typeface="Consolas"/>
                <a:cs typeface="Consolas"/>
                <a:sym typeface="Consolas"/>
              </a:rPr>
              <a:t>= 0; </a:t>
            </a:r>
            <a:r>
              <a:rPr b="1" lang="es" sz="1400">
                <a:solidFill>
                  <a:srgbClr val="FF0000"/>
                </a:solidFill>
                <a:latin typeface="Consolas"/>
                <a:ea typeface="Consolas"/>
                <a:cs typeface="Consolas"/>
                <a:sym typeface="Consolas"/>
              </a:rPr>
              <a:t>fil </a:t>
            </a:r>
            <a:r>
              <a:rPr b="1" lang="es" sz="1400">
                <a:solidFill>
                  <a:schemeClr val="dk1"/>
                </a:solidFill>
                <a:latin typeface="Consolas"/>
                <a:ea typeface="Consolas"/>
                <a:cs typeface="Consolas"/>
                <a:sym typeface="Consolas"/>
              </a:rPr>
              <a:t>&lt; </a:t>
            </a:r>
            <a:r>
              <a:rPr b="1" lang="es" sz="1400">
                <a:solidFill>
                  <a:srgbClr val="188038"/>
                </a:solidFill>
                <a:latin typeface="Consolas"/>
                <a:ea typeface="Consolas"/>
                <a:cs typeface="Consolas"/>
                <a:sym typeface="Consolas"/>
              </a:rPr>
              <a:t>numFilas</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fil</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for (</a:t>
            </a:r>
            <a:r>
              <a:rPr b="1" lang="es" sz="1400">
                <a:solidFill>
                  <a:srgbClr val="3C78D8"/>
                </a:solidFill>
                <a:latin typeface="Consolas"/>
                <a:ea typeface="Consolas"/>
                <a:cs typeface="Consolas"/>
                <a:sym typeface="Consolas"/>
              </a:rPr>
              <a:t>int</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col </a:t>
            </a:r>
            <a:r>
              <a:rPr b="1" lang="es" sz="1400">
                <a:solidFill>
                  <a:schemeClr val="dk1"/>
                </a:solidFill>
                <a:latin typeface="Consolas"/>
                <a:ea typeface="Consolas"/>
                <a:cs typeface="Consolas"/>
                <a:sym typeface="Consolas"/>
              </a:rPr>
              <a:t>= 0; </a:t>
            </a:r>
            <a:r>
              <a:rPr b="1" lang="es" sz="1400">
                <a:solidFill>
                  <a:srgbClr val="FF0000"/>
                </a:solidFill>
                <a:latin typeface="Consolas"/>
                <a:ea typeface="Consolas"/>
                <a:cs typeface="Consolas"/>
                <a:sym typeface="Consolas"/>
              </a:rPr>
              <a:t>col </a:t>
            </a:r>
            <a:r>
              <a:rPr b="1" lang="es" sz="1400">
                <a:solidFill>
                  <a:schemeClr val="dk1"/>
                </a:solidFill>
                <a:latin typeface="Consolas"/>
                <a:ea typeface="Consolas"/>
                <a:cs typeface="Consolas"/>
                <a:sym typeface="Consolas"/>
              </a:rPr>
              <a:t>&lt; </a:t>
            </a:r>
            <a:r>
              <a:rPr b="1" lang="es" sz="1400">
                <a:solidFill>
                  <a:srgbClr val="188038"/>
                </a:solidFill>
                <a:latin typeface="Consolas"/>
                <a:ea typeface="Consolas"/>
                <a:cs typeface="Consolas"/>
                <a:sym typeface="Consolas"/>
              </a:rPr>
              <a:t>numColumnas</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col</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rgbClr val="188038"/>
                </a:solidFill>
                <a:latin typeface="Consolas"/>
                <a:ea typeface="Consolas"/>
                <a:cs typeface="Consolas"/>
                <a:sym typeface="Consolas"/>
              </a:rPr>
              <a:t>      matriz</a:t>
            </a:r>
            <a:r>
              <a:rPr b="1" lang="es" sz="1400">
                <a:solidFill>
                  <a:schemeClr val="dk1"/>
                </a:solidFill>
                <a:latin typeface="Consolas"/>
                <a:ea typeface="Consolas"/>
                <a:cs typeface="Consolas"/>
                <a:sym typeface="Consolas"/>
              </a:rPr>
              <a:t>[</a:t>
            </a:r>
            <a:r>
              <a:rPr b="1" lang="es" sz="1400">
                <a:solidFill>
                  <a:srgbClr val="FF0000"/>
                </a:solidFill>
                <a:latin typeface="Consolas"/>
                <a:ea typeface="Consolas"/>
                <a:cs typeface="Consolas"/>
                <a:sym typeface="Consolas"/>
              </a:rPr>
              <a:t>fil</a:t>
            </a:r>
            <a:r>
              <a:rPr b="1" lang="es" sz="1400">
                <a:solidFill>
                  <a:schemeClr val="dk1"/>
                </a:solidFill>
                <a:latin typeface="Consolas"/>
                <a:ea typeface="Consolas"/>
                <a:cs typeface="Consolas"/>
                <a:sym typeface="Consolas"/>
              </a:rPr>
              <a:t>][</a:t>
            </a:r>
            <a:r>
              <a:rPr b="1" lang="es" sz="1400">
                <a:solidFill>
                  <a:srgbClr val="FF0000"/>
                </a:solidFill>
                <a:latin typeface="Consolas"/>
                <a:ea typeface="Consolas"/>
                <a:cs typeface="Consolas"/>
                <a:sym typeface="Consolas"/>
              </a:rPr>
              <a:t>col</a:t>
            </a:r>
            <a:r>
              <a:rPr b="1" lang="es" sz="1400">
                <a:solidFill>
                  <a:schemeClr val="dk1"/>
                </a:solidFill>
                <a:latin typeface="Consolas"/>
                <a:ea typeface="Consolas"/>
                <a:cs typeface="Consolas"/>
                <a:sym typeface="Consolas"/>
              </a:rPr>
              <a:t>] = </a:t>
            </a:r>
            <a:r>
              <a:rPr b="1" lang="es" sz="1400">
                <a:solidFill>
                  <a:srgbClr val="188038"/>
                </a:solidFill>
                <a:latin typeface="Consolas"/>
                <a:ea typeface="Consolas"/>
                <a:cs typeface="Consolas"/>
                <a:sym typeface="Consolas"/>
              </a:rPr>
              <a:t>valorInicial</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rgbClr val="188038"/>
                </a:solidFill>
                <a:latin typeface="Consolas"/>
                <a:ea typeface="Consolas"/>
                <a:cs typeface="Consolas"/>
                <a:sym typeface="Consolas"/>
              </a:rPr>
              <a:t>      valorInicial</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p:txBody>
      </p:sp>
      <p:sp>
        <p:nvSpPr>
          <p:cNvPr id="179" name="Google Shape;179;p21"/>
          <p:cNvSpPr/>
          <p:nvPr/>
        </p:nvSpPr>
        <p:spPr>
          <a:xfrm>
            <a:off x="5640675" y="1899563"/>
            <a:ext cx="925800" cy="162300"/>
          </a:xfrm>
          <a:prstGeom prst="rightArrow">
            <a:avLst>
              <a:gd fmla="val 50000" name="adj1"/>
              <a:gd fmla="val 81465" name="adj2"/>
            </a:avLst>
          </a:prstGeom>
          <a:solidFill>
            <a:schemeClr val="accent6"/>
          </a:solidFill>
          <a:ln cap="flat" cmpd="sng" w="9525">
            <a:solidFill>
              <a:schemeClr val="accent6"/>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Calibri"/>
              <a:ea typeface="Calibri"/>
              <a:cs typeface="Calibri"/>
              <a:sym typeface="Calibri"/>
            </a:endParaRPr>
          </a:p>
        </p:txBody>
      </p:sp>
      <p:sp>
        <p:nvSpPr>
          <p:cNvPr id="180" name="Google Shape;180;p21"/>
          <p:cNvSpPr/>
          <p:nvPr/>
        </p:nvSpPr>
        <p:spPr>
          <a:xfrm>
            <a:off x="6080775" y="2493188"/>
            <a:ext cx="485700" cy="162300"/>
          </a:xfrm>
          <a:prstGeom prst="rightArrow">
            <a:avLst>
              <a:gd fmla="val 50000" name="adj1"/>
              <a:gd fmla="val 81465" name="adj2"/>
            </a:avLst>
          </a:prstGeom>
          <a:solidFill>
            <a:schemeClr val="accent6"/>
          </a:solidFill>
          <a:ln cap="flat" cmpd="sng" w="9525">
            <a:solidFill>
              <a:schemeClr val="accent6"/>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Calibri"/>
              <a:ea typeface="Calibri"/>
              <a:cs typeface="Calibri"/>
              <a:sym typeface="Calibri"/>
            </a:endParaRPr>
          </a:p>
        </p:txBody>
      </p:sp>
      <p:sp>
        <p:nvSpPr>
          <p:cNvPr id="181" name="Google Shape;181;p21"/>
          <p:cNvSpPr/>
          <p:nvPr/>
        </p:nvSpPr>
        <p:spPr>
          <a:xfrm>
            <a:off x="5591625" y="3481800"/>
            <a:ext cx="974700" cy="162300"/>
          </a:xfrm>
          <a:prstGeom prst="rightArrow">
            <a:avLst>
              <a:gd fmla="val 50000" name="adj1"/>
              <a:gd fmla="val 81465" name="adj2"/>
            </a:avLst>
          </a:prstGeom>
          <a:solidFill>
            <a:schemeClr val="accent6"/>
          </a:solidFill>
          <a:ln cap="flat" cmpd="sng" w="9525">
            <a:solidFill>
              <a:schemeClr val="accent6"/>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300">
              <a:latin typeface="Roboto"/>
              <a:ea typeface="Roboto"/>
              <a:cs typeface="Roboto"/>
              <a:sym typeface="Roboto"/>
            </a:endParaRPr>
          </a:p>
        </p:txBody>
      </p:sp>
      <p:sp>
        <p:nvSpPr>
          <p:cNvPr id="182" name="Google Shape;182;p21"/>
          <p:cNvSpPr/>
          <p:nvPr/>
        </p:nvSpPr>
        <p:spPr>
          <a:xfrm>
            <a:off x="5753325" y="3775500"/>
            <a:ext cx="806700" cy="162300"/>
          </a:xfrm>
          <a:prstGeom prst="rightArrow">
            <a:avLst>
              <a:gd fmla="val 50000" name="adj1"/>
              <a:gd fmla="val 81465" name="adj2"/>
            </a:avLst>
          </a:prstGeom>
          <a:solidFill>
            <a:schemeClr val="accent6"/>
          </a:solidFill>
          <a:ln cap="flat" cmpd="sng" w="9525">
            <a:solidFill>
              <a:schemeClr val="accent6"/>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300">
              <a:latin typeface="Roboto"/>
              <a:ea typeface="Roboto"/>
              <a:cs typeface="Roboto"/>
              <a:sym typeface="Roboto"/>
            </a:endParaRPr>
          </a:p>
        </p:txBody>
      </p:sp>
      <p:sp>
        <p:nvSpPr>
          <p:cNvPr id="183" name="Google Shape;183;p21"/>
          <p:cNvSpPr/>
          <p:nvPr/>
        </p:nvSpPr>
        <p:spPr>
          <a:xfrm>
            <a:off x="5164275" y="4161450"/>
            <a:ext cx="1401900" cy="162300"/>
          </a:xfrm>
          <a:prstGeom prst="rightArrow">
            <a:avLst>
              <a:gd fmla="val 50000" name="adj1"/>
              <a:gd fmla="val 81465" name="adj2"/>
            </a:avLst>
          </a:prstGeom>
          <a:solidFill>
            <a:schemeClr val="accent6"/>
          </a:solidFill>
          <a:ln cap="flat" cmpd="sng" w="9525">
            <a:solidFill>
              <a:schemeClr val="accent6"/>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300">
              <a:latin typeface="Roboto"/>
              <a:ea typeface="Roboto"/>
              <a:cs typeface="Roboto"/>
              <a:sym typeface="Roboto"/>
            </a:endParaRPr>
          </a:p>
        </p:txBody>
      </p:sp>
      <p:sp>
        <p:nvSpPr>
          <p:cNvPr id="184" name="Google Shape;184;p21"/>
          <p:cNvSpPr txBox="1"/>
          <p:nvPr/>
        </p:nvSpPr>
        <p:spPr>
          <a:xfrm>
            <a:off x="6666769" y="3401250"/>
            <a:ext cx="2229000" cy="3231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s" sz="1200">
                <a:solidFill>
                  <a:schemeClr val="dk1"/>
                </a:solidFill>
                <a:latin typeface="Roboto"/>
                <a:ea typeface="Roboto"/>
                <a:cs typeface="Roboto"/>
                <a:sym typeface="Roboto"/>
              </a:rPr>
              <a:t>Se recorren las filas</a:t>
            </a:r>
            <a:endParaRPr sz="1200">
              <a:solidFill>
                <a:schemeClr val="dk1"/>
              </a:solidFill>
              <a:latin typeface="Roboto"/>
              <a:ea typeface="Roboto"/>
              <a:cs typeface="Roboto"/>
              <a:sym typeface="Roboto"/>
            </a:endParaRPr>
          </a:p>
        </p:txBody>
      </p:sp>
      <p:sp>
        <p:nvSpPr>
          <p:cNvPr id="185" name="Google Shape;185;p21"/>
          <p:cNvSpPr txBox="1"/>
          <p:nvPr/>
        </p:nvSpPr>
        <p:spPr>
          <a:xfrm>
            <a:off x="6666769" y="3694950"/>
            <a:ext cx="2229000" cy="3231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s" sz="1200">
                <a:solidFill>
                  <a:schemeClr val="dk1"/>
                </a:solidFill>
                <a:latin typeface="Roboto"/>
                <a:ea typeface="Roboto"/>
                <a:cs typeface="Roboto"/>
                <a:sym typeface="Roboto"/>
              </a:rPr>
              <a:t>Se recorren las columnas</a:t>
            </a:r>
            <a:endParaRPr sz="1200">
              <a:solidFill>
                <a:schemeClr val="dk1"/>
              </a:solidFill>
              <a:latin typeface="Roboto"/>
              <a:ea typeface="Roboto"/>
              <a:cs typeface="Roboto"/>
              <a:sym typeface="Roboto"/>
            </a:endParaRPr>
          </a:p>
        </p:txBody>
      </p:sp>
      <p:sp>
        <p:nvSpPr>
          <p:cNvPr id="186" name="Google Shape;186;p21"/>
          <p:cNvSpPr txBox="1"/>
          <p:nvPr/>
        </p:nvSpPr>
        <p:spPr>
          <a:xfrm>
            <a:off x="6666769" y="3988650"/>
            <a:ext cx="2229000" cy="5079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s" sz="1200">
                <a:solidFill>
                  <a:schemeClr val="dk1"/>
                </a:solidFill>
                <a:latin typeface="Roboto"/>
                <a:ea typeface="Roboto"/>
                <a:cs typeface="Roboto"/>
                <a:sym typeface="Roboto"/>
              </a:rPr>
              <a:t>Asignación del valor y aumento del mismo</a:t>
            </a:r>
            <a:endParaRPr sz="12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22"/>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92" name="Google Shape;192;p22"/>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193" name="Google Shape;193;p22"/>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4" name="Google Shape;194;p22"/>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195" name="Google Shape;195;p22"/>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6" name="Google Shape;196;p22"/>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7" name="Google Shape;197;p22"/>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i="0" lang="es" sz="1500" u="none" cap="none" strike="noStrike">
                <a:solidFill>
                  <a:srgbClr val="003870"/>
                </a:solidFill>
                <a:latin typeface="Roboto"/>
                <a:ea typeface="Roboto"/>
                <a:cs typeface="Roboto"/>
                <a:sym typeface="Roboto"/>
              </a:rPr>
              <a:t>Ejemplos</a:t>
            </a:r>
            <a:endParaRPr b="0" i="0" sz="1500" u="none" cap="none" strike="noStrike">
              <a:solidFill>
                <a:srgbClr val="003870"/>
              </a:solidFill>
              <a:latin typeface="Roboto"/>
              <a:ea typeface="Roboto"/>
              <a:cs typeface="Roboto"/>
              <a:sym typeface="Roboto"/>
            </a:endParaRPr>
          </a:p>
        </p:txBody>
      </p:sp>
      <p:sp>
        <p:nvSpPr>
          <p:cNvPr id="198" name="Google Shape;198;p22"/>
          <p:cNvSpPr txBox="1"/>
          <p:nvPr/>
        </p:nvSpPr>
        <p:spPr>
          <a:xfrm>
            <a:off x="488775" y="1098263"/>
            <a:ext cx="77757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1100"/>
              </a:spcBef>
              <a:spcAft>
                <a:spcPts val="1100"/>
              </a:spcAft>
              <a:buClr>
                <a:srgbClr val="000000"/>
              </a:buClr>
              <a:buSzPts val="1500"/>
              <a:buFont typeface="Arial"/>
              <a:buNone/>
            </a:pPr>
            <a:r>
              <a:rPr b="1" i="0" lang="es" sz="1900" u="none" cap="none" strike="noStrike">
                <a:solidFill>
                  <a:srgbClr val="00AEAA"/>
                </a:solidFill>
                <a:latin typeface="Roboto"/>
                <a:ea typeface="Roboto"/>
                <a:cs typeface="Roboto"/>
                <a:sym typeface="Roboto"/>
              </a:rPr>
              <a:t>Ejemplo </a:t>
            </a:r>
            <a:r>
              <a:rPr b="1" lang="es" sz="1900">
                <a:solidFill>
                  <a:srgbClr val="00AEAA"/>
                </a:solidFill>
                <a:latin typeface="Roboto"/>
                <a:ea typeface="Roboto"/>
                <a:cs typeface="Roboto"/>
                <a:sym typeface="Roboto"/>
              </a:rPr>
              <a:t>3</a:t>
            </a:r>
            <a:r>
              <a:rPr b="1" i="0" lang="es" sz="1900" u="none" cap="none" strike="noStrike">
                <a:solidFill>
                  <a:srgbClr val="00AEAA"/>
                </a:solidFill>
                <a:latin typeface="Roboto"/>
                <a:ea typeface="Roboto"/>
                <a:cs typeface="Roboto"/>
                <a:sym typeface="Roboto"/>
              </a:rPr>
              <a:t>. </a:t>
            </a:r>
            <a:r>
              <a:rPr b="0" i="0" lang="es" sz="1400" u="none" cap="none" strike="noStrike">
                <a:solidFill>
                  <a:schemeClr val="dk1"/>
                </a:solidFill>
                <a:latin typeface="Roboto"/>
                <a:ea typeface="Roboto"/>
                <a:cs typeface="Roboto"/>
                <a:sym typeface="Roboto"/>
              </a:rPr>
              <a:t>Asigna los elementos </a:t>
            </a:r>
            <a:r>
              <a:rPr lang="es" sz="1400">
                <a:solidFill>
                  <a:schemeClr val="dk1"/>
                </a:solidFill>
                <a:latin typeface="Roboto"/>
                <a:ea typeface="Roboto"/>
                <a:cs typeface="Roboto"/>
                <a:sym typeface="Roboto"/>
              </a:rPr>
              <a:t>a una matriz de datos tipo </a:t>
            </a:r>
            <a:r>
              <a:rPr b="1" lang="es" sz="1400">
                <a:solidFill>
                  <a:schemeClr val="dk1"/>
                </a:solidFill>
                <a:latin typeface="Roboto"/>
                <a:ea typeface="Roboto"/>
                <a:cs typeface="Roboto"/>
                <a:sym typeface="Roboto"/>
              </a:rPr>
              <a:t>double</a:t>
            </a:r>
            <a:r>
              <a:rPr b="1" i="0" lang="es" sz="1400" u="none" cap="none" strike="noStrike">
                <a:solidFill>
                  <a:schemeClr val="dk1"/>
                </a:solidFill>
                <a:latin typeface="Roboto"/>
                <a:ea typeface="Roboto"/>
                <a:cs typeface="Roboto"/>
                <a:sym typeface="Roboto"/>
              </a:rPr>
              <a:t> </a:t>
            </a:r>
            <a:r>
              <a:rPr b="0" i="0" lang="es" sz="1400" u="none" cap="none" strike="noStrike">
                <a:solidFill>
                  <a:schemeClr val="dk1"/>
                </a:solidFill>
                <a:latin typeface="Roboto"/>
                <a:ea typeface="Roboto"/>
                <a:cs typeface="Roboto"/>
                <a:sym typeface="Roboto"/>
              </a:rPr>
              <a:t>usando </a:t>
            </a:r>
            <a:r>
              <a:rPr lang="es" sz="1400">
                <a:solidFill>
                  <a:schemeClr val="dk1"/>
                </a:solidFill>
                <a:latin typeface="Roboto"/>
                <a:ea typeface="Roboto"/>
                <a:cs typeface="Roboto"/>
                <a:sym typeface="Roboto"/>
              </a:rPr>
              <a:t>ciclos </a:t>
            </a:r>
            <a:r>
              <a:rPr b="0" i="0" lang="es" sz="1400" u="none" cap="none" strike="noStrike">
                <a:solidFill>
                  <a:schemeClr val="dk1"/>
                </a:solidFill>
                <a:latin typeface="Roboto"/>
                <a:ea typeface="Roboto"/>
                <a:cs typeface="Roboto"/>
                <a:sym typeface="Roboto"/>
              </a:rPr>
              <a:t>for.</a:t>
            </a:r>
            <a:endParaRPr b="0" i="0" sz="1400" u="none" cap="none" strike="noStrike">
              <a:solidFill>
                <a:schemeClr val="dk1"/>
              </a:solidFill>
              <a:latin typeface="Roboto"/>
              <a:ea typeface="Roboto"/>
              <a:cs typeface="Roboto"/>
              <a:sym typeface="Roboto"/>
            </a:endParaRPr>
          </a:p>
        </p:txBody>
      </p:sp>
      <p:sp>
        <p:nvSpPr>
          <p:cNvPr id="199" name="Google Shape;199;p22"/>
          <p:cNvSpPr txBox="1"/>
          <p:nvPr/>
        </p:nvSpPr>
        <p:spPr>
          <a:xfrm>
            <a:off x="488775" y="1647731"/>
            <a:ext cx="5578800" cy="3327900"/>
          </a:xfrm>
          <a:prstGeom prst="rect">
            <a:avLst/>
          </a:prstGeom>
          <a:noFill/>
          <a:ln>
            <a:noFill/>
          </a:ln>
        </p:spPr>
        <p:txBody>
          <a:bodyPr anchorCtr="0" anchor="t" bIns="68575" lIns="68575" spcFirstLastPara="1" rIns="68575" wrap="square" tIns="68575">
            <a:spAutoFit/>
          </a:bodyPr>
          <a:lstStyle/>
          <a:p>
            <a:pPr indent="0" lvl="0" marL="0" marR="0" rtl="0" algn="l">
              <a:lnSpc>
                <a:spcPct val="115000"/>
              </a:lnSpc>
              <a:spcBef>
                <a:spcPts val="0"/>
              </a:spcBef>
              <a:spcAft>
                <a:spcPts val="0"/>
              </a:spcAft>
              <a:buClr>
                <a:schemeClr val="dk1"/>
              </a:buClr>
              <a:buSzPts val="1500"/>
              <a:buFont typeface="Arial"/>
              <a:buNone/>
            </a:pPr>
            <a:r>
              <a:rPr b="1" lang="es" sz="1400">
                <a:solidFill>
                  <a:srgbClr val="3C78D8"/>
                </a:solidFill>
                <a:latin typeface="Consolas"/>
                <a:ea typeface="Consolas"/>
                <a:cs typeface="Consolas"/>
                <a:sym typeface="Consolas"/>
              </a:rPr>
              <a:t>int </a:t>
            </a:r>
            <a:r>
              <a:rPr b="1" lang="es" sz="1400">
                <a:solidFill>
                  <a:srgbClr val="188038"/>
                </a:solidFill>
                <a:latin typeface="Consolas"/>
                <a:ea typeface="Consolas"/>
                <a:cs typeface="Consolas"/>
                <a:sym typeface="Consolas"/>
              </a:rPr>
              <a:t>numFilas </a:t>
            </a:r>
            <a:r>
              <a:rPr b="1" lang="es" sz="1400">
                <a:solidFill>
                  <a:schemeClr val="dk1"/>
                </a:solidFill>
                <a:latin typeface="Consolas"/>
                <a:ea typeface="Consolas"/>
                <a:cs typeface="Consolas"/>
                <a:sym typeface="Consolas"/>
              </a:rPr>
              <a:t>= 3;</a:t>
            </a:r>
            <a:endParaRPr b="1" sz="14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400">
                <a:solidFill>
                  <a:srgbClr val="3C78D8"/>
                </a:solidFill>
                <a:latin typeface="Consolas"/>
                <a:ea typeface="Consolas"/>
                <a:cs typeface="Consolas"/>
                <a:sym typeface="Consolas"/>
              </a:rPr>
              <a:t>int </a:t>
            </a:r>
            <a:r>
              <a:rPr b="1" lang="es" sz="1400">
                <a:solidFill>
                  <a:srgbClr val="188038"/>
                </a:solidFill>
                <a:latin typeface="Consolas"/>
                <a:ea typeface="Consolas"/>
                <a:cs typeface="Consolas"/>
                <a:sym typeface="Consolas"/>
              </a:rPr>
              <a:t>numColumnas </a:t>
            </a:r>
            <a:r>
              <a:rPr b="1" lang="es" sz="1400">
                <a:solidFill>
                  <a:schemeClr val="dk1"/>
                </a:solidFill>
                <a:latin typeface="Consolas"/>
                <a:ea typeface="Consolas"/>
                <a:cs typeface="Consolas"/>
                <a:sym typeface="Consolas"/>
              </a:rPr>
              <a:t>= 4;</a:t>
            </a:r>
            <a:endParaRPr b="1" sz="14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t/>
            </a:r>
            <a:endParaRPr b="1" sz="1400">
              <a:solidFill>
                <a:srgbClr val="3C78D8"/>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500"/>
              <a:buFont typeface="Arial"/>
              <a:buNone/>
            </a:pPr>
            <a:r>
              <a:rPr b="1" lang="es" sz="1400">
                <a:solidFill>
                  <a:srgbClr val="3C78D8"/>
                </a:solidFill>
                <a:latin typeface="Consolas"/>
                <a:ea typeface="Consolas"/>
                <a:cs typeface="Consolas"/>
                <a:sym typeface="Consolas"/>
              </a:rPr>
              <a:t>double</a:t>
            </a:r>
            <a:r>
              <a:rPr b="1" i="0" lang="es" sz="1400" u="none" cap="none" strike="noStrike">
                <a:solidFill>
                  <a:schemeClr val="dk1"/>
                </a:solidFill>
                <a:latin typeface="Consolas"/>
                <a:ea typeface="Consolas"/>
                <a:cs typeface="Consolas"/>
                <a:sym typeface="Consolas"/>
              </a:rPr>
              <a:t>[][] </a:t>
            </a:r>
            <a:r>
              <a:rPr b="1" i="0" lang="es" sz="1400" u="none" cap="none" strike="noStrike">
                <a:solidFill>
                  <a:srgbClr val="188038"/>
                </a:solidFill>
                <a:latin typeface="Consolas"/>
                <a:ea typeface="Consolas"/>
                <a:cs typeface="Consolas"/>
                <a:sym typeface="Consolas"/>
              </a:rPr>
              <a:t>matriz </a:t>
            </a:r>
            <a:r>
              <a:rPr b="1" i="0" lang="es" sz="1400" u="none" cap="none" strike="noStrike">
                <a:solidFill>
                  <a:schemeClr val="dk1"/>
                </a:solidFill>
                <a:latin typeface="Consolas"/>
                <a:ea typeface="Consolas"/>
                <a:cs typeface="Consolas"/>
                <a:sym typeface="Consolas"/>
              </a:rPr>
              <a:t>= new </a:t>
            </a:r>
            <a:r>
              <a:rPr b="1" lang="es" sz="1400">
                <a:solidFill>
                  <a:srgbClr val="3C78D8"/>
                </a:solidFill>
                <a:latin typeface="Consolas"/>
                <a:ea typeface="Consolas"/>
                <a:cs typeface="Consolas"/>
                <a:sym typeface="Consolas"/>
              </a:rPr>
              <a:t>double</a:t>
            </a:r>
            <a:r>
              <a:rPr b="1" i="0" lang="es" sz="1400" u="none" cap="none" strike="noStrike">
                <a:solidFill>
                  <a:schemeClr val="dk1"/>
                </a:solidFill>
                <a:latin typeface="Consolas"/>
                <a:ea typeface="Consolas"/>
                <a:cs typeface="Consolas"/>
                <a:sym typeface="Consolas"/>
              </a:rPr>
              <a:t>[</a:t>
            </a:r>
            <a:r>
              <a:rPr b="1" lang="es" sz="1400">
                <a:solidFill>
                  <a:srgbClr val="188038"/>
                </a:solidFill>
                <a:latin typeface="Consolas"/>
                <a:ea typeface="Consolas"/>
                <a:cs typeface="Consolas"/>
                <a:sym typeface="Consolas"/>
              </a:rPr>
              <a:t>numFilas</a:t>
            </a:r>
            <a:r>
              <a:rPr b="1" i="0" lang="es" sz="1400" u="none" cap="none" strike="noStrike">
                <a:solidFill>
                  <a:schemeClr val="dk1"/>
                </a:solidFill>
                <a:latin typeface="Consolas"/>
                <a:ea typeface="Consolas"/>
                <a:cs typeface="Consolas"/>
                <a:sym typeface="Consolas"/>
              </a:rPr>
              <a:t>][</a:t>
            </a:r>
            <a:r>
              <a:rPr b="1" lang="es" sz="1400">
                <a:solidFill>
                  <a:srgbClr val="188038"/>
                </a:solidFill>
                <a:latin typeface="Consolas"/>
                <a:ea typeface="Consolas"/>
                <a:cs typeface="Consolas"/>
                <a:sym typeface="Consolas"/>
              </a:rPr>
              <a:t>numColumnas</a:t>
            </a:r>
            <a:r>
              <a:rPr b="1" i="0" lang="es" sz="1400" u="none" cap="none" strike="noStrike">
                <a:solidFill>
                  <a:schemeClr val="dk1"/>
                </a:solidFill>
                <a:latin typeface="Consolas"/>
                <a:ea typeface="Consolas"/>
                <a:cs typeface="Consolas"/>
                <a:sym typeface="Consolas"/>
              </a:rPr>
              <a:t>];</a:t>
            </a:r>
            <a:endParaRPr b="1" i="0" sz="1400" u="none" cap="none" strike="noStrike">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rgbClr val="3C78D8"/>
                </a:solidFill>
                <a:latin typeface="Consolas"/>
                <a:ea typeface="Consolas"/>
                <a:cs typeface="Consolas"/>
                <a:sym typeface="Consolas"/>
              </a:rPr>
              <a:t>int </a:t>
            </a:r>
            <a:r>
              <a:rPr b="1" lang="es" sz="1400">
                <a:solidFill>
                  <a:srgbClr val="188038"/>
                </a:solidFill>
                <a:latin typeface="Consolas"/>
                <a:ea typeface="Consolas"/>
                <a:cs typeface="Consolas"/>
                <a:sym typeface="Consolas"/>
              </a:rPr>
              <a:t>valorInicial </a:t>
            </a:r>
            <a:r>
              <a:rPr b="1" lang="es" sz="1400">
                <a:solidFill>
                  <a:schemeClr val="dk1"/>
                </a:solidFill>
                <a:latin typeface="Consolas"/>
                <a:ea typeface="Consolas"/>
                <a:cs typeface="Consolas"/>
                <a:sym typeface="Consolas"/>
              </a:rPr>
              <a:t>= 1;</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for (</a:t>
            </a:r>
            <a:r>
              <a:rPr b="1" lang="es" sz="1400">
                <a:solidFill>
                  <a:srgbClr val="3C78D8"/>
                </a:solidFill>
                <a:latin typeface="Consolas"/>
                <a:ea typeface="Consolas"/>
                <a:cs typeface="Consolas"/>
                <a:sym typeface="Consolas"/>
              </a:rPr>
              <a:t>int</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fil </a:t>
            </a:r>
            <a:r>
              <a:rPr b="1" lang="es" sz="1400">
                <a:solidFill>
                  <a:schemeClr val="dk1"/>
                </a:solidFill>
                <a:latin typeface="Consolas"/>
                <a:ea typeface="Consolas"/>
                <a:cs typeface="Consolas"/>
                <a:sym typeface="Consolas"/>
              </a:rPr>
              <a:t>= 0; </a:t>
            </a:r>
            <a:r>
              <a:rPr b="1" lang="es" sz="1400">
                <a:solidFill>
                  <a:srgbClr val="FF0000"/>
                </a:solidFill>
                <a:latin typeface="Consolas"/>
                <a:ea typeface="Consolas"/>
                <a:cs typeface="Consolas"/>
                <a:sym typeface="Consolas"/>
              </a:rPr>
              <a:t>fil </a:t>
            </a:r>
            <a:r>
              <a:rPr b="1" lang="es" sz="1400">
                <a:solidFill>
                  <a:schemeClr val="dk1"/>
                </a:solidFill>
                <a:latin typeface="Consolas"/>
                <a:ea typeface="Consolas"/>
                <a:cs typeface="Consolas"/>
                <a:sym typeface="Consolas"/>
              </a:rPr>
              <a:t>&lt; </a:t>
            </a:r>
            <a:r>
              <a:rPr b="1" lang="es" sz="1400">
                <a:solidFill>
                  <a:srgbClr val="188038"/>
                </a:solidFill>
                <a:latin typeface="Consolas"/>
                <a:ea typeface="Consolas"/>
                <a:cs typeface="Consolas"/>
                <a:sym typeface="Consolas"/>
              </a:rPr>
              <a:t>numFilas</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fil</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for (</a:t>
            </a:r>
            <a:r>
              <a:rPr b="1" lang="es" sz="1400">
                <a:solidFill>
                  <a:srgbClr val="3C78D8"/>
                </a:solidFill>
                <a:latin typeface="Consolas"/>
                <a:ea typeface="Consolas"/>
                <a:cs typeface="Consolas"/>
                <a:sym typeface="Consolas"/>
              </a:rPr>
              <a:t>int</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col </a:t>
            </a:r>
            <a:r>
              <a:rPr b="1" lang="es" sz="1400">
                <a:solidFill>
                  <a:schemeClr val="dk1"/>
                </a:solidFill>
                <a:latin typeface="Consolas"/>
                <a:ea typeface="Consolas"/>
                <a:cs typeface="Consolas"/>
                <a:sym typeface="Consolas"/>
              </a:rPr>
              <a:t>= 0; </a:t>
            </a:r>
            <a:r>
              <a:rPr b="1" lang="es" sz="1400">
                <a:solidFill>
                  <a:srgbClr val="FF0000"/>
                </a:solidFill>
                <a:latin typeface="Consolas"/>
                <a:ea typeface="Consolas"/>
                <a:cs typeface="Consolas"/>
                <a:sym typeface="Consolas"/>
              </a:rPr>
              <a:t>col </a:t>
            </a:r>
            <a:r>
              <a:rPr b="1" lang="es" sz="1400">
                <a:solidFill>
                  <a:schemeClr val="dk1"/>
                </a:solidFill>
                <a:latin typeface="Consolas"/>
                <a:ea typeface="Consolas"/>
                <a:cs typeface="Consolas"/>
                <a:sym typeface="Consolas"/>
              </a:rPr>
              <a:t>&lt; </a:t>
            </a:r>
            <a:r>
              <a:rPr b="1" lang="es" sz="1400">
                <a:solidFill>
                  <a:srgbClr val="188038"/>
                </a:solidFill>
                <a:latin typeface="Consolas"/>
                <a:ea typeface="Consolas"/>
                <a:cs typeface="Consolas"/>
                <a:sym typeface="Consolas"/>
              </a:rPr>
              <a:t>numColumnas</a:t>
            </a:r>
            <a:r>
              <a:rPr b="1" lang="es" sz="1400">
                <a:solidFill>
                  <a:schemeClr val="dk1"/>
                </a:solidFill>
                <a:latin typeface="Consolas"/>
                <a:ea typeface="Consolas"/>
                <a:cs typeface="Consolas"/>
                <a:sym typeface="Consolas"/>
              </a:rPr>
              <a:t>; </a:t>
            </a:r>
            <a:r>
              <a:rPr b="1" lang="es" sz="1400">
                <a:solidFill>
                  <a:srgbClr val="FF0000"/>
                </a:solidFill>
                <a:latin typeface="Consolas"/>
                <a:ea typeface="Consolas"/>
                <a:cs typeface="Consolas"/>
                <a:sym typeface="Consolas"/>
              </a:rPr>
              <a:t>col</a:t>
            </a: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rgbClr val="188038"/>
                </a:solidFill>
                <a:latin typeface="Consolas"/>
                <a:ea typeface="Consolas"/>
                <a:cs typeface="Consolas"/>
                <a:sym typeface="Consolas"/>
              </a:rPr>
              <a:t>      matriz</a:t>
            </a:r>
            <a:r>
              <a:rPr b="1" lang="es" sz="1400">
                <a:solidFill>
                  <a:schemeClr val="dk1"/>
                </a:solidFill>
                <a:latin typeface="Consolas"/>
                <a:ea typeface="Consolas"/>
                <a:cs typeface="Consolas"/>
                <a:sym typeface="Consolas"/>
              </a:rPr>
              <a:t>[</a:t>
            </a:r>
            <a:r>
              <a:rPr b="1" lang="es" sz="1400">
                <a:solidFill>
                  <a:srgbClr val="FF0000"/>
                </a:solidFill>
                <a:latin typeface="Consolas"/>
                <a:ea typeface="Consolas"/>
                <a:cs typeface="Consolas"/>
                <a:sym typeface="Consolas"/>
              </a:rPr>
              <a:t>fil</a:t>
            </a:r>
            <a:r>
              <a:rPr b="1" lang="es" sz="1400">
                <a:solidFill>
                  <a:schemeClr val="dk1"/>
                </a:solidFill>
                <a:latin typeface="Consolas"/>
                <a:ea typeface="Consolas"/>
                <a:cs typeface="Consolas"/>
                <a:sym typeface="Consolas"/>
              </a:rPr>
              <a:t>][</a:t>
            </a:r>
            <a:r>
              <a:rPr b="1" lang="es" sz="1400">
                <a:solidFill>
                  <a:srgbClr val="FF0000"/>
                </a:solidFill>
                <a:latin typeface="Consolas"/>
                <a:ea typeface="Consolas"/>
                <a:cs typeface="Consolas"/>
                <a:sym typeface="Consolas"/>
              </a:rPr>
              <a:t>col</a:t>
            </a:r>
            <a:r>
              <a:rPr b="1" lang="es" sz="1400">
                <a:solidFill>
                  <a:schemeClr val="dk1"/>
                </a:solidFill>
                <a:latin typeface="Consolas"/>
                <a:ea typeface="Consolas"/>
                <a:cs typeface="Consolas"/>
                <a:sym typeface="Consolas"/>
              </a:rPr>
              <a:t>] = </a:t>
            </a:r>
            <a:r>
              <a:rPr b="1" lang="es" sz="1400">
                <a:solidFill>
                  <a:srgbClr val="188038"/>
                </a:solidFill>
                <a:latin typeface="Consolas"/>
                <a:ea typeface="Consolas"/>
                <a:cs typeface="Consolas"/>
                <a:sym typeface="Consolas"/>
              </a:rPr>
              <a:t>valorInicial</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rgbClr val="188038"/>
                </a:solidFill>
                <a:latin typeface="Consolas"/>
                <a:ea typeface="Consolas"/>
                <a:cs typeface="Consolas"/>
                <a:sym typeface="Consolas"/>
              </a:rPr>
              <a:t>      valorInicial</a:t>
            </a: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800"/>
              <a:buFont typeface="Arial"/>
              <a:buNone/>
            </a:pPr>
            <a:r>
              <a:rPr b="1" lang="es"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p:txBody>
      </p:sp>
      <p:sp>
        <p:nvSpPr>
          <p:cNvPr id="200" name="Google Shape;200;p22"/>
          <p:cNvSpPr/>
          <p:nvPr/>
        </p:nvSpPr>
        <p:spPr>
          <a:xfrm>
            <a:off x="6374025" y="1947598"/>
            <a:ext cx="2496528" cy="1775844"/>
          </a:xfrm>
          <a:prstGeom prst="cloud">
            <a:avLst/>
          </a:prstGeom>
          <a:solidFill>
            <a:srgbClr val="FFE59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s" sz="1300">
                <a:latin typeface="Roboto"/>
                <a:ea typeface="Roboto"/>
                <a:cs typeface="Roboto"/>
                <a:sym typeface="Roboto"/>
              </a:rPr>
              <a:t>Asignar e imprimir valores de una matriz es más óptimo (la mayoría de las veces) con ciclos </a:t>
            </a:r>
            <a:r>
              <a:rPr b="1" lang="es" sz="1300">
                <a:latin typeface="Roboto"/>
                <a:ea typeface="Roboto"/>
                <a:cs typeface="Roboto"/>
                <a:sym typeface="Roboto"/>
              </a:rPr>
              <a:t>for</a:t>
            </a:r>
            <a:r>
              <a:rPr lang="es" sz="1300">
                <a:latin typeface="Roboto"/>
                <a:ea typeface="Roboto"/>
                <a:cs typeface="Roboto"/>
                <a:sym typeface="Roboto"/>
              </a:rPr>
              <a:t>.</a:t>
            </a:r>
            <a:endParaRPr sz="1300">
              <a:latin typeface="Roboto"/>
              <a:ea typeface="Roboto"/>
              <a:cs typeface="Roboto"/>
              <a:sym typeface="Roboto"/>
            </a:endParaRPr>
          </a:p>
        </p:txBody>
      </p:sp>
      <p:pic>
        <p:nvPicPr>
          <p:cNvPr id="201" name="Google Shape;201;p22"/>
          <p:cNvPicPr preferRelativeResize="0"/>
          <p:nvPr/>
        </p:nvPicPr>
        <p:blipFill>
          <a:blip r:embed="rId4">
            <a:alphaModFix/>
          </a:blip>
          <a:stretch>
            <a:fillRect/>
          </a:stretch>
        </p:blipFill>
        <p:spPr>
          <a:xfrm>
            <a:off x="8035556" y="3203025"/>
            <a:ext cx="1048275" cy="104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