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6858000" cx="12192000"/>
  <p:notesSz cx="12192000" cy="6858000"/>
  <p:embeddedFontLst>
    <p:embeddedFont>
      <p:font typeface="Oswald SemiBold"/>
      <p:regular r:id="rId75"/>
      <p:bold r:id="rId76"/>
    </p:embeddedFont>
    <p:embeddedFont>
      <p:font typeface="Oswald"/>
      <p:regular r:id="rId77"/>
      <p:bold r:id="rId78"/>
    </p:embeddedFont>
    <p:embeddedFont>
      <p:font typeface="Cormorant Light"/>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83" roundtripDataSignature="AMtx7mgNojyJQ0ABG1ckaywcIbIIAAoX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FD906D-B5D4-4457-B46D-9B005C30C2CF}">
  <a:tblStyle styleId="{DDFD906D-B5D4-4457-B46D-9B005C30C2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customschemas.google.com/relationships/presentationmetadata" Target="meta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CormorantLight-bold.fntdata"/><Relationship Id="rId82" Type="http://schemas.openxmlformats.org/officeDocument/2006/relationships/font" Target="fonts/CormorantLight-boldItalic.fntdata"/><Relationship Id="rId81" Type="http://schemas.openxmlformats.org/officeDocument/2006/relationships/font" Target="fonts/Cormorant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OswaldSemiBold-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Oswald-regular.fntdata"/><Relationship Id="rId32" Type="http://schemas.openxmlformats.org/officeDocument/2006/relationships/slide" Target="slides/slide26.xml"/><Relationship Id="rId76" Type="http://schemas.openxmlformats.org/officeDocument/2006/relationships/font" Target="fonts/OswaldSemiBold-bold.fntdata"/><Relationship Id="rId35" Type="http://schemas.openxmlformats.org/officeDocument/2006/relationships/slide" Target="slides/slide29.xml"/><Relationship Id="rId79" Type="http://schemas.openxmlformats.org/officeDocument/2006/relationships/font" Target="fonts/CormorantLight-regular.fntdata"/><Relationship Id="rId34" Type="http://schemas.openxmlformats.org/officeDocument/2006/relationships/slide" Target="slides/slide28.xml"/><Relationship Id="rId78" Type="http://schemas.openxmlformats.org/officeDocument/2006/relationships/font" Target="fonts/Oswald-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dd6d73f377_2_7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1dd6d73f377_2_7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dd6d73f377_2_9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1dd6d73f377_2_9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dd6d73f377_2_1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1dd6d73f377_2_11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dd2b324201_0_3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1dd2b324201_0_3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dd6d73f377_2_13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1dd6d73f377_2_13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dcbc411a8e_0_5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1dcbc411a8e_0_51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b61ca9f410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1b61ca9f410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dd6d73f377_2_15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1dd6d73f377_2_15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dd6d73f377_2_17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1dd6d73f377_2_17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0e6a75d8f8_0_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20e6a75d8f8_0_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dd6d73f377_2_19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1dd6d73f377_2_19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0f4114666e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g20f4114666e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dd6d73f377_2_23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1dd6d73f377_2_23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0f4114666e_0_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5" name="Google Shape;495;g20f4114666e_0_1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dd6d73f377_2_27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g1dd6d73f377_2_27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0f4114666e_0_3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5" name="Google Shape;525;g20f4114666e_0_3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dd6d73f377_2_3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g1dd6d73f377_2_31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0f4114666e_0_4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9" name="Google Shape;559;g20f4114666e_0_4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dd2b324201_0_5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7" name="Google Shape;577;g1dd2b324201_0_5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0f4114666e_0_6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9" name="Google Shape;589;g20f4114666e_0_6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c50864afa_0_29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dc50864afa_0_29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dd6d73f377_2_33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5" name="Google Shape;605;g1dd6d73f377_2_33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0f4114666e_0_8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1" name="Google Shape;621;g20f4114666e_0_8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dd6d73f377_2_38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5" name="Google Shape;635;g1dd6d73f377_2_38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dd6d73f377_2_42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0" name="Google Shape;650;g1dd6d73f377_2_42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dd6d73f377_2_36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6" name="Google Shape;666;g1dd6d73f377_2_36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dd6d73f377_2_39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3" name="Google Shape;683;g1dd6d73f377_2_39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dd6d73f377_2_40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8" name="Google Shape;698;g1dd6d73f377_2_40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dd2b324201_0_6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3" name="Google Shape;713;g1dd2b324201_0_6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b61ca9f410_0_2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5" name="Google Shape;725;g1b61ca9f410_0_2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dd6d73f377_2_44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0" name="Google Shape;740;g1dd6d73f377_2_44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cbc411a8e_0_29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dcbc411a8e_0_29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dd6d73f377_2_45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5" name="Google Shape;755;g1dd6d73f377_2_45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dd6d73f377_2_47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0" name="Google Shape;770;g1dd6d73f377_2_47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0f4114666e_0_50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5" name="Google Shape;785;g20f4114666e_0_50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dd767738ca_0_19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0" name="Google Shape;800;g1dd767738ca_0_19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dd767738ca_0_15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7" name="Google Shape;817;g1dd767738ca_0_15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78ec0692c4_0_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2" name="Google Shape;832;g278ec0692c4_0_1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78ec0692c4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9" name="Google Shape;849;g278ec0692c4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78ec0692c4_0_3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4" name="Google Shape;864;g278ec0692c4_0_3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78ec0692c4_0_6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9" name="Google Shape;879;g278ec0692c4_0_6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78ec0692c4_0_8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4" name="Google Shape;894;g278ec0692c4_0_8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cbc411a8e_0_30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1dcbc411a8e_0_30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78ec0692c4_0_9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9" name="Google Shape;909;g278ec0692c4_0_9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dd6d73f377_2_50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4" name="Google Shape;924;g1dd6d73f377_2_50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0f4114666e_0_45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7" name="Google Shape;937;g20f4114666e_0_45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0f4114666e_0_5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0" name="Google Shape;950;g20f4114666e_0_52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dd6d73f377_2_48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6" name="Google Shape;966;g1dd6d73f377_2_48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dd767738ca_0_2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1" name="Google Shape;981;g1dd767738ca_0_2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0f4114666e_0_53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8" name="Google Shape;998;g20f4114666e_0_53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dd767738ca_0_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4" name="Google Shape;1014;g1dd767738ca_0_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dd767738ca_0_4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6" name="Google Shape;1026;g1dd767738ca_0_4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dd767738ca_0_9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0" name="Google Shape;1040;g1dd767738ca_0_9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d6d73f377_2_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1dd6d73f377_2_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dd767738ca_0_6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5" name="Google Shape;1055;g1dd767738ca_0_6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dd767738ca_0_7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0" name="Google Shape;1070;g1dd767738ca_0_7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dd767738ca_0_10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4" name="Google Shape;1084;g1dd767738ca_0_10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dd767738ca_0_16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9" name="Google Shape;1099;g1dd767738ca_0_16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dd767738ca_0_12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6" name="Google Shape;1116;g1dd767738ca_0_12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dd767738ca_0_14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1" name="Google Shape;1131;g1dd767738ca_0_14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0f4114666e_0_55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6" name="Google Shape;1146;g20f4114666e_0_55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dd767738ca_0_2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1" name="Google Shape;1161;g1dd767738ca_0_21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4" name="Google Shape;1174;p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d6d73f377_2_2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dd6d73f377_2_2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dd6d73f377_2_3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1dd6d73f377_2_3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dd6d73f377_2_5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1dd6d73f377_2_5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8" name="Shape 18"/>
        <p:cNvGrpSpPr/>
        <p:nvPr/>
      </p:nvGrpSpPr>
      <p:grpSpPr>
        <a:xfrm>
          <a:off x="0" y="0"/>
          <a:ext cx="0" cy="0"/>
          <a:chOff x="0" y="0"/>
          <a:chExt cx="0" cy="0"/>
        </a:xfrm>
      </p:grpSpPr>
      <p:sp>
        <p:nvSpPr>
          <p:cNvPr id="19" name="Google Shape;19;p4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0">
  <p:cSld name="OBJECT_11">
    <p:spTree>
      <p:nvGrpSpPr>
        <p:cNvPr id="74" name="Shape 74"/>
        <p:cNvGrpSpPr/>
        <p:nvPr/>
      </p:nvGrpSpPr>
      <p:grpSpPr>
        <a:xfrm>
          <a:off x="0" y="0"/>
          <a:ext cx="0" cy="0"/>
          <a:chOff x="0" y="0"/>
          <a:chExt cx="0" cy="0"/>
        </a:xfrm>
      </p:grpSpPr>
      <p:sp>
        <p:nvSpPr>
          <p:cNvPr id="75" name="Google Shape;75;g13d738efa72_0_1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13d738efa72_0_1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7" name="Google Shape;77;g13d738efa72_0_1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3d738efa72_0_1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13d738efa72_0_196"/>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1">
  <p:cSld name="OBJECT_12">
    <p:spTree>
      <p:nvGrpSpPr>
        <p:cNvPr id="80" name="Shape 80"/>
        <p:cNvGrpSpPr/>
        <p:nvPr/>
      </p:nvGrpSpPr>
      <p:grpSpPr>
        <a:xfrm>
          <a:off x="0" y="0"/>
          <a:ext cx="0" cy="0"/>
          <a:chOff x="0" y="0"/>
          <a:chExt cx="0" cy="0"/>
        </a:xfrm>
      </p:grpSpPr>
      <p:sp>
        <p:nvSpPr>
          <p:cNvPr id="81" name="Google Shape;81;g13d738efa72_0_3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g13d738efa72_0_3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83" name="Google Shape;83;g13d738efa72_0_3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13d738efa72_0_3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13d738efa72_0_31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2">
  <p:cSld name="OBJECT_3">
    <p:spTree>
      <p:nvGrpSpPr>
        <p:cNvPr id="86" name="Shape 86"/>
        <p:cNvGrpSpPr/>
        <p:nvPr/>
      </p:nvGrpSpPr>
      <p:grpSpPr>
        <a:xfrm>
          <a:off x="0" y="0"/>
          <a:ext cx="0" cy="0"/>
          <a:chOff x="0" y="0"/>
          <a:chExt cx="0" cy="0"/>
        </a:xfrm>
      </p:grpSpPr>
      <p:sp>
        <p:nvSpPr>
          <p:cNvPr id="87" name="Google Shape;87;gf4846aa7dd_0_5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f4846aa7dd_0_5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89" name="Google Shape;89;gf4846aa7dd_0_5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f4846aa7dd_0_5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f4846aa7dd_0_52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5">
  <p:cSld name="OBJECT_6">
    <p:spTree>
      <p:nvGrpSpPr>
        <p:cNvPr id="92" name="Shape 92"/>
        <p:cNvGrpSpPr/>
        <p:nvPr/>
      </p:nvGrpSpPr>
      <p:grpSpPr>
        <a:xfrm>
          <a:off x="0" y="0"/>
          <a:ext cx="0" cy="0"/>
          <a:chOff x="0" y="0"/>
          <a:chExt cx="0" cy="0"/>
        </a:xfrm>
      </p:grpSpPr>
      <p:sp>
        <p:nvSpPr>
          <p:cNvPr id="93" name="Google Shape;93;gf4846aa7dd_0_11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f4846aa7dd_0_117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95" name="Google Shape;95;gf4846aa7dd_0_117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f4846aa7dd_0_117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f4846aa7dd_0_117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8">
  <p:cSld name="OBJECT_9">
    <p:spTree>
      <p:nvGrpSpPr>
        <p:cNvPr id="98" name="Shape 98"/>
        <p:cNvGrpSpPr/>
        <p:nvPr/>
      </p:nvGrpSpPr>
      <p:grpSpPr>
        <a:xfrm>
          <a:off x="0" y="0"/>
          <a:ext cx="0" cy="0"/>
          <a:chOff x="0" y="0"/>
          <a:chExt cx="0" cy="0"/>
        </a:xfrm>
      </p:grpSpPr>
      <p:sp>
        <p:nvSpPr>
          <p:cNvPr id="99" name="Google Shape;99;gf4846aa7dd_0_19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f4846aa7dd_0_19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01" name="Google Shape;101;gf4846aa7dd_0_19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f4846aa7dd_0_19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f4846aa7dd_0_1922"/>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7">
  <p:cSld name="OBJECT_8">
    <p:spTree>
      <p:nvGrpSpPr>
        <p:cNvPr id="104" name="Shape 104"/>
        <p:cNvGrpSpPr/>
        <p:nvPr/>
      </p:nvGrpSpPr>
      <p:grpSpPr>
        <a:xfrm>
          <a:off x="0" y="0"/>
          <a:ext cx="0" cy="0"/>
          <a:chOff x="0" y="0"/>
          <a:chExt cx="0" cy="0"/>
        </a:xfrm>
      </p:grpSpPr>
      <p:sp>
        <p:nvSpPr>
          <p:cNvPr id="105" name="Google Shape;105;gf4846aa7dd_0_16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f4846aa7dd_0_16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07" name="Google Shape;107;gf4846aa7dd_0_16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f4846aa7dd_0_16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f4846aa7dd_0_1655"/>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2">
  <p:cSld name="OBJECT_13">
    <p:spTree>
      <p:nvGrpSpPr>
        <p:cNvPr id="110" name="Shape 110"/>
        <p:cNvGrpSpPr/>
        <p:nvPr/>
      </p:nvGrpSpPr>
      <p:grpSpPr>
        <a:xfrm>
          <a:off x="0" y="0"/>
          <a:ext cx="0" cy="0"/>
          <a:chOff x="0" y="0"/>
          <a:chExt cx="0" cy="0"/>
        </a:xfrm>
      </p:grpSpPr>
      <p:sp>
        <p:nvSpPr>
          <p:cNvPr id="111" name="Google Shape;111;g13d738efa72_0_768"/>
          <p:cNvSpPr txBox="1"/>
          <p:nvPr>
            <p:ph type="title"/>
          </p:nvPr>
        </p:nvSpPr>
        <p:spPr>
          <a:xfrm>
            <a:off x="838200" y="8372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13d738efa72_0_768"/>
          <p:cNvSpPr txBox="1"/>
          <p:nvPr>
            <p:ph idx="1" type="body"/>
          </p:nvPr>
        </p:nvSpPr>
        <p:spPr>
          <a:xfrm>
            <a:off x="838200" y="2162925"/>
            <a:ext cx="10515600" cy="43512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13" name="Google Shape;113;g13d738efa72_0_7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3">
  <p:cSld name="OBJECT_4">
    <p:spTree>
      <p:nvGrpSpPr>
        <p:cNvPr id="114" name="Shape 114"/>
        <p:cNvGrpSpPr/>
        <p:nvPr/>
      </p:nvGrpSpPr>
      <p:grpSpPr>
        <a:xfrm>
          <a:off x="0" y="0"/>
          <a:ext cx="0" cy="0"/>
          <a:chOff x="0" y="0"/>
          <a:chExt cx="0" cy="0"/>
        </a:xfrm>
      </p:grpSpPr>
      <p:sp>
        <p:nvSpPr>
          <p:cNvPr id="115" name="Google Shape;115;gf4846aa7dd_0_6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f4846aa7dd_0_6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17" name="Google Shape;117;gf4846aa7dd_0_6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f4846aa7dd_0_6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f4846aa7dd_0_641"/>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0" name="Shape 120"/>
        <p:cNvGrpSpPr/>
        <p:nvPr/>
      </p:nvGrpSpPr>
      <p:grpSpPr>
        <a:xfrm>
          <a:off x="0" y="0"/>
          <a:ext cx="0" cy="0"/>
          <a:chOff x="0" y="0"/>
          <a:chExt cx="0" cy="0"/>
        </a:xfrm>
      </p:grpSpPr>
      <p:sp>
        <p:nvSpPr>
          <p:cNvPr id="121" name="Google Shape;121;p49"/>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6" name="Shape 126"/>
        <p:cNvGrpSpPr/>
        <p:nvPr/>
      </p:nvGrpSpPr>
      <p:grpSpPr>
        <a:xfrm>
          <a:off x="0" y="0"/>
          <a:ext cx="0" cy="0"/>
          <a:chOff x="0" y="0"/>
          <a:chExt cx="0" cy="0"/>
        </a:xfrm>
      </p:grpSpPr>
      <p:sp>
        <p:nvSpPr>
          <p:cNvPr id="127" name="Google Shape;127;gf4846aa7dd_0_118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f4846aa7dd_0_118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gf4846aa7dd_0_118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0" name="Google Shape;130;gf4846aa7dd_0_118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gf4846aa7dd_0_118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2" name="Google Shape;132;gf4846aa7dd_0_11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f4846aa7dd_0_11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f4846aa7dd_0_118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6"/>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6"/>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4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6"/>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 name="Google Shape;29;p46"/>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30" name="Google Shape;30;p46"/>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6">
  <p:cSld name="OBJECT_7">
    <p:spTree>
      <p:nvGrpSpPr>
        <p:cNvPr id="135" name="Shape 135"/>
        <p:cNvGrpSpPr/>
        <p:nvPr/>
      </p:nvGrpSpPr>
      <p:grpSpPr>
        <a:xfrm>
          <a:off x="0" y="0"/>
          <a:ext cx="0" cy="0"/>
          <a:chOff x="0" y="0"/>
          <a:chExt cx="0" cy="0"/>
        </a:xfrm>
      </p:grpSpPr>
      <p:sp>
        <p:nvSpPr>
          <p:cNvPr id="136" name="Google Shape;136;gf4846aa7dd_0_15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f4846aa7dd_0_15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8" name="Google Shape;138;gf4846aa7dd_0_150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f4846aa7dd_0_150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f4846aa7dd_0_150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9">
  <p:cSld name="OBJECT_10">
    <p:spTree>
      <p:nvGrpSpPr>
        <p:cNvPr id="141" name="Shape 141"/>
        <p:cNvGrpSpPr/>
        <p:nvPr/>
      </p:nvGrpSpPr>
      <p:grpSpPr>
        <a:xfrm>
          <a:off x="0" y="0"/>
          <a:ext cx="0" cy="0"/>
          <a:chOff x="0" y="0"/>
          <a:chExt cx="0" cy="0"/>
        </a:xfrm>
      </p:grpSpPr>
      <p:sp>
        <p:nvSpPr>
          <p:cNvPr id="142" name="Google Shape;142;g13d738efa72_0_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3d738efa72_0_8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44" name="Google Shape;144;g13d738efa72_0_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3d738efa72_0_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3d738efa72_0_8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47"/>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7"/>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 name="Google Shape;38;p47"/>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39" name="Google Shape;39;p47"/>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40" name="Google Shape;40;p47"/>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OBJECT_1">
    <p:spTree>
      <p:nvGrpSpPr>
        <p:cNvPr id="41" name="Shape 41"/>
        <p:cNvGrpSpPr/>
        <p:nvPr/>
      </p:nvGrpSpPr>
      <p:grpSpPr>
        <a:xfrm>
          <a:off x="0" y="0"/>
          <a:ext cx="0" cy="0"/>
          <a:chOff x="0" y="0"/>
          <a:chExt cx="0" cy="0"/>
        </a:xfrm>
      </p:grpSpPr>
      <p:sp>
        <p:nvSpPr>
          <p:cNvPr id="42" name="Google Shape;42;gf4846aa7dd_0_3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f4846aa7dd_0_3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4" name="Google Shape;44;gf4846aa7dd_0_3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f4846aa7dd_0_3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gf4846aa7dd_0_329"/>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g13d738efa72_0_7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9" name="Google Shape;49;g13d738efa72_0_77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50" name="Google Shape;50;g13d738efa72_0_77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p:cSld name="Cuerpo de texto">
    <p:spTree>
      <p:nvGrpSpPr>
        <p:cNvPr id="51" name="Shape 51"/>
        <p:cNvGrpSpPr/>
        <p:nvPr/>
      </p:nvGrpSpPr>
      <p:grpSpPr>
        <a:xfrm>
          <a:off x="0" y="0"/>
          <a:ext cx="0" cy="0"/>
          <a:chOff x="0" y="0"/>
          <a:chExt cx="0" cy="0"/>
        </a:xfrm>
      </p:grpSpPr>
      <p:sp>
        <p:nvSpPr>
          <p:cNvPr id="52" name="Google Shape;52;gf4846aa7dd_0_83"/>
          <p:cNvSpPr txBox="1"/>
          <p:nvPr>
            <p:ph type="title"/>
          </p:nvPr>
        </p:nvSpPr>
        <p:spPr>
          <a:xfrm>
            <a:off x="838200" y="128141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f4846aa7dd_0_83"/>
          <p:cNvSpPr txBox="1"/>
          <p:nvPr>
            <p:ph idx="1" type="body"/>
          </p:nvPr>
        </p:nvSpPr>
        <p:spPr>
          <a:xfrm>
            <a:off x="838200" y="2606978"/>
            <a:ext cx="10515600" cy="3612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gf4846aa7dd_0_8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
  <p:cSld name="OBJECT_2">
    <p:spTree>
      <p:nvGrpSpPr>
        <p:cNvPr id="55" name="Shape 55"/>
        <p:cNvGrpSpPr/>
        <p:nvPr/>
      </p:nvGrpSpPr>
      <p:grpSpPr>
        <a:xfrm>
          <a:off x="0" y="0"/>
          <a:ext cx="0" cy="0"/>
          <a:chOff x="0" y="0"/>
          <a:chExt cx="0" cy="0"/>
        </a:xfrm>
      </p:grpSpPr>
      <p:sp>
        <p:nvSpPr>
          <p:cNvPr id="56" name="Google Shape;56;gf4846aa7dd_0_4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f4846aa7dd_0_4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58" name="Google Shape;58;gf4846aa7dd_0_4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f4846aa7dd_0_4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f4846aa7dd_0_43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48"/>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 type="body"/>
          </p:nvPr>
        </p:nvSpPr>
        <p:spPr>
          <a:xfrm>
            <a:off x="911225" y="2583713"/>
            <a:ext cx="4856480"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2800">
                <a:solidFill>
                  <a:schemeClr val="dk1"/>
                </a:solidFill>
                <a:latin typeface="Trebuchet MS"/>
                <a:ea typeface="Trebuchet MS"/>
                <a:cs typeface="Trebuchet MS"/>
                <a:sym typeface="Trebuchet M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4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5" name="Google Shape;65;p4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4">
  <p:cSld name="OBJECT_5">
    <p:spTree>
      <p:nvGrpSpPr>
        <p:cNvPr id="68" name="Shape 68"/>
        <p:cNvGrpSpPr/>
        <p:nvPr/>
      </p:nvGrpSpPr>
      <p:grpSpPr>
        <a:xfrm>
          <a:off x="0" y="0"/>
          <a:ext cx="0" cy="0"/>
          <a:chOff x="0" y="0"/>
          <a:chExt cx="0" cy="0"/>
        </a:xfrm>
      </p:grpSpPr>
      <p:sp>
        <p:nvSpPr>
          <p:cNvPr id="69" name="Google Shape;69;gf4846aa7dd_0_7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f4846aa7dd_0_7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1" name="Google Shape;71;gf4846aa7dd_0_7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f4846aa7dd_0_7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f4846aa7dd_0_75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22" Type="http://schemas.openxmlformats.org/officeDocument/2006/relationships/slideLayout" Target="../slideLayouts/slideLayout19.xml"/><Relationship Id="rId21" Type="http://schemas.openxmlformats.org/officeDocument/2006/relationships/slideLayout" Target="../slideLayouts/slideLayout18.xml"/><Relationship Id="rId24" Type="http://schemas.openxmlformats.org/officeDocument/2006/relationships/slideLayout" Target="../slideLayouts/slideLayout21.xml"/><Relationship Id="rId23" Type="http://schemas.openxmlformats.org/officeDocument/2006/relationships/slideLayout" Target="../slideLayouts/slideLayout20.xml"/><Relationship Id="rId1" Type="http://schemas.openxmlformats.org/officeDocument/2006/relationships/image" Target="../media/image6.jpg"/><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25"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19" Type="http://schemas.openxmlformats.org/officeDocument/2006/relationships/slideLayout" Target="../slideLayouts/slideLayout16.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p:nvPr/>
        </p:nvSpPr>
        <p:spPr>
          <a:xfrm>
            <a:off x="9377361" y="6415087"/>
            <a:ext cx="2814955" cy="443230"/>
          </a:xfrm>
          <a:custGeom>
            <a:rect b="b" l="l" r="r" t="t"/>
            <a:pathLst>
              <a:path extrusionOk="0" h="443229" w="2814954">
                <a:moveTo>
                  <a:pt x="0" y="0"/>
                </a:moveTo>
                <a:lnTo>
                  <a:pt x="2814636" y="0"/>
                </a:lnTo>
                <a:lnTo>
                  <a:pt x="2814636" y="442912"/>
                </a:lnTo>
                <a:lnTo>
                  <a:pt x="0" y="442912"/>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rect b="b" l="l" r="r" t="t"/>
            <a:pathLst>
              <a:path extrusionOk="0" h="252729" w="252729">
                <a:moveTo>
                  <a:pt x="0" y="0"/>
                </a:moveTo>
                <a:lnTo>
                  <a:pt x="252411" y="0"/>
                </a:lnTo>
                <a:lnTo>
                  <a:pt x="252411" y="252412"/>
                </a:lnTo>
                <a:lnTo>
                  <a:pt x="0" y="252412"/>
                </a:lnTo>
                <a:lnTo>
                  <a:pt x="0" y="0"/>
                </a:lnTo>
                <a:close/>
              </a:path>
            </a:pathLst>
          </a:custGeom>
          <a:solidFill>
            <a:srgbClr val="FCDE6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44"/>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400" u="none" cap="none" strike="noStrike">
                <a:solidFill>
                  <a:srgbClr val="00AEA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44"/>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4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44"/>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 name="Google Shape;15;p44"/>
          <p:cNvPicPr preferRelativeResize="0"/>
          <p:nvPr/>
        </p:nvPicPr>
        <p:blipFill rotWithShape="1">
          <a:blip r:embed="rId1">
            <a:alphaModFix/>
          </a:blip>
          <a:srcRect b="10486" l="0" r="0" t="0"/>
          <a:stretch/>
        </p:blipFill>
        <p:spPr>
          <a:xfrm>
            <a:off x="1112945" y="267945"/>
            <a:ext cx="2711809" cy="664341"/>
          </a:xfrm>
          <a:prstGeom prst="rect">
            <a:avLst/>
          </a:prstGeom>
          <a:noFill/>
          <a:ln>
            <a:noFill/>
          </a:ln>
        </p:spPr>
      </p:pic>
      <p:pic>
        <p:nvPicPr>
          <p:cNvPr descr="OTRA – Observatorio de Transparencia Umanizales" id="16" name="Google Shape;16;p44"/>
          <p:cNvPicPr preferRelativeResize="0"/>
          <p:nvPr/>
        </p:nvPicPr>
        <p:blipFill rotWithShape="1">
          <a:blip r:embed="rId2">
            <a:alphaModFix/>
          </a:blip>
          <a:srcRect b="10521" l="0" r="0" t="12270"/>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45.png"/><Relationship Id="rId5" Type="http://schemas.openxmlformats.org/officeDocument/2006/relationships/image" Target="../media/image28.png"/><Relationship Id="rId6"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3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52.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4.png"/><Relationship Id="rId4" Type="http://schemas.openxmlformats.org/officeDocument/2006/relationships/image" Target="../media/image50.png"/><Relationship Id="rId5"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4.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4.png"/><Relationship Id="rId4" Type="http://schemas.openxmlformats.org/officeDocument/2006/relationships/hyperlink" Target="https://colab.research.google.com/drive/1ONOur509N3MRoEhiceRTVyZSh3TAB5UR?usp=drive_link" TargetMode="External"/><Relationship Id="rId5" Type="http://schemas.openxmlformats.org/officeDocument/2006/relationships/hyperlink" Target="https://docs.google.com/document/d/1BMfN0dWsfa9H2vegbf0SppYXEQT1btiVIwKmy74lcr8/edit?usp=sharing" TargetMode="External"/><Relationship Id="rId6" Type="http://schemas.openxmlformats.org/officeDocument/2006/relationships/image" Target="../media/image53.png"/><Relationship Id="rId7" Type="http://schemas.openxmlformats.org/officeDocument/2006/relationships/image" Target="../media/image49.png"/><Relationship Id="rId8" Type="http://schemas.openxmlformats.org/officeDocument/2006/relationships/image" Target="../media/image5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4.png"/><Relationship Id="rId4" Type="http://schemas.openxmlformats.org/officeDocument/2006/relationships/hyperlink" Target="https://www.educative.io/answers/how-to-find-the-length-of-a-string-in-java" TargetMode="External"/><Relationship Id="rId5" Type="http://schemas.openxmlformats.org/officeDocument/2006/relationships/hyperlink" Target="https://www.educative.io/answers/what-is-objectsequals-in-java" TargetMode="External"/><Relationship Id="rId6" Type="http://schemas.openxmlformats.org/officeDocument/2006/relationships/hyperlink" Target="https://stackoverflow.com/questions/32948425/how-to-read-int-double-and-sentence-of-string-using-same-scanner-variable"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
          <p:cNvSpPr/>
          <p:nvPr/>
        </p:nvSpPr>
        <p:spPr>
          <a:xfrm>
            <a:off x="4665662" y="5356225"/>
            <a:ext cx="7526655" cy="150177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1"/>
          <p:cNvSpPr/>
          <p:nvPr/>
        </p:nvSpPr>
        <p:spPr>
          <a:xfrm>
            <a:off x="0" y="1725611"/>
            <a:ext cx="1389380" cy="5132705"/>
          </a:xfrm>
          <a:custGeom>
            <a:rect b="b" l="l" r="r" t="t"/>
            <a:pathLst>
              <a:path extrusionOk="0" h="5132705" w="1389380">
                <a:moveTo>
                  <a:pt x="0" y="0"/>
                </a:moveTo>
                <a:lnTo>
                  <a:pt x="1389061" y="0"/>
                </a:lnTo>
                <a:lnTo>
                  <a:pt x="1389061"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1"/>
          <p:cNvSpPr/>
          <p:nvPr/>
        </p:nvSpPr>
        <p:spPr>
          <a:xfrm>
            <a:off x="4868862" y="5551487"/>
            <a:ext cx="386080" cy="384175"/>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4" name="Google Shape;154;p1"/>
          <p:cNvPicPr preferRelativeResize="0"/>
          <p:nvPr/>
        </p:nvPicPr>
        <p:blipFill rotWithShape="1">
          <a:blip r:embed="rId3">
            <a:alphaModFix/>
          </a:blip>
          <a:srcRect b="0" l="0" r="2190" t="0"/>
          <a:stretch/>
        </p:blipFill>
        <p:spPr>
          <a:xfrm>
            <a:off x="1888150" y="2387375"/>
            <a:ext cx="10304175" cy="2083250"/>
          </a:xfrm>
          <a:prstGeom prst="rect">
            <a:avLst/>
          </a:prstGeom>
          <a:noFill/>
          <a:ln>
            <a:noFill/>
          </a:ln>
        </p:spPr>
      </p:pic>
      <p:sp>
        <p:nvSpPr>
          <p:cNvPr id="155" name="Google Shape;155;p1"/>
          <p:cNvSpPr/>
          <p:nvPr/>
        </p:nvSpPr>
        <p:spPr>
          <a:xfrm>
            <a:off x="3124200" y="1462355"/>
            <a:ext cx="9067800" cy="152576"/>
          </a:xfrm>
          <a:custGeom>
            <a:rect b="b" l="l" r="r" t="t"/>
            <a:pathLst>
              <a:path extrusionOk="0" h="344805" w="9067800">
                <a:moveTo>
                  <a:pt x="0" y="0"/>
                </a:moveTo>
                <a:lnTo>
                  <a:pt x="9067799" y="0"/>
                </a:lnTo>
                <a:lnTo>
                  <a:pt x="9067799" y="344486"/>
                </a:lnTo>
                <a:lnTo>
                  <a:pt x="0" y="344486"/>
                </a:lnTo>
                <a:lnTo>
                  <a:pt x="0" y="0"/>
                </a:lnTo>
                <a:close/>
              </a:path>
            </a:pathLst>
          </a:custGeom>
          <a:solidFill>
            <a:srgbClr val="003870"/>
          </a:solidFill>
          <a:ln cap="flat" cmpd="sng" w="9525">
            <a:solidFill>
              <a:srgbClr val="00387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6" name="Google Shape;156;p1"/>
          <p:cNvPicPr preferRelativeResize="0"/>
          <p:nvPr/>
        </p:nvPicPr>
        <p:blipFill rotWithShape="1">
          <a:blip r:embed="rId4">
            <a:alphaModFix/>
          </a:blip>
          <a:srcRect b="17577" l="0" r="0" t="17296"/>
          <a:stretch/>
        </p:blipFill>
        <p:spPr>
          <a:xfrm>
            <a:off x="3533413" y="178125"/>
            <a:ext cx="2825825" cy="1051600"/>
          </a:xfrm>
          <a:prstGeom prst="rect">
            <a:avLst/>
          </a:prstGeom>
          <a:noFill/>
          <a:ln>
            <a:noFill/>
          </a:ln>
        </p:spPr>
      </p:pic>
      <p:sp>
        <p:nvSpPr>
          <p:cNvPr id="157" name="Google Shape;157;p1"/>
          <p:cNvSpPr txBox="1"/>
          <p:nvPr/>
        </p:nvSpPr>
        <p:spPr>
          <a:xfrm>
            <a:off x="6445788" y="3653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58" name="Google Shape;158;p1"/>
          <p:cNvSpPr/>
          <p:nvPr/>
        </p:nvSpPr>
        <p:spPr>
          <a:xfrm>
            <a:off x="6341088" y="4657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3" name="Shape 283"/>
        <p:cNvGrpSpPr/>
        <p:nvPr/>
      </p:nvGrpSpPr>
      <p:grpSpPr>
        <a:xfrm>
          <a:off x="0" y="0"/>
          <a:ext cx="0" cy="0"/>
          <a:chOff x="0" y="0"/>
          <a:chExt cx="0" cy="0"/>
        </a:xfrm>
      </p:grpSpPr>
      <p:sp>
        <p:nvSpPr>
          <p:cNvPr id="284" name="Google Shape;284;g1dd6d73f377_2_7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g1dd6d73f377_2_7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86" name="Google Shape;286;g1dd6d73f377_2_7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87" name="Google Shape;287;g1dd6d73f377_2_7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dd6d73f377_2_7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89" name="Google Shape;289;g1dd6d73f377_2_7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dd6d73f377_2_7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291" name="Google Shape;291;g1dd6d73f377_2_7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g1dd6d73f377_2_7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g1dd6d73f377_2_74"/>
          <p:cNvSpPr txBox="1"/>
          <p:nvPr>
            <p:ph type="title"/>
          </p:nvPr>
        </p:nvSpPr>
        <p:spPr>
          <a:xfrm>
            <a:off x="639900" y="1371250"/>
            <a:ext cx="8202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latin typeface="Trebuchet MS"/>
                <a:ea typeface="Trebuchet MS"/>
                <a:cs typeface="Trebuchet MS"/>
                <a:sym typeface="Trebuchet MS"/>
              </a:rPr>
              <a:t>Condicionales en Java </a:t>
            </a:r>
            <a:r>
              <a:rPr lang="en-US" sz="4000">
                <a:latin typeface="Courier New"/>
                <a:ea typeface="Courier New"/>
                <a:cs typeface="Courier New"/>
                <a:sym typeface="Courier New"/>
              </a:rPr>
              <a:t>[else if]</a:t>
            </a:r>
            <a:endParaRPr sz="4000">
              <a:latin typeface="Courier New"/>
              <a:ea typeface="Courier New"/>
              <a:cs typeface="Courier New"/>
              <a:sym typeface="Courier New"/>
            </a:endParaRPr>
          </a:p>
        </p:txBody>
      </p:sp>
      <p:sp>
        <p:nvSpPr>
          <p:cNvPr id="294" name="Google Shape;294;g1dd6d73f377_2_74"/>
          <p:cNvSpPr txBox="1"/>
          <p:nvPr/>
        </p:nvSpPr>
        <p:spPr>
          <a:xfrm>
            <a:off x="639900" y="2204425"/>
            <a:ext cx="6662400" cy="861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rebuchet MS"/>
                <a:ea typeface="Trebuchet MS"/>
                <a:cs typeface="Trebuchet MS"/>
                <a:sym typeface="Trebuchet MS"/>
              </a:rPr>
              <a:t>Se utiliza </a:t>
            </a:r>
            <a:r>
              <a:rPr b="1" i="0" lang="en-US" sz="2200" u="none" cap="none" strike="noStrike">
                <a:solidFill>
                  <a:srgbClr val="0000CD"/>
                </a:solidFill>
                <a:latin typeface="Courier New"/>
                <a:ea typeface="Courier New"/>
                <a:cs typeface="Courier New"/>
                <a:sym typeface="Courier New"/>
              </a:rPr>
              <a:t>else if</a:t>
            </a:r>
            <a:r>
              <a:rPr b="0" i="0" lang="en-US" sz="2200" u="none" cap="none" strike="noStrike">
                <a:solidFill>
                  <a:schemeClr val="dk1"/>
                </a:solidFill>
                <a:latin typeface="Trebuchet MS"/>
                <a:ea typeface="Trebuchet MS"/>
                <a:cs typeface="Trebuchet MS"/>
                <a:sym typeface="Trebuchet MS"/>
              </a:rPr>
              <a:t> para especificar una nueva condición a probar, si la primera condición es falsa.</a:t>
            </a:r>
            <a:endParaRPr b="0" i="0" sz="2200" u="none" cap="none" strike="noStrike">
              <a:solidFill>
                <a:schemeClr val="dk1"/>
              </a:solidFill>
              <a:latin typeface="Trebuchet MS"/>
              <a:ea typeface="Trebuchet MS"/>
              <a:cs typeface="Trebuchet MS"/>
              <a:sym typeface="Trebuchet MS"/>
            </a:endParaRPr>
          </a:p>
        </p:txBody>
      </p:sp>
      <p:sp>
        <p:nvSpPr>
          <p:cNvPr id="295" name="Google Shape;295;g1dd6d73f377_2_74"/>
          <p:cNvSpPr txBox="1"/>
          <p:nvPr/>
        </p:nvSpPr>
        <p:spPr>
          <a:xfrm>
            <a:off x="780750" y="3370925"/>
            <a:ext cx="10630500" cy="2632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CD"/>
                </a:solidFill>
                <a:highlight>
                  <a:srgbClr val="FFFFFF"/>
                </a:highlight>
                <a:latin typeface="Courier New"/>
                <a:ea typeface="Courier New"/>
                <a:cs typeface="Courier New"/>
                <a:sym typeface="Courier New"/>
              </a:rPr>
              <a:t>if</a:t>
            </a:r>
            <a:r>
              <a:rPr b="0" i="0" lang="en-US" sz="2000" u="none" cap="none" strike="noStrike">
                <a:solidFill>
                  <a:schemeClr val="dk1"/>
                </a:solidFill>
                <a:highlight>
                  <a:srgbClr val="FFFFFF"/>
                </a:highlight>
                <a:latin typeface="Courier New"/>
                <a:ea typeface="Courier New"/>
                <a:cs typeface="Courier New"/>
                <a:sym typeface="Courier New"/>
              </a:rPr>
              <a:t> (condición 1)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rgbClr val="FFFFFF"/>
                </a:highlight>
                <a:latin typeface="Courier New"/>
                <a:ea typeface="Courier New"/>
                <a:cs typeface="Courier New"/>
                <a:sym typeface="Courier New"/>
              </a:rPr>
              <a:t>// </a:t>
            </a:r>
            <a:r>
              <a:rPr b="0" i="1" lang="en-US" sz="1900" u="none" cap="none" strike="noStrike">
                <a:solidFill>
                  <a:schemeClr val="dk1"/>
                </a:solidFill>
                <a:highlight>
                  <a:srgbClr val="FFFFFF"/>
                </a:highlight>
                <a:latin typeface="Courier New"/>
                <a:ea typeface="Courier New"/>
                <a:cs typeface="Courier New"/>
                <a:sym typeface="Courier New"/>
              </a:rPr>
              <a:t>Acción a realizar si la condición 1 es verdadera</a:t>
            </a:r>
            <a:endParaRPr b="0" i="1"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1" i="0" lang="en-US" sz="2000" u="none" cap="none" strike="noStrike">
                <a:solidFill>
                  <a:srgbClr val="0000CD"/>
                </a:solidFill>
                <a:highlight>
                  <a:srgbClr val="FFFFFF"/>
                </a:highlight>
                <a:latin typeface="Courier New"/>
                <a:ea typeface="Courier New"/>
                <a:cs typeface="Courier New"/>
                <a:sym typeface="Courier New"/>
              </a:rPr>
              <a:t>else if</a:t>
            </a:r>
            <a:r>
              <a:rPr b="0" i="0" lang="en-US" sz="2000" u="none" cap="none" strike="noStrike">
                <a:solidFill>
                  <a:schemeClr val="dk1"/>
                </a:solidFill>
                <a:highlight>
                  <a:srgbClr val="FFFFFF"/>
                </a:highlight>
                <a:latin typeface="Courier New"/>
                <a:ea typeface="Courier New"/>
                <a:cs typeface="Courier New"/>
                <a:sym typeface="Courier New"/>
              </a:rPr>
              <a:t> (condición 2)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rgbClr val="FFFFFF"/>
                </a:highlight>
                <a:latin typeface="Courier New"/>
                <a:ea typeface="Courier New"/>
                <a:cs typeface="Courier New"/>
                <a:sym typeface="Courier New"/>
              </a:rPr>
              <a:t>// </a:t>
            </a:r>
            <a:r>
              <a:rPr b="0" i="1" lang="en-US" sz="1900" u="none" cap="none" strike="noStrike">
                <a:solidFill>
                  <a:schemeClr val="dk1"/>
                </a:solidFill>
                <a:highlight>
                  <a:schemeClr val="lt1"/>
                </a:highlight>
                <a:latin typeface="Courier New"/>
                <a:ea typeface="Courier New"/>
                <a:cs typeface="Courier New"/>
                <a:sym typeface="Courier New"/>
              </a:rPr>
              <a:t>Acción a realizar</a:t>
            </a:r>
            <a:r>
              <a:rPr b="0" i="1" lang="en-US" sz="1900" u="none" cap="none" strike="noStrike">
                <a:solidFill>
                  <a:schemeClr val="dk1"/>
                </a:solidFill>
                <a:highlight>
                  <a:srgbClr val="FFFFFF"/>
                </a:highlight>
                <a:latin typeface="Courier New"/>
                <a:ea typeface="Courier New"/>
                <a:cs typeface="Courier New"/>
                <a:sym typeface="Courier New"/>
              </a:rPr>
              <a:t> si la condición 1 es falsa y la condición 2 es verdadera</a:t>
            </a:r>
            <a:endParaRPr b="0" i="1"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1" i="0" lang="en-US" sz="2000" u="none" cap="none" strike="noStrike">
                <a:solidFill>
                  <a:srgbClr val="0000CD"/>
                </a:solidFill>
                <a:highlight>
                  <a:srgbClr val="FFFFFF"/>
                </a:highlight>
                <a:latin typeface="Courier New"/>
                <a:ea typeface="Courier New"/>
                <a:cs typeface="Courier New"/>
                <a:sym typeface="Courier New"/>
              </a:rPr>
              <a:t>else</a:t>
            </a:r>
            <a:r>
              <a:rPr b="0" i="0" lang="en-US" sz="2000" u="none" cap="none" strike="noStrike">
                <a:solidFill>
                  <a:schemeClr val="dk1"/>
                </a:solidFill>
                <a:highlight>
                  <a:srgbClr val="FFFFFF"/>
                </a:highlight>
                <a:latin typeface="Courier New"/>
                <a:ea typeface="Courier New"/>
                <a:cs typeface="Courier New"/>
                <a:sym typeface="Courier New"/>
              </a:rPr>
              <a:t>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rgbClr val="FFFFFF"/>
                </a:highlight>
                <a:latin typeface="Courier New"/>
                <a:ea typeface="Courier New"/>
                <a:cs typeface="Courier New"/>
                <a:sym typeface="Courier New"/>
              </a:rPr>
              <a:t>// </a:t>
            </a:r>
            <a:r>
              <a:rPr b="0" i="1" lang="en-US" sz="1900" u="none" cap="none" strike="noStrike">
                <a:solidFill>
                  <a:schemeClr val="dk1"/>
                </a:solidFill>
                <a:highlight>
                  <a:schemeClr val="lt1"/>
                </a:highlight>
                <a:latin typeface="Courier New"/>
                <a:ea typeface="Courier New"/>
                <a:cs typeface="Courier New"/>
                <a:sym typeface="Courier New"/>
              </a:rPr>
              <a:t>Acción a realizar</a:t>
            </a:r>
            <a:r>
              <a:rPr b="0" i="1" lang="en-US" sz="1900" u="none" cap="none" strike="noStrike">
                <a:solidFill>
                  <a:schemeClr val="dk1"/>
                </a:solidFill>
                <a:highlight>
                  <a:srgbClr val="FFFFFF"/>
                </a:highlight>
                <a:latin typeface="Courier New"/>
                <a:ea typeface="Courier New"/>
                <a:cs typeface="Courier New"/>
                <a:sym typeface="Courier New"/>
              </a:rPr>
              <a:t> si las dos condiciones son falsas</a:t>
            </a:r>
            <a:endParaRPr b="0" i="1"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g1dd6d73f377_2_9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g1dd6d73f377_2_9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02" name="Google Shape;302;g1dd6d73f377_2_9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03" name="Google Shape;303;g1dd6d73f377_2_9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dd6d73f377_2_9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05" name="Google Shape;305;g1dd6d73f377_2_9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dd6d73f377_2_9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307" name="Google Shape;307;g1dd6d73f377_2_9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g1dd6d73f377_2_9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g1dd6d73f377_2_93"/>
          <p:cNvSpPr txBox="1"/>
          <p:nvPr>
            <p:ph type="title"/>
          </p:nvPr>
        </p:nvSpPr>
        <p:spPr>
          <a:xfrm>
            <a:off x="603850" y="2152100"/>
            <a:ext cx="5758800" cy="1231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latin typeface="Trebuchet MS"/>
                <a:ea typeface="Trebuchet MS"/>
                <a:cs typeface="Trebuchet MS"/>
                <a:sym typeface="Trebuchet MS"/>
              </a:rPr>
              <a:t>Condicionales en Java</a:t>
            </a:r>
            <a:endParaRPr sz="40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rPr lang="en-US" sz="4000">
                <a:latin typeface="Courier New"/>
                <a:ea typeface="Courier New"/>
                <a:cs typeface="Courier New"/>
                <a:sym typeface="Courier New"/>
              </a:rPr>
              <a:t>[else if]</a:t>
            </a:r>
            <a:endParaRPr sz="4000">
              <a:latin typeface="Courier New"/>
              <a:ea typeface="Courier New"/>
              <a:cs typeface="Courier New"/>
              <a:sym typeface="Courier New"/>
            </a:endParaRPr>
          </a:p>
        </p:txBody>
      </p:sp>
      <p:sp>
        <p:nvSpPr>
          <p:cNvPr id="310" name="Google Shape;310;g1dd6d73f377_2_93"/>
          <p:cNvSpPr txBox="1"/>
          <p:nvPr/>
        </p:nvSpPr>
        <p:spPr>
          <a:xfrm>
            <a:off x="603850" y="3818925"/>
            <a:ext cx="4766400" cy="52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1" lang="en-US" sz="2200" u="none" cap="none" strike="noStrike">
                <a:solidFill>
                  <a:schemeClr val="dk1"/>
                </a:solidFill>
                <a:latin typeface="Trebuchet MS"/>
                <a:ea typeface="Trebuchet MS"/>
                <a:cs typeface="Trebuchet MS"/>
                <a:sym typeface="Trebuchet MS"/>
              </a:rPr>
              <a:t>Diagrama de Flujo</a:t>
            </a:r>
            <a:endParaRPr b="0" i="1" sz="2200" u="none" cap="none" strike="noStrike">
              <a:solidFill>
                <a:schemeClr val="dk1"/>
              </a:solidFill>
              <a:latin typeface="Trebuchet MS"/>
              <a:ea typeface="Trebuchet MS"/>
              <a:cs typeface="Trebuchet MS"/>
              <a:sym typeface="Trebuchet MS"/>
            </a:endParaRPr>
          </a:p>
        </p:txBody>
      </p:sp>
      <p:pic>
        <p:nvPicPr>
          <p:cNvPr id="311" name="Google Shape;311;g1dd6d73f377_2_93"/>
          <p:cNvPicPr preferRelativeResize="0"/>
          <p:nvPr/>
        </p:nvPicPr>
        <p:blipFill rotWithShape="1">
          <a:blip r:embed="rId4">
            <a:alphaModFix/>
          </a:blip>
          <a:srcRect b="0" l="0" r="0" t="0"/>
          <a:stretch/>
        </p:blipFill>
        <p:spPr>
          <a:xfrm>
            <a:off x="5730900" y="752725"/>
            <a:ext cx="6316877" cy="5450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sp>
        <p:nvSpPr>
          <p:cNvPr id="316" name="Google Shape;316;g1dd6d73f377_2_11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17" name="Google Shape;317;g1dd6d73f377_2_11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18" name="Google Shape;318;g1dd6d73f377_2_11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dd6d73f377_2_11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20" name="Google Shape;320;g1dd6d73f377_2_11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dd6d73f377_2_119"/>
          <p:cNvSpPr txBox="1"/>
          <p:nvPr>
            <p:ph type="title"/>
          </p:nvPr>
        </p:nvSpPr>
        <p:spPr>
          <a:xfrm>
            <a:off x="3893675" y="893650"/>
            <a:ext cx="5291400" cy="5388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3500">
                <a:latin typeface="Trebuchet MS"/>
                <a:ea typeface="Trebuchet MS"/>
                <a:cs typeface="Trebuchet MS"/>
                <a:sym typeface="Trebuchet MS"/>
              </a:rPr>
              <a:t>Condicionales en Python</a:t>
            </a:r>
            <a:endParaRPr sz="3500">
              <a:latin typeface="Trebuchet MS"/>
              <a:ea typeface="Trebuchet MS"/>
              <a:cs typeface="Trebuchet MS"/>
              <a:sym typeface="Trebuchet MS"/>
            </a:endParaRPr>
          </a:p>
        </p:txBody>
      </p:sp>
      <p:sp>
        <p:nvSpPr>
          <p:cNvPr id="322" name="Google Shape;322;g1dd6d73f377_2_119"/>
          <p:cNvSpPr txBox="1"/>
          <p:nvPr/>
        </p:nvSpPr>
        <p:spPr>
          <a:xfrm>
            <a:off x="817625" y="1906025"/>
            <a:ext cx="5079300" cy="2031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Se utiliza </a:t>
            </a:r>
            <a:r>
              <a:rPr b="0" i="0" lang="en-US" sz="2000" u="none" cap="none" strike="noStrike">
                <a:solidFill>
                  <a:srgbClr val="000000"/>
                </a:solidFill>
                <a:latin typeface="Courier New"/>
                <a:ea typeface="Courier New"/>
                <a:cs typeface="Courier New"/>
                <a:sym typeface="Courier New"/>
              </a:rPr>
              <a:t>if</a:t>
            </a:r>
            <a:r>
              <a:rPr b="0" i="0" lang="en-US" sz="2000" u="none" cap="none" strike="noStrike">
                <a:solidFill>
                  <a:srgbClr val="000000"/>
                </a:solidFill>
                <a:latin typeface="Trebuchet MS"/>
                <a:ea typeface="Trebuchet MS"/>
                <a:cs typeface="Trebuchet MS"/>
                <a:sym typeface="Trebuchet MS"/>
              </a:rPr>
              <a:t> para especificar un bloque de código a ejecutar, si una condición especificada es verdadera.</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p:txBody>
      </p:sp>
      <p:sp>
        <p:nvSpPr>
          <p:cNvPr id="323" name="Google Shape;323;g1dd6d73f377_2_11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g1dd6d73f377_2_11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325" name="Google Shape;325;g1dd6d73f377_2_119"/>
          <p:cNvSpPr txBox="1"/>
          <p:nvPr/>
        </p:nvSpPr>
        <p:spPr>
          <a:xfrm>
            <a:off x="6894125" y="1906025"/>
            <a:ext cx="5079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if </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&gt;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is greater than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p:txBody>
      </p:sp>
      <p:sp>
        <p:nvSpPr>
          <p:cNvPr id="326" name="Google Shape;326;g1dd6d73f377_2_119"/>
          <p:cNvSpPr/>
          <p:nvPr/>
        </p:nvSpPr>
        <p:spPr>
          <a:xfrm>
            <a:off x="6176650" y="2295875"/>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g1dd2b324201_0_3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32" name="Google Shape;332;g1dd2b324201_0_3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33" name="Google Shape;333;g1dd2b324201_0_3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dd2b324201_0_3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35" name="Google Shape;335;g1dd2b324201_0_3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dd2b324201_0_32"/>
          <p:cNvSpPr txBox="1"/>
          <p:nvPr>
            <p:ph type="title"/>
          </p:nvPr>
        </p:nvSpPr>
        <p:spPr>
          <a:xfrm>
            <a:off x="3893675" y="893650"/>
            <a:ext cx="5291400" cy="5388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3500">
                <a:latin typeface="Trebuchet MS"/>
                <a:ea typeface="Trebuchet MS"/>
                <a:cs typeface="Trebuchet MS"/>
                <a:sym typeface="Trebuchet MS"/>
              </a:rPr>
              <a:t>Condicionales en Python</a:t>
            </a:r>
            <a:endParaRPr sz="3500">
              <a:latin typeface="Trebuchet MS"/>
              <a:ea typeface="Trebuchet MS"/>
              <a:cs typeface="Trebuchet MS"/>
              <a:sym typeface="Trebuchet MS"/>
            </a:endParaRPr>
          </a:p>
        </p:txBody>
      </p:sp>
      <p:sp>
        <p:nvSpPr>
          <p:cNvPr id="337" name="Google Shape;337;g1dd2b324201_0_32"/>
          <p:cNvSpPr txBox="1"/>
          <p:nvPr/>
        </p:nvSpPr>
        <p:spPr>
          <a:xfrm>
            <a:off x="817625" y="1906025"/>
            <a:ext cx="5079300" cy="3570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Se utiliza </a:t>
            </a:r>
            <a:r>
              <a:rPr b="0" i="0" lang="en-US" sz="2000" u="none" cap="none" strike="noStrike">
                <a:solidFill>
                  <a:srgbClr val="000000"/>
                </a:solidFill>
                <a:latin typeface="Courier New"/>
                <a:ea typeface="Courier New"/>
                <a:cs typeface="Courier New"/>
                <a:sym typeface="Courier New"/>
              </a:rPr>
              <a:t>if</a:t>
            </a:r>
            <a:r>
              <a:rPr b="0" i="0" lang="en-US" sz="2000" u="none" cap="none" strike="noStrike">
                <a:solidFill>
                  <a:srgbClr val="000000"/>
                </a:solidFill>
                <a:latin typeface="Trebuchet MS"/>
                <a:ea typeface="Trebuchet MS"/>
                <a:cs typeface="Trebuchet MS"/>
                <a:sym typeface="Trebuchet MS"/>
              </a:rPr>
              <a:t> para especificar un bloque de código a ejecutar, si una condición especificada es verdadera.</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Se utiliza </a:t>
            </a:r>
            <a:r>
              <a:rPr b="0" i="0" lang="en-US" sz="2000" u="none" cap="none" strike="noStrike">
                <a:solidFill>
                  <a:srgbClr val="000000"/>
                </a:solidFill>
                <a:latin typeface="Courier New"/>
                <a:ea typeface="Courier New"/>
                <a:cs typeface="Courier New"/>
                <a:sym typeface="Courier New"/>
              </a:rPr>
              <a:t>else</a:t>
            </a:r>
            <a:r>
              <a:rPr b="0" i="0" lang="en-US" sz="2000" u="none" cap="none" strike="noStrike">
                <a:solidFill>
                  <a:srgbClr val="000000"/>
                </a:solidFill>
                <a:latin typeface="Trebuchet MS"/>
                <a:ea typeface="Trebuchet MS"/>
                <a:cs typeface="Trebuchet MS"/>
                <a:sym typeface="Trebuchet MS"/>
              </a:rPr>
              <a:t> para especificar un bloque de código a ejecutar, si la misma condición es falsa.</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p:txBody>
      </p:sp>
      <p:sp>
        <p:nvSpPr>
          <p:cNvPr id="338" name="Google Shape;338;g1dd2b324201_0_3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g1dd2b324201_0_3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340" name="Google Shape;340;g1dd2b324201_0_32"/>
          <p:cNvSpPr txBox="1"/>
          <p:nvPr/>
        </p:nvSpPr>
        <p:spPr>
          <a:xfrm>
            <a:off x="6894125" y="1906025"/>
            <a:ext cx="5079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if </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&gt;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is greater than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p:txBody>
      </p:sp>
      <p:sp>
        <p:nvSpPr>
          <p:cNvPr id="341" name="Google Shape;341;g1dd2b324201_0_32"/>
          <p:cNvSpPr txBox="1"/>
          <p:nvPr/>
        </p:nvSpPr>
        <p:spPr>
          <a:xfrm>
            <a:off x="6894125" y="3077713"/>
            <a:ext cx="50793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if </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&gt;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is greater than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else</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"a is greater than b"</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p:txBody>
      </p:sp>
      <p:sp>
        <p:nvSpPr>
          <p:cNvPr id="342" name="Google Shape;342;g1dd2b324201_0_32"/>
          <p:cNvSpPr/>
          <p:nvPr/>
        </p:nvSpPr>
        <p:spPr>
          <a:xfrm>
            <a:off x="6176650" y="2295875"/>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dd2b324201_0_32"/>
          <p:cNvSpPr/>
          <p:nvPr/>
        </p:nvSpPr>
        <p:spPr>
          <a:xfrm>
            <a:off x="6163925" y="3781350"/>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g1dd6d73f377_2_13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49" name="Google Shape;349;g1dd6d73f377_2_13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50" name="Google Shape;350;g1dd6d73f377_2_13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dd6d73f377_2_13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52" name="Google Shape;352;g1dd6d73f377_2_13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dd6d73f377_2_137"/>
          <p:cNvSpPr txBox="1"/>
          <p:nvPr>
            <p:ph type="title"/>
          </p:nvPr>
        </p:nvSpPr>
        <p:spPr>
          <a:xfrm>
            <a:off x="3893675" y="893650"/>
            <a:ext cx="5291400" cy="5388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3500">
                <a:latin typeface="Trebuchet MS"/>
                <a:ea typeface="Trebuchet MS"/>
                <a:cs typeface="Trebuchet MS"/>
                <a:sym typeface="Trebuchet MS"/>
              </a:rPr>
              <a:t>Condicionales en Python</a:t>
            </a:r>
            <a:endParaRPr sz="3500">
              <a:latin typeface="Trebuchet MS"/>
              <a:ea typeface="Trebuchet MS"/>
              <a:cs typeface="Trebuchet MS"/>
              <a:sym typeface="Trebuchet MS"/>
            </a:endParaRPr>
          </a:p>
        </p:txBody>
      </p:sp>
      <p:sp>
        <p:nvSpPr>
          <p:cNvPr id="354" name="Google Shape;354;g1dd6d73f377_2_137"/>
          <p:cNvSpPr txBox="1"/>
          <p:nvPr/>
        </p:nvSpPr>
        <p:spPr>
          <a:xfrm>
            <a:off x="817625" y="1906025"/>
            <a:ext cx="5079300" cy="4186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Se utiliza </a:t>
            </a:r>
            <a:r>
              <a:rPr b="0" i="0" lang="en-US" sz="2000" u="none" cap="none" strike="noStrike">
                <a:solidFill>
                  <a:srgbClr val="000000"/>
                </a:solidFill>
                <a:latin typeface="Courier New"/>
                <a:ea typeface="Courier New"/>
                <a:cs typeface="Courier New"/>
                <a:sym typeface="Courier New"/>
              </a:rPr>
              <a:t>if</a:t>
            </a:r>
            <a:r>
              <a:rPr b="0" i="0" lang="en-US" sz="2000" u="none" cap="none" strike="noStrike">
                <a:solidFill>
                  <a:srgbClr val="000000"/>
                </a:solidFill>
                <a:latin typeface="Trebuchet MS"/>
                <a:ea typeface="Trebuchet MS"/>
                <a:cs typeface="Trebuchet MS"/>
                <a:sym typeface="Trebuchet MS"/>
              </a:rPr>
              <a:t> para especificar un bloque de código a ejecutar, si una condición especificada es verdadera.</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Se utiliza </a:t>
            </a:r>
            <a:r>
              <a:rPr b="0" i="0" lang="en-US" sz="2000" u="none" cap="none" strike="noStrike">
                <a:solidFill>
                  <a:srgbClr val="000000"/>
                </a:solidFill>
                <a:latin typeface="Courier New"/>
                <a:ea typeface="Courier New"/>
                <a:cs typeface="Courier New"/>
                <a:sym typeface="Courier New"/>
              </a:rPr>
              <a:t>else</a:t>
            </a:r>
            <a:r>
              <a:rPr b="0" i="0" lang="en-US" sz="2000" u="none" cap="none" strike="noStrike">
                <a:solidFill>
                  <a:srgbClr val="000000"/>
                </a:solidFill>
                <a:latin typeface="Trebuchet MS"/>
                <a:ea typeface="Trebuchet MS"/>
                <a:cs typeface="Trebuchet MS"/>
                <a:sym typeface="Trebuchet MS"/>
              </a:rPr>
              <a:t> para especificar un bloque de código a ejecutar, si la misma condición es falsa.</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Se utiliza </a:t>
            </a:r>
            <a:r>
              <a:rPr b="0" i="0" lang="en-US" sz="2000" u="none" cap="none" strike="noStrike">
                <a:solidFill>
                  <a:srgbClr val="000000"/>
                </a:solidFill>
                <a:latin typeface="Courier New"/>
                <a:ea typeface="Courier New"/>
                <a:cs typeface="Courier New"/>
                <a:sym typeface="Courier New"/>
              </a:rPr>
              <a:t>elif</a:t>
            </a:r>
            <a:r>
              <a:rPr b="0" i="0" lang="en-US" sz="2000" u="none" cap="none" strike="noStrike">
                <a:solidFill>
                  <a:srgbClr val="000000"/>
                </a:solidFill>
                <a:latin typeface="Trebuchet MS"/>
                <a:ea typeface="Trebuchet MS"/>
                <a:cs typeface="Trebuchet MS"/>
                <a:sym typeface="Trebuchet MS"/>
              </a:rPr>
              <a:t> para especificar una nueva condición a probar, si la primera condición es falsa.</a:t>
            </a:r>
            <a:endParaRPr b="0" i="0" sz="2000" u="none" cap="none" strike="noStrike">
              <a:solidFill>
                <a:srgbClr val="000000"/>
              </a:solidFill>
              <a:latin typeface="Trebuchet MS"/>
              <a:ea typeface="Trebuchet MS"/>
              <a:cs typeface="Trebuchet MS"/>
              <a:sym typeface="Trebuchet MS"/>
            </a:endParaRPr>
          </a:p>
        </p:txBody>
      </p:sp>
      <p:sp>
        <p:nvSpPr>
          <p:cNvPr id="355" name="Google Shape;355;g1dd6d73f377_2_13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g1dd6d73f377_2_13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357" name="Google Shape;357;g1dd6d73f377_2_137"/>
          <p:cNvSpPr txBox="1"/>
          <p:nvPr/>
        </p:nvSpPr>
        <p:spPr>
          <a:xfrm>
            <a:off x="6894125" y="1906025"/>
            <a:ext cx="50793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if </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&gt;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is greater than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p:txBody>
      </p:sp>
      <p:sp>
        <p:nvSpPr>
          <p:cNvPr id="358" name="Google Shape;358;g1dd6d73f377_2_137"/>
          <p:cNvSpPr txBox="1"/>
          <p:nvPr/>
        </p:nvSpPr>
        <p:spPr>
          <a:xfrm>
            <a:off x="6894125" y="3077713"/>
            <a:ext cx="50793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if </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&gt;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is greater than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else</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"a is greater than b"</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p:txBody>
      </p:sp>
      <p:sp>
        <p:nvSpPr>
          <p:cNvPr id="359" name="Google Shape;359;g1dd6d73f377_2_137"/>
          <p:cNvSpPr txBox="1"/>
          <p:nvPr/>
        </p:nvSpPr>
        <p:spPr>
          <a:xfrm>
            <a:off x="6885700" y="4682025"/>
            <a:ext cx="5014500" cy="193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if </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&gt;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"b is greater than a"</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elif </a:t>
            </a:r>
            <a:r>
              <a:rPr b="1" i="0" lang="en-US" sz="1900" u="none" cap="none" strike="noStrike">
                <a:solidFill>
                  <a:schemeClr val="dk1"/>
                </a:solidFill>
                <a:highlight>
                  <a:srgbClr val="FFFFFF"/>
                </a:highlight>
                <a:latin typeface="Courier New"/>
                <a:ea typeface="Courier New"/>
                <a:cs typeface="Courier New"/>
                <a:sym typeface="Courier New"/>
              </a:rPr>
              <a:t>(a == b):</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"a and b are equal"</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CD"/>
                </a:solidFill>
                <a:highlight>
                  <a:srgbClr val="FFFFFF"/>
                </a:highlight>
                <a:latin typeface="Courier New"/>
                <a:ea typeface="Courier New"/>
                <a:cs typeface="Courier New"/>
                <a:sym typeface="Courier New"/>
              </a:rPr>
              <a:t>else</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highlight>
                  <a:srgbClr val="FFFFFF"/>
                </a:highlight>
                <a:latin typeface="Courier New"/>
                <a:ea typeface="Courier New"/>
                <a:cs typeface="Courier New"/>
                <a:sym typeface="Courier New"/>
              </a:rPr>
              <a:t>  </a:t>
            </a:r>
            <a:r>
              <a:rPr b="1" i="0" lang="en-US" sz="1900" u="none" cap="none" strike="noStrike">
                <a:solidFill>
                  <a:srgbClr val="0000CD"/>
                </a:solidFill>
                <a:highlight>
                  <a:srgbClr val="FFFFFF"/>
                </a:highlight>
                <a:latin typeface="Courier New"/>
                <a:ea typeface="Courier New"/>
                <a:cs typeface="Courier New"/>
                <a:sym typeface="Courier New"/>
              </a:rPr>
              <a:t>print</a:t>
            </a:r>
            <a:r>
              <a:rPr b="1" i="0" lang="en-US" sz="1900" u="none" cap="none" strike="noStrike">
                <a:solidFill>
                  <a:schemeClr val="dk1"/>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"a is greater than b"</a:t>
            </a:r>
            <a:r>
              <a:rPr b="1" i="0" lang="en-US" sz="1900" u="none" cap="none" strike="noStrike">
                <a:solidFill>
                  <a:schemeClr val="dk1"/>
                </a:solidFill>
                <a:highlight>
                  <a:srgbClr val="FFFFFF"/>
                </a:highlight>
                <a:latin typeface="Courier New"/>
                <a:ea typeface="Courier New"/>
                <a:cs typeface="Courier New"/>
                <a:sym typeface="Courier New"/>
              </a:rPr>
              <a:t>)</a:t>
            </a:r>
            <a:endParaRPr b="1" i="0" sz="1900" u="none" cap="none" strike="noStrike">
              <a:solidFill>
                <a:schemeClr val="dk1"/>
              </a:solidFill>
              <a:highlight>
                <a:srgbClr val="FFFFFF"/>
              </a:highlight>
              <a:latin typeface="Courier New"/>
              <a:ea typeface="Courier New"/>
              <a:cs typeface="Courier New"/>
              <a:sym typeface="Courier New"/>
            </a:endParaRPr>
          </a:p>
        </p:txBody>
      </p:sp>
      <p:sp>
        <p:nvSpPr>
          <p:cNvPr id="360" name="Google Shape;360;g1dd6d73f377_2_137"/>
          <p:cNvSpPr/>
          <p:nvPr/>
        </p:nvSpPr>
        <p:spPr>
          <a:xfrm>
            <a:off x="6176650" y="2295875"/>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dd6d73f377_2_137"/>
          <p:cNvSpPr/>
          <p:nvPr/>
        </p:nvSpPr>
        <p:spPr>
          <a:xfrm>
            <a:off x="6163925" y="3781350"/>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dd6d73f377_2_137"/>
          <p:cNvSpPr/>
          <p:nvPr/>
        </p:nvSpPr>
        <p:spPr>
          <a:xfrm>
            <a:off x="6159713" y="5555475"/>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g1dcbc411a8e_0_51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g1dcbc411a8e_0_51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g1dcbc411a8e_0_51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70" name="Google Shape;370;g1dcbc411a8e_0_510"/>
          <p:cNvPicPr preferRelativeResize="0"/>
          <p:nvPr/>
        </p:nvPicPr>
        <p:blipFill rotWithShape="1">
          <a:blip r:embed="rId3">
            <a:alphaModFix/>
          </a:blip>
          <a:srcRect b="17579" l="0" r="0" t="17296"/>
          <a:stretch/>
        </p:blipFill>
        <p:spPr>
          <a:xfrm>
            <a:off x="0" y="0"/>
            <a:ext cx="2825825" cy="1051600"/>
          </a:xfrm>
          <a:prstGeom prst="rect">
            <a:avLst/>
          </a:prstGeom>
          <a:noFill/>
          <a:ln>
            <a:noFill/>
          </a:ln>
        </p:spPr>
      </p:pic>
      <p:sp>
        <p:nvSpPr>
          <p:cNvPr id="371" name="Google Shape;371;g1dcbc411a8e_0_51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dcbc411a8e_0_51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73" name="Google Shape;373;g1dcbc411a8e_0_51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dcbc411a8e_0_510"/>
          <p:cNvSpPr txBox="1"/>
          <p:nvPr>
            <p:ph type="title"/>
          </p:nvPr>
        </p:nvSpPr>
        <p:spPr>
          <a:xfrm>
            <a:off x="1805275" y="2401850"/>
            <a:ext cx="89073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Ejemplos Estructura </a:t>
            </a:r>
            <a:endParaRPr sz="6000">
              <a:latin typeface="Trebuchet MS"/>
              <a:ea typeface="Trebuchet MS"/>
              <a:cs typeface="Trebuchet MS"/>
              <a:sym typeface="Trebuchet MS"/>
            </a:endParaRPr>
          </a:p>
          <a:p>
            <a:pPr indent="0" lvl="0" marL="0" rtl="0" algn="ctr">
              <a:lnSpc>
                <a:spcPct val="100000"/>
              </a:lnSpc>
              <a:spcBef>
                <a:spcPts val="0"/>
              </a:spcBef>
              <a:spcAft>
                <a:spcPts val="0"/>
              </a:spcAft>
              <a:buSzPts val="1400"/>
              <a:buNone/>
            </a:pPr>
            <a:r>
              <a:rPr lang="en-US" sz="6000">
                <a:latin typeface="Courier New"/>
                <a:ea typeface="Courier New"/>
                <a:cs typeface="Courier New"/>
                <a:sym typeface="Courier New"/>
              </a:rPr>
              <a:t>[if]</a:t>
            </a:r>
            <a:endParaRPr sz="6000">
              <a:latin typeface="Courier New"/>
              <a:ea typeface="Courier New"/>
              <a:cs typeface="Courier New"/>
              <a:sym typeface="Courier New"/>
            </a:endParaRPr>
          </a:p>
        </p:txBody>
      </p:sp>
      <p:pic>
        <p:nvPicPr>
          <p:cNvPr id="375" name="Google Shape;375;g1dcbc411a8e_0_510"/>
          <p:cNvPicPr preferRelativeResize="0"/>
          <p:nvPr/>
        </p:nvPicPr>
        <p:blipFill rotWithShape="1">
          <a:blip r:embed="rId4">
            <a:alphaModFix/>
          </a:blip>
          <a:srcRect b="0" l="0" r="0" t="0"/>
          <a:stretch/>
        </p:blipFill>
        <p:spPr>
          <a:xfrm>
            <a:off x="457500" y="4355725"/>
            <a:ext cx="2368325" cy="236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9" name="Shape 379"/>
        <p:cNvGrpSpPr/>
        <p:nvPr/>
      </p:nvGrpSpPr>
      <p:grpSpPr>
        <a:xfrm>
          <a:off x="0" y="0"/>
          <a:ext cx="0" cy="0"/>
          <a:chOff x="0" y="0"/>
          <a:chExt cx="0" cy="0"/>
        </a:xfrm>
      </p:grpSpPr>
      <p:sp>
        <p:nvSpPr>
          <p:cNvPr id="380" name="Google Shape;380;g1b61ca9f410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g1b61ca9f410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g1b61ca9f410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83" name="Google Shape;383;g1b61ca9f410_0_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84" name="Google Shape;384;g1b61ca9f410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b61ca9f410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86" name="Google Shape;386;g1b61ca9f410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b61ca9f410_0_0"/>
          <p:cNvSpPr txBox="1"/>
          <p:nvPr/>
        </p:nvSpPr>
        <p:spPr>
          <a:xfrm>
            <a:off x="593325" y="1475525"/>
            <a:ext cx="9090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1.</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imprima “</a:t>
            </a:r>
            <a:r>
              <a:rPr b="0" i="0" lang="en-US" sz="2000" u="none" cap="none" strike="noStrike">
                <a:solidFill>
                  <a:schemeClr val="dk1"/>
                </a:solidFill>
                <a:latin typeface="Trebuchet MS"/>
                <a:ea typeface="Trebuchet MS"/>
                <a:cs typeface="Trebuchet MS"/>
                <a:sym typeface="Trebuchet MS"/>
              </a:rPr>
              <a:t>20 es mayor que 18</a:t>
            </a:r>
            <a:r>
              <a:rPr b="0" i="0" lang="en-US" sz="2000" u="none" cap="none" strike="noStrike">
                <a:solidFill>
                  <a:srgbClr val="000000"/>
                </a:solidFill>
                <a:latin typeface="Trebuchet MS"/>
                <a:ea typeface="Trebuchet MS"/>
                <a:cs typeface="Trebuchet MS"/>
                <a:sym typeface="Trebuchet MS"/>
              </a:rPr>
              <a:t>” si el número 20 es mayor que el número 18.</a:t>
            </a:r>
            <a:endParaRPr b="0" i="0" sz="2000" u="none" cap="none" strike="noStrike">
              <a:solidFill>
                <a:srgbClr val="000000"/>
              </a:solidFill>
              <a:latin typeface="Trebuchet MS"/>
              <a:ea typeface="Trebuchet MS"/>
              <a:cs typeface="Trebuchet MS"/>
              <a:sym typeface="Trebuchet MS"/>
            </a:endParaRPr>
          </a:p>
        </p:txBody>
      </p:sp>
      <p:sp>
        <p:nvSpPr>
          <p:cNvPr id="388" name="Google Shape;388;g1b61ca9f410_0_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g1b61ca9f410_0_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Java</a:t>
            </a:r>
            <a:endParaRPr b="0" i="0" sz="2000" u="none" cap="none" strike="noStrike">
              <a:solidFill>
                <a:srgbClr val="003870"/>
              </a:solidFill>
              <a:latin typeface="Trebuchet MS"/>
              <a:ea typeface="Trebuchet MS"/>
              <a:cs typeface="Trebuchet MS"/>
              <a:sym typeface="Trebuchet MS"/>
            </a:endParaRPr>
          </a:p>
        </p:txBody>
      </p:sp>
      <p:pic>
        <p:nvPicPr>
          <p:cNvPr id="390" name="Google Shape;390;g1b61ca9f410_0_0"/>
          <p:cNvPicPr preferRelativeResize="0"/>
          <p:nvPr/>
        </p:nvPicPr>
        <p:blipFill rotWithShape="1">
          <a:blip r:embed="rId4">
            <a:alphaModFix/>
          </a:blip>
          <a:srcRect b="0" l="0" r="0" t="0"/>
          <a:stretch/>
        </p:blipFill>
        <p:spPr>
          <a:xfrm>
            <a:off x="10034350" y="1475525"/>
            <a:ext cx="1508700" cy="150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4" name="Shape 394"/>
        <p:cNvGrpSpPr/>
        <p:nvPr/>
      </p:nvGrpSpPr>
      <p:grpSpPr>
        <a:xfrm>
          <a:off x="0" y="0"/>
          <a:ext cx="0" cy="0"/>
          <a:chOff x="0" y="0"/>
          <a:chExt cx="0" cy="0"/>
        </a:xfrm>
      </p:grpSpPr>
      <p:sp>
        <p:nvSpPr>
          <p:cNvPr id="395" name="Google Shape;395;g1dd6d73f377_2_15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g1dd6d73f377_2_15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g1dd6d73f377_2_15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98" name="Google Shape;398;g1dd6d73f377_2_15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99" name="Google Shape;399;g1dd6d73f377_2_15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dd6d73f377_2_15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01" name="Google Shape;401;g1dd6d73f377_2_15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2" name="Google Shape;402;g1dd6d73f377_2_157"/>
          <p:cNvPicPr preferRelativeResize="0"/>
          <p:nvPr/>
        </p:nvPicPr>
        <p:blipFill rotWithShape="1">
          <a:blip r:embed="rId4">
            <a:alphaModFix/>
          </a:blip>
          <a:srcRect b="0" l="0" r="0" t="0"/>
          <a:stretch/>
        </p:blipFill>
        <p:spPr>
          <a:xfrm>
            <a:off x="10034350" y="1475525"/>
            <a:ext cx="1508700" cy="1508700"/>
          </a:xfrm>
          <a:prstGeom prst="rect">
            <a:avLst/>
          </a:prstGeom>
          <a:noFill/>
          <a:ln>
            <a:noFill/>
          </a:ln>
        </p:spPr>
      </p:pic>
      <p:sp>
        <p:nvSpPr>
          <p:cNvPr id="403" name="Google Shape;403;g1dd6d73f377_2_157"/>
          <p:cNvSpPr txBox="1"/>
          <p:nvPr/>
        </p:nvSpPr>
        <p:spPr>
          <a:xfrm>
            <a:off x="593325" y="1475525"/>
            <a:ext cx="9090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1.</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imprima “</a:t>
            </a:r>
            <a:r>
              <a:rPr b="0" i="0" lang="en-US" sz="2000" u="none" cap="none" strike="noStrike">
                <a:solidFill>
                  <a:schemeClr val="dk1"/>
                </a:solidFill>
                <a:latin typeface="Trebuchet MS"/>
                <a:ea typeface="Trebuchet MS"/>
                <a:cs typeface="Trebuchet MS"/>
                <a:sym typeface="Trebuchet MS"/>
              </a:rPr>
              <a:t>20 es mayor que 18</a:t>
            </a:r>
            <a:r>
              <a:rPr b="0" i="0" lang="en-US" sz="2000" u="none" cap="none" strike="noStrike">
                <a:solidFill>
                  <a:srgbClr val="000000"/>
                </a:solidFill>
                <a:latin typeface="Trebuchet MS"/>
                <a:ea typeface="Trebuchet MS"/>
                <a:cs typeface="Trebuchet MS"/>
                <a:sym typeface="Trebuchet MS"/>
              </a:rPr>
              <a:t>” si el número 20 es mayor que el número 18.</a:t>
            </a:r>
            <a:endParaRPr b="0" i="0" sz="2000" u="none" cap="none" strike="noStrike">
              <a:solidFill>
                <a:srgbClr val="000000"/>
              </a:solidFill>
              <a:latin typeface="Trebuchet MS"/>
              <a:ea typeface="Trebuchet MS"/>
              <a:cs typeface="Trebuchet MS"/>
              <a:sym typeface="Trebuchet MS"/>
            </a:endParaRPr>
          </a:p>
        </p:txBody>
      </p:sp>
      <p:sp>
        <p:nvSpPr>
          <p:cNvPr id="404" name="Google Shape;404;g1dd6d73f377_2_15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5" name="Google Shape;405;g1dd6d73f377_2_15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Java</a:t>
            </a:r>
            <a:endParaRPr b="0" i="0" sz="2000" u="none" cap="none" strike="noStrike">
              <a:solidFill>
                <a:srgbClr val="003870"/>
              </a:solidFill>
              <a:latin typeface="Trebuchet MS"/>
              <a:ea typeface="Trebuchet MS"/>
              <a:cs typeface="Trebuchet MS"/>
              <a:sym typeface="Trebuchet MS"/>
            </a:endParaRPr>
          </a:p>
        </p:txBody>
      </p:sp>
      <p:sp>
        <p:nvSpPr>
          <p:cNvPr id="406" name="Google Shape;406;g1dd6d73f377_2_157"/>
          <p:cNvSpPr txBox="1"/>
          <p:nvPr>
            <p:ph type="title"/>
          </p:nvPr>
        </p:nvSpPr>
        <p:spPr>
          <a:xfrm>
            <a:off x="711825" y="3168750"/>
            <a:ext cx="7168200" cy="1077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000">
                <a:solidFill>
                  <a:srgbClr val="0077AA"/>
                </a:solidFill>
                <a:highlight>
                  <a:srgbClr val="FFFFFF"/>
                </a:highlight>
                <a:latin typeface="Courier New"/>
                <a:ea typeface="Courier New"/>
                <a:cs typeface="Courier New"/>
                <a:sym typeface="Courier New"/>
              </a:rPr>
              <a:t>if</a:t>
            </a:r>
            <a:r>
              <a:rPr b="1"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20</a:t>
            </a:r>
            <a:r>
              <a:rPr lang="en-US" sz="2000">
                <a:solidFill>
                  <a:schemeClr val="dk1"/>
                </a:solidFill>
                <a:highlight>
                  <a:srgbClr val="FFFFFF"/>
                </a:highlight>
                <a:latin typeface="Courier New"/>
                <a:ea typeface="Courier New"/>
                <a:cs typeface="Courier New"/>
                <a:sym typeface="Courier New"/>
              </a:rPr>
              <a:t> </a:t>
            </a:r>
            <a:r>
              <a:rPr lang="en-US" sz="2000">
                <a:solidFill>
                  <a:srgbClr val="9A6E3A"/>
                </a:solidFill>
                <a:highlight>
                  <a:srgbClr val="FFFFFF"/>
                </a:highlight>
                <a:latin typeface="Courier New"/>
                <a:ea typeface="Courier New"/>
                <a:cs typeface="Courier New"/>
                <a:sym typeface="Courier New"/>
              </a:rPr>
              <a:t>&gt;</a:t>
            </a:r>
            <a:r>
              <a:rPr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18</a:t>
            </a:r>
            <a:r>
              <a:rPr b="1" lang="en-US" sz="2000">
                <a:solidFill>
                  <a:schemeClr val="dk1"/>
                </a:solidFill>
                <a:highlight>
                  <a:srgbClr val="FFFFFF"/>
                </a:highlight>
                <a:latin typeface="Courier New"/>
                <a:ea typeface="Courier New"/>
                <a:cs typeface="Courier New"/>
                <a:sym typeface="Courier New"/>
              </a:rPr>
              <a:t>) {</a:t>
            </a:r>
            <a:endParaRPr b="1" sz="2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US" sz="2000">
                <a:solidFill>
                  <a:schemeClr val="dk1"/>
                </a:solidFill>
                <a:highlight>
                  <a:srgbClr val="FFFFFF"/>
                </a:highlight>
                <a:latin typeface="Courier New"/>
                <a:ea typeface="Courier New"/>
                <a:cs typeface="Courier New"/>
                <a:sym typeface="Courier New"/>
              </a:rPr>
              <a:t>  </a:t>
            </a:r>
            <a:r>
              <a:rPr b="1" lang="en-US" sz="2000">
                <a:solidFill>
                  <a:srgbClr val="DD4A68"/>
                </a:solidFill>
                <a:highlight>
                  <a:srgbClr val="FFFFFF"/>
                </a:highlight>
                <a:latin typeface="Courier New"/>
                <a:ea typeface="Courier New"/>
                <a:cs typeface="Courier New"/>
                <a:sym typeface="Courier New"/>
              </a:rPr>
              <a:t>System</a:t>
            </a:r>
            <a:r>
              <a:rPr b="1" lang="en-US" sz="2000">
                <a:solidFill>
                  <a:srgbClr val="999999"/>
                </a:solidFill>
                <a:highlight>
                  <a:srgbClr val="FFFFFF"/>
                </a:highlight>
                <a:latin typeface="Courier New"/>
                <a:ea typeface="Courier New"/>
                <a:cs typeface="Courier New"/>
                <a:sym typeface="Courier New"/>
              </a:rPr>
              <a:t>.</a:t>
            </a:r>
            <a:r>
              <a:rPr b="1" lang="en-US" sz="2000">
                <a:solidFill>
                  <a:schemeClr val="dk1"/>
                </a:solidFill>
                <a:highlight>
                  <a:srgbClr val="FFFFFF"/>
                </a:highlight>
                <a:latin typeface="Courier New"/>
                <a:ea typeface="Courier New"/>
                <a:cs typeface="Courier New"/>
                <a:sym typeface="Courier New"/>
              </a:rPr>
              <a:t>out</a:t>
            </a:r>
            <a:r>
              <a:rPr b="1" lang="en-US" sz="2000">
                <a:solidFill>
                  <a:srgbClr val="999999"/>
                </a:solidFill>
                <a:highlight>
                  <a:srgbClr val="FFFFFF"/>
                </a:highlight>
                <a:latin typeface="Courier New"/>
                <a:ea typeface="Courier New"/>
                <a:cs typeface="Courier New"/>
                <a:sym typeface="Courier New"/>
              </a:rPr>
              <a:t>.</a:t>
            </a:r>
            <a:r>
              <a:rPr b="1" lang="en-US" sz="2000">
                <a:solidFill>
                  <a:srgbClr val="DD4A68"/>
                </a:solidFill>
                <a:highlight>
                  <a:srgbClr val="FFFFFF"/>
                </a:highlight>
                <a:latin typeface="Courier New"/>
                <a:ea typeface="Courier New"/>
                <a:cs typeface="Courier New"/>
                <a:sym typeface="Courier New"/>
              </a:rPr>
              <a:t>println</a:t>
            </a:r>
            <a:r>
              <a:rPr b="1" lang="en-US" sz="2000">
                <a:solidFill>
                  <a:schemeClr val="dk1"/>
                </a:solidFill>
                <a:highlight>
                  <a:srgbClr val="FFFFFF"/>
                </a:highlight>
                <a:latin typeface="Courier New"/>
                <a:ea typeface="Courier New"/>
                <a:cs typeface="Courier New"/>
                <a:sym typeface="Courier New"/>
              </a:rPr>
              <a:t>(</a:t>
            </a:r>
            <a:r>
              <a:rPr lang="en-US" sz="2000">
                <a:solidFill>
                  <a:srgbClr val="669900"/>
                </a:solidFill>
                <a:highlight>
                  <a:srgbClr val="FFFFFF"/>
                </a:highlight>
                <a:latin typeface="Courier New"/>
                <a:ea typeface="Courier New"/>
                <a:cs typeface="Courier New"/>
                <a:sym typeface="Courier New"/>
              </a:rPr>
              <a:t>"20 es mayor que 18"</a:t>
            </a:r>
            <a:r>
              <a:rPr b="1" lang="en-US" sz="2000">
                <a:solidFill>
                  <a:schemeClr val="dk1"/>
                </a:solidFill>
                <a:highlight>
                  <a:srgbClr val="FFFFFF"/>
                </a:highlight>
                <a:latin typeface="Courier New"/>
                <a:ea typeface="Courier New"/>
                <a:cs typeface="Courier New"/>
                <a:sym typeface="Courier New"/>
              </a:rPr>
              <a:t>);</a:t>
            </a:r>
            <a:endParaRPr b="1" sz="200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SzPts val="1400"/>
              <a:buNone/>
            </a:pPr>
            <a:r>
              <a:rPr b="1" lang="en-US" sz="2000">
                <a:solidFill>
                  <a:schemeClr val="dk1"/>
                </a:solidFill>
                <a:highlight>
                  <a:srgbClr val="FFFFFF"/>
                </a:highlight>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g1dd6d73f377_2_17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2" name="Google Shape;412;g1dd6d73f377_2_17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g1dd6d73f377_2_17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14" name="Google Shape;414;g1dd6d73f377_2_17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15" name="Google Shape;415;g1dd6d73f377_2_17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dd6d73f377_2_17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17" name="Google Shape;417;g1dd6d73f377_2_17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8" name="Google Shape;418;g1dd6d73f377_2_176"/>
          <p:cNvPicPr preferRelativeResize="0"/>
          <p:nvPr/>
        </p:nvPicPr>
        <p:blipFill rotWithShape="1">
          <a:blip r:embed="rId4">
            <a:alphaModFix/>
          </a:blip>
          <a:srcRect b="0" l="0" r="0" t="0"/>
          <a:stretch/>
        </p:blipFill>
        <p:spPr>
          <a:xfrm>
            <a:off x="10034350" y="1475525"/>
            <a:ext cx="1508700" cy="1508700"/>
          </a:xfrm>
          <a:prstGeom prst="rect">
            <a:avLst/>
          </a:prstGeom>
          <a:noFill/>
          <a:ln>
            <a:noFill/>
          </a:ln>
        </p:spPr>
      </p:pic>
      <p:sp>
        <p:nvSpPr>
          <p:cNvPr id="419" name="Google Shape;419;g1dd6d73f377_2_176"/>
          <p:cNvSpPr txBox="1"/>
          <p:nvPr/>
        </p:nvSpPr>
        <p:spPr>
          <a:xfrm>
            <a:off x="593325" y="1475525"/>
            <a:ext cx="9090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1.</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imprima “</a:t>
            </a:r>
            <a:r>
              <a:rPr b="0" i="0" lang="en-US" sz="2000" u="none" cap="none" strike="noStrike">
                <a:solidFill>
                  <a:schemeClr val="dk1"/>
                </a:solidFill>
                <a:latin typeface="Trebuchet MS"/>
                <a:ea typeface="Trebuchet MS"/>
                <a:cs typeface="Trebuchet MS"/>
                <a:sym typeface="Trebuchet MS"/>
              </a:rPr>
              <a:t>20 es mayor que 18</a:t>
            </a:r>
            <a:r>
              <a:rPr b="0" i="0" lang="en-US" sz="2000" u="none" cap="none" strike="noStrike">
                <a:solidFill>
                  <a:srgbClr val="000000"/>
                </a:solidFill>
                <a:latin typeface="Trebuchet MS"/>
                <a:ea typeface="Trebuchet MS"/>
                <a:cs typeface="Trebuchet MS"/>
                <a:sym typeface="Trebuchet MS"/>
              </a:rPr>
              <a:t>” si el número 20 es mayor que el número 18.</a:t>
            </a:r>
            <a:endParaRPr b="0" i="0" sz="2000" u="none" cap="none" strike="noStrike">
              <a:solidFill>
                <a:srgbClr val="000000"/>
              </a:solidFill>
              <a:latin typeface="Trebuchet MS"/>
              <a:ea typeface="Trebuchet MS"/>
              <a:cs typeface="Trebuchet MS"/>
              <a:sym typeface="Trebuchet MS"/>
            </a:endParaRPr>
          </a:p>
        </p:txBody>
      </p:sp>
      <p:sp>
        <p:nvSpPr>
          <p:cNvPr id="420" name="Google Shape;420;g1dd6d73f377_2_17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g1dd6d73f377_2_17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Java</a:t>
            </a:r>
            <a:endParaRPr b="0" i="0" sz="2000" u="none" cap="none" strike="noStrike">
              <a:solidFill>
                <a:srgbClr val="003870"/>
              </a:solidFill>
              <a:latin typeface="Trebuchet MS"/>
              <a:ea typeface="Trebuchet MS"/>
              <a:cs typeface="Trebuchet MS"/>
              <a:sym typeface="Trebuchet MS"/>
            </a:endParaRPr>
          </a:p>
        </p:txBody>
      </p:sp>
      <p:sp>
        <p:nvSpPr>
          <p:cNvPr id="422" name="Google Shape;422;g1dd6d73f377_2_176"/>
          <p:cNvSpPr txBox="1"/>
          <p:nvPr>
            <p:ph type="title"/>
          </p:nvPr>
        </p:nvSpPr>
        <p:spPr>
          <a:xfrm>
            <a:off x="711825" y="3168750"/>
            <a:ext cx="7168200" cy="1077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000">
                <a:solidFill>
                  <a:srgbClr val="0077AA"/>
                </a:solidFill>
                <a:highlight>
                  <a:srgbClr val="FFFFFF"/>
                </a:highlight>
                <a:latin typeface="Courier New"/>
                <a:ea typeface="Courier New"/>
                <a:cs typeface="Courier New"/>
                <a:sym typeface="Courier New"/>
              </a:rPr>
              <a:t>if</a:t>
            </a:r>
            <a:r>
              <a:rPr b="1"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20</a:t>
            </a:r>
            <a:r>
              <a:rPr lang="en-US" sz="2000">
                <a:solidFill>
                  <a:schemeClr val="dk1"/>
                </a:solidFill>
                <a:highlight>
                  <a:srgbClr val="FFFFFF"/>
                </a:highlight>
                <a:latin typeface="Courier New"/>
                <a:ea typeface="Courier New"/>
                <a:cs typeface="Courier New"/>
                <a:sym typeface="Courier New"/>
              </a:rPr>
              <a:t> </a:t>
            </a:r>
            <a:r>
              <a:rPr lang="en-US" sz="2000">
                <a:solidFill>
                  <a:srgbClr val="9A6E3A"/>
                </a:solidFill>
                <a:highlight>
                  <a:srgbClr val="FFFFFF"/>
                </a:highlight>
                <a:latin typeface="Courier New"/>
                <a:ea typeface="Courier New"/>
                <a:cs typeface="Courier New"/>
                <a:sym typeface="Courier New"/>
              </a:rPr>
              <a:t>&gt;</a:t>
            </a:r>
            <a:r>
              <a:rPr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18</a:t>
            </a:r>
            <a:r>
              <a:rPr b="1" lang="en-US" sz="2000">
                <a:solidFill>
                  <a:schemeClr val="dk1"/>
                </a:solidFill>
                <a:highlight>
                  <a:srgbClr val="FFFFFF"/>
                </a:highlight>
                <a:latin typeface="Courier New"/>
                <a:ea typeface="Courier New"/>
                <a:cs typeface="Courier New"/>
                <a:sym typeface="Courier New"/>
              </a:rPr>
              <a:t>) {</a:t>
            </a:r>
            <a:endParaRPr b="1" sz="2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b="1" lang="en-US" sz="2000">
                <a:solidFill>
                  <a:schemeClr val="dk1"/>
                </a:solidFill>
                <a:highlight>
                  <a:srgbClr val="FFFFFF"/>
                </a:highlight>
                <a:latin typeface="Courier New"/>
                <a:ea typeface="Courier New"/>
                <a:cs typeface="Courier New"/>
                <a:sym typeface="Courier New"/>
              </a:rPr>
              <a:t>  </a:t>
            </a:r>
            <a:r>
              <a:rPr b="1" lang="en-US" sz="2000">
                <a:solidFill>
                  <a:srgbClr val="DD4A68"/>
                </a:solidFill>
                <a:highlight>
                  <a:srgbClr val="FFFFFF"/>
                </a:highlight>
                <a:latin typeface="Courier New"/>
                <a:ea typeface="Courier New"/>
                <a:cs typeface="Courier New"/>
                <a:sym typeface="Courier New"/>
              </a:rPr>
              <a:t>System</a:t>
            </a:r>
            <a:r>
              <a:rPr b="1" lang="en-US" sz="2000">
                <a:solidFill>
                  <a:srgbClr val="999999"/>
                </a:solidFill>
                <a:highlight>
                  <a:srgbClr val="FFFFFF"/>
                </a:highlight>
                <a:latin typeface="Courier New"/>
                <a:ea typeface="Courier New"/>
                <a:cs typeface="Courier New"/>
                <a:sym typeface="Courier New"/>
              </a:rPr>
              <a:t>.</a:t>
            </a:r>
            <a:r>
              <a:rPr b="1" lang="en-US" sz="2000">
                <a:solidFill>
                  <a:schemeClr val="dk1"/>
                </a:solidFill>
                <a:highlight>
                  <a:srgbClr val="FFFFFF"/>
                </a:highlight>
                <a:latin typeface="Courier New"/>
                <a:ea typeface="Courier New"/>
                <a:cs typeface="Courier New"/>
                <a:sym typeface="Courier New"/>
              </a:rPr>
              <a:t>out</a:t>
            </a:r>
            <a:r>
              <a:rPr b="1" lang="en-US" sz="2000">
                <a:solidFill>
                  <a:srgbClr val="999999"/>
                </a:solidFill>
                <a:highlight>
                  <a:srgbClr val="FFFFFF"/>
                </a:highlight>
                <a:latin typeface="Courier New"/>
                <a:ea typeface="Courier New"/>
                <a:cs typeface="Courier New"/>
                <a:sym typeface="Courier New"/>
              </a:rPr>
              <a:t>.</a:t>
            </a:r>
            <a:r>
              <a:rPr b="1" lang="en-US" sz="2000">
                <a:solidFill>
                  <a:srgbClr val="DD4A68"/>
                </a:solidFill>
                <a:highlight>
                  <a:srgbClr val="FFFFFF"/>
                </a:highlight>
                <a:latin typeface="Courier New"/>
                <a:ea typeface="Courier New"/>
                <a:cs typeface="Courier New"/>
                <a:sym typeface="Courier New"/>
              </a:rPr>
              <a:t>println</a:t>
            </a:r>
            <a:r>
              <a:rPr b="1" lang="en-US" sz="2000">
                <a:solidFill>
                  <a:schemeClr val="dk1"/>
                </a:solidFill>
                <a:highlight>
                  <a:srgbClr val="FFFFFF"/>
                </a:highlight>
                <a:latin typeface="Courier New"/>
                <a:ea typeface="Courier New"/>
                <a:cs typeface="Courier New"/>
                <a:sym typeface="Courier New"/>
              </a:rPr>
              <a:t>(</a:t>
            </a:r>
            <a:r>
              <a:rPr lang="en-US" sz="2000">
                <a:solidFill>
                  <a:srgbClr val="669900"/>
                </a:solidFill>
                <a:highlight>
                  <a:srgbClr val="FFFFFF"/>
                </a:highlight>
                <a:latin typeface="Courier New"/>
                <a:ea typeface="Courier New"/>
                <a:cs typeface="Courier New"/>
                <a:sym typeface="Courier New"/>
              </a:rPr>
              <a:t>"20 es mayor que 18"</a:t>
            </a:r>
            <a:r>
              <a:rPr b="1" lang="en-US" sz="2000">
                <a:solidFill>
                  <a:schemeClr val="dk1"/>
                </a:solidFill>
                <a:highlight>
                  <a:srgbClr val="FFFFFF"/>
                </a:highlight>
                <a:latin typeface="Courier New"/>
                <a:ea typeface="Courier New"/>
                <a:cs typeface="Courier New"/>
                <a:sym typeface="Courier New"/>
              </a:rPr>
              <a:t>);</a:t>
            </a:r>
            <a:endParaRPr b="1" sz="200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SzPts val="1400"/>
              <a:buNone/>
            </a:pPr>
            <a:r>
              <a:rPr b="1" lang="en-US" sz="2000">
                <a:solidFill>
                  <a:schemeClr val="dk1"/>
                </a:solidFill>
                <a:highlight>
                  <a:srgbClr val="FFFFFF"/>
                </a:highlight>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p:txBody>
      </p:sp>
      <p:sp>
        <p:nvSpPr>
          <p:cNvPr id="423" name="Google Shape;423;g1dd6d73f377_2_176"/>
          <p:cNvSpPr txBox="1"/>
          <p:nvPr/>
        </p:nvSpPr>
        <p:spPr>
          <a:xfrm>
            <a:off x="5054800" y="4307300"/>
            <a:ext cx="6739800" cy="1954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152400" rtl="0" algn="l">
              <a:lnSpc>
                <a:spcPct val="75000"/>
              </a:lnSpc>
              <a:spcBef>
                <a:spcPts val="0"/>
              </a:spcBef>
              <a:spcAft>
                <a:spcPts val="0"/>
              </a:spcAft>
              <a:buClr>
                <a:srgbClr val="000000"/>
              </a:buClr>
              <a:buSzPts val="2000"/>
              <a:buFont typeface="Arial"/>
              <a:buNone/>
            </a:pPr>
            <a:r>
              <a:rPr b="1" i="0" lang="en-US" sz="2000" u="none" cap="none" strike="noStrike">
                <a:solidFill>
                  <a:srgbClr val="0077AA"/>
                </a:solidFill>
                <a:highlight>
                  <a:srgbClr val="FFFFFF"/>
                </a:highlight>
                <a:latin typeface="Courier New"/>
                <a:ea typeface="Courier New"/>
                <a:cs typeface="Courier New"/>
                <a:sym typeface="Courier New"/>
              </a:rPr>
              <a:t>int</a:t>
            </a:r>
            <a:r>
              <a:rPr b="1"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chemeClr val="dk1"/>
                </a:solidFill>
                <a:highlight>
                  <a:srgbClr val="FFFFFF"/>
                </a:highlight>
                <a:latin typeface="Courier New"/>
                <a:ea typeface="Courier New"/>
                <a:cs typeface="Courier New"/>
                <a:sym typeface="Courier New"/>
              </a:rPr>
              <a:t>x </a:t>
            </a:r>
            <a:r>
              <a:rPr b="0" i="0" lang="en-US" sz="2000" u="none" cap="none" strike="noStrike">
                <a:solidFill>
                  <a:srgbClr val="9A6E3A"/>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990055"/>
                </a:solidFill>
                <a:highlight>
                  <a:srgbClr val="FFFFFF"/>
                </a:highlight>
                <a:latin typeface="Courier New"/>
                <a:ea typeface="Courier New"/>
                <a:cs typeface="Courier New"/>
                <a:sym typeface="Courier New"/>
              </a:rPr>
              <a:t>10</a:t>
            </a: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2000"/>
              <a:buFont typeface="Arial"/>
              <a:buNone/>
            </a:pPr>
            <a:r>
              <a:rPr b="1" i="0" lang="en-US" sz="2000" u="none" cap="none" strike="noStrike">
                <a:solidFill>
                  <a:srgbClr val="0077AA"/>
                </a:solidFill>
                <a:highlight>
                  <a:srgbClr val="FFFFFF"/>
                </a:highlight>
                <a:latin typeface="Courier New"/>
                <a:ea typeface="Courier New"/>
                <a:cs typeface="Courier New"/>
                <a:sym typeface="Courier New"/>
              </a:rPr>
              <a:t>int</a:t>
            </a:r>
            <a:r>
              <a:rPr b="1"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chemeClr val="dk1"/>
                </a:solidFill>
                <a:highlight>
                  <a:srgbClr val="FFFFFF"/>
                </a:highlight>
                <a:latin typeface="Courier New"/>
                <a:ea typeface="Courier New"/>
                <a:cs typeface="Courier New"/>
                <a:sym typeface="Courier New"/>
              </a:rPr>
              <a:t>y </a:t>
            </a:r>
            <a:r>
              <a:rPr b="0" i="0" lang="en-US" sz="2000" u="none" cap="none" strike="noStrike">
                <a:solidFill>
                  <a:srgbClr val="9A6E3A"/>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990055"/>
                </a:solidFill>
                <a:highlight>
                  <a:srgbClr val="FFFFFF"/>
                </a:highlight>
                <a:latin typeface="Courier New"/>
                <a:ea typeface="Courier New"/>
                <a:cs typeface="Courier New"/>
                <a:sym typeface="Courier New"/>
              </a:rPr>
              <a:t>1</a:t>
            </a: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2000"/>
              <a:buFont typeface="Arial"/>
              <a:buNone/>
            </a:pPr>
            <a:r>
              <a:rPr b="1" i="0" lang="en-US" sz="2000" u="none" cap="none" strike="noStrike">
                <a:solidFill>
                  <a:srgbClr val="0077AA"/>
                </a:solidFill>
                <a:highlight>
                  <a:srgbClr val="FFFFFF"/>
                </a:highlight>
                <a:latin typeface="Courier New"/>
                <a:ea typeface="Courier New"/>
                <a:cs typeface="Courier New"/>
                <a:sym typeface="Courier New"/>
              </a:rPr>
              <a:t>if</a:t>
            </a:r>
            <a:r>
              <a:rPr b="1"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chemeClr val="dk1"/>
                </a:solidFill>
                <a:highlight>
                  <a:srgbClr val="FFFFFF"/>
                </a:highlight>
                <a:latin typeface="Courier New"/>
                <a:ea typeface="Courier New"/>
                <a:cs typeface="Courier New"/>
                <a:sym typeface="Courier New"/>
              </a:rPr>
              <a:t>x </a:t>
            </a:r>
            <a:r>
              <a:rPr b="0" i="0" lang="en-US" sz="2000" u="none" cap="none" strike="noStrike">
                <a:solidFill>
                  <a:srgbClr val="9A6E3A"/>
                </a:solidFill>
                <a:highlight>
                  <a:srgbClr val="FFFFFF"/>
                </a:highlight>
                <a:latin typeface="Courier New"/>
                <a:ea typeface="Courier New"/>
                <a:cs typeface="Courier New"/>
                <a:sym typeface="Courier New"/>
              </a:rPr>
              <a:t>&gt;</a:t>
            </a:r>
            <a:r>
              <a:rPr b="0" i="0" lang="en-US" sz="2000" u="none" cap="none" strike="noStrike">
                <a:solidFill>
                  <a:schemeClr val="dk1"/>
                </a:solidFill>
                <a:highlight>
                  <a:srgbClr val="FFFFFF"/>
                </a:highlight>
                <a:latin typeface="Courier New"/>
                <a:ea typeface="Courier New"/>
                <a:cs typeface="Courier New"/>
                <a:sym typeface="Courier New"/>
              </a:rPr>
              <a:t> y</a:t>
            </a:r>
            <a:r>
              <a:rPr b="1" i="0" lang="en-US" sz="2000" u="none" cap="none" strike="noStrike">
                <a:solidFill>
                  <a:schemeClr val="dk1"/>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 </a:t>
            </a:r>
            <a:r>
              <a:rPr b="1"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highlight>
                <a:srgbClr val="FFFFFF"/>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2000"/>
              <a:buFont typeface="Arial"/>
              <a:buNone/>
            </a:pPr>
            <a:r>
              <a:rPr b="1" i="0" lang="en-US" sz="2000" u="none" cap="none" strike="noStrike">
                <a:solidFill>
                  <a:srgbClr val="DD4A68"/>
                </a:solidFill>
                <a:highlight>
                  <a:srgbClr val="FFFFFF"/>
                </a:highlight>
                <a:latin typeface="Courier New"/>
                <a:ea typeface="Courier New"/>
                <a:cs typeface="Courier New"/>
                <a:sym typeface="Courier New"/>
              </a:rPr>
              <a:t>  System</a:t>
            </a:r>
            <a:r>
              <a:rPr b="1" i="0" lang="en-US" sz="2000" u="none" cap="none" strike="noStrike">
                <a:solidFill>
                  <a:srgbClr val="999999"/>
                </a:solidFill>
                <a:highlight>
                  <a:srgbClr val="FFFFFF"/>
                </a:highlight>
                <a:latin typeface="Courier New"/>
                <a:ea typeface="Courier New"/>
                <a:cs typeface="Courier New"/>
                <a:sym typeface="Courier New"/>
              </a:rPr>
              <a:t>.</a:t>
            </a:r>
            <a:r>
              <a:rPr b="1" i="0" lang="en-US" sz="2000" u="none" cap="none" strike="noStrike">
                <a:solidFill>
                  <a:schemeClr val="dk1"/>
                </a:solidFill>
                <a:highlight>
                  <a:srgbClr val="FFFFFF"/>
                </a:highlight>
                <a:latin typeface="Courier New"/>
                <a:ea typeface="Courier New"/>
                <a:cs typeface="Courier New"/>
                <a:sym typeface="Courier New"/>
              </a:rPr>
              <a:t>out</a:t>
            </a:r>
            <a:r>
              <a:rPr b="1" i="0" lang="en-US" sz="2000" u="none" cap="none" strike="noStrike">
                <a:solidFill>
                  <a:srgbClr val="999999"/>
                </a:solidFill>
                <a:highlight>
                  <a:srgbClr val="FFFFFF"/>
                </a:highlight>
                <a:latin typeface="Courier New"/>
                <a:ea typeface="Courier New"/>
                <a:cs typeface="Courier New"/>
                <a:sym typeface="Courier New"/>
              </a:rPr>
              <a:t>.</a:t>
            </a:r>
            <a:r>
              <a:rPr b="1" i="0" lang="en-US" sz="2000" u="none" cap="none" strike="noStrike">
                <a:solidFill>
                  <a:srgbClr val="DD4A68"/>
                </a:solidFill>
                <a:highlight>
                  <a:srgbClr val="FFFFFF"/>
                </a:highlight>
                <a:latin typeface="Courier New"/>
                <a:ea typeface="Courier New"/>
                <a:cs typeface="Courier New"/>
                <a:sym typeface="Courier New"/>
              </a:rPr>
              <a:t>println</a:t>
            </a:r>
            <a:r>
              <a:rPr b="1" i="0" lang="en-US" sz="2000" u="none" cap="none" strike="noStrike">
                <a:solidFill>
                  <a:schemeClr val="dk1"/>
                </a:solidFill>
                <a:highlight>
                  <a:srgbClr val="FFFFFF"/>
                </a:highlight>
                <a:latin typeface="Courier New"/>
                <a:ea typeface="Courier New"/>
                <a:cs typeface="Courier New"/>
                <a:sym typeface="Courier New"/>
              </a:rPr>
              <a:t>(</a:t>
            </a:r>
            <a:r>
              <a:rPr b="0" i="0" lang="en-US" sz="2000" u="none" cap="none" strike="noStrike">
                <a:solidFill>
                  <a:srgbClr val="669900"/>
                </a:solidFill>
                <a:highlight>
                  <a:srgbClr val="FFFFFF"/>
                </a:highlight>
                <a:latin typeface="Courier New"/>
                <a:ea typeface="Courier New"/>
                <a:cs typeface="Courier New"/>
                <a:sym typeface="Courier New"/>
              </a:rPr>
              <a:t>"x </a:t>
            </a:r>
            <a:r>
              <a:rPr b="0" i="0" lang="en-US" sz="2000" u="none" cap="none" strike="noStrike">
                <a:solidFill>
                  <a:srgbClr val="669900"/>
                </a:solidFill>
                <a:highlight>
                  <a:schemeClr val="lt1"/>
                </a:highlight>
                <a:latin typeface="Courier New"/>
                <a:ea typeface="Courier New"/>
                <a:cs typeface="Courier New"/>
                <a:sym typeface="Courier New"/>
              </a:rPr>
              <a:t>es mayor que</a:t>
            </a:r>
            <a:r>
              <a:rPr b="0" i="0" lang="en-US" sz="2000" u="none" cap="none" strike="noStrike">
                <a:solidFill>
                  <a:srgbClr val="669900"/>
                </a:solidFill>
                <a:highlight>
                  <a:srgbClr val="FFFFFF"/>
                </a:highlight>
                <a:latin typeface="Courier New"/>
                <a:ea typeface="Courier New"/>
                <a:cs typeface="Courier New"/>
                <a:sym typeface="Courier New"/>
              </a:rPr>
              <a:t> y"</a:t>
            </a:r>
            <a:r>
              <a:rPr b="1"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highlight>
                <a:srgbClr val="FFFFFF"/>
              </a:highlight>
              <a:latin typeface="Courier New"/>
              <a:ea typeface="Courier New"/>
              <a:cs typeface="Courier New"/>
              <a:sym typeface="Courier New"/>
            </a:endParaRPr>
          </a:p>
          <a:p>
            <a:pPr indent="0" lvl="0" marL="0" marR="152400" rtl="0" algn="l">
              <a:lnSpc>
                <a:spcPct val="75000"/>
              </a:lnSpc>
              <a:spcBef>
                <a:spcPts val="1200"/>
              </a:spcBef>
              <a:spcAft>
                <a:spcPts val="1200"/>
              </a:spcAft>
              <a:buClr>
                <a:srgbClr val="000000"/>
              </a:buClr>
              <a:buSzPts val="2000"/>
              <a:buFont typeface="Arial"/>
              <a:buNone/>
            </a:pPr>
            <a:r>
              <a:rPr b="1"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
        <p:nvSpPr>
          <p:cNvPr id="424" name="Google Shape;424;g1dd6d73f377_2_176"/>
          <p:cNvSpPr txBox="1"/>
          <p:nvPr/>
        </p:nvSpPr>
        <p:spPr>
          <a:xfrm>
            <a:off x="889500" y="4950275"/>
            <a:ext cx="3519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Comparando dos números enteros</a:t>
            </a:r>
            <a:endParaRPr b="0" i="0" sz="2000" u="none" cap="none" strike="noStrike">
              <a:solidFill>
                <a:srgbClr val="000000"/>
              </a:solidFill>
              <a:latin typeface="Trebuchet MS"/>
              <a:ea typeface="Trebuchet MS"/>
              <a:cs typeface="Trebuchet MS"/>
              <a:sym typeface="Trebuchet MS"/>
            </a:endParaRPr>
          </a:p>
        </p:txBody>
      </p:sp>
      <p:sp>
        <p:nvSpPr>
          <p:cNvPr id="425" name="Google Shape;425;g1dd6d73f377_2_176"/>
          <p:cNvSpPr/>
          <p:nvPr/>
        </p:nvSpPr>
        <p:spPr>
          <a:xfrm>
            <a:off x="4408500" y="5254175"/>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29" name="Shape 429"/>
        <p:cNvGrpSpPr/>
        <p:nvPr/>
      </p:nvGrpSpPr>
      <p:grpSpPr>
        <a:xfrm>
          <a:off x="0" y="0"/>
          <a:ext cx="0" cy="0"/>
          <a:chOff x="0" y="0"/>
          <a:chExt cx="0" cy="0"/>
        </a:xfrm>
      </p:grpSpPr>
      <p:sp>
        <p:nvSpPr>
          <p:cNvPr id="430" name="Google Shape;430;g20e6a75d8f8_0_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g20e6a75d8f8_0_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2" name="Google Shape;432;g20e6a75d8f8_0_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33" name="Google Shape;433;g20e6a75d8f8_0_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34" name="Google Shape;434;g20e6a75d8f8_0_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20e6a75d8f8_0_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36" name="Google Shape;436;g20e6a75d8f8_0_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20e6a75d8f8_0_9"/>
          <p:cNvSpPr txBox="1"/>
          <p:nvPr/>
        </p:nvSpPr>
        <p:spPr>
          <a:xfrm>
            <a:off x="514850" y="2706513"/>
            <a:ext cx="7248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66D9EF"/>
                </a:solidFill>
                <a:latin typeface="Trebuchet MS"/>
                <a:ea typeface="Trebuchet MS"/>
                <a:cs typeface="Trebuchet MS"/>
                <a:sym typeface="Trebuchet MS"/>
              </a:rPr>
              <a:t>if</a:t>
            </a:r>
            <a:r>
              <a:rPr b="0" i="0" lang="en-US" sz="2000" u="none" cap="none" strike="noStrike">
                <a:solidFill>
                  <a:schemeClr val="dk1"/>
                </a:solidFill>
                <a:latin typeface="Trebuchet MS"/>
                <a:ea typeface="Trebuchet MS"/>
                <a:cs typeface="Trebuchet MS"/>
                <a:sym typeface="Trebuchet MS"/>
              </a:rPr>
              <a:t> (nevando &amp;&amp; (temperatura &gt;= </a:t>
            </a:r>
            <a:r>
              <a:rPr b="0" i="0" lang="en-US" sz="2000" u="none" cap="none" strike="noStrike">
                <a:solidFill>
                  <a:srgbClr val="AE81FF"/>
                </a:solidFill>
                <a:latin typeface="Trebuchet MS"/>
                <a:ea typeface="Trebuchet MS"/>
                <a:cs typeface="Trebuchet MS"/>
                <a:sym typeface="Trebuchet MS"/>
              </a:rPr>
              <a:t>20</a:t>
            </a:r>
            <a:r>
              <a:rPr b="0" i="0" lang="en-US" sz="2000" u="none" cap="none" strike="noStrike">
                <a:solidFill>
                  <a:srgbClr val="F8F8F2"/>
                </a:solidFill>
                <a:latin typeface="Trebuchet MS"/>
                <a:ea typeface="Trebuchet MS"/>
                <a:cs typeface="Trebuchet MS"/>
                <a:sym typeface="Trebuchet MS"/>
              </a:rPr>
              <a:t> </a:t>
            </a:r>
            <a:r>
              <a:rPr b="0" i="0" lang="en-US" sz="2000" u="none" cap="none" strike="noStrike">
                <a:solidFill>
                  <a:schemeClr val="dk1"/>
                </a:solidFill>
                <a:latin typeface="Trebuchet MS"/>
                <a:ea typeface="Trebuchet MS"/>
                <a:cs typeface="Trebuchet MS"/>
                <a:sym typeface="Trebuchet MS"/>
              </a:rPr>
              <a:t>&amp;&amp; temperatura &lt;= </a:t>
            </a:r>
            <a:r>
              <a:rPr b="0" i="0" lang="en-US" sz="2000" u="none" cap="none" strike="noStrike">
                <a:solidFill>
                  <a:srgbClr val="AE81FF"/>
                </a:solidFill>
                <a:latin typeface="Trebuchet MS"/>
                <a:ea typeface="Trebuchet MS"/>
                <a:cs typeface="Trebuchet MS"/>
                <a:sym typeface="Trebuchet MS"/>
              </a:rPr>
              <a:t>30</a:t>
            </a:r>
            <a:r>
              <a:rPr b="0" i="0" lang="en-US" sz="2000" u="none" cap="none" strike="noStrike">
                <a:solidFill>
                  <a:srgbClr val="F8F8F2"/>
                </a:solidFill>
                <a:latin typeface="Trebuchet MS"/>
                <a:ea typeface="Trebuchet MS"/>
                <a:cs typeface="Trebuchet MS"/>
                <a:sym typeface="Trebuchet MS"/>
              </a:rPr>
              <a:t>)</a:t>
            </a:r>
            <a:r>
              <a:rPr b="0" i="0" lang="en-US" sz="2000" u="none" cap="none" strike="noStrike">
                <a:solidFill>
                  <a:schemeClr val="dk1"/>
                </a:solidFill>
                <a:latin typeface="Trebuchet MS"/>
                <a:ea typeface="Trebuchet MS"/>
                <a:cs typeface="Trebuchet MS"/>
                <a:sym typeface="Trebuchet MS"/>
              </a:rPr>
              <a:t>)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8F8F2"/>
                </a:solidFill>
                <a:latin typeface="Trebuchet MS"/>
                <a:ea typeface="Trebuchet MS"/>
                <a:cs typeface="Trebuchet MS"/>
                <a:sym typeface="Trebuchet MS"/>
              </a:rPr>
              <a:t> </a:t>
            </a:r>
            <a:r>
              <a:rPr b="0" i="0" lang="en-US" sz="2000" u="none" cap="none" strike="noStrike">
                <a:solidFill>
                  <a:schemeClr val="dk1"/>
                </a:solidFill>
                <a:latin typeface="Trebuchet MS"/>
                <a:ea typeface="Trebuchet MS"/>
                <a:cs typeface="Trebuchet MS"/>
                <a:sym typeface="Trebuchet MS"/>
              </a:rPr>
              <a:t>   System.out.</a:t>
            </a:r>
            <a:r>
              <a:rPr b="0" i="0" lang="en-US" sz="2000" u="none" cap="none" strike="noStrike">
                <a:solidFill>
                  <a:srgbClr val="FF0000"/>
                </a:solidFill>
                <a:latin typeface="Trebuchet MS"/>
                <a:ea typeface="Trebuchet MS"/>
                <a:cs typeface="Trebuchet MS"/>
                <a:sym typeface="Trebuchet MS"/>
              </a:rPr>
              <a:t>println</a:t>
            </a:r>
            <a:r>
              <a:rPr b="0" i="0" lang="en-US" sz="2000" u="none" cap="none" strike="noStrike">
                <a:solidFill>
                  <a:schemeClr val="dk1"/>
                </a:solidFill>
                <a:latin typeface="Trebuchet MS"/>
                <a:ea typeface="Trebuchet MS"/>
                <a:cs typeface="Trebuchet MS"/>
                <a:sym typeface="Trebuchet MS"/>
              </a:rPr>
              <a:t>(</a:t>
            </a:r>
            <a:r>
              <a:rPr b="0" i="0" lang="en-US" sz="2000" u="none" cap="none" strike="noStrike">
                <a:solidFill>
                  <a:srgbClr val="66D9EF"/>
                </a:solidFill>
                <a:latin typeface="Trebuchet MS"/>
                <a:ea typeface="Trebuchet MS"/>
                <a:cs typeface="Trebuchet MS"/>
                <a:sym typeface="Trebuchet MS"/>
              </a:rPr>
              <a:t>"No me lo creo"</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438" name="Google Shape;438;g20e6a75d8f8_0_9"/>
          <p:cNvSpPr txBox="1"/>
          <p:nvPr/>
        </p:nvSpPr>
        <p:spPr>
          <a:xfrm>
            <a:off x="417900" y="1731600"/>
            <a:ext cx="9737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También podemos implementar otro tipo de operadores en las estructuras condicionales, como son los booleanos </a:t>
            </a:r>
            <a:endParaRPr b="0" i="0" sz="2000" u="none" cap="none" strike="noStrike">
              <a:solidFill>
                <a:srgbClr val="000000"/>
              </a:solidFill>
              <a:latin typeface="Trebuchet MS"/>
              <a:ea typeface="Trebuchet MS"/>
              <a:cs typeface="Trebuchet MS"/>
              <a:sym typeface="Trebuchet MS"/>
            </a:endParaRPr>
          </a:p>
        </p:txBody>
      </p:sp>
      <p:sp>
        <p:nvSpPr>
          <p:cNvPr id="439" name="Google Shape;439;g20e6a75d8f8_0_9"/>
          <p:cNvSpPr txBox="1"/>
          <p:nvPr/>
        </p:nvSpPr>
        <p:spPr>
          <a:xfrm>
            <a:off x="514850" y="4210325"/>
            <a:ext cx="7597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66D9EF"/>
                </a:solidFill>
                <a:latin typeface="Trebuchet MS"/>
                <a:ea typeface="Trebuchet MS"/>
                <a:cs typeface="Trebuchet MS"/>
                <a:sym typeface="Trebuchet MS"/>
              </a:rPr>
              <a:t>if</a:t>
            </a:r>
            <a:r>
              <a:rPr b="0" i="0" lang="en-US" sz="2000" u="none" cap="none" strike="noStrike">
                <a:solidFill>
                  <a:srgbClr val="F8F8F2"/>
                </a:solidFill>
                <a:latin typeface="Trebuchet MS"/>
                <a:ea typeface="Trebuchet MS"/>
                <a:cs typeface="Trebuchet MS"/>
                <a:sym typeface="Trebuchet MS"/>
              </a:rPr>
              <a:t> </a:t>
            </a:r>
            <a:r>
              <a:rPr b="0" i="0" lang="en-US" sz="2000" u="none" cap="none" strike="noStrike">
                <a:solidFill>
                  <a:schemeClr val="dk1"/>
                </a:solidFill>
                <a:latin typeface="Trebuchet MS"/>
                <a:ea typeface="Trebuchet MS"/>
                <a:cs typeface="Trebuchet MS"/>
                <a:sym typeface="Trebuchet MS"/>
              </a:rPr>
              <a:t>((temperatura &lt;</a:t>
            </a:r>
            <a:r>
              <a:rPr b="0" i="0" lang="en-US" sz="2000" u="none" cap="none" strike="noStrike">
                <a:solidFill>
                  <a:srgbClr val="F8F8F2"/>
                </a:solidFill>
                <a:latin typeface="Trebuchet MS"/>
                <a:ea typeface="Trebuchet MS"/>
                <a:cs typeface="Trebuchet MS"/>
                <a:sym typeface="Trebuchet MS"/>
              </a:rPr>
              <a:t> </a:t>
            </a:r>
            <a:r>
              <a:rPr b="0" i="0" lang="en-US" sz="2000" u="none" cap="none" strike="noStrike">
                <a:solidFill>
                  <a:srgbClr val="AE81FF"/>
                </a:solidFill>
                <a:latin typeface="Trebuchet MS"/>
                <a:ea typeface="Trebuchet MS"/>
                <a:cs typeface="Trebuchet MS"/>
                <a:sym typeface="Trebuchet MS"/>
              </a:rPr>
              <a:t>0</a:t>
            </a:r>
            <a:r>
              <a:rPr b="0" i="0" lang="en-US" sz="2000" u="none" cap="none" strike="noStrike">
                <a:solidFill>
                  <a:srgbClr val="F8F8F2"/>
                </a:solidFill>
                <a:latin typeface="Trebuchet MS"/>
                <a:ea typeface="Trebuchet MS"/>
                <a:cs typeface="Trebuchet MS"/>
                <a:sym typeface="Trebuchet MS"/>
              </a:rPr>
              <a:t> </a:t>
            </a:r>
            <a:r>
              <a:rPr b="0" i="0" lang="en-US" sz="2000" u="none" cap="none" strike="noStrike">
                <a:solidFill>
                  <a:schemeClr val="dk1"/>
                </a:solidFill>
                <a:latin typeface="Trebuchet MS"/>
                <a:ea typeface="Trebuchet MS"/>
                <a:cs typeface="Trebuchet MS"/>
                <a:sym typeface="Trebuchet MS"/>
              </a:rPr>
              <a:t>|| temperatura &gt;</a:t>
            </a:r>
            <a:r>
              <a:rPr b="0" i="0" lang="en-US" sz="2000" u="none" cap="none" strike="noStrike">
                <a:solidFill>
                  <a:srgbClr val="F8F8F2"/>
                </a:solidFill>
                <a:latin typeface="Trebuchet MS"/>
                <a:ea typeface="Trebuchet MS"/>
                <a:cs typeface="Trebuchet MS"/>
                <a:sym typeface="Trebuchet MS"/>
              </a:rPr>
              <a:t> </a:t>
            </a:r>
            <a:r>
              <a:rPr b="0" i="0" lang="en-US" sz="2000" u="none" cap="none" strike="noStrike">
                <a:solidFill>
                  <a:srgbClr val="AE81FF"/>
                </a:solidFill>
                <a:latin typeface="Trebuchet MS"/>
                <a:ea typeface="Trebuchet MS"/>
                <a:cs typeface="Trebuchet MS"/>
                <a:sym typeface="Trebuchet MS"/>
              </a:rPr>
              <a:t>30</a:t>
            </a:r>
            <a:r>
              <a:rPr b="0" i="0" lang="en-US" sz="2000" u="none" cap="none" strike="noStrike">
                <a:solidFill>
                  <a:schemeClr val="dk1"/>
                </a:solidFill>
                <a:latin typeface="Trebuchet MS"/>
                <a:ea typeface="Trebuchet MS"/>
                <a:cs typeface="Trebuchet MS"/>
                <a:sym typeface="Trebuchet MS"/>
              </a:rPr>
              <a:t>) &amp;&amp; haceSol)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8F8F2"/>
                </a:solidFill>
                <a:latin typeface="Trebuchet MS"/>
                <a:ea typeface="Trebuchet MS"/>
                <a:cs typeface="Trebuchet MS"/>
                <a:sym typeface="Trebuchet MS"/>
              </a:rPr>
              <a:t>    </a:t>
            </a:r>
            <a:r>
              <a:rPr b="0" i="0" lang="en-US" sz="2000" u="none" cap="none" strike="noStrike">
                <a:solidFill>
                  <a:schemeClr val="dk1"/>
                </a:solidFill>
                <a:latin typeface="Trebuchet MS"/>
                <a:ea typeface="Trebuchet MS"/>
                <a:cs typeface="Trebuchet MS"/>
                <a:sym typeface="Trebuchet MS"/>
              </a:rPr>
              <a:t>System.out.</a:t>
            </a:r>
            <a:r>
              <a:rPr b="0" i="0" lang="en-US" sz="2000" u="none" cap="none" strike="noStrike">
                <a:solidFill>
                  <a:srgbClr val="FF0000"/>
                </a:solidFill>
                <a:latin typeface="Trebuchet MS"/>
                <a:ea typeface="Trebuchet MS"/>
                <a:cs typeface="Trebuchet MS"/>
                <a:sym typeface="Trebuchet MS"/>
              </a:rPr>
              <a:t>println</a:t>
            </a:r>
            <a:r>
              <a:rPr b="0" i="0" lang="en-US" sz="2000" u="none" cap="none" strike="noStrike">
                <a:solidFill>
                  <a:schemeClr val="dk1"/>
                </a:solidFill>
                <a:latin typeface="Trebuchet MS"/>
                <a:ea typeface="Trebuchet MS"/>
                <a:cs typeface="Trebuchet MS"/>
                <a:sym typeface="Trebuchet MS"/>
              </a:rPr>
              <a:t>(</a:t>
            </a:r>
            <a:r>
              <a:rPr b="0" i="0" lang="en-US" sz="2000" u="none" cap="none" strike="noStrike">
                <a:solidFill>
                  <a:srgbClr val="66D9EF"/>
                </a:solidFill>
                <a:latin typeface="Trebuchet MS"/>
                <a:ea typeface="Trebuchet MS"/>
                <a:cs typeface="Trebuchet MS"/>
                <a:sym typeface="Trebuchet MS"/>
              </a:rPr>
              <a:t>"Mejor me quedo en casa"</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2"/>
          <p:cNvSpPr/>
          <p:nvPr/>
        </p:nvSpPr>
        <p:spPr>
          <a:xfrm>
            <a:off x="4665662" y="5935662"/>
            <a:ext cx="7526655" cy="922338"/>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2"/>
          <p:cNvSpPr/>
          <p:nvPr/>
        </p:nvSpPr>
        <p:spPr>
          <a:xfrm>
            <a:off x="4854090" y="6107437"/>
            <a:ext cx="386080" cy="384175"/>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2"/>
          <p:cNvSpPr txBox="1"/>
          <p:nvPr>
            <p:ph type="title"/>
          </p:nvPr>
        </p:nvSpPr>
        <p:spPr>
          <a:xfrm>
            <a:off x="583625" y="1257461"/>
            <a:ext cx="11082000" cy="936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US" sz="6000"/>
              <a:t>Programación I - Clase 5</a:t>
            </a:r>
            <a:endParaRPr sz="6000"/>
          </a:p>
        </p:txBody>
      </p:sp>
      <p:sp>
        <p:nvSpPr>
          <p:cNvPr id="167" name="Google Shape;167;p2"/>
          <p:cNvSpPr txBox="1"/>
          <p:nvPr/>
        </p:nvSpPr>
        <p:spPr>
          <a:xfrm>
            <a:off x="952325" y="2758875"/>
            <a:ext cx="10344600" cy="2206200"/>
          </a:xfrm>
          <a:prstGeom prst="rect">
            <a:avLst/>
          </a:prstGeom>
          <a:noFill/>
          <a:ln>
            <a:noFill/>
          </a:ln>
        </p:spPr>
        <p:txBody>
          <a:bodyPr anchorCtr="0" anchor="t" bIns="0" lIns="0" spcFirstLastPara="1" rIns="0" wrap="square" tIns="13950">
            <a:spAutoFit/>
          </a:bodyPr>
          <a:lstStyle/>
          <a:p>
            <a:pPr indent="0" lvl="0" marL="12700" marR="0" rtl="0" algn="ctr">
              <a:lnSpc>
                <a:spcPct val="102222"/>
              </a:lnSpc>
              <a:spcBef>
                <a:spcPts val="0"/>
              </a:spcBef>
              <a:spcAft>
                <a:spcPts val="0"/>
              </a:spcAft>
              <a:buClr>
                <a:srgbClr val="000000"/>
              </a:buClr>
              <a:buSzPts val="2700"/>
              <a:buFont typeface="Arial"/>
              <a:buNone/>
            </a:pPr>
            <a:r>
              <a:rPr b="1" i="0" lang="en-US" sz="2700" u="none" cap="none" strike="noStrike">
                <a:solidFill>
                  <a:schemeClr val="dk1"/>
                </a:solidFill>
                <a:latin typeface="Trebuchet MS"/>
                <a:ea typeface="Trebuchet MS"/>
                <a:cs typeface="Trebuchet MS"/>
                <a:sym typeface="Trebuchet MS"/>
              </a:rPr>
              <a:t>Reinel Tabares Soto</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ctr">
              <a:lnSpc>
                <a:spcPct val="84259"/>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ctr">
              <a:lnSpc>
                <a:spcPct val="84259"/>
              </a:lnSpc>
              <a:spcBef>
                <a:spcPts val="0"/>
              </a:spcBef>
              <a:spcAft>
                <a:spcPts val="0"/>
              </a:spcAft>
              <a:buClr>
                <a:srgbClr val="000000"/>
              </a:buClr>
              <a:buSzPts val="2700"/>
              <a:buFont typeface="Arial"/>
              <a:buNone/>
            </a:pPr>
            <a:r>
              <a:rPr b="0" i="0" lang="en-US" sz="2700" u="none" cap="none" strike="noStrike">
                <a:solidFill>
                  <a:schemeClr val="dk1"/>
                </a:solidFill>
                <a:latin typeface="Trebuchet MS"/>
                <a:ea typeface="Trebuchet MS"/>
                <a:cs typeface="Trebuchet MS"/>
                <a:sym typeface="Trebuchet MS"/>
              </a:rPr>
              <a:t>Universidad de Caldas</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12700" marR="5080" rtl="0" algn="ctr">
              <a:lnSpc>
                <a:spcPct val="70300"/>
              </a:lnSpc>
              <a:spcBef>
                <a:spcPts val="480"/>
              </a:spcBef>
              <a:spcAft>
                <a:spcPts val="0"/>
              </a:spcAft>
              <a:buClr>
                <a:schemeClr val="dk1"/>
              </a:buClr>
              <a:buSzPts val="1100"/>
              <a:buFont typeface="Arial"/>
              <a:buNone/>
            </a:pPr>
            <a:r>
              <a:rPr b="0" i="0" lang="en-US" sz="2700" u="none" cap="none" strike="noStrike">
                <a:solidFill>
                  <a:schemeClr val="dk1"/>
                </a:solidFill>
                <a:latin typeface="Trebuchet MS"/>
                <a:ea typeface="Trebuchet MS"/>
                <a:cs typeface="Trebuchet MS"/>
                <a:sym typeface="Trebuchet MS"/>
              </a:rPr>
              <a:t>reinel.tabares@ucaldas.edu.co</a:t>
            </a:r>
            <a:endParaRPr b="0" i="0" sz="2700" u="none" cap="none" strike="noStrike">
              <a:solidFill>
                <a:schemeClr val="dk1"/>
              </a:solidFill>
              <a:latin typeface="Trebuchet MS"/>
              <a:ea typeface="Trebuchet MS"/>
              <a:cs typeface="Trebuchet MS"/>
              <a:sym typeface="Trebuchet MS"/>
            </a:endParaRPr>
          </a:p>
        </p:txBody>
      </p:sp>
      <p:pic>
        <p:nvPicPr>
          <p:cNvPr id="168" name="Google Shape;168;p2"/>
          <p:cNvPicPr preferRelativeResize="0"/>
          <p:nvPr/>
        </p:nvPicPr>
        <p:blipFill rotWithShape="1">
          <a:blip r:embed="rId3">
            <a:alphaModFix/>
          </a:blip>
          <a:srcRect b="17577" l="0" r="0" t="17296"/>
          <a:stretch/>
        </p:blipFill>
        <p:spPr>
          <a:xfrm>
            <a:off x="115000" y="205850"/>
            <a:ext cx="2825825" cy="1051600"/>
          </a:xfrm>
          <a:prstGeom prst="rect">
            <a:avLst/>
          </a:prstGeom>
          <a:noFill/>
          <a:ln>
            <a:noFill/>
          </a:ln>
        </p:spPr>
      </p:pic>
      <p:sp>
        <p:nvSpPr>
          <p:cNvPr id="169" name="Google Shape;169;p2"/>
          <p:cNvSpPr txBox="1"/>
          <p:nvPr/>
        </p:nvSpPr>
        <p:spPr>
          <a:xfrm>
            <a:off x="3027375" y="393100"/>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70" name="Google Shape;170;p2"/>
          <p:cNvSpPr/>
          <p:nvPr/>
        </p:nvSpPr>
        <p:spPr>
          <a:xfrm>
            <a:off x="2922675" y="493475"/>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sp>
        <p:nvSpPr>
          <p:cNvPr id="444" name="Google Shape;444;g1dd6d73f377_2_19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5" name="Google Shape;445;g1dd6d73f377_2_19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g1dd6d73f377_2_19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47" name="Google Shape;447;g1dd6d73f377_2_19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48" name="Google Shape;448;g1dd6d73f377_2_19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dd6d73f377_2_19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50" name="Google Shape;450;g1dd6d73f377_2_19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dd6d73f377_2_195"/>
          <p:cNvSpPr txBox="1"/>
          <p:nvPr/>
        </p:nvSpPr>
        <p:spPr>
          <a:xfrm>
            <a:off x="821925" y="1475525"/>
            <a:ext cx="76653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2.</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compare la temperatura y el clima.</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0" i="1" lang="en-US" sz="1900" u="none" cap="none" strike="noStrike">
                <a:solidFill>
                  <a:srgbClr val="000000"/>
                </a:solidFill>
                <a:latin typeface="Trebuchet MS"/>
                <a:ea typeface="Trebuchet MS"/>
                <a:cs typeface="Trebuchet MS"/>
                <a:sym typeface="Trebuchet MS"/>
              </a:rPr>
              <a:t>Casos hipotéticos de clima y temperatura:</a:t>
            </a:r>
            <a:endParaRPr b="0" i="1" sz="1900" u="none" cap="none" strike="noStrike">
              <a:solidFill>
                <a:srgbClr val="000000"/>
              </a:solidFill>
              <a:latin typeface="Trebuchet MS"/>
              <a:ea typeface="Trebuchet MS"/>
              <a:cs typeface="Trebuchet MS"/>
              <a:sym typeface="Trebuchet MS"/>
            </a:endParaRPr>
          </a:p>
        </p:txBody>
      </p:sp>
      <p:sp>
        <p:nvSpPr>
          <p:cNvPr id="452" name="Google Shape;452;g1dd6d73f377_2_19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3" name="Google Shape;453;g1dd6d73f377_2_19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Java</a:t>
            </a:r>
            <a:endParaRPr b="0" i="0" sz="2000" u="none" cap="none" strike="noStrike">
              <a:solidFill>
                <a:srgbClr val="003870"/>
              </a:solidFill>
              <a:latin typeface="Trebuchet MS"/>
              <a:ea typeface="Trebuchet MS"/>
              <a:cs typeface="Trebuchet MS"/>
              <a:sym typeface="Trebuchet MS"/>
            </a:endParaRPr>
          </a:p>
        </p:txBody>
      </p:sp>
      <p:sp>
        <p:nvSpPr>
          <p:cNvPr id="454" name="Google Shape;454;g1dd6d73f377_2_195"/>
          <p:cNvSpPr txBox="1"/>
          <p:nvPr/>
        </p:nvSpPr>
        <p:spPr>
          <a:xfrm>
            <a:off x="821925" y="3815275"/>
            <a:ext cx="10920000" cy="2031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String </a:t>
            </a:r>
            <a:r>
              <a:rPr b="0" i="0" lang="en-US" sz="2000" u="none" cap="none" strike="noStrike">
                <a:solidFill>
                  <a:schemeClr val="dk1"/>
                </a:solidFill>
                <a:latin typeface="Courier New"/>
                <a:ea typeface="Courier New"/>
                <a:cs typeface="Courier New"/>
                <a:sym typeface="Courier New"/>
              </a:rPr>
              <a:t>clima = "Nevando"</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int </a:t>
            </a:r>
            <a:r>
              <a:rPr b="0" i="0" lang="en-US" sz="2000" u="none" cap="none" strike="noStrike">
                <a:solidFill>
                  <a:schemeClr val="dk1"/>
                </a:solidFill>
                <a:latin typeface="Courier New"/>
                <a:ea typeface="Courier New"/>
                <a:cs typeface="Courier New"/>
                <a:sym typeface="Courier New"/>
              </a:rPr>
              <a:t>temperatura = 28</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66D9E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CD"/>
                </a:solidFill>
                <a:latin typeface="Courier New"/>
                <a:ea typeface="Courier New"/>
                <a:cs typeface="Courier New"/>
                <a:sym typeface="Courier New"/>
              </a:rPr>
              <a:t>if </a:t>
            </a:r>
            <a:r>
              <a:rPr b="1" i="0" lang="en-US" sz="2000" u="none" cap="none" strike="noStrike">
                <a:solidFill>
                  <a:schemeClr val="dk1"/>
                </a:solidFill>
                <a:latin typeface="Courier New"/>
                <a:ea typeface="Courier New"/>
                <a:cs typeface="Courier New"/>
                <a:sym typeface="Courier New"/>
              </a:rPr>
              <a:t>(</a:t>
            </a:r>
            <a:r>
              <a:rPr b="0" i="0" lang="en-US" sz="2000" u="none" cap="none" strike="noStrike">
                <a:solidFill>
                  <a:schemeClr val="dk1"/>
                </a:solidFill>
                <a:latin typeface="Courier New"/>
                <a:ea typeface="Courier New"/>
                <a:cs typeface="Courier New"/>
                <a:sym typeface="Courier New"/>
              </a:rPr>
              <a:t>clima == "Nevando" </a:t>
            </a:r>
            <a:r>
              <a:rPr b="0" i="0" lang="en-US" sz="1800" u="none" cap="none" strike="noStrike">
                <a:solidFill>
                  <a:schemeClr val="dk1"/>
                </a:solidFill>
                <a:latin typeface="Calibri"/>
                <a:ea typeface="Calibri"/>
                <a:cs typeface="Calibri"/>
                <a:sym typeface="Calibri"/>
              </a:rPr>
              <a:t>&amp;&amp;</a:t>
            </a:r>
            <a:r>
              <a:rPr b="0" i="0" lang="en-US" sz="2000" u="none" cap="none" strike="noStrike">
                <a:solidFill>
                  <a:schemeClr val="dk1"/>
                </a:solidFill>
                <a:latin typeface="Courier New"/>
                <a:ea typeface="Courier New"/>
                <a:cs typeface="Courier New"/>
                <a:sym typeface="Courier New"/>
              </a:rPr>
              <a:t> (temperatura &gt;= </a:t>
            </a:r>
            <a:r>
              <a:rPr b="0" i="0" lang="en-US" sz="2000" u="none" cap="none" strike="noStrike">
                <a:solidFill>
                  <a:srgbClr val="AE81FF"/>
                </a:solidFill>
                <a:latin typeface="Courier New"/>
                <a:ea typeface="Courier New"/>
                <a:cs typeface="Courier New"/>
                <a:sym typeface="Courier New"/>
              </a:rPr>
              <a:t>20</a:t>
            </a:r>
            <a:r>
              <a:rPr b="0" i="0" lang="en-US" sz="2000" u="none" cap="none" strike="noStrike">
                <a:solidFill>
                  <a:srgbClr val="F8F8F2"/>
                </a:solidFill>
                <a:latin typeface="Courier New"/>
                <a:ea typeface="Courier New"/>
                <a:cs typeface="Courier New"/>
                <a:sym typeface="Courier New"/>
              </a:rPr>
              <a:t> </a:t>
            </a:r>
            <a:r>
              <a:rPr b="0" i="0" lang="en-US" sz="1800" u="none" cap="none" strike="noStrike">
                <a:solidFill>
                  <a:schemeClr val="dk1"/>
                </a:solidFill>
                <a:latin typeface="Calibri"/>
                <a:ea typeface="Calibri"/>
                <a:cs typeface="Calibri"/>
                <a:sym typeface="Calibri"/>
              </a:rPr>
              <a:t>&amp;&amp;</a:t>
            </a:r>
            <a:r>
              <a:rPr b="0" i="0" lang="en-US" sz="2000" u="none" cap="none" strike="noStrike">
                <a:solidFill>
                  <a:schemeClr val="dk1"/>
                </a:solidFill>
                <a:latin typeface="Courier New"/>
                <a:ea typeface="Courier New"/>
                <a:cs typeface="Courier New"/>
                <a:sym typeface="Courier New"/>
              </a:rPr>
              <a:t> temperatura &lt;= </a:t>
            </a:r>
            <a:r>
              <a:rPr b="0" i="0" lang="en-US" sz="2000" u="none" cap="none" strike="noStrike">
                <a:solidFill>
                  <a:srgbClr val="AE81FF"/>
                </a:solidFill>
                <a:latin typeface="Courier New"/>
                <a:ea typeface="Courier New"/>
                <a:cs typeface="Courier New"/>
                <a:sym typeface="Courier New"/>
              </a:rPr>
              <a:t>30</a:t>
            </a:r>
            <a:r>
              <a:rPr b="0" i="0" lang="en-US" sz="2000" u="none" cap="none" strike="noStrike">
                <a:solidFill>
                  <a:srgbClr val="F8F8F2"/>
                </a:solidFill>
                <a:latin typeface="Courier New"/>
                <a:ea typeface="Courier New"/>
                <a:cs typeface="Courier New"/>
                <a:sym typeface="Courier New"/>
              </a:rPr>
              <a:t>)</a:t>
            </a:r>
            <a:r>
              <a:rPr b="1" i="0" lang="en-US" sz="2000" u="none" cap="none" strike="noStrike">
                <a:solidFill>
                  <a:schemeClr val="dk1"/>
                </a:solidFill>
                <a:latin typeface="Courier New"/>
                <a:ea typeface="Courier New"/>
                <a:cs typeface="Courier New"/>
                <a:sym typeface="Courier New"/>
              </a:rPr>
              <a:t>) {</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8F8F2"/>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System.out.</a:t>
            </a:r>
            <a:r>
              <a:rPr b="1" i="0" lang="en-US" sz="2000" u="none" cap="none" strike="noStrike">
                <a:solidFill>
                  <a:srgbClr val="FF0000"/>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0" i="0" lang="en-US" sz="2000" u="none" cap="none" strike="noStrike">
                <a:solidFill>
                  <a:schemeClr val="dk1"/>
                </a:solidFill>
                <a:latin typeface="Courier New"/>
                <a:ea typeface="Courier New"/>
                <a:cs typeface="Courier New"/>
                <a:sym typeface="Courier New"/>
              </a:rPr>
              <a:t>"El clima está muy loco"</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
        <p:nvSpPr>
          <p:cNvPr id="455" name="Google Shape;455;g1dd6d73f377_2_195"/>
          <p:cNvSpPr txBox="1"/>
          <p:nvPr/>
        </p:nvSpPr>
        <p:spPr>
          <a:xfrm>
            <a:off x="8487225" y="1613075"/>
            <a:ext cx="3333300" cy="1231500"/>
          </a:xfrm>
          <a:prstGeom prst="rect">
            <a:avLst/>
          </a:prstGeom>
          <a:solidFill>
            <a:srgbClr val="64CBC9"/>
          </a:solidFill>
          <a:ln cap="flat" cmpd="sng" w="9525">
            <a:solidFill>
              <a:srgbClr val="00387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También podemos implementar otro tipo de operadores en las estructuras condicionales, como los booleanos.</a:t>
            </a:r>
            <a:endParaRPr b="0" i="0" sz="17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9" name="Shape 459"/>
        <p:cNvGrpSpPr/>
        <p:nvPr/>
      </p:nvGrpSpPr>
      <p:grpSpPr>
        <a:xfrm>
          <a:off x="0" y="0"/>
          <a:ext cx="0" cy="0"/>
          <a:chOff x="0" y="0"/>
          <a:chExt cx="0" cy="0"/>
        </a:xfrm>
      </p:grpSpPr>
      <p:sp>
        <p:nvSpPr>
          <p:cNvPr id="460" name="Google Shape;460;g20f4114666e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1" name="Google Shape;461;g20f4114666e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2" name="Google Shape;462;g20f4114666e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63" name="Google Shape;463;g20f4114666e_0_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64" name="Google Shape;464;g20f4114666e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20f4114666e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66" name="Google Shape;466;g20f4114666e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0f4114666e_0_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g20f4114666e_0_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469" name="Google Shape;469;g20f4114666e_0_0"/>
          <p:cNvSpPr txBox="1"/>
          <p:nvPr/>
        </p:nvSpPr>
        <p:spPr>
          <a:xfrm>
            <a:off x="593325" y="1475525"/>
            <a:ext cx="9090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1.</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imprima “</a:t>
            </a:r>
            <a:r>
              <a:rPr b="0" i="0" lang="en-US" sz="2000" u="none" cap="none" strike="noStrike">
                <a:solidFill>
                  <a:schemeClr val="dk1"/>
                </a:solidFill>
                <a:latin typeface="Trebuchet MS"/>
                <a:ea typeface="Trebuchet MS"/>
                <a:cs typeface="Trebuchet MS"/>
                <a:sym typeface="Trebuchet MS"/>
              </a:rPr>
              <a:t>20 es mayor que 18</a:t>
            </a:r>
            <a:r>
              <a:rPr b="0" i="0" lang="en-US" sz="2000" u="none" cap="none" strike="noStrike">
                <a:solidFill>
                  <a:srgbClr val="000000"/>
                </a:solidFill>
                <a:latin typeface="Trebuchet MS"/>
                <a:ea typeface="Trebuchet MS"/>
                <a:cs typeface="Trebuchet MS"/>
                <a:sym typeface="Trebuchet MS"/>
              </a:rPr>
              <a:t>” si el número 20 es mayor que el número 18.</a:t>
            </a:r>
            <a:endParaRPr b="0" i="0" sz="2000" u="none" cap="none" strike="noStrike">
              <a:solidFill>
                <a:srgbClr val="000000"/>
              </a:solidFill>
              <a:latin typeface="Trebuchet MS"/>
              <a:ea typeface="Trebuchet MS"/>
              <a:cs typeface="Trebuchet MS"/>
              <a:sym typeface="Trebuchet MS"/>
            </a:endParaRPr>
          </a:p>
        </p:txBody>
      </p:sp>
      <p:sp>
        <p:nvSpPr>
          <p:cNvPr id="470" name="Google Shape;470;g20f4114666e_0_0"/>
          <p:cNvSpPr txBox="1"/>
          <p:nvPr>
            <p:ph type="title"/>
          </p:nvPr>
        </p:nvSpPr>
        <p:spPr>
          <a:xfrm>
            <a:off x="773224" y="3238225"/>
            <a:ext cx="49146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000">
                <a:solidFill>
                  <a:srgbClr val="0077AA"/>
                </a:solidFill>
                <a:highlight>
                  <a:srgbClr val="FFFFFF"/>
                </a:highlight>
                <a:latin typeface="Courier New"/>
                <a:ea typeface="Courier New"/>
                <a:cs typeface="Courier New"/>
                <a:sym typeface="Courier New"/>
              </a:rPr>
              <a:t>if</a:t>
            </a:r>
            <a:r>
              <a:rPr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20</a:t>
            </a:r>
            <a:r>
              <a:rPr lang="en-US" sz="2000">
                <a:solidFill>
                  <a:schemeClr val="dk1"/>
                </a:solidFill>
                <a:highlight>
                  <a:srgbClr val="FFFFFF"/>
                </a:highlight>
                <a:latin typeface="Courier New"/>
                <a:ea typeface="Courier New"/>
                <a:cs typeface="Courier New"/>
                <a:sym typeface="Courier New"/>
              </a:rPr>
              <a:t> </a:t>
            </a:r>
            <a:r>
              <a:rPr lang="en-US" sz="2000">
                <a:solidFill>
                  <a:srgbClr val="9A6E3A"/>
                </a:solidFill>
                <a:highlight>
                  <a:srgbClr val="FFFFFF"/>
                </a:highlight>
                <a:latin typeface="Courier New"/>
                <a:ea typeface="Courier New"/>
                <a:cs typeface="Courier New"/>
                <a:sym typeface="Courier New"/>
              </a:rPr>
              <a:t>&gt;</a:t>
            </a:r>
            <a:r>
              <a:rPr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18</a:t>
            </a:r>
            <a:r>
              <a:rPr lang="en-US" sz="2000">
                <a:solidFill>
                  <a:schemeClr val="dk1"/>
                </a:solidFill>
                <a:highlight>
                  <a:srgbClr val="FFFFFF"/>
                </a:highlight>
                <a:latin typeface="Courier New"/>
                <a:ea typeface="Courier New"/>
                <a:cs typeface="Courier New"/>
                <a:sym typeface="Courier New"/>
              </a:rPr>
              <a:t>):</a:t>
            </a:r>
            <a:endParaRPr sz="2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sz="2000">
                <a:solidFill>
                  <a:schemeClr val="dk1"/>
                </a:solidFill>
                <a:highlight>
                  <a:srgbClr val="FFFFFF"/>
                </a:highlight>
                <a:latin typeface="Courier New"/>
                <a:ea typeface="Courier New"/>
                <a:cs typeface="Courier New"/>
                <a:sym typeface="Courier New"/>
              </a:rPr>
              <a:t>  	</a:t>
            </a:r>
            <a:r>
              <a:rPr b="1" lang="en-US" sz="2000">
                <a:solidFill>
                  <a:srgbClr val="DD4A68"/>
                </a:solidFill>
                <a:highlight>
                  <a:srgbClr val="FFFFFF"/>
                </a:highlight>
                <a:latin typeface="Courier New"/>
                <a:ea typeface="Courier New"/>
                <a:cs typeface="Courier New"/>
                <a:sym typeface="Courier New"/>
              </a:rPr>
              <a:t>print</a:t>
            </a:r>
            <a:r>
              <a:rPr b="1" lang="en-US" sz="2000">
                <a:solidFill>
                  <a:schemeClr val="dk1"/>
                </a:solidFill>
                <a:highlight>
                  <a:srgbClr val="FFFFFF"/>
                </a:highlight>
                <a:latin typeface="Courier New"/>
                <a:ea typeface="Courier New"/>
                <a:cs typeface="Courier New"/>
                <a:sym typeface="Courier New"/>
              </a:rPr>
              <a:t>(</a:t>
            </a:r>
            <a:r>
              <a:rPr lang="en-US" sz="2000">
                <a:solidFill>
                  <a:srgbClr val="669900"/>
                </a:solidFill>
                <a:highlight>
                  <a:srgbClr val="FFFFFF"/>
                </a:highlight>
                <a:latin typeface="Courier New"/>
                <a:ea typeface="Courier New"/>
                <a:cs typeface="Courier New"/>
                <a:sym typeface="Courier New"/>
              </a:rPr>
              <a:t>"20 es mayor que 18"</a:t>
            </a:r>
            <a:r>
              <a:rPr b="1" lang="en-US" sz="2000">
                <a:solidFill>
                  <a:schemeClr val="dk1"/>
                </a:solidFill>
                <a:highlight>
                  <a:srgbClr val="FFFFFF"/>
                </a:highlight>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p:txBody>
      </p:sp>
      <p:sp>
        <p:nvSpPr>
          <p:cNvPr id="471" name="Google Shape;471;g20f4114666e_0_0"/>
          <p:cNvSpPr/>
          <p:nvPr/>
        </p:nvSpPr>
        <p:spPr>
          <a:xfrm>
            <a:off x="1903225" y="4354750"/>
            <a:ext cx="3010608" cy="2149632"/>
          </a:xfrm>
          <a:prstGeom prst="cloud">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Nota: En Python no se usan llaves para los condicionales, por lo tanto es primordial mantener el orden de indentación.</a:t>
            </a:r>
            <a:endParaRPr b="0" i="0" sz="1400" u="none" cap="none" strike="noStrike">
              <a:solidFill>
                <a:schemeClr val="dk1"/>
              </a:solidFill>
              <a:latin typeface="Trebuchet MS"/>
              <a:ea typeface="Trebuchet MS"/>
              <a:cs typeface="Trebuchet MS"/>
              <a:sym typeface="Trebuchet MS"/>
            </a:endParaRPr>
          </a:p>
        </p:txBody>
      </p:sp>
      <p:pic>
        <p:nvPicPr>
          <p:cNvPr id="472" name="Google Shape;472;g20f4114666e_0_0"/>
          <p:cNvPicPr preferRelativeResize="0"/>
          <p:nvPr/>
        </p:nvPicPr>
        <p:blipFill rotWithShape="1">
          <a:blip r:embed="rId4">
            <a:alphaModFix/>
          </a:blip>
          <a:srcRect b="0" l="0" r="0" t="0"/>
          <a:stretch/>
        </p:blipFill>
        <p:spPr>
          <a:xfrm>
            <a:off x="1157602" y="5556150"/>
            <a:ext cx="1149450" cy="114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6" name="Shape 476"/>
        <p:cNvGrpSpPr/>
        <p:nvPr/>
      </p:nvGrpSpPr>
      <p:grpSpPr>
        <a:xfrm>
          <a:off x="0" y="0"/>
          <a:ext cx="0" cy="0"/>
          <a:chOff x="0" y="0"/>
          <a:chExt cx="0" cy="0"/>
        </a:xfrm>
      </p:grpSpPr>
      <p:sp>
        <p:nvSpPr>
          <p:cNvPr id="477" name="Google Shape;477;g1dd6d73f377_2_23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8" name="Google Shape;478;g1dd6d73f377_2_23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9" name="Google Shape;479;g1dd6d73f377_2_23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0" name="Google Shape;480;g1dd6d73f377_2_23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81" name="Google Shape;481;g1dd6d73f377_2_23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1dd6d73f377_2_23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83" name="Google Shape;483;g1dd6d73f377_2_23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1dd6d73f377_2_23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g1dd6d73f377_2_23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486" name="Google Shape;486;g1dd6d73f377_2_236"/>
          <p:cNvSpPr txBox="1"/>
          <p:nvPr/>
        </p:nvSpPr>
        <p:spPr>
          <a:xfrm>
            <a:off x="593325" y="1475525"/>
            <a:ext cx="9090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1.</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imprima “</a:t>
            </a:r>
            <a:r>
              <a:rPr b="0" i="0" lang="en-US" sz="2000" u="none" cap="none" strike="noStrike">
                <a:solidFill>
                  <a:schemeClr val="dk1"/>
                </a:solidFill>
                <a:latin typeface="Trebuchet MS"/>
                <a:ea typeface="Trebuchet MS"/>
                <a:cs typeface="Trebuchet MS"/>
                <a:sym typeface="Trebuchet MS"/>
              </a:rPr>
              <a:t>20 es mayor que 18</a:t>
            </a:r>
            <a:r>
              <a:rPr b="0" i="0" lang="en-US" sz="2000" u="none" cap="none" strike="noStrike">
                <a:solidFill>
                  <a:srgbClr val="000000"/>
                </a:solidFill>
                <a:latin typeface="Trebuchet MS"/>
                <a:ea typeface="Trebuchet MS"/>
                <a:cs typeface="Trebuchet MS"/>
                <a:sym typeface="Trebuchet MS"/>
              </a:rPr>
              <a:t>” si el número 20 es mayor que el número 18.</a:t>
            </a:r>
            <a:endParaRPr b="0" i="0" sz="2000" u="none" cap="none" strike="noStrike">
              <a:solidFill>
                <a:srgbClr val="000000"/>
              </a:solidFill>
              <a:latin typeface="Trebuchet MS"/>
              <a:ea typeface="Trebuchet MS"/>
              <a:cs typeface="Trebuchet MS"/>
              <a:sym typeface="Trebuchet MS"/>
            </a:endParaRPr>
          </a:p>
        </p:txBody>
      </p:sp>
      <p:sp>
        <p:nvSpPr>
          <p:cNvPr id="487" name="Google Shape;487;g1dd6d73f377_2_236"/>
          <p:cNvSpPr txBox="1"/>
          <p:nvPr>
            <p:ph type="title"/>
          </p:nvPr>
        </p:nvSpPr>
        <p:spPr>
          <a:xfrm>
            <a:off x="773224" y="3238225"/>
            <a:ext cx="49146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000">
                <a:solidFill>
                  <a:srgbClr val="0077AA"/>
                </a:solidFill>
                <a:highlight>
                  <a:srgbClr val="FFFFFF"/>
                </a:highlight>
                <a:latin typeface="Courier New"/>
                <a:ea typeface="Courier New"/>
                <a:cs typeface="Courier New"/>
                <a:sym typeface="Courier New"/>
              </a:rPr>
              <a:t>if</a:t>
            </a:r>
            <a:r>
              <a:rPr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20</a:t>
            </a:r>
            <a:r>
              <a:rPr lang="en-US" sz="2000">
                <a:solidFill>
                  <a:schemeClr val="dk1"/>
                </a:solidFill>
                <a:highlight>
                  <a:srgbClr val="FFFFFF"/>
                </a:highlight>
                <a:latin typeface="Courier New"/>
                <a:ea typeface="Courier New"/>
                <a:cs typeface="Courier New"/>
                <a:sym typeface="Courier New"/>
              </a:rPr>
              <a:t> </a:t>
            </a:r>
            <a:r>
              <a:rPr lang="en-US" sz="2000">
                <a:solidFill>
                  <a:srgbClr val="9A6E3A"/>
                </a:solidFill>
                <a:highlight>
                  <a:srgbClr val="FFFFFF"/>
                </a:highlight>
                <a:latin typeface="Courier New"/>
                <a:ea typeface="Courier New"/>
                <a:cs typeface="Courier New"/>
                <a:sym typeface="Courier New"/>
              </a:rPr>
              <a:t>&gt;</a:t>
            </a:r>
            <a:r>
              <a:rPr lang="en-US" sz="2000">
                <a:solidFill>
                  <a:schemeClr val="dk1"/>
                </a:solidFill>
                <a:highlight>
                  <a:srgbClr val="FFFFFF"/>
                </a:highlight>
                <a:latin typeface="Courier New"/>
                <a:ea typeface="Courier New"/>
                <a:cs typeface="Courier New"/>
                <a:sym typeface="Courier New"/>
              </a:rPr>
              <a:t> </a:t>
            </a:r>
            <a:r>
              <a:rPr lang="en-US" sz="2000">
                <a:solidFill>
                  <a:srgbClr val="990055"/>
                </a:solidFill>
                <a:highlight>
                  <a:srgbClr val="FFFFFF"/>
                </a:highlight>
                <a:latin typeface="Courier New"/>
                <a:ea typeface="Courier New"/>
                <a:cs typeface="Courier New"/>
                <a:sym typeface="Courier New"/>
              </a:rPr>
              <a:t>18</a:t>
            </a:r>
            <a:r>
              <a:rPr lang="en-US" sz="2000">
                <a:solidFill>
                  <a:schemeClr val="dk1"/>
                </a:solidFill>
                <a:highlight>
                  <a:srgbClr val="FFFFFF"/>
                </a:highlight>
                <a:latin typeface="Courier New"/>
                <a:ea typeface="Courier New"/>
                <a:cs typeface="Courier New"/>
                <a:sym typeface="Courier New"/>
              </a:rPr>
              <a:t>):</a:t>
            </a:r>
            <a:endParaRPr sz="2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sz="2000">
                <a:solidFill>
                  <a:schemeClr val="dk1"/>
                </a:solidFill>
                <a:highlight>
                  <a:srgbClr val="FFFFFF"/>
                </a:highlight>
                <a:latin typeface="Courier New"/>
                <a:ea typeface="Courier New"/>
                <a:cs typeface="Courier New"/>
                <a:sym typeface="Courier New"/>
              </a:rPr>
              <a:t>  	</a:t>
            </a:r>
            <a:r>
              <a:rPr b="1" lang="en-US" sz="2000">
                <a:solidFill>
                  <a:srgbClr val="DD4A68"/>
                </a:solidFill>
                <a:highlight>
                  <a:srgbClr val="FFFFFF"/>
                </a:highlight>
                <a:latin typeface="Courier New"/>
                <a:ea typeface="Courier New"/>
                <a:cs typeface="Courier New"/>
                <a:sym typeface="Courier New"/>
              </a:rPr>
              <a:t>print</a:t>
            </a:r>
            <a:r>
              <a:rPr b="1" lang="en-US" sz="2000">
                <a:solidFill>
                  <a:schemeClr val="dk1"/>
                </a:solidFill>
                <a:highlight>
                  <a:srgbClr val="FFFFFF"/>
                </a:highlight>
                <a:latin typeface="Courier New"/>
                <a:ea typeface="Courier New"/>
                <a:cs typeface="Courier New"/>
                <a:sym typeface="Courier New"/>
              </a:rPr>
              <a:t>(</a:t>
            </a:r>
            <a:r>
              <a:rPr lang="en-US" sz="2000">
                <a:solidFill>
                  <a:srgbClr val="669900"/>
                </a:solidFill>
                <a:highlight>
                  <a:srgbClr val="FFFFFF"/>
                </a:highlight>
                <a:latin typeface="Courier New"/>
                <a:ea typeface="Courier New"/>
                <a:cs typeface="Courier New"/>
                <a:sym typeface="Courier New"/>
              </a:rPr>
              <a:t>"20 es mayor que 18"</a:t>
            </a:r>
            <a:r>
              <a:rPr b="1" lang="en-US" sz="2000">
                <a:solidFill>
                  <a:schemeClr val="dk1"/>
                </a:solidFill>
                <a:highlight>
                  <a:srgbClr val="FFFFFF"/>
                </a:highlight>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p:txBody>
      </p:sp>
      <p:sp>
        <p:nvSpPr>
          <p:cNvPr id="488" name="Google Shape;488;g1dd6d73f377_2_236"/>
          <p:cNvSpPr/>
          <p:nvPr/>
        </p:nvSpPr>
        <p:spPr>
          <a:xfrm>
            <a:off x="1903225" y="4354750"/>
            <a:ext cx="3010608" cy="2149632"/>
          </a:xfrm>
          <a:prstGeom prst="cloud">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Nota: En Python no se usan llaves para los condicionales, por lo tanto es primordial mantener el orden de indentación.</a:t>
            </a:r>
            <a:endParaRPr b="0" i="0" sz="1400" u="none" cap="none" strike="noStrike">
              <a:solidFill>
                <a:schemeClr val="dk1"/>
              </a:solidFill>
              <a:latin typeface="Trebuchet MS"/>
              <a:ea typeface="Trebuchet MS"/>
              <a:cs typeface="Trebuchet MS"/>
              <a:sym typeface="Trebuchet MS"/>
            </a:endParaRPr>
          </a:p>
        </p:txBody>
      </p:sp>
      <p:pic>
        <p:nvPicPr>
          <p:cNvPr id="489" name="Google Shape;489;g1dd6d73f377_2_236"/>
          <p:cNvPicPr preferRelativeResize="0"/>
          <p:nvPr/>
        </p:nvPicPr>
        <p:blipFill rotWithShape="1">
          <a:blip r:embed="rId4">
            <a:alphaModFix/>
          </a:blip>
          <a:srcRect b="0" l="0" r="0" t="0"/>
          <a:stretch/>
        </p:blipFill>
        <p:spPr>
          <a:xfrm>
            <a:off x="1157602" y="5556150"/>
            <a:ext cx="1149450" cy="1149450"/>
          </a:xfrm>
          <a:prstGeom prst="rect">
            <a:avLst/>
          </a:prstGeom>
          <a:noFill/>
          <a:ln>
            <a:noFill/>
          </a:ln>
        </p:spPr>
      </p:pic>
      <p:sp>
        <p:nvSpPr>
          <p:cNvPr id="490" name="Google Shape;490;g1dd6d73f377_2_236"/>
          <p:cNvSpPr txBox="1"/>
          <p:nvPr/>
        </p:nvSpPr>
        <p:spPr>
          <a:xfrm>
            <a:off x="7039325" y="4597363"/>
            <a:ext cx="44841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152400" rtl="0" algn="l">
              <a:lnSpc>
                <a:spcPct val="75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x </a:t>
            </a:r>
            <a:r>
              <a:rPr b="0" i="0" lang="en-US" sz="2000" u="none" cap="none" strike="noStrike">
                <a:solidFill>
                  <a:srgbClr val="9A6E3A"/>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990055"/>
                </a:solidFill>
                <a:highlight>
                  <a:srgbClr val="FFFFFF"/>
                </a:highlight>
                <a:latin typeface="Courier New"/>
                <a:ea typeface="Courier New"/>
                <a:cs typeface="Courier New"/>
                <a:sym typeface="Courier New"/>
              </a:rPr>
              <a:t>10</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y </a:t>
            </a:r>
            <a:r>
              <a:rPr b="0" i="0" lang="en-US" sz="2000" u="none" cap="none" strike="noStrike">
                <a:solidFill>
                  <a:srgbClr val="9A6E3A"/>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990055"/>
                </a:solidFill>
                <a:highlight>
                  <a:srgbClr val="FFFFFF"/>
                </a:highlight>
                <a:latin typeface="Courier New"/>
                <a:ea typeface="Courier New"/>
                <a:cs typeface="Courier New"/>
                <a:sym typeface="Courier New"/>
              </a:rPr>
              <a:t>1</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2000"/>
              <a:buFont typeface="Arial"/>
              <a:buNone/>
            </a:pPr>
            <a:r>
              <a:rPr b="1" i="0" lang="en-US" sz="2000" u="none" cap="none" strike="noStrike">
                <a:solidFill>
                  <a:srgbClr val="0077AA"/>
                </a:solidFill>
                <a:highlight>
                  <a:srgbClr val="FFFFFF"/>
                </a:highlight>
                <a:latin typeface="Courier New"/>
                <a:ea typeface="Courier New"/>
                <a:cs typeface="Courier New"/>
                <a:sym typeface="Courier New"/>
              </a:rPr>
              <a:t>if</a:t>
            </a:r>
            <a:r>
              <a:rPr b="1"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chemeClr val="dk1"/>
                </a:solidFill>
                <a:highlight>
                  <a:srgbClr val="FFFFFF"/>
                </a:highlight>
                <a:latin typeface="Courier New"/>
                <a:ea typeface="Courier New"/>
                <a:cs typeface="Courier New"/>
                <a:sym typeface="Courier New"/>
              </a:rPr>
              <a:t>x </a:t>
            </a:r>
            <a:r>
              <a:rPr b="0" i="0" lang="en-US" sz="2000" u="none" cap="none" strike="noStrike">
                <a:solidFill>
                  <a:srgbClr val="9A6E3A"/>
                </a:solidFill>
                <a:highlight>
                  <a:srgbClr val="FFFFFF"/>
                </a:highlight>
                <a:latin typeface="Courier New"/>
                <a:ea typeface="Courier New"/>
                <a:cs typeface="Courier New"/>
                <a:sym typeface="Courier New"/>
              </a:rPr>
              <a:t>&gt;</a:t>
            </a:r>
            <a:r>
              <a:rPr b="0" i="0" lang="en-US" sz="2000" u="none" cap="none" strike="noStrike">
                <a:solidFill>
                  <a:schemeClr val="dk1"/>
                </a:solidFill>
                <a:highlight>
                  <a:srgbClr val="FFFFFF"/>
                </a:highlight>
                <a:latin typeface="Courier New"/>
                <a:ea typeface="Courier New"/>
                <a:cs typeface="Courier New"/>
                <a:sym typeface="Courier New"/>
              </a:rPr>
              <a:t> y</a:t>
            </a:r>
            <a:r>
              <a:rPr b="1" i="0" lang="en-US" sz="2000" u="none" cap="none" strike="noStrike">
                <a:solidFill>
                  <a:schemeClr val="dk1"/>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highlight>
                <a:srgbClr val="FFFFFF"/>
              </a:highlight>
              <a:latin typeface="Courier New"/>
              <a:ea typeface="Courier New"/>
              <a:cs typeface="Courier New"/>
              <a:sym typeface="Courier New"/>
            </a:endParaRPr>
          </a:p>
          <a:p>
            <a:pPr indent="0" lvl="0" marL="0" marR="152400" rtl="0" algn="l">
              <a:lnSpc>
                <a:spcPct val="75000"/>
              </a:lnSpc>
              <a:spcBef>
                <a:spcPts val="1200"/>
              </a:spcBef>
              <a:spcAft>
                <a:spcPts val="1200"/>
              </a:spcAft>
              <a:buClr>
                <a:srgbClr val="000000"/>
              </a:buClr>
              <a:buSzPts val="2000"/>
              <a:buFont typeface="Arial"/>
              <a:buNone/>
            </a:pPr>
            <a:r>
              <a:rPr b="1" i="0" lang="en-US" sz="2000" u="none" cap="none" strike="noStrike">
                <a:solidFill>
                  <a:srgbClr val="DD4A68"/>
                </a:solidFill>
                <a:highlight>
                  <a:srgbClr val="FFFFFF"/>
                </a:highlight>
                <a:latin typeface="Courier New"/>
                <a:ea typeface="Courier New"/>
                <a:cs typeface="Courier New"/>
                <a:sym typeface="Courier New"/>
              </a:rPr>
              <a:t>  print</a:t>
            </a:r>
            <a:r>
              <a:rPr b="1" i="0" lang="en-US" sz="2000" u="none" cap="none" strike="noStrike">
                <a:solidFill>
                  <a:schemeClr val="dk1"/>
                </a:solidFill>
                <a:highlight>
                  <a:srgbClr val="FFFFFF"/>
                </a:highlight>
                <a:latin typeface="Courier New"/>
                <a:ea typeface="Courier New"/>
                <a:cs typeface="Courier New"/>
                <a:sym typeface="Courier New"/>
              </a:rPr>
              <a:t>(</a:t>
            </a:r>
            <a:r>
              <a:rPr b="0" i="0" lang="en-US" sz="2000" u="none" cap="none" strike="noStrike">
                <a:solidFill>
                  <a:srgbClr val="669900"/>
                </a:solidFill>
                <a:highlight>
                  <a:srgbClr val="FFFFFF"/>
                </a:highlight>
                <a:latin typeface="Courier New"/>
                <a:ea typeface="Courier New"/>
                <a:cs typeface="Courier New"/>
                <a:sym typeface="Courier New"/>
              </a:rPr>
              <a:t>"x </a:t>
            </a:r>
            <a:r>
              <a:rPr b="0" i="0" lang="en-US" sz="2000" u="none" cap="none" strike="noStrike">
                <a:solidFill>
                  <a:srgbClr val="669900"/>
                </a:solidFill>
                <a:highlight>
                  <a:schemeClr val="lt1"/>
                </a:highlight>
                <a:latin typeface="Courier New"/>
                <a:ea typeface="Courier New"/>
                <a:cs typeface="Courier New"/>
                <a:sym typeface="Courier New"/>
              </a:rPr>
              <a:t>es mayor que</a:t>
            </a:r>
            <a:r>
              <a:rPr b="0" i="0" lang="en-US" sz="2000" u="none" cap="none" strike="noStrike">
                <a:solidFill>
                  <a:srgbClr val="669900"/>
                </a:solidFill>
                <a:highlight>
                  <a:srgbClr val="FFFFFF"/>
                </a:highlight>
                <a:latin typeface="Courier New"/>
                <a:ea typeface="Courier New"/>
                <a:cs typeface="Courier New"/>
                <a:sym typeface="Courier New"/>
              </a:rPr>
              <a:t> y"</a:t>
            </a:r>
            <a:r>
              <a:rPr b="1"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
        <p:nvSpPr>
          <p:cNvPr id="491" name="Google Shape;491;g1dd6d73f377_2_236"/>
          <p:cNvSpPr txBox="1"/>
          <p:nvPr/>
        </p:nvSpPr>
        <p:spPr>
          <a:xfrm>
            <a:off x="7521875" y="2935563"/>
            <a:ext cx="3519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Comparando dos números enteros</a:t>
            </a:r>
            <a:endParaRPr b="0" i="0" sz="2000" u="none" cap="none" strike="noStrike">
              <a:solidFill>
                <a:srgbClr val="000000"/>
              </a:solidFill>
              <a:latin typeface="Trebuchet MS"/>
              <a:ea typeface="Trebuchet MS"/>
              <a:cs typeface="Trebuchet MS"/>
              <a:sym typeface="Trebuchet MS"/>
            </a:endParaRPr>
          </a:p>
        </p:txBody>
      </p:sp>
      <p:sp>
        <p:nvSpPr>
          <p:cNvPr id="492" name="Google Shape;492;g1dd6d73f377_2_236"/>
          <p:cNvSpPr/>
          <p:nvPr/>
        </p:nvSpPr>
        <p:spPr>
          <a:xfrm rot="5400000">
            <a:off x="9049775" y="3991750"/>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6" name="Shape 496"/>
        <p:cNvGrpSpPr/>
        <p:nvPr/>
      </p:nvGrpSpPr>
      <p:grpSpPr>
        <a:xfrm>
          <a:off x="0" y="0"/>
          <a:ext cx="0" cy="0"/>
          <a:chOff x="0" y="0"/>
          <a:chExt cx="0" cy="0"/>
        </a:xfrm>
      </p:grpSpPr>
      <p:sp>
        <p:nvSpPr>
          <p:cNvPr id="497" name="Google Shape;497;g20f4114666e_0_1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8" name="Google Shape;498;g20f4114666e_0_1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g20f4114666e_0_1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00" name="Google Shape;500;g20f4114666e_0_1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01" name="Google Shape;501;g20f4114666e_0_1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20f4114666e_0_1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03" name="Google Shape;503;g20f4114666e_0_1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20f4114666e_0_17"/>
          <p:cNvSpPr txBox="1"/>
          <p:nvPr/>
        </p:nvSpPr>
        <p:spPr>
          <a:xfrm>
            <a:off x="556925" y="1423700"/>
            <a:ext cx="10897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3.</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al introducir la edad del usuario imprima un mensaje señalando si es mayor o menor de edad.</a:t>
            </a:r>
            <a:endParaRPr b="0" i="0" sz="2000" u="none" cap="none" strike="noStrike">
              <a:solidFill>
                <a:srgbClr val="000000"/>
              </a:solidFill>
              <a:latin typeface="Trebuchet MS"/>
              <a:ea typeface="Trebuchet MS"/>
              <a:cs typeface="Trebuchet MS"/>
              <a:sym typeface="Trebuchet MS"/>
            </a:endParaRPr>
          </a:p>
        </p:txBody>
      </p:sp>
      <p:sp>
        <p:nvSpPr>
          <p:cNvPr id="505" name="Google Shape;505;g20f4114666e_0_1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6" name="Google Shape;506;g20f4114666e_0_1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0" name="Shape 510"/>
        <p:cNvGrpSpPr/>
        <p:nvPr/>
      </p:nvGrpSpPr>
      <p:grpSpPr>
        <a:xfrm>
          <a:off x="0" y="0"/>
          <a:ext cx="0" cy="0"/>
          <a:chOff x="0" y="0"/>
          <a:chExt cx="0" cy="0"/>
        </a:xfrm>
      </p:grpSpPr>
      <p:pic>
        <p:nvPicPr>
          <p:cNvPr id="511" name="Google Shape;511;g1dd6d73f377_2_277"/>
          <p:cNvPicPr preferRelativeResize="0"/>
          <p:nvPr/>
        </p:nvPicPr>
        <p:blipFill rotWithShape="1">
          <a:blip r:embed="rId3">
            <a:alphaModFix/>
          </a:blip>
          <a:srcRect b="0" l="0" r="0" t="0"/>
          <a:stretch/>
        </p:blipFill>
        <p:spPr>
          <a:xfrm>
            <a:off x="4050362" y="2898950"/>
            <a:ext cx="5720625" cy="3899801"/>
          </a:xfrm>
          <a:prstGeom prst="rect">
            <a:avLst/>
          </a:prstGeom>
          <a:noFill/>
          <a:ln>
            <a:noFill/>
          </a:ln>
        </p:spPr>
      </p:pic>
      <p:sp>
        <p:nvSpPr>
          <p:cNvPr id="512" name="Google Shape;512;g1dd6d73f377_2_27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g1dd6d73f377_2_27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4" name="Google Shape;514;g1dd6d73f377_2_27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15" name="Google Shape;515;g1dd6d73f377_2_277"/>
          <p:cNvPicPr preferRelativeResize="0"/>
          <p:nvPr/>
        </p:nvPicPr>
        <p:blipFill rotWithShape="1">
          <a:blip r:embed="rId4">
            <a:alphaModFix/>
          </a:blip>
          <a:srcRect b="17581" l="0" r="0" t="17296"/>
          <a:stretch/>
        </p:blipFill>
        <p:spPr>
          <a:xfrm>
            <a:off x="0" y="0"/>
            <a:ext cx="2825825" cy="1051600"/>
          </a:xfrm>
          <a:prstGeom prst="rect">
            <a:avLst/>
          </a:prstGeom>
          <a:noFill/>
          <a:ln>
            <a:noFill/>
          </a:ln>
        </p:spPr>
      </p:pic>
      <p:sp>
        <p:nvSpPr>
          <p:cNvPr id="516" name="Google Shape;516;g1dd6d73f377_2_27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1dd6d73f377_2_27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18" name="Google Shape;518;g1dd6d73f377_2_27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1dd6d73f377_2_277"/>
          <p:cNvSpPr txBox="1"/>
          <p:nvPr/>
        </p:nvSpPr>
        <p:spPr>
          <a:xfrm>
            <a:off x="556925" y="1423700"/>
            <a:ext cx="10897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3.</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al introducir la edad del usuario imprima un mensaje señalando si es mayor o menor de edad.</a:t>
            </a:r>
            <a:endParaRPr b="0" i="0" sz="2000" u="none" cap="none" strike="noStrike">
              <a:solidFill>
                <a:srgbClr val="000000"/>
              </a:solidFill>
              <a:latin typeface="Trebuchet MS"/>
              <a:ea typeface="Trebuchet MS"/>
              <a:cs typeface="Trebuchet MS"/>
              <a:sym typeface="Trebuchet MS"/>
            </a:endParaRPr>
          </a:p>
        </p:txBody>
      </p:sp>
      <p:sp>
        <p:nvSpPr>
          <p:cNvPr id="520" name="Google Shape;520;g1dd6d73f377_2_27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 name="Google Shape;521;g1dd6d73f377_2_27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522" name="Google Shape;522;g1dd6d73f377_2_277"/>
          <p:cNvSpPr txBox="1"/>
          <p:nvPr/>
        </p:nvSpPr>
        <p:spPr>
          <a:xfrm>
            <a:off x="1244325" y="4325700"/>
            <a:ext cx="2422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Diagrama de Flujo</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6" name="Shape 526"/>
        <p:cNvGrpSpPr/>
        <p:nvPr/>
      </p:nvGrpSpPr>
      <p:grpSpPr>
        <a:xfrm>
          <a:off x="0" y="0"/>
          <a:ext cx="0" cy="0"/>
          <a:chOff x="0" y="0"/>
          <a:chExt cx="0" cy="0"/>
        </a:xfrm>
      </p:grpSpPr>
      <p:sp>
        <p:nvSpPr>
          <p:cNvPr id="527" name="Google Shape;527;g20f4114666e_0_3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8" name="Google Shape;528;g20f4114666e_0_3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9" name="Google Shape;529;g20f4114666e_0_3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30" name="Google Shape;530;g20f4114666e_0_3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31" name="Google Shape;531;g20f4114666e_0_3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20f4114666e_0_3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33" name="Google Shape;533;g20f4114666e_0_3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20f4114666e_0_35"/>
          <p:cNvSpPr txBox="1"/>
          <p:nvPr/>
        </p:nvSpPr>
        <p:spPr>
          <a:xfrm>
            <a:off x="937550" y="2686550"/>
            <a:ext cx="6039000" cy="261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latin typeface="Courier New"/>
                <a:ea typeface="Courier New"/>
                <a:cs typeface="Courier New"/>
                <a:sym typeface="Courier New"/>
              </a:rPr>
              <a:t>print</a:t>
            </a:r>
            <a:r>
              <a:rPr b="0" i="0" lang="en-US" sz="2000" u="none" cap="none" strike="noStrike">
                <a:solidFill>
                  <a:schemeClr val="dk1"/>
                </a:solidFill>
                <a:latin typeface="Courier New"/>
                <a:ea typeface="Courier New"/>
                <a:cs typeface="Courier New"/>
                <a:sym typeface="Courier New"/>
              </a:rPr>
              <a:t>("Ingrese la edad del usuario: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AFAA"/>
                </a:solidFill>
                <a:latin typeface="Courier New"/>
                <a:ea typeface="Courier New"/>
                <a:cs typeface="Courier New"/>
                <a:sym typeface="Courier New"/>
              </a:rPr>
              <a:t>edad</a:t>
            </a:r>
            <a:r>
              <a:rPr b="1" i="0" lang="en-US" sz="2000" u="none" cap="none" strike="noStrike">
                <a:solidFill>
                  <a:schemeClr val="dk1"/>
                </a:solidFill>
                <a:latin typeface="Courier New"/>
                <a:ea typeface="Courier New"/>
                <a:cs typeface="Courier New"/>
                <a:sym typeface="Courier New"/>
              </a:rPr>
              <a:t> = int(input())</a:t>
            </a:r>
            <a:endParaRPr b="0" i="0" sz="2000" u="none" cap="none" strike="noStrike">
              <a:solidFill>
                <a:srgbClr val="0077AA"/>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77AA"/>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0077AA"/>
                </a:solidFill>
                <a:highlight>
                  <a:schemeClr val="lt1"/>
                </a:highlight>
                <a:latin typeface="Courier New"/>
                <a:ea typeface="Courier New"/>
                <a:cs typeface="Courier New"/>
                <a:sym typeface="Courier New"/>
              </a:rPr>
              <a:t>if</a:t>
            </a:r>
            <a:r>
              <a:rPr b="0" i="0" lang="en-US" sz="2000" u="none" cap="none" strike="noStrike">
                <a:solidFill>
                  <a:schemeClr val="dk1"/>
                </a:solidFill>
                <a:highlight>
                  <a:schemeClr val="lt1"/>
                </a:highlight>
                <a:latin typeface="Courier New"/>
                <a:ea typeface="Courier New"/>
                <a:cs typeface="Courier New"/>
                <a:sym typeface="Courier New"/>
              </a:rPr>
              <a:t> (edad </a:t>
            </a:r>
            <a:r>
              <a:rPr b="0" i="0" lang="en-US" sz="2000" u="none" cap="none" strike="noStrike">
                <a:solidFill>
                  <a:srgbClr val="9A6E3A"/>
                </a:solidFill>
                <a:highlight>
                  <a:schemeClr val="lt1"/>
                </a:highlight>
                <a:latin typeface="Courier New"/>
                <a:ea typeface="Courier New"/>
                <a:cs typeface="Courier New"/>
                <a:sym typeface="Courier New"/>
              </a:rPr>
              <a:t>&gt;=</a:t>
            </a:r>
            <a:r>
              <a:rPr b="0" i="0" lang="en-US" sz="2000" u="none" cap="none" strike="noStrike">
                <a:solidFill>
                  <a:schemeClr val="dk1"/>
                </a:solidFill>
                <a:highlight>
                  <a:schemeClr val="lt1"/>
                </a:highlight>
                <a:latin typeface="Courier New"/>
                <a:ea typeface="Courier New"/>
                <a:cs typeface="Courier New"/>
                <a:sym typeface="Courier New"/>
              </a:rPr>
              <a:t> 18)</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chemeClr val="dk1"/>
              </a:solidFill>
              <a:highlight>
                <a:schemeClr val="lt1"/>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highlight>
                  <a:schemeClr val="lt1"/>
                </a:highlight>
                <a:latin typeface="Courier New"/>
                <a:ea typeface="Courier New"/>
                <a:cs typeface="Courier New"/>
                <a:sym typeface="Courier New"/>
              </a:rPr>
              <a:t>print</a:t>
            </a:r>
            <a:r>
              <a:rPr b="0" i="0" lang="en-US" sz="2000" u="none" cap="none" strike="noStrike">
                <a:solidFill>
                  <a:srgbClr val="999999"/>
                </a:solidFill>
                <a:highlight>
                  <a:schemeClr val="lt1"/>
                </a:highlight>
                <a:latin typeface="Courier New"/>
                <a:ea typeface="Courier New"/>
                <a:cs typeface="Courier New"/>
                <a:sym typeface="Courier New"/>
              </a:rPr>
              <a:t>(</a:t>
            </a:r>
            <a:r>
              <a:rPr b="0" i="0" lang="en-US" sz="2000" u="none" cap="none" strike="noStrike">
                <a:solidFill>
                  <a:srgbClr val="669900"/>
                </a:solidFill>
                <a:highlight>
                  <a:schemeClr val="lt1"/>
                </a:highlight>
                <a:latin typeface="Courier New"/>
                <a:ea typeface="Courier New"/>
                <a:cs typeface="Courier New"/>
                <a:sym typeface="Courier New"/>
              </a:rPr>
              <a:t>"Mayor de Edad"</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rgbClr val="999999"/>
              </a:solidFill>
              <a:highlight>
                <a:schemeClr val="lt1"/>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999999"/>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highlight>
                  <a:schemeClr val="lt1"/>
                </a:highlight>
                <a:latin typeface="Courier New"/>
                <a:ea typeface="Courier New"/>
                <a:cs typeface="Courier New"/>
                <a:sym typeface="Courier New"/>
              </a:rPr>
              <a:t>print</a:t>
            </a:r>
            <a:r>
              <a:rPr b="0" i="0" lang="en-US" sz="2000" u="none" cap="none" strike="noStrike">
                <a:solidFill>
                  <a:srgbClr val="999999"/>
                </a:solidFill>
                <a:highlight>
                  <a:schemeClr val="lt1"/>
                </a:highlight>
                <a:latin typeface="Courier New"/>
                <a:ea typeface="Courier New"/>
                <a:cs typeface="Courier New"/>
                <a:sym typeface="Courier New"/>
              </a:rPr>
              <a:t>(</a:t>
            </a:r>
            <a:r>
              <a:rPr b="0" i="0" lang="en-US" sz="2000" u="none" cap="none" strike="noStrike">
                <a:solidFill>
                  <a:srgbClr val="669900"/>
                </a:solidFill>
                <a:highlight>
                  <a:schemeClr val="lt1"/>
                </a:highlight>
                <a:latin typeface="Courier New"/>
                <a:ea typeface="Courier New"/>
                <a:cs typeface="Courier New"/>
                <a:sym typeface="Courier New"/>
              </a:rPr>
              <a:t>"Menor de Edad"</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rgbClr val="999999"/>
              </a:solidFill>
              <a:highlight>
                <a:schemeClr val="lt1"/>
              </a:highlight>
              <a:latin typeface="Courier New"/>
              <a:ea typeface="Courier New"/>
              <a:cs typeface="Courier New"/>
              <a:sym typeface="Courier New"/>
            </a:endParaRPr>
          </a:p>
        </p:txBody>
      </p:sp>
      <p:sp>
        <p:nvSpPr>
          <p:cNvPr id="535" name="Google Shape;535;g20f4114666e_0_35"/>
          <p:cNvSpPr txBox="1"/>
          <p:nvPr/>
        </p:nvSpPr>
        <p:spPr>
          <a:xfrm>
            <a:off x="1006200" y="1792825"/>
            <a:ext cx="2422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Código en Python:</a:t>
            </a:r>
            <a:endParaRPr b="0" i="0" sz="2000" u="none" cap="none" strike="noStrike">
              <a:solidFill>
                <a:srgbClr val="000000"/>
              </a:solidFill>
              <a:latin typeface="Trebuchet MS"/>
              <a:ea typeface="Trebuchet MS"/>
              <a:cs typeface="Trebuchet MS"/>
              <a:sym typeface="Trebuchet MS"/>
            </a:endParaRPr>
          </a:p>
        </p:txBody>
      </p:sp>
      <p:sp>
        <p:nvSpPr>
          <p:cNvPr id="536" name="Google Shape;536;g20f4114666e_0_3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7" name="Google Shape;537;g20f4114666e_0_3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1" name="Shape 541"/>
        <p:cNvGrpSpPr/>
        <p:nvPr/>
      </p:nvGrpSpPr>
      <p:grpSpPr>
        <a:xfrm>
          <a:off x="0" y="0"/>
          <a:ext cx="0" cy="0"/>
          <a:chOff x="0" y="0"/>
          <a:chExt cx="0" cy="0"/>
        </a:xfrm>
      </p:grpSpPr>
      <p:sp>
        <p:nvSpPr>
          <p:cNvPr id="542" name="Google Shape;542;g1dd6d73f377_2_31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3" name="Google Shape;543;g1dd6d73f377_2_31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4" name="Google Shape;544;g1dd6d73f377_2_31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45" name="Google Shape;545;g1dd6d73f377_2_31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46" name="Google Shape;546;g1dd6d73f377_2_31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1dd6d73f377_2_31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48" name="Google Shape;548;g1dd6d73f377_2_31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1dd6d73f377_2_314"/>
          <p:cNvSpPr txBox="1"/>
          <p:nvPr/>
        </p:nvSpPr>
        <p:spPr>
          <a:xfrm>
            <a:off x="1006200" y="1792825"/>
            <a:ext cx="2422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Código en Python:</a:t>
            </a:r>
            <a:endParaRPr b="0" i="0" sz="2000" u="none" cap="none" strike="noStrike">
              <a:solidFill>
                <a:srgbClr val="000000"/>
              </a:solidFill>
              <a:latin typeface="Trebuchet MS"/>
              <a:ea typeface="Trebuchet MS"/>
              <a:cs typeface="Trebuchet MS"/>
              <a:sym typeface="Trebuchet MS"/>
            </a:endParaRPr>
          </a:p>
        </p:txBody>
      </p:sp>
      <p:sp>
        <p:nvSpPr>
          <p:cNvPr id="550" name="Google Shape;550;g1dd6d73f377_2_31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1" name="Google Shape;551;g1dd6d73f377_2_31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552" name="Google Shape;552;g1dd6d73f377_2_314"/>
          <p:cNvSpPr/>
          <p:nvPr/>
        </p:nvSpPr>
        <p:spPr>
          <a:xfrm>
            <a:off x="10574605" y="5632232"/>
            <a:ext cx="1011300" cy="35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dd6d73f377_2_314"/>
          <p:cNvSpPr/>
          <p:nvPr/>
        </p:nvSpPr>
        <p:spPr>
          <a:xfrm>
            <a:off x="7154250" y="1356301"/>
            <a:ext cx="4908600" cy="2191212"/>
          </a:xfrm>
          <a:prstGeom prst="cloud">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4" name="Google Shape;554;g1dd6d73f377_2_314"/>
          <p:cNvPicPr preferRelativeResize="0"/>
          <p:nvPr/>
        </p:nvPicPr>
        <p:blipFill rotWithShape="1">
          <a:blip r:embed="rId4">
            <a:alphaModFix/>
          </a:blip>
          <a:srcRect b="0" l="0" r="0" t="0"/>
          <a:stretch/>
        </p:blipFill>
        <p:spPr>
          <a:xfrm>
            <a:off x="9669016" y="3082049"/>
            <a:ext cx="2522984" cy="2706234"/>
          </a:xfrm>
          <a:prstGeom prst="rect">
            <a:avLst/>
          </a:prstGeom>
          <a:noFill/>
          <a:ln>
            <a:noFill/>
          </a:ln>
        </p:spPr>
      </p:pic>
      <p:sp>
        <p:nvSpPr>
          <p:cNvPr id="555" name="Google Shape;555;g1dd6d73f377_2_314"/>
          <p:cNvSpPr txBox="1"/>
          <p:nvPr/>
        </p:nvSpPr>
        <p:spPr>
          <a:xfrm>
            <a:off x="7820775" y="1920913"/>
            <a:ext cx="39846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rebuchet MS"/>
                <a:ea typeface="Trebuchet MS"/>
                <a:cs typeface="Trebuchet MS"/>
                <a:sym typeface="Trebuchet MS"/>
              </a:rPr>
              <a:t>Sin embargo este código tiene un pequeño error.</a:t>
            </a:r>
            <a:endParaRPr b="0" i="0" sz="19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rebuchet MS"/>
                <a:ea typeface="Trebuchet MS"/>
                <a:cs typeface="Trebuchet MS"/>
                <a:sym typeface="Trebuchet MS"/>
              </a:rPr>
              <a:t>¿Quién puede decirme cual es?</a:t>
            </a:r>
            <a:endParaRPr b="0" i="0" sz="1900" u="none" cap="none" strike="noStrike">
              <a:solidFill>
                <a:srgbClr val="000000"/>
              </a:solidFill>
              <a:latin typeface="Trebuchet MS"/>
              <a:ea typeface="Trebuchet MS"/>
              <a:cs typeface="Trebuchet MS"/>
              <a:sym typeface="Trebuchet MS"/>
            </a:endParaRPr>
          </a:p>
        </p:txBody>
      </p:sp>
      <p:sp>
        <p:nvSpPr>
          <p:cNvPr id="556" name="Google Shape;556;g1dd6d73f377_2_314"/>
          <p:cNvSpPr txBox="1"/>
          <p:nvPr/>
        </p:nvSpPr>
        <p:spPr>
          <a:xfrm>
            <a:off x="937550" y="2686550"/>
            <a:ext cx="6039000" cy="261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latin typeface="Courier New"/>
                <a:ea typeface="Courier New"/>
                <a:cs typeface="Courier New"/>
                <a:sym typeface="Courier New"/>
              </a:rPr>
              <a:t>print</a:t>
            </a:r>
            <a:r>
              <a:rPr b="0" i="0" lang="en-US" sz="2000" u="none" cap="none" strike="noStrike">
                <a:solidFill>
                  <a:schemeClr val="dk1"/>
                </a:solidFill>
                <a:latin typeface="Courier New"/>
                <a:ea typeface="Courier New"/>
                <a:cs typeface="Courier New"/>
                <a:sym typeface="Courier New"/>
              </a:rPr>
              <a:t>("Ingrese la edad del usuario: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AFAA"/>
                </a:solidFill>
                <a:latin typeface="Courier New"/>
                <a:ea typeface="Courier New"/>
                <a:cs typeface="Courier New"/>
                <a:sym typeface="Courier New"/>
              </a:rPr>
              <a:t>edad</a:t>
            </a:r>
            <a:r>
              <a:rPr b="1" i="0" lang="en-US" sz="2000" u="none" cap="none" strike="noStrike">
                <a:solidFill>
                  <a:schemeClr val="dk1"/>
                </a:solidFill>
                <a:latin typeface="Courier New"/>
                <a:ea typeface="Courier New"/>
                <a:cs typeface="Courier New"/>
                <a:sym typeface="Courier New"/>
              </a:rPr>
              <a:t> = int(input())</a:t>
            </a:r>
            <a:endParaRPr b="0" i="0" sz="2000" u="none" cap="none" strike="noStrike">
              <a:solidFill>
                <a:srgbClr val="0077AA"/>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77AA"/>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0077AA"/>
                </a:solidFill>
                <a:highlight>
                  <a:schemeClr val="lt1"/>
                </a:highlight>
                <a:latin typeface="Courier New"/>
                <a:ea typeface="Courier New"/>
                <a:cs typeface="Courier New"/>
                <a:sym typeface="Courier New"/>
              </a:rPr>
              <a:t>if</a:t>
            </a:r>
            <a:r>
              <a:rPr b="0" i="0" lang="en-US" sz="2000" u="none" cap="none" strike="noStrike">
                <a:solidFill>
                  <a:schemeClr val="dk1"/>
                </a:solidFill>
                <a:highlight>
                  <a:schemeClr val="lt1"/>
                </a:highlight>
                <a:latin typeface="Courier New"/>
                <a:ea typeface="Courier New"/>
                <a:cs typeface="Courier New"/>
                <a:sym typeface="Courier New"/>
              </a:rPr>
              <a:t> (edad </a:t>
            </a:r>
            <a:r>
              <a:rPr b="0" i="0" lang="en-US" sz="2000" u="none" cap="none" strike="noStrike">
                <a:solidFill>
                  <a:srgbClr val="9A6E3A"/>
                </a:solidFill>
                <a:highlight>
                  <a:schemeClr val="lt1"/>
                </a:highlight>
                <a:latin typeface="Courier New"/>
                <a:ea typeface="Courier New"/>
                <a:cs typeface="Courier New"/>
                <a:sym typeface="Courier New"/>
              </a:rPr>
              <a:t>&gt;=</a:t>
            </a:r>
            <a:r>
              <a:rPr b="0" i="0" lang="en-US" sz="2000" u="none" cap="none" strike="noStrike">
                <a:solidFill>
                  <a:schemeClr val="dk1"/>
                </a:solidFill>
                <a:highlight>
                  <a:schemeClr val="lt1"/>
                </a:highlight>
                <a:latin typeface="Courier New"/>
                <a:ea typeface="Courier New"/>
                <a:cs typeface="Courier New"/>
                <a:sym typeface="Courier New"/>
              </a:rPr>
              <a:t> 18)</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chemeClr val="dk1"/>
              </a:solidFill>
              <a:highlight>
                <a:schemeClr val="lt1"/>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highlight>
                  <a:schemeClr val="lt1"/>
                </a:highlight>
                <a:latin typeface="Courier New"/>
                <a:ea typeface="Courier New"/>
                <a:cs typeface="Courier New"/>
                <a:sym typeface="Courier New"/>
              </a:rPr>
              <a:t>print</a:t>
            </a:r>
            <a:r>
              <a:rPr b="0" i="0" lang="en-US" sz="2000" u="none" cap="none" strike="noStrike">
                <a:solidFill>
                  <a:srgbClr val="999999"/>
                </a:solidFill>
                <a:highlight>
                  <a:schemeClr val="lt1"/>
                </a:highlight>
                <a:latin typeface="Courier New"/>
                <a:ea typeface="Courier New"/>
                <a:cs typeface="Courier New"/>
                <a:sym typeface="Courier New"/>
              </a:rPr>
              <a:t>(</a:t>
            </a:r>
            <a:r>
              <a:rPr b="0" i="0" lang="en-US" sz="2000" u="none" cap="none" strike="noStrike">
                <a:solidFill>
                  <a:srgbClr val="669900"/>
                </a:solidFill>
                <a:highlight>
                  <a:schemeClr val="lt1"/>
                </a:highlight>
                <a:latin typeface="Courier New"/>
                <a:ea typeface="Courier New"/>
                <a:cs typeface="Courier New"/>
                <a:sym typeface="Courier New"/>
              </a:rPr>
              <a:t>"Mayor de Edad"</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rgbClr val="999999"/>
              </a:solidFill>
              <a:highlight>
                <a:schemeClr val="lt1"/>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999999"/>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highlight>
                  <a:schemeClr val="lt1"/>
                </a:highlight>
                <a:latin typeface="Courier New"/>
                <a:ea typeface="Courier New"/>
                <a:cs typeface="Courier New"/>
                <a:sym typeface="Courier New"/>
              </a:rPr>
              <a:t>print</a:t>
            </a:r>
            <a:r>
              <a:rPr b="0" i="0" lang="en-US" sz="2000" u="none" cap="none" strike="noStrike">
                <a:solidFill>
                  <a:srgbClr val="999999"/>
                </a:solidFill>
                <a:highlight>
                  <a:schemeClr val="lt1"/>
                </a:highlight>
                <a:latin typeface="Courier New"/>
                <a:ea typeface="Courier New"/>
                <a:cs typeface="Courier New"/>
                <a:sym typeface="Courier New"/>
              </a:rPr>
              <a:t>(</a:t>
            </a:r>
            <a:r>
              <a:rPr b="0" i="0" lang="en-US" sz="2000" u="none" cap="none" strike="noStrike">
                <a:solidFill>
                  <a:srgbClr val="669900"/>
                </a:solidFill>
                <a:highlight>
                  <a:schemeClr val="lt1"/>
                </a:highlight>
                <a:latin typeface="Courier New"/>
                <a:ea typeface="Courier New"/>
                <a:cs typeface="Courier New"/>
                <a:sym typeface="Courier New"/>
              </a:rPr>
              <a:t>"Menor de Edad"</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rgbClr val="999999"/>
              </a:solidFill>
              <a:highlight>
                <a:schemeClr val="lt1"/>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0" name="Shape 560"/>
        <p:cNvGrpSpPr/>
        <p:nvPr/>
      </p:nvGrpSpPr>
      <p:grpSpPr>
        <a:xfrm>
          <a:off x="0" y="0"/>
          <a:ext cx="0" cy="0"/>
          <a:chOff x="0" y="0"/>
          <a:chExt cx="0" cy="0"/>
        </a:xfrm>
      </p:grpSpPr>
      <p:sp>
        <p:nvSpPr>
          <p:cNvPr id="561" name="Google Shape;561;g20f4114666e_0_49"/>
          <p:cNvSpPr txBox="1"/>
          <p:nvPr/>
        </p:nvSpPr>
        <p:spPr>
          <a:xfrm>
            <a:off x="829475" y="1346550"/>
            <a:ext cx="10205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rebuchet MS"/>
                <a:ea typeface="Trebuchet MS"/>
                <a:cs typeface="Trebuchet MS"/>
                <a:sym typeface="Trebuchet MS"/>
              </a:rPr>
              <a:t>¡Exacto!</a:t>
            </a:r>
            <a:r>
              <a:rPr b="0" i="0" lang="en-US" sz="2000" u="none" cap="none" strike="noStrike">
                <a:solidFill>
                  <a:srgbClr val="000000"/>
                </a:solidFill>
                <a:latin typeface="Trebuchet MS"/>
                <a:ea typeface="Trebuchet MS"/>
                <a:cs typeface="Trebuchet MS"/>
                <a:sym typeface="Trebuchet MS"/>
              </a:rPr>
              <a:t> Sin importar si es o no mayor de edad debido a la estructura del condicional, siempre se mostrará que es menor de edad.</a:t>
            </a:r>
            <a:endParaRPr b="0" i="0" sz="2000" u="none" cap="none" strike="noStrike">
              <a:solidFill>
                <a:srgbClr val="000000"/>
              </a:solidFill>
              <a:latin typeface="Trebuchet MS"/>
              <a:ea typeface="Trebuchet MS"/>
              <a:cs typeface="Trebuchet MS"/>
              <a:sym typeface="Trebuchet MS"/>
            </a:endParaRPr>
          </a:p>
        </p:txBody>
      </p:sp>
      <p:sp>
        <p:nvSpPr>
          <p:cNvPr id="562" name="Google Shape;562;g20f4114666e_0_4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g20f4114666e_0_4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4" name="Google Shape;564;g20f4114666e_0_4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5" name="Google Shape;565;g20f4114666e_0_4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66" name="Google Shape;566;g20f4114666e_0_4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20f4114666e_0_4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68" name="Google Shape;568;g20f4114666e_0_4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9" name="Google Shape;569;g20f4114666e_0_49"/>
          <p:cNvPicPr preferRelativeResize="0"/>
          <p:nvPr/>
        </p:nvPicPr>
        <p:blipFill rotWithShape="1">
          <a:blip r:embed="rId4">
            <a:alphaModFix/>
          </a:blip>
          <a:srcRect b="0" l="0" r="0" t="0"/>
          <a:stretch/>
        </p:blipFill>
        <p:spPr>
          <a:xfrm>
            <a:off x="536900" y="2264310"/>
            <a:ext cx="5189712" cy="4317790"/>
          </a:xfrm>
          <a:prstGeom prst="rect">
            <a:avLst/>
          </a:prstGeom>
          <a:noFill/>
          <a:ln>
            <a:noFill/>
          </a:ln>
        </p:spPr>
      </p:pic>
      <p:pic>
        <p:nvPicPr>
          <p:cNvPr id="570" name="Google Shape;570;g20f4114666e_0_49"/>
          <p:cNvPicPr preferRelativeResize="0"/>
          <p:nvPr/>
        </p:nvPicPr>
        <p:blipFill rotWithShape="1">
          <a:blip r:embed="rId5">
            <a:alphaModFix/>
          </a:blip>
          <a:srcRect b="0" l="0" r="0" t="0"/>
          <a:stretch/>
        </p:blipFill>
        <p:spPr>
          <a:xfrm>
            <a:off x="5886975" y="2264300"/>
            <a:ext cx="5948749" cy="4055300"/>
          </a:xfrm>
          <a:prstGeom prst="rect">
            <a:avLst/>
          </a:prstGeom>
          <a:noFill/>
          <a:ln>
            <a:noFill/>
          </a:ln>
        </p:spPr>
      </p:pic>
      <p:sp>
        <p:nvSpPr>
          <p:cNvPr id="571" name="Google Shape;571;g20f4114666e_0_4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2" name="Google Shape;572;g20f4114666e_0_4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pic>
        <p:nvPicPr>
          <p:cNvPr id="573" name="Google Shape;573;g20f4114666e_0_49"/>
          <p:cNvPicPr preferRelativeResize="0"/>
          <p:nvPr/>
        </p:nvPicPr>
        <p:blipFill rotWithShape="1">
          <a:blip r:embed="rId6">
            <a:alphaModFix/>
          </a:blip>
          <a:srcRect b="18736" l="5991" r="50335" t="19011"/>
          <a:stretch/>
        </p:blipFill>
        <p:spPr>
          <a:xfrm>
            <a:off x="10635950" y="3006850"/>
            <a:ext cx="1107685" cy="1051600"/>
          </a:xfrm>
          <a:prstGeom prst="rect">
            <a:avLst/>
          </a:prstGeom>
          <a:noFill/>
          <a:ln>
            <a:noFill/>
          </a:ln>
        </p:spPr>
      </p:pic>
      <p:pic>
        <p:nvPicPr>
          <p:cNvPr id="574" name="Google Shape;574;g20f4114666e_0_49"/>
          <p:cNvPicPr preferRelativeResize="0"/>
          <p:nvPr/>
        </p:nvPicPr>
        <p:blipFill rotWithShape="1">
          <a:blip r:embed="rId6">
            <a:alphaModFix/>
          </a:blip>
          <a:srcRect b="19200" l="51854" r="6463" t="19786"/>
          <a:stretch/>
        </p:blipFill>
        <p:spPr>
          <a:xfrm>
            <a:off x="4422525" y="3006850"/>
            <a:ext cx="1078672" cy="1051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8" name="Shape 578"/>
        <p:cNvGrpSpPr/>
        <p:nvPr/>
      </p:nvGrpSpPr>
      <p:grpSpPr>
        <a:xfrm>
          <a:off x="0" y="0"/>
          <a:ext cx="0" cy="0"/>
          <a:chOff x="0" y="0"/>
          <a:chExt cx="0" cy="0"/>
        </a:xfrm>
      </p:grpSpPr>
      <p:sp>
        <p:nvSpPr>
          <p:cNvPr id="579" name="Google Shape;579;g1dd2b324201_0_5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g1dd2b324201_0_5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g1dd2b324201_0_5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82" name="Google Shape;582;g1dd2b324201_0_5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83" name="Google Shape;583;g1dd2b324201_0_5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dd2b324201_0_5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85" name="Google Shape;585;g1dd2b324201_0_5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dd2b324201_0_54"/>
          <p:cNvSpPr txBox="1"/>
          <p:nvPr>
            <p:ph type="title"/>
          </p:nvPr>
        </p:nvSpPr>
        <p:spPr>
          <a:xfrm>
            <a:off x="1716400" y="2416675"/>
            <a:ext cx="89073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Ejemplos Estructura </a:t>
            </a:r>
            <a:endParaRPr sz="6000">
              <a:latin typeface="Trebuchet MS"/>
              <a:ea typeface="Trebuchet MS"/>
              <a:cs typeface="Trebuchet MS"/>
              <a:sym typeface="Trebuchet MS"/>
            </a:endParaRPr>
          </a:p>
          <a:p>
            <a:pPr indent="0" lvl="0" marL="0" rtl="0" algn="ctr">
              <a:lnSpc>
                <a:spcPct val="100000"/>
              </a:lnSpc>
              <a:spcBef>
                <a:spcPts val="0"/>
              </a:spcBef>
              <a:spcAft>
                <a:spcPts val="0"/>
              </a:spcAft>
              <a:buSzPts val="1400"/>
              <a:buNone/>
            </a:pPr>
            <a:r>
              <a:rPr lang="en-US" sz="6000">
                <a:latin typeface="Courier New"/>
                <a:ea typeface="Courier New"/>
                <a:cs typeface="Courier New"/>
                <a:sym typeface="Courier New"/>
              </a:rPr>
              <a:t>[else]</a:t>
            </a:r>
            <a:endParaRPr sz="60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0" name="Shape 590"/>
        <p:cNvGrpSpPr/>
        <p:nvPr/>
      </p:nvGrpSpPr>
      <p:grpSpPr>
        <a:xfrm>
          <a:off x="0" y="0"/>
          <a:ext cx="0" cy="0"/>
          <a:chOff x="0" y="0"/>
          <a:chExt cx="0" cy="0"/>
        </a:xfrm>
      </p:grpSpPr>
      <p:sp>
        <p:nvSpPr>
          <p:cNvPr id="591" name="Google Shape;591;g20f4114666e_0_66"/>
          <p:cNvSpPr/>
          <p:nvPr/>
        </p:nvSpPr>
        <p:spPr>
          <a:xfrm>
            <a:off x="7139425" y="2501099"/>
            <a:ext cx="4962000" cy="3642900"/>
          </a:xfrm>
          <a:prstGeom prst="roundRect">
            <a:avLst>
              <a:gd fmla="val 16667" name="adj"/>
            </a:avLst>
          </a:prstGeom>
          <a:solidFill>
            <a:srgbClr val="64CBC9"/>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Courier New"/>
                <a:ea typeface="Courier New"/>
                <a:cs typeface="Courier New"/>
                <a:sym typeface="Courier New"/>
              </a:rPr>
              <a:t>else</a:t>
            </a:r>
            <a:r>
              <a:rPr b="0" i="0" lang="en-US" sz="2100" u="none" cap="none" strike="noStrike">
                <a:solidFill>
                  <a:schemeClr val="lt1"/>
                </a:solidFill>
                <a:latin typeface="Trebuchet MS"/>
                <a:ea typeface="Trebuchet MS"/>
                <a:cs typeface="Trebuchet MS"/>
                <a:sym typeface="Trebuchet MS"/>
              </a:rPr>
              <a:t> </a:t>
            </a:r>
            <a:r>
              <a:rPr b="0" i="0" lang="en-US" sz="2100" u="none" cap="none" strike="noStrike">
                <a:solidFill>
                  <a:schemeClr val="dk1"/>
                </a:solidFill>
                <a:latin typeface="Trebuchet MS"/>
                <a:ea typeface="Trebuchet MS"/>
                <a:cs typeface="Trebuchet MS"/>
                <a:sym typeface="Trebuchet MS"/>
              </a:rPr>
              <a:t>es una estructura que se traduce como “otra cosa” o “lo contrario” dando a entender que si la condición inicial no se cumple, entonces es todo lo demás.</a:t>
            </a:r>
            <a:endParaRPr b="0" i="0" sz="21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t/>
            </a:r>
            <a:endParaRPr b="0" i="0" sz="21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b="0" i="1" lang="en-US" sz="2100" u="none" cap="none" strike="noStrike">
                <a:solidFill>
                  <a:schemeClr val="dk1"/>
                </a:solidFill>
                <a:latin typeface="Trebuchet MS"/>
                <a:ea typeface="Trebuchet MS"/>
                <a:cs typeface="Trebuchet MS"/>
                <a:sym typeface="Trebuchet MS"/>
              </a:rPr>
              <a:t>Esto soluciona el error pues solo funcionara en caso de que la condición anterior sea</a:t>
            </a:r>
            <a:r>
              <a:rPr b="0" i="0" lang="en-US" sz="2100" u="none" cap="none" strike="noStrike">
                <a:solidFill>
                  <a:schemeClr val="lt1"/>
                </a:solidFill>
                <a:latin typeface="Trebuchet MS"/>
                <a:ea typeface="Trebuchet MS"/>
                <a:cs typeface="Trebuchet MS"/>
                <a:sym typeface="Trebuchet MS"/>
              </a:rPr>
              <a:t> </a:t>
            </a:r>
            <a:r>
              <a:rPr b="0" i="0" lang="en-US" sz="2100" u="none" cap="none" strike="noStrike">
                <a:solidFill>
                  <a:schemeClr val="lt1"/>
                </a:solidFill>
                <a:latin typeface="Courier New"/>
                <a:ea typeface="Courier New"/>
                <a:cs typeface="Courier New"/>
                <a:sym typeface="Courier New"/>
              </a:rPr>
              <a:t>false</a:t>
            </a:r>
            <a:endParaRPr b="0" i="0" sz="1400" u="none" cap="none" strike="noStrike">
              <a:solidFill>
                <a:srgbClr val="000000"/>
              </a:solidFill>
              <a:latin typeface="Courier New"/>
              <a:ea typeface="Courier New"/>
              <a:cs typeface="Courier New"/>
              <a:sym typeface="Courier New"/>
            </a:endParaRPr>
          </a:p>
        </p:txBody>
      </p:sp>
      <p:sp>
        <p:nvSpPr>
          <p:cNvPr id="592" name="Google Shape;592;g20f4114666e_0_6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3" name="Google Shape;593;g20f4114666e_0_6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4" name="Google Shape;594;g20f4114666e_0_6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95" name="Google Shape;595;g20f4114666e_0_6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96" name="Google Shape;596;g20f4114666e_0_6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20f4114666e_0_6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98" name="Google Shape;598;g20f4114666e_0_6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9" name="Google Shape;599;g20f4114666e_0_66"/>
          <p:cNvPicPr preferRelativeResize="0"/>
          <p:nvPr/>
        </p:nvPicPr>
        <p:blipFill rotWithShape="1">
          <a:blip r:embed="rId4">
            <a:alphaModFix/>
          </a:blip>
          <a:srcRect b="0" l="0" r="0" t="0"/>
          <a:stretch/>
        </p:blipFill>
        <p:spPr>
          <a:xfrm>
            <a:off x="7453250" y="1347501"/>
            <a:ext cx="1360550" cy="1360550"/>
          </a:xfrm>
          <a:prstGeom prst="rect">
            <a:avLst/>
          </a:prstGeom>
          <a:noFill/>
          <a:ln>
            <a:noFill/>
          </a:ln>
        </p:spPr>
      </p:pic>
      <p:sp>
        <p:nvSpPr>
          <p:cNvPr id="600" name="Google Shape;600;g20f4114666e_0_6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g20f4114666e_0_6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[else]</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602" name="Google Shape;602;g20f4114666e_0_66"/>
          <p:cNvSpPr txBox="1"/>
          <p:nvPr/>
        </p:nvSpPr>
        <p:spPr>
          <a:xfrm>
            <a:off x="556925" y="1423700"/>
            <a:ext cx="65826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3.</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al introducir la edad del usuario imprima un mensaje señalando si es mayor o menor de edad.</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g1dc50864afa_0_29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g1dc50864afa_0_29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g1dc50864afa_0_29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8" name="Google Shape;178;g1dc50864afa_0_297"/>
          <p:cNvPicPr preferRelativeResize="0"/>
          <p:nvPr/>
        </p:nvPicPr>
        <p:blipFill rotWithShape="1">
          <a:blip r:embed="rId3">
            <a:alphaModFix/>
          </a:blip>
          <a:srcRect b="17577" l="0" r="0" t="17296"/>
          <a:stretch/>
        </p:blipFill>
        <p:spPr>
          <a:xfrm>
            <a:off x="0" y="0"/>
            <a:ext cx="2825825" cy="1051600"/>
          </a:xfrm>
          <a:prstGeom prst="rect">
            <a:avLst/>
          </a:prstGeom>
          <a:noFill/>
          <a:ln>
            <a:noFill/>
          </a:ln>
        </p:spPr>
      </p:pic>
      <p:sp>
        <p:nvSpPr>
          <p:cNvPr id="179" name="Google Shape;179;g1dc50864afa_0_29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dc50864afa_0_297"/>
          <p:cNvSpPr txBox="1"/>
          <p:nvPr>
            <p:ph type="title"/>
          </p:nvPr>
        </p:nvSpPr>
        <p:spPr>
          <a:xfrm>
            <a:off x="943000" y="1709275"/>
            <a:ext cx="3145200" cy="582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700">
                <a:latin typeface="Trebuchet MS"/>
                <a:ea typeface="Trebuchet MS"/>
                <a:cs typeface="Trebuchet MS"/>
                <a:sym typeface="Trebuchet MS"/>
                <a:extLst>
                  <a:ext uri="http://customooxmlschemas.google.com/">
                    <go:slidesCustomData xmlns:go="http://customooxmlschemas.google.com/" textRoundtripDataId="0"/>
                  </a:ext>
                </a:extLst>
              </a:rPr>
              <a:t>Agenda</a:t>
            </a:r>
            <a:endParaRPr sz="3700">
              <a:latin typeface="Trebuchet MS"/>
              <a:ea typeface="Trebuchet MS"/>
              <a:cs typeface="Trebuchet MS"/>
              <a:sym typeface="Trebuchet MS"/>
            </a:endParaRPr>
          </a:p>
        </p:txBody>
      </p:sp>
      <p:sp>
        <p:nvSpPr>
          <p:cNvPr id="181" name="Google Shape;181;g1dc50864afa_0_29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82" name="Google Shape;182;g1dc50864afa_0_29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dc50864afa_0_297"/>
          <p:cNvSpPr txBox="1"/>
          <p:nvPr/>
        </p:nvSpPr>
        <p:spPr>
          <a:xfrm>
            <a:off x="865300" y="2903050"/>
            <a:ext cx="6822300" cy="22395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15000"/>
              </a:lnSpc>
              <a:spcBef>
                <a:spcPts val="0"/>
              </a:spcBef>
              <a:spcAft>
                <a:spcPts val="0"/>
              </a:spcAft>
              <a:buClr>
                <a:srgbClr val="000000"/>
              </a:buClr>
              <a:buSzPts val="3000"/>
              <a:buFont typeface="Trebuchet MS"/>
              <a:buAutoNum type="arabicPeriod"/>
            </a:pPr>
            <a:r>
              <a:rPr b="0" i="0" lang="en-US" sz="3000" u="none" cap="none" strike="noStrike">
                <a:solidFill>
                  <a:srgbClr val="000000"/>
                </a:solidFill>
                <a:latin typeface="Trebuchet MS"/>
                <a:ea typeface="Trebuchet MS"/>
                <a:cs typeface="Trebuchet MS"/>
                <a:sym typeface="Trebuchet MS"/>
              </a:rPr>
              <a:t>Condicionales</a:t>
            </a:r>
            <a:endParaRPr b="0" i="0" sz="3000" u="none" cap="none" strike="noStrike">
              <a:solidFill>
                <a:srgbClr val="000000"/>
              </a:solidFill>
              <a:latin typeface="Trebuchet MS"/>
              <a:ea typeface="Trebuchet MS"/>
              <a:cs typeface="Trebuchet MS"/>
              <a:sym typeface="Trebuchet MS"/>
            </a:endParaRPr>
          </a:p>
          <a:p>
            <a:pPr indent="-419100" lvl="0" marL="914400" marR="0" rtl="0" algn="l">
              <a:lnSpc>
                <a:spcPct val="115000"/>
              </a:lnSpc>
              <a:spcBef>
                <a:spcPts val="0"/>
              </a:spcBef>
              <a:spcAft>
                <a:spcPts val="0"/>
              </a:spcAft>
              <a:buClr>
                <a:srgbClr val="000000"/>
              </a:buClr>
              <a:buSzPts val="3000"/>
              <a:buFont typeface="Trebuchet MS"/>
              <a:buChar char="●"/>
            </a:pPr>
            <a:r>
              <a:rPr b="0" i="0" lang="en-US" sz="3000" u="none" cap="none" strike="noStrike">
                <a:solidFill>
                  <a:srgbClr val="000000"/>
                </a:solidFill>
                <a:latin typeface="Trebuchet MS"/>
                <a:ea typeface="Trebuchet MS"/>
                <a:cs typeface="Trebuchet MS"/>
                <a:sym typeface="Trebuchet MS"/>
              </a:rPr>
              <a:t>if - else - else if</a:t>
            </a:r>
            <a:endParaRPr b="0" i="0" sz="3000" u="none" cap="none" strike="noStrike">
              <a:solidFill>
                <a:srgbClr val="000000"/>
              </a:solidFill>
              <a:latin typeface="Trebuchet MS"/>
              <a:ea typeface="Trebuchet MS"/>
              <a:cs typeface="Trebuchet MS"/>
              <a:sym typeface="Trebuchet MS"/>
            </a:endParaRPr>
          </a:p>
          <a:p>
            <a:pPr indent="-419100" lvl="0" marL="914400" marR="0" rtl="0" algn="l">
              <a:lnSpc>
                <a:spcPct val="115000"/>
              </a:lnSpc>
              <a:spcBef>
                <a:spcPts val="0"/>
              </a:spcBef>
              <a:spcAft>
                <a:spcPts val="0"/>
              </a:spcAft>
              <a:buClr>
                <a:srgbClr val="000000"/>
              </a:buClr>
              <a:buSzPts val="3000"/>
              <a:buFont typeface="Trebuchet MS"/>
              <a:buChar char="●"/>
            </a:pPr>
            <a:r>
              <a:rPr b="0" i="0" lang="en-US" sz="3000" u="none" cap="none" strike="noStrike">
                <a:solidFill>
                  <a:schemeClr val="dk1"/>
                </a:solidFill>
                <a:latin typeface="Trebuchet MS"/>
                <a:ea typeface="Trebuchet MS"/>
                <a:cs typeface="Trebuchet MS"/>
                <a:sym typeface="Trebuchet MS"/>
              </a:rPr>
              <a:t>Condicionales anidados/dobles</a:t>
            </a:r>
            <a:endParaRPr b="0" i="0" sz="3000" u="none" cap="none" strike="noStrike">
              <a:solidFill>
                <a:srgbClr val="000000"/>
              </a:solidFill>
              <a:latin typeface="Trebuchet MS"/>
              <a:ea typeface="Trebuchet MS"/>
              <a:cs typeface="Trebuchet MS"/>
              <a:sym typeface="Trebuchet MS"/>
            </a:endParaRPr>
          </a:p>
          <a:p>
            <a:pPr indent="-419100" lvl="0" marL="457200" marR="0" rtl="0" algn="l">
              <a:lnSpc>
                <a:spcPct val="115000"/>
              </a:lnSpc>
              <a:spcBef>
                <a:spcPts val="0"/>
              </a:spcBef>
              <a:spcAft>
                <a:spcPts val="0"/>
              </a:spcAft>
              <a:buClr>
                <a:srgbClr val="000000"/>
              </a:buClr>
              <a:buSzPts val="3000"/>
              <a:buFont typeface="Trebuchet MS"/>
              <a:buAutoNum type="arabicPeriod"/>
            </a:pPr>
            <a:r>
              <a:rPr b="0" i="0" lang="en-US" sz="3000" u="none" cap="none" strike="noStrike">
                <a:solidFill>
                  <a:srgbClr val="000000"/>
                </a:solidFill>
                <a:latin typeface="Trebuchet MS"/>
                <a:ea typeface="Trebuchet MS"/>
                <a:cs typeface="Trebuchet MS"/>
                <a:sym typeface="Trebuchet MS"/>
              </a:rPr>
              <a:t>Switch Case</a:t>
            </a:r>
            <a:endParaRPr b="0" i="0" sz="3000" u="none" cap="none" strike="noStrike">
              <a:solidFill>
                <a:srgbClr val="000000"/>
              </a:solidFill>
              <a:latin typeface="Trebuchet MS"/>
              <a:ea typeface="Trebuchet MS"/>
              <a:cs typeface="Trebuchet MS"/>
              <a:sym typeface="Trebuchet MS"/>
            </a:endParaRPr>
          </a:p>
        </p:txBody>
      </p:sp>
      <p:pic>
        <p:nvPicPr>
          <p:cNvPr id="184" name="Google Shape;184;g1dc50864afa_0_297"/>
          <p:cNvPicPr preferRelativeResize="0"/>
          <p:nvPr/>
        </p:nvPicPr>
        <p:blipFill rotWithShape="1">
          <a:blip r:embed="rId4">
            <a:alphaModFix/>
          </a:blip>
          <a:srcRect b="0" l="0" r="0" t="0"/>
          <a:stretch/>
        </p:blipFill>
        <p:spPr>
          <a:xfrm>
            <a:off x="7874475" y="2245375"/>
            <a:ext cx="3427174" cy="34271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6" name="Shape 606"/>
        <p:cNvGrpSpPr/>
        <p:nvPr/>
      </p:nvGrpSpPr>
      <p:grpSpPr>
        <a:xfrm>
          <a:off x="0" y="0"/>
          <a:ext cx="0" cy="0"/>
          <a:chOff x="0" y="0"/>
          <a:chExt cx="0" cy="0"/>
        </a:xfrm>
      </p:grpSpPr>
      <p:sp>
        <p:nvSpPr>
          <p:cNvPr id="607" name="Google Shape;607;g1dd6d73f377_2_33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8" name="Google Shape;608;g1dd6d73f377_2_33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9" name="Google Shape;609;g1dd6d73f377_2_33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10" name="Google Shape;610;g1dd6d73f377_2_33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11" name="Google Shape;611;g1dd6d73f377_2_33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1dd6d73f377_2_33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13" name="Google Shape;613;g1dd6d73f377_2_33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1dd6d73f377_2_33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5" name="Google Shape;615;g1dd6d73f377_2_33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[else]</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616" name="Google Shape;616;g1dd6d73f377_2_339"/>
          <p:cNvSpPr txBox="1"/>
          <p:nvPr/>
        </p:nvSpPr>
        <p:spPr>
          <a:xfrm>
            <a:off x="556925" y="1423700"/>
            <a:ext cx="65826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3.</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al introducir la edad del usuario imprima un mensaje señalando si es mayor o menor de edad.</a:t>
            </a:r>
            <a:endParaRPr b="0" i="0" sz="2000" u="none" cap="none" strike="noStrike">
              <a:solidFill>
                <a:srgbClr val="000000"/>
              </a:solidFill>
              <a:latin typeface="Trebuchet MS"/>
              <a:ea typeface="Trebuchet MS"/>
              <a:cs typeface="Trebuchet MS"/>
              <a:sym typeface="Trebuchet MS"/>
            </a:endParaRPr>
          </a:p>
        </p:txBody>
      </p:sp>
      <p:sp>
        <p:nvSpPr>
          <p:cNvPr id="617" name="Google Shape;617;g1dd6d73f377_2_339"/>
          <p:cNvSpPr txBox="1"/>
          <p:nvPr/>
        </p:nvSpPr>
        <p:spPr>
          <a:xfrm>
            <a:off x="671813" y="3372900"/>
            <a:ext cx="6039000" cy="261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latin typeface="Courier New"/>
                <a:ea typeface="Courier New"/>
                <a:cs typeface="Courier New"/>
                <a:sym typeface="Courier New"/>
              </a:rPr>
              <a:t>print</a:t>
            </a:r>
            <a:r>
              <a:rPr b="0" i="0" lang="en-US" sz="2000" u="none" cap="none" strike="noStrike">
                <a:solidFill>
                  <a:schemeClr val="dk1"/>
                </a:solidFill>
                <a:latin typeface="Courier New"/>
                <a:ea typeface="Courier New"/>
                <a:cs typeface="Courier New"/>
                <a:sym typeface="Courier New"/>
              </a:rPr>
              <a:t>("Ingrese la edad del usuario: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AFAA"/>
                </a:solidFill>
                <a:latin typeface="Courier New"/>
                <a:ea typeface="Courier New"/>
                <a:cs typeface="Courier New"/>
                <a:sym typeface="Courier New"/>
              </a:rPr>
              <a:t>edad</a:t>
            </a:r>
            <a:r>
              <a:rPr b="1" i="0" lang="en-US" sz="2000" u="none" cap="none" strike="noStrike">
                <a:solidFill>
                  <a:schemeClr val="dk1"/>
                </a:solidFill>
                <a:latin typeface="Courier New"/>
                <a:ea typeface="Courier New"/>
                <a:cs typeface="Courier New"/>
                <a:sym typeface="Courier New"/>
              </a:rPr>
              <a:t> = int(input())</a:t>
            </a:r>
            <a:endParaRPr b="0" i="0" sz="2000" u="none" cap="none" strike="noStrike">
              <a:solidFill>
                <a:srgbClr val="0077AA"/>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77AA"/>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0077AA"/>
                </a:solidFill>
                <a:highlight>
                  <a:schemeClr val="lt1"/>
                </a:highlight>
                <a:latin typeface="Courier New"/>
                <a:ea typeface="Courier New"/>
                <a:cs typeface="Courier New"/>
                <a:sym typeface="Courier New"/>
              </a:rPr>
              <a:t>if</a:t>
            </a:r>
            <a:r>
              <a:rPr b="1" i="0" lang="en-US" sz="2000" u="none" cap="none" strike="noStrike">
                <a:solidFill>
                  <a:schemeClr val="dk1"/>
                </a:solidFill>
                <a:highlight>
                  <a:schemeClr val="lt1"/>
                </a:highlight>
                <a:latin typeface="Courier New"/>
                <a:ea typeface="Courier New"/>
                <a:cs typeface="Courier New"/>
                <a:sym typeface="Courier New"/>
              </a:rPr>
              <a:t> </a:t>
            </a:r>
            <a:r>
              <a:rPr b="0" i="0" lang="en-US" sz="2000" u="none" cap="none" strike="noStrike">
                <a:solidFill>
                  <a:schemeClr val="dk1"/>
                </a:solidFill>
                <a:highlight>
                  <a:schemeClr val="lt1"/>
                </a:highlight>
                <a:latin typeface="Courier New"/>
                <a:ea typeface="Courier New"/>
                <a:cs typeface="Courier New"/>
                <a:sym typeface="Courier New"/>
              </a:rPr>
              <a:t>(edad </a:t>
            </a:r>
            <a:r>
              <a:rPr b="0" i="0" lang="en-US" sz="2000" u="none" cap="none" strike="noStrike">
                <a:solidFill>
                  <a:srgbClr val="9A6E3A"/>
                </a:solidFill>
                <a:highlight>
                  <a:schemeClr val="lt1"/>
                </a:highlight>
                <a:latin typeface="Courier New"/>
                <a:ea typeface="Courier New"/>
                <a:cs typeface="Courier New"/>
                <a:sym typeface="Courier New"/>
              </a:rPr>
              <a:t>&gt;=</a:t>
            </a:r>
            <a:r>
              <a:rPr b="0" i="0" lang="en-US" sz="2000" u="none" cap="none" strike="noStrike">
                <a:solidFill>
                  <a:schemeClr val="dk1"/>
                </a:solidFill>
                <a:highlight>
                  <a:schemeClr val="lt1"/>
                </a:highlight>
                <a:latin typeface="Courier New"/>
                <a:ea typeface="Courier New"/>
                <a:cs typeface="Courier New"/>
                <a:sym typeface="Courier New"/>
              </a:rPr>
              <a:t> 18)</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chemeClr val="dk1"/>
              </a:solidFill>
              <a:highlight>
                <a:schemeClr val="lt1"/>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highlight>
                  <a:schemeClr val="lt1"/>
                </a:highlight>
                <a:latin typeface="Courier New"/>
                <a:ea typeface="Courier New"/>
                <a:cs typeface="Courier New"/>
                <a:sym typeface="Courier New"/>
              </a:rPr>
              <a:t>print</a:t>
            </a:r>
            <a:r>
              <a:rPr b="0" i="0" lang="en-US" sz="2000" u="none" cap="none" strike="noStrike">
                <a:solidFill>
                  <a:srgbClr val="999999"/>
                </a:solidFill>
                <a:highlight>
                  <a:schemeClr val="lt1"/>
                </a:highlight>
                <a:latin typeface="Courier New"/>
                <a:ea typeface="Courier New"/>
                <a:cs typeface="Courier New"/>
                <a:sym typeface="Courier New"/>
              </a:rPr>
              <a:t>(</a:t>
            </a:r>
            <a:r>
              <a:rPr b="0" i="0" lang="en-US" sz="2000" u="none" cap="none" strike="noStrike">
                <a:solidFill>
                  <a:srgbClr val="669900"/>
                </a:solidFill>
                <a:highlight>
                  <a:schemeClr val="lt1"/>
                </a:highlight>
                <a:latin typeface="Courier New"/>
                <a:ea typeface="Courier New"/>
                <a:cs typeface="Courier New"/>
                <a:sym typeface="Courier New"/>
              </a:rPr>
              <a:t>"Mayor de Edad"</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rgbClr val="999999"/>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0077AA"/>
                </a:solidFill>
                <a:highlight>
                  <a:schemeClr val="lt1"/>
                </a:highlight>
                <a:latin typeface="Courier New"/>
                <a:ea typeface="Courier New"/>
                <a:cs typeface="Courier New"/>
                <a:sym typeface="Courier New"/>
              </a:rPr>
              <a:t>else</a:t>
            </a:r>
            <a:r>
              <a:rPr b="0" i="0" lang="en-US" sz="2000" u="none" cap="none" strike="noStrike">
                <a:solidFill>
                  <a:srgbClr val="0077AA"/>
                </a:solidFill>
                <a:highlight>
                  <a:schemeClr val="lt1"/>
                </a:highlight>
                <a:latin typeface="Courier New"/>
                <a:ea typeface="Courier New"/>
                <a:cs typeface="Courier New"/>
                <a:sym typeface="Courier New"/>
              </a:rPr>
              <a:t>:</a:t>
            </a:r>
            <a:endParaRPr b="0" i="0" sz="2000" u="none" cap="none" strike="noStrike">
              <a:solidFill>
                <a:srgbClr val="0077AA"/>
              </a:solidFill>
              <a:highlight>
                <a:schemeClr val="lt1"/>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DD4A68"/>
                </a:solidFill>
                <a:highlight>
                  <a:schemeClr val="lt1"/>
                </a:highlight>
                <a:latin typeface="Courier New"/>
                <a:ea typeface="Courier New"/>
                <a:cs typeface="Courier New"/>
                <a:sym typeface="Courier New"/>
              </a:rPr>
              <a:t>print</a:t>
            </a:r>
            <a:r>
              <a:rPr b="0" i="0" lang="en-US" sz="2000" u="none" cap="none" strike="noStrike">
                <a:solidFill>
                  <a:srgbClr val="999999"/>
                </a:solidFill>
                <a:highlight>
                  <a:schemeClr val="lt1"/>
                </a:highlight>
                <a:latin typeface="Courier New"/>
                <a:ea typeface="Courier New"/>
                <a:cs typeface="Courier New"/>
                <a:sym typeface="Courier New"/>
              </a:rPr>
              <a:t>(</a:t>
            </a:r>
            <a:r>
              <a:rPr b="0" i="0" lang="en-US" sz="2000" u="none" cap="none" strike="noStrike">
                <a:solidFill>
                  <a:srgbClr val="669900"/>
                </a:solidFill>
                <a:highlight>
                  <a:schemeClr val="lt1"/>
                </a:highlight>
                <a:latin typeface="Courier New"/>
                <a:ea typeface="Courier New"/>
                <a:cs typeface="Courier New"/>
                <a:sym typeface="Courier New"/>
              </a:rPr>
              <a:t>"Menor de Edad"</a:t>
            </a:r>
            <a:r>
              <a:rPr b="0" i="0" lang="en-US" sz="2000" u="none" cap="none" strike="noStrike">
                <a:solidFill>
                  <a:srgbClr val="999999"/>
                </a:solidFill>
                <a:highlight>
                  <a:schemeClr val="lt1"/>
                </a:highlight>
                <a:latin typeface="Courier New"/>
                <a:ea typeface="Courier New"/>
                <a:cs typeface="Courier New"/>
                <a:sym typeface="Courier New"/>
              </a:rPr>
              <a:t>)</a:t>
            </a:r>
            <a:endParaRPr b="0" i="0" sz="2000" u="none" cap="none" strike="noStrike">
              <a:solidFill>
                <a:srgbClr val="999999"/>
              </a:solidFill>
              <a:highlight>
                <a:schemeClr val="lt1"/>
              </a:highlight>
              <a:latin typeface="Courier New"/>
              <a:ea typeface="Courier New"/>
              <a:cs typeface="Courier New"/>
              <a:sym typeface="Courier New"/>
            </a:endParaRPr>
          </a:p>
        </p:txBody>
      </p:sp>
      <p:pic>
        <p:nvPicPr>
          <p:cNvPr id="618" name="Google Shape;618;g1dd6d73f377_2_339"/>
          <p:cNvPicPr preferRelativeResize="0"/>
          <p:nvPr/>
        </p:nvPicPr>
        <p:blipFill rotWithShape="1">
          <a:blip r:embed="rId4">
            <a:alphaModFix/>
          </a:blip>
          <a:srcRect b="0" l="0" r="0" t="0"/>
          <a:stretch/>
        </p:blipFill>
        <p:spPr>
          <a:xfrm>
            <a:off x="7272775" y="2016264"/>
            <a:ext cx="4904326" cy="334331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2" name="Shape 622"/>
        <p:cNvGrpSpPr/>
        <p:nvPr/>
      </p:nvGrpSpPr>
      <p:grpSpPr>
        <a:xfrm>
          <a:off x="0" y="0"/>
          <a:ext cx="0" cy="0"/>
          <a:chOff x="0" y="0"/>
          <a:chExt cx="0" cy="0"/>
        </a:xfrm>
      </p:grpSpPr>
      <p:sp>
        <p:nvSpPr>
          <p:cNvPr id="623" name="Google Shape;623;g20f4114666e_0_8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4" name="Google Shape;624;g20f4114666e_0_8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5" name="Google Shape;625;g20f4114666e_0_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6" name="Google Shape;626;g20f4114666e_0_8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27" name="Google Shape;627;g20f4114666e_0_8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20f4114666e_0_8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29" name="Google Shape;629;g20f4114666e_0_8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20f4114666e_0_80"/>
          <p:cNvSpPr txBox="1"/>
          <p:nvPr/>
        </p:nvSpPr>
        <p:spPr>
          <a:xfrm>
            <a:off x="706175" y="1475525"/>
            <a:ext cx="105066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4.</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verifique si una contraseña ingresada por teclado es realmente la contraseña que se ha configurado en el programa.</a:t>
            </a:r>
            <a:endParaRPr b="0" i="0" sz="2000" u="none" cap="none" strike="noStrike">
              <a:solidFill>
                <a:srgbClr val="000000"/>
              </a:solidFill>
              <a:latin typeface="Trebuchet MS"/>
              <a:ea typeface="Trebuchet MS"/>
              <a:cs typeface="Trebuchet MS"/>
              <a:sym typeface="Trebuchet MS"/>
            </a:endParaRPr>
          </a:p>
        </p:txBody>
      </p:sp>
      <p:sp>
        <p:nvSpPr>
          <p:cNvPr id="631" name="Google Shape;631;g20f4114666e_0_8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2" name="Google Shape;632;g20f4114666e_0_8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[else]</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6" name="Shape 636"/>
        <p:cNvGrpSpPr/>
        <p:nvPr/>
      </p:nvGrpSpPr>
      <p:grpSpPr>
        <a:xfrm>
          <a:off x="0" y="0"/>
          <a:ext cx="0" cy="0"/>
          <a:chOff x="0" y="0"/>
          <a:chExt cx="0" cy="0"/>
        </a:xfrm>
      </p:grpSpPr>
      <p:sp>
        <p:nvSpPr>
          <p:cNvPr id="637" name="Google Shape;637;g1dd6d73f377_2_380"/>
          <p:cNvSpPr txBox="1"/>
          <p:nvPr/>
        </p:nvSpPr>
        <p:spPr>
          <a:xfrm>
            <a:off x="782375" y="3168750"/>
            <a:ext cx="10817700" cy="339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152400" rtl="0" algn="l">
              <a:lnSpc>
                <a:spcPct val="75000"/>
              </a:lnSpc>
              <a:spcBef>
                <a:spcPts val="1200"/>
              </a:spcBef>
              <a:spcAft>
                <a:spcPts val="0"/>
              </a:spcAft>
              <a:buClr>
                <a:srgbClr val="000000"/>
              </a:buClr>
              <a:buSzPts val="1900"/>
              <a:buFont typeface="Arial"/>
              <a:buNone/>
            </a:pPr>
            <a:r>
              <a:rPr b="1" i="0" lang="en-US" sz="1900" u="none" cap="none" strike="noStrike">
                <a:solidFill>
                  <a:srgbClr val="CC0000"/>
                </a:solidFill>
                <a:highlight>
                  <a:schemeClr val="lt1"/>
                </a:highlight>
                <a:latin typeface="Courier New"/>
                <a:ea typeface="Courier New"/>
                <a:cs typeface="Courier New"/>
                <a:sym typeface="Courier New"/>
              </a:rPr>
              <a:t>Scanner </a:t>
            </a:r>
            <a:r>
              <a:rPr b="1" i="0" lang="en-US" sz="1900" u="none" cap="none" strike="noStrike">
                <a:solidFill>
                  <a:schemeClr val="dk1"/>
                </a:solidFill>
                <a:highlight>
                  <a:schemeClr val="lt1"/>
                </a:highlight>
                <a:latin typeface="Courier New"/>
                <a:ea typeface="Courier New"/>
                <a:cs typeface="Courier New"/>
                <a:sym typeface="Courier New"/>
              </a:rPr>
              <a:t>scanner </a:t>
            </a:r>
            <a:r>
              <a:rPr b="0" i="0" lang="en-US" sz="1900" u="none" cap="none" strike="noStrike">
                <a:solidFill>
                  <a:schemeClr val="dk1"/>
                </a:solidFill>
                <a:highlight>
                  <a:schemeClr val="lt1"/>
                </a:highlight>
                <a:latin typeface="Courier New"/>
                <a:ea typeface="Courier New"/>
                <a:cs typeface="Courier New"/>
                <a:sym typeface="Courier New"/>
              </a:rPr>
              <a:t>= </a:t>
            </a:r>
            <a:r>
              <a:rPr b="1" i="0" lang="en-US" sz="1900" u="none" cap="none" strike="noStrike">
                <a:solidFill>
                  <a:srgbClr val="CC0000"/>
                </a:solidFill>
                <a:highlight>
                  <a:schemeClr val="lt1"/>
                </a:highlight>
                <a:latin typeface="Courier New"/>
                <a:ea typeface="Courier New"/>
                <a:cs typeface="Courier New"/>
                <a:sym typeface="Courier New"/>
              </a:rPr>
              <a:t>new </a:t>
            </a:r>
            <a:r>
              <a:rPr b="0" i="0" lang="en-US" sz="1900" u="none" cap="none" strike="noStrike">
                <a:solidFill>
                  <a:schemeClr val="dk1"/>
                </a:solidFill>
                <a:highlight>
                  <a:schemeClr val="lt1"/>
                </a:highlight>
                <a:latin typeface="Courier New"/>
                <a:ea typeface="Courier New"/>
                <a:cs typeface="Courier New"/>
                <a:sym typeface="Courier New"/>
              </a:rPr>
              <a:t>Scanner(System.in);</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0077AA"/>
                </a:solidFill>
                <a:highlight>
                  <a:schemeClr val="lt1"/>
                </a:highlight>
                <a:latin typeface="Courier New"/>
                <a:ea typeface="Courier New"/>
                <a:cs typeface="Courier New"/>
                <a:sym typeface="Courier New"/>
              </a:rPr>
              <a:t>System.out.</a:t>
            </a:r>
            <a:r>
              <a:rPr b="0" i="0" lang="en-US" sz="1900" u="none" cap="none" strike="noStrike">
                <a:solidFill>
                  <a:srgbClr val="DD4A68"/>
                </a:solidFill>
                <a:highlight>
                  <a:schemeClr val="lt1"/>
                </a:highlight>
                <a:latin typeface="Courier New"/>
                <a:ea typeface="Courier New"/>
                <a:cs typeface="Courier New"/>
                <a:sym typeface="Courier New"/>
              </a:rPr>
              <a:t>println</a:t>
            </a:r>
            <a:r>
              <a:rPr b="0" i="0" lang="en-US" sz="1900" u="none" cap="none" strike="noStrike">
                <a:solidFill>
                  <a:schemeClr val="dk1"/>
                </a:solidFill>
                <a:highlight>
                  <a:schemeClr val="lt1"/>
                </a:highlight>
                <a:latin typeface="Courier New"/>
                <a:ea typeface="Courier New"/>
                <a:cs typeface="Courier New"/>
                <a:sym typeface="Courier New"/>
              </a:rPr>
              <a:t>("Ingrese su contraseña: ");</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0" i="0" lang="en-US" sz="1900" u="none" cap="none" strike="noStrike">
                <a:solidFill>
                  <a:schemeClr val="dk1"/>
                </a:solidFill>
                <a:highlight>
                  <a:schemeClr val="lt1"/>
                </a:highlight>
                <a:latin typeface="Courier New"/>
                <a:ea typeface="Courier New"/>
                <a:cs typeface="Courier New"/>
                <a:sym typeface="Courier New"/>
              </a:rPr>
              <a:t>String </a:t>
            </a:r>
            <a:r>
              <a:rPr b="1" i="0" lang="en-US" sz="1900" u="none" cap="none" strike="noStrike">
                <a:solidFill>
                  <a:srgbClr val="0000CD"/>
                </a:solidFill>
                <a:highlight>
                  <a:schemeClr val="lt1"/>
                </a:highlight>
                <a:latin typeface="Courier New"/>
                <a:ea typeface="Courier New"/>
                <a:cs typeface="Courier New"/>
                <a:sym typeface="Courier New"/>
              </a:rPr>
              <a:t>password </a:t>
            </a:r>
            <a:r>
              <a:rPr b="0" i="0" lang="en-US" sz="1900" u="none" cap="none" strike="noStrike">
                <a:solidFill>
                  <a:schemeClr val="dk1"/>
                </a:solidFill>
                <a:highlight>
                  <a:schemeClr val="lt1"/>
                </a:highlight>
                <a:latin typeface="Courier New"/>
                <a:ea typeface="Courier New"/>
                <a:cs typeface="Courier New"/>
                <a:sym typeface="Courier New"/>
              </a:rPr>
              <a:t>= </a:t>
            </a:r>
            <a:r>
              <a:rPr b="1" i="0" lang="en-US" sz="1900" u="none" cap="none" strike="noStrike">
                <a:solidFill>
                  <a:schemeClr val="dk1"/>
                </a:solidFill>
                <a:highlight>
                  <a:schemeClr val="lt1"/>
                </a:highlight>
                <a:latin typeface="Courier New"/>
                <a:ea typeface="Courier New"/>
                <a:cs typeface="Courier New"/>
                <a:sym typeface="Courier New"/>
              </a:rPr>
              <a:t>scanner</a:t>
            </a:r>
            <a:r>
              <a:rPr b="0" i="0" lang="en-US" sz="1900" u="none" cap="none" strike="noStrike">
                <a:solidFill>
                  <a:schemeClr val="dk1"/>
                </a:solidFill>
                <a:highlight>
                  <a:schemeClr val="lt1"/>
                </a:highlight>
                <a:latin typeface="Courier New"/>
                <a:ea typeface="Courier New"/>
                <a:cs typeface="Courier New"/>
                <a:sym typeface="Courier New"/>
              </a:rPr>
              <a:t>.nextLine(); </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t/>
            </a:r>
            <a:endParaRPr b="0" i="0" sz="1900" u="none" cap="none" strike="noStrike">
              <a:solidFill>
                <a:srgbClr val="0077AA"/>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1" i="0" lang="en-US" sz="1900" u="none" cap="none" strike="noStrike">
                <a:solidFill>
                  <a:srgbClr val="0077AA"/>
                </a:solidFill>
                <a:highlight>
                  <a:schemeClr val="lt1"/>
                </a:highlight>
                <a:latin typeface="Courier New"/>
                <a:ea typeface="Courier New"/>
                <a:cs typeface="Courier New"/>
                <a:sym typeface="Courier New"/>
              </a:rPr>
              <a:t>if </a:t>
            </a:r>
            <a:r>
              <a:rPr b="0" i="0" lang="en-US" sz="1900" u="none" cap="none" strike="noStrike">
                <a:solidFill>
                  <a:schemeClr val="dk1"/>
                </a:solidFill>
                <a:highlight>
                  <a:schemeClr val="lt1"/>
                </a:highlight>
                <a:latin typeface="Courier New"/>
                <a:ea typeface="Courier New"/>
                <a:cs typeface="Courier New"/>
                <a:sym typeface="Courier New"/>
              </a:rPr>
              <a:t>(Objects.equals(</a:t>
            </a:r>
            <a:r>
              <a:rPr b="1" i="0" lang="en-US" sz="1900" u="none" cap="none" strike="noStrike">
                <a:solidFill>
                  <a:srgbClr val="0000CD"/>
                </a:solidFill>
                <a:highlight>
                  <a:schemeClr val="lt1"/>
                </a:highlight>
                <a:latin typeface="Courier New"/>
                <a:ea typeface="Courier New"/>
                <a:cs typeface="Courier New"/>
                <a:sym typeface="Courier New"/>
              </a:rPr>
              <a:t>password</a:t>
            </a:r>
            <a:r>
              <a:rPr b="0" i="0" lang="en-US" sz="1900" u="none" cap="none" strike="noStrike">
                <a:solidFill>
                  <a:schemeClr val="dk1"/>
                </a:solidFill>
                <a:highlight>
                  <a:schemeClr val="lt1"/>
                </a:highlight>
                <a:latin typeface="Courier New"/>
                <a:ea typeface="Courier New"/>
                <a:cs typeface="Courier New"/>
                <a:sym typeface="Courier New"/>
              </a:rPr>
              <a:t>, </a:t>
            </a:r>
            <a:r>
              <a:rPr b="0" i="0" lang="en-US" sz="1900" u="none" cap="none" strike="noStrike">
                <a:solidFill>
                  <a:srgbClr val="E69138"/>
                </a:solidFill>
                <a:highlight>
                  <a:schemeClr val="lt1"/>
                </a:highlight>
                <a:latin typeface="Courier New"/>
                <a:ea typeface="Courier New"/>
                <a:cs typeface="Courier New"/>
                <a:sym typeface="Courier New"/>
              </a:rPr>
              <a:t>"password123"</a:t>
            </a:r>
            <a:r>
              <a:rPr b="0" i="0" lang="en-US" sz="1900" u="none" cap="none" strike="noStrike">
                <a:solidFill>
                  <a:schemeClr val="dk1"/>
                </a:solidFill>
                <a:highlight>
                  <a:schemeClr val="lt1"/>
                </a:highlight>
                <a:latin typeface="Courier New"/>
                <a:ea typeface="Courier New"/>
                <a:cs typeface="Courier New"/>
                <a:sym typeface="Courier New"/>
              </a:rPr>
              <a:t>)) {</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45720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0077AA"/>
                </a:solidFill>
                <a:highlight>
                  <a:schemeClr val="lt1"/>
                </a:highlight>
                <a:latin typeface="Courier New"/>
                <a:ea typeface="Courier New"/>
                <a:cs typeface="Courier New"/>
                <a:sym typeface="Courier New"/>
              </a:rPr>
              <a:t>System.out.</a:t>
            </a:r>
            <a:r>
              <a:rPr b="0" i="0" lang="en-US" sz="1900" u="none" cap="none" strike="noStrike">
                <a:solidFill>
                  <a:srgbClr val="DD4A68"/>
                </a:solidFill>
                <a:highlight>
                  <a:schemeClr val="lt1"/>
                </a:highlight>
                <a:latin typeface="Courier New"/>
                <a:ea typeface="Courier New"/>
                <a:cs typeface="Courier New"/>
                <a:sym typeface="Courier New"/>
              </a:rPr>
              <a:t>println</a:t>
            </a: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669900"/>
                </a:solidFill>
                <a:highlight>
                  <a:schemeClr val="lt1"/>
                </a:highlight>
                <a:latin typeface="Courier New"/>
                <a:ea typeface="Courier New"/>
                <a:cs typeface="Courier New"/>
                <a:sym typeface="Courier New"/>
              </a:rPr>
              <a:t>"Contraseña correcta!"</a:t>
            </a:r>
            <a:r>
              <a:rPr b="0" i="0" lang="en-US" sz="1900" u="none" cap="none" strike="noStrike">
                <a:solidFill>
                  <a:srgbClr val="222222"/>
                </a:solidFill>
                <a:highlight>
                  <a:schemeClr val="lt1"/>
                </a:highlight>
                <a:latin typeface="Courier New"/>
                <a:ea typeface="Courier New"/>
                <a:cs typeface="Courier New"/>
                <a:sym typeface="Courier New"/>
              </a:rPr>
              <a:t>);</a:t>
            </a:r>
            <a:endParaRPr b="0" i="0" sz="1900" u="none" cap="none" strike="noStrike">
              <a:solidFill>
                <a:srgbClr val="222222"/>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0077AA"/>
                </a:solidFill>
                <a:highlight>
                  <a:schemeClr val="lt1"/>
                </a:highlight>
                <a:latin typeface="Courier New"/>
                <a:ea typeface="Courier New"/>
                <a:cs typeface="Courier New"/>
                <a:sym typeface="Courier New"/>
              </a:rPr>
              <a:t> </a:t>
            </a:r>
            <a:r>
              <a:rPr b="1" i="0" lang="en-US" sz="1900" u="none" cap="none" strike="noStrike">
                <a:solidFill>
                  <a:srgbClr val="0077AA"/>
                </a:solidFill>
                <a:highlight>
                  <a:schemeClr val="lt1"/>
                </a:highlight>
                <a:latin typeface="Courier New"/>
                <a:ea typeface="Courier New"/>
                <a:cs typeface="Courier New"/>
                <a:sym typeface="Courier New"/>
              </a:rPr>
              <a:t>else </a:t>
            </a:r>
            <a:r>
              <a:rPr b="0" i="0" lang="en-US" sz="1900" u="none" cap="none" strike="noStrike">
                <a:solidFill>
                  <a:schemeClr val="dk1"/>
                </a:solidFill>
                <a:highlight>
                  <a:schemeClr val="lt1"/>
                </a:highlight>
                <a:latin typeface="Courier New"/>
                <a:ea typeface="Courier New"/>
                <a:cs typeface="Courier New"/>
                <a:sym typeface="Courier New"/>
              </a:rPr>
              <a:t>{</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45720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0077AA"/>
                </a:solidFill>
                <a:highlight>
                  <a:schemeClr val="lt1"/>
                </a:highlight>
                <a:latin typeface="Courier New"/>
                <a:ea typeface="Courier New"/>
                <a:cs typeface="Courier New"/>
                <a:sym typeface="Courier New"/>
              </a:rPr>
              <a:t>System.out.</a:t>
            </a:r>
            <a:r>
              <a:rPr b="0" i="0" lang="en-US" sz="1900" u="none" cap="none" strike="noStrike">
                <a:solidFill>
                  <a:srgbClr val="DD4A68"/>
                </a:solidFill>
                <a:highlight>
                  <a:schemeClr val="lt1"/>
                </a:highlight>
                <a:latin typeface="Courier New"/>
                <a:ea typeface="Courier New"/>
                <a:cs typeface="Courier New"/>
                <a:sym typeface="Courier New"/>
              </a:rPr>
              <a:t>println</a:t>
            </a: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669900"/>
                </a:solidFill>
                <a:highlight>
                  <a:schemeClr val="lt1"/>
                </a:highlight>
                <a:latin typeface="Courier New"/>
                <a:ea typeface="Courier New"/>
                <a:cs typeface="Courier New"/>
                <a:sym typeface="Courier New"/>
              </a:rPr>
              <a:t>"Contraseña incorrecta, vuelva a intentarlo"</a:t>
            </a:r>
            <a:r>
              <a:rPr b="0" i="0" lang="en-US" sz="1900" u="none" cap="none" strike="noStrike">
                <a:solidFill>
                  <a:srgbClr val="222222"/>
                </a:solidFill>
                <a:highlight>
                  <a:schemeClr val="lt1"/>
                </a:highlight>
                <a:latin typeface="Courier New"/>
                <a:ea typeface="Courier New"/>
                <a:cs typeface="Courier New"/>
                <a:sym typeface="Courier New"/>
              </a:rPr>
              <a:t>);</a:t>
            </a:r>
            <a:endParaRPr b="0" i="0" sz="1900" u="none" cap="none" strike="noStrike">
              <a:solidFill>
                <a:srgbClr val="222222"/>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1200"/>
              </a:spcAft>
              <a:buClr>
                <a:srgbClr val="000000"/>
              </a:buClr>
              <a:buSzPts val="1900"/>
              <a:buFont typeface="Arial"/>
              <a:buNone/>
            </a:pPr>
            <a:r>
              <a:rPr b="0" i="0" lang="en-US" sz="1900" u="none" cap="none" strike="noStrike">
                <a:solidFill>
                  <a:schemeClr val="dk1"/>
                </a:solidFill>
                <a:highlight>
                  <a:schemeClr val="lt1"/>
                </a:highlight>
                <a:latin typeface="Courier New"/>
                <a:ea typeface="Courier New"/>
                <a:cs typeface="Courier New"/>
                <a:sym typeface="Courier New"/>
              </a:rPr>
              <a:t>}</a:t>
            </a:r>
            <a:endParaRPr b="0" i="0" sz="1900" u="none" cap="none" strike="noStrike">
              <a:solidFill>
                <a:schemeClr val="dk1"/>
              </a:solidFill>
              <a:highlight>
                <a:schemeClr val="lt1"/>
              </a:highlight>
              <a:latin typeface="Courier New"/>
              <a:ea typeface="Courier New"/>
              <a:cs typeface="Courier New"/>
              <a:sym typeface="Courier New"/>
            </a:endParaRPr>
          </a:p>
        </p:txBody>
      </p:sp>
      <p:sp>
        <p:nvSpPr>
          <p:cNvPr id="638" name="Google Shape;638;g1dd6d73f377_2_38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9" name="Google Shape;639;g1dd6d73f377_2_38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0" name="Google Shape;640;g1dd6d73f377_2_3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41" name="Google Shape;641;g1dd6d73f377_2_38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42" name="Google Shape;642;g1dd6d73f377_2_38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1dd6d73f377_2_38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44" name="Google Shape;644;g1dd6d73f377_2_38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dd6d73f377_2_380"/>
          <p:cNvSpPr txBox="1"/>
          <p:nvPr/>
        </p:nvSpPr>
        <p:spPr>
          <a:xfrm>
            <a:off x="706175" y="1475525"/>
            <a:ext cx="105066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4.</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verifique si una contraseña ingresada por teclado es realmente la contraseña que se ha configurado en el programa.</a:t>
            </a:r>
            <a:endParaRPr b="0" i="0" sz="2000" u="none" cap="none" strike="noStrike">
              <a:solidFill>
                <a:srgbClr val="000000"/>
              </a:solidFill>
              <a:latin typeface="Trebuchet MS"/>
              <a:ea typeface="Trebuchet MS"/>
              <a:cs typeface="Trebuchet MS"/>
              <a:sym typeface="Trebuchet MS"/>
            </a:endParaRPr>
          </a:p>
        </p:txBody>
      </p:sp>
      <p:sp>
        <p:nvSpPr>
          <p:cNvPr id="646" name="Google Shape;646;g1dd6d73f377_2_38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7" name="Google Shape;647;g1dd6d73f377_2_38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[else]</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1" name="Shape 651"/>
        <p:cNvGrpSpPr/>
        <p:nvPr/>
      </p:nvGrpSpPr>
      <p:grpSpPr>
        <a:xfrm>
          <a:off x="0" y="0"/>
          <a:ext cx="0" cy="0"/>
          <a:chOff x="0" y="0"/>
          <a:chExt cx="0" cy="0"/>
        </a:xfrm>
      </p:grpSpPr>
      <p:sp>
        <p:nvSpPr>
          <p:cNvPr id="652" name="Google Shape;652;g1dd6d73f377_2_423"/>
          <p:cNvSpPr txBox="1"/>
          <p:nvPr/>
        </p:nvSpPr>
        <p:spPr>
          <a:xfrm>
            <a:off x="782375" y="3168750"/>
            <a:ext cx="10817700" cy="339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152400" rtl="0" algn="l">
              <a:lnSpc>
                <a:spcPct val="75000"/>
              </a:lnSpc>
              <a:spcBef>
                <a:spcPts val="1200"/>
              </a:spcBef>
              <a:spcAft>
                <a:spcPts val="0"/>
              </a:spcAft>
              <a:buClr>
                <a:srgbClr val="000000"/>
              </a:buClr>
              <a:buSzPts val="1900"/>
              <a:buFont typeface="Arial"/>
              <a:buNone/>
            </a:pPr>
            <a:r>
              <a:rPr b="1" i="0" lang="en-US" sz="1900" u="none" cap="none" strike="noStrike">
                <a:solidFill>
                  <a:srgbClr val="CC0000"/>
                </a:solidFill>
                <a:highlight>
                  <a:schemeClr val="lt1"/>
                </a:highlight>
                <a:latin typeface="Courier New"/>
                <a:ea typeface="Courier New"/>
                <a:cs typeface="Courier New"/>
                <a:sym typeface="Courier New"/>
              </a:rPr>
              <a:t>Scanner </a:t>
            </a:r>
            <a:r>
              <a:rPr b="1" i="0" lang="en-US" sz="1900" u="none" cap="none" strike="noStrike">
                <a:solidFill>
                  <a:schemeClr val="dk1"/>
                </a:solidFill>
                <a:highlight>
                  <a:schemeClr val="lt1"/>
                </a:highlight>
                <a:latin typeface="Courier New"/>
                <a:ea typeface="Courier New"/>
                <a:cs typeface="Courier New"/>
                <a:sym typeface="Courier New"/>
              </a:rPr>
              <a:t>scanner </a:t>
            </a:r>
            <a:r>
              <a:rPr b="0" i="0" lang="en-US" sz="1900" u="none" cap="none" strike="noStrike">
                <a:solidFill>
                  <a:schemeClr val="dk1"/>
                </a:solidFill>
                <a:highlight>
                  <a:schemeClr val="lt1"/>
                </a:highlight>
                <a:latin typeface="Courier New"/>
                <a:ea typeface="Courier New"/>
                <a:cs typeface="Courier New"/>
                <a:sym typeface="Courier New"/>
              </a:rPr>
              <a:t>= </a:t>
            </a:r>
            <a:r>
              <a:rPr b="1" i="0" lang="en-US" sz="1900" u="none" cap="none" strike="noStrike">
                <a:solidFill>
                  <a:srgbClr val="CC0000"/>
                </a:solidFill>
                <a:highlight>
                  <a:schemeClr val="lt1"/>
                </a:highlight>
                <a:latin typeface="Courier New"/>
                <a:ea typeface="Courier New"/>
                <a:cs typeface="Courier New"/>
                <a:sym typeface="Courier New"/>
              </a:rPr>
              <a:t>new </a:t>
            </a:r>
            <a:r>
              <a:rPr b="0" i="0" lang="en-US" sz="1900" u="none" cap="none" strike="noStrike">
                <a:solidFill>
                  <a:schemeClr val="dk1"/>
                </a:solidFill>
                <a:highlight>
                  <a:schemeClr val="lt1"/>
                </a:highlight>
                <a:latin typeface="Courier New"/>
                <a:ea typeface="Courier New"/>
                <a:cs typeface="Courier New"/>
                <a:sym typeface="Courier New"/>
              </a:rPr>
              <a:t>Scanner(System.in);</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0077AA"/>
                </a:solidFill>
                <a:highlight>
                  <a:schemeClr val="lt1"/>
                </a:highlight>
                <a:latin typeface="Courier New"/>
                <a:ea typeface="Courier New"/>
                <a:cs typeface="Courier New"/>
                <a:sym typeface="Courier New"/>
              </a:rPr>
              <a:t>System.out.</a:t>
            </a:r>
            <a:r>
              <a:rPr b="0" i="0" lang="en-US" sz="1900" u="none" cap="none" strike="noStrike">
                <a:solidFill>
                  <a:srgbClr val="DD4A68"/>
                </a:solidFill>
                <a:highlight>
                  <a:schemeClr val="lt1"/>
                </a:highlight>
                <a:latin typeface="Courier New"/>
                <a:ea typeface="Courier New"/>
                <a:cs typeface="Courier New"/>
                <a:sym typeface="Courier New"/>
              </a:rPr>
              <a:t>println</a:t>
            </a:r>
            <a:r>
              <a:rPr b="0" i="0" lang="en-US" sz="1900" u="none" cap="none" strike="noStrike">
                <a:solidFill>
                  <a:schemeClr val="dk1"/>
                </a:solidFill>
                <a:highlight>
                  <a:schemeClr val="lt1"/>
                </a:highlight>
                <a:latin typeface="Courier New"/>
                <a:ea typeface="Courier New"/>
                <a:cs typeface="Courier New"/>
                <a:sym typeface="Courier New"/>
              </a:rPr>
              <a:t>("Ingrese su contraseña: ");</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0" i="0" lang="en-US" sz="1900" u="none" cap="none" strike="noStrike">
                <a:solidFill>
                  <a:schemeClr val="dk1"/>
                </a:solidFill>
                <a:highlight>
                  <a:schemeClr val="lt1"/>
                </a:highlight>
                <a:latin typeface="Courier New"/>
                <a:ea typeface="Courier New"/>
                <a:cs typeface="Courier New"/>
                <a:sym typeface="Courier New"/>
              </a:rPr>
              <a:t>String </a:t>
            </a:r>
            <a:r>
              <a:rPr b="1" i="0" lang="en-US" sz="1900" u="none" cap="none" strike="noStrike">
                <a:solidFill>
                  <a:srgbClr val="0000CD"/>
                </a:solidFill>
                <a:highlight>
                  <a:schemeClr val="lt1"/>
                </a:highlight>
                <a:latin typeface="Courier New"/>
                <a:ea typeface="Courier New"/>
                <a:cs typeface="Courier New"/>
                <a:sym typeface="Courier New"/>
              </a:rPr>
              <a:t>password </a:t>
            </a:r>
            <a:r>
              <a:rPr b="0" i="0" lang="en-US" sz="1900" u="none" cap="none" strike="noStrike">
                <a:solidFill>
                  <a:schemeClr val="dk1"/>
                </a:solidFill>
                <a:highlight>
                  <a:schemeClr val="lt1"/>
                </a:highlight>
                <a:latin typeface="Courier New"/>
                <a:ea typeface="Courier New"/>
                <a:cs typeface="Courier New"/>
                <a:sym typeface="Courier New"/>
              </a:rPr>
              <a:t>= </a:t>
            </a:r>
            <a:r>
              <a:rPr b="1" i="0" lang="en-US" sz="1900" u="none" cap="none" strike="noStrike">
                <a:solidFill>
                  <a:schemeClr val="dk1"/>
                </a:solidFill>
                <a:highlight>
                  <a:schemeClr val="lt1"/>
                </a:highlight>
                <a:latin typeface="Courier New"/>
                <a:ea typeface="Courier New"/>
                <a:cs typeface="Courier New"/>
                <a:sym typeface="Courier New"/>
              </a:rPr>
              <a:t>scanner</a:t>
            </a:r>
            <a:r>
              <a:rPr b="0" i="0" lang="en-US" sz="1900" u="none" cap="none" strike="noStrike">
                <a:solidFill>
                  <a:schemeClr val="dk1"/>
                </a:solidFill>
                <a:highlight>
                  <a:schemeClr val="lt1"/>
                </a:highlight>
                <a:latin typeface="Courier New"/>
                <a:ea typeface="Courier New"/>
                <a:cs typeface="Courier New"/>
                <a:sym typeface="Courier New"/>
              </a:rPr>
              <a:t>.nextLine(); </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t/>
            </a:r>
            <a:endParaRPr b="0" i="0" sz="1900" u="none" cap="none" strike="noStrike">
              <a:solidFill>
                <a:srgbClr val="0077AA"/>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1" i="0" lang="en-US" sz="1900" u="none" cap="none" strike="noStrike">
                <a:solidFill>
                  <a:srgbClr val="0077AA"/>
                </a:solidFill>
                <a:highlight>
                  <a:schemeClr val="lt1"/>
                </a:highlight>
                <a:latin typeface="Courier New"/>
                <a:ea typeface="Courier New"/>
                <a:cs typeface="Courier New"/>
                <a:sym typeface="Courier New"/>
              </a:rPr>
              <a:t>if </a:t>
            </a:r>
            <a:r>
              <a:rPr b="0" i="0" lang="en-US" sz="1900" u="none" cap="none" strike="noStrike">
                <a:solidFill>
                  <a:schemeClr val="dk1"/>
                </a:solidFill>
                <a:highlight>
                  <a:schemeClr val="lt1"/>
                </a:highlight>
                <a:latin typeface="Courier New"/>
                <a:ea typeface="Courier New"/>
                <a:cs typeface="Courier New"/>
                <a:sym typeface="Courier New"/>
              </a:rPr>
              <a:t>(Objects.equals(</a:t>
            </a:r>
            <a:r>
              <a:rPr b="1" i="0" lang="en-US" sz="1900" u="none" cap="none" strike="noStrike">
                <a:solidFill>
                  <a:srgbClr val="0000CD"/>
                </a:solidFill>
                <a:highlight>
                  <a:schemeClr val="lt1"/>
                </a:highlight>
                <a:latin typeface="Courier New"/>
                <a:ea typeface="Courier New"/>
                <a:cs typeface="Courier New"/>
                <a:sym typeface="Courier New"/>
              </a:rPr>
              <a:t>password</a:t>
            </a:r>
            <a:r>
              <a:rPr b="0" i="0" lang="en-US" sz="1900" u="none" cap="none" strike="noStrike">
                <a:solidFill>
                  <a:schemeClr val="dk1"/>
                </a:solidFill>
                <a:highlight>
                  <a:schemeClr val="lt1"/>
                </a:highlight>
                <a:latin typeface="Courier New"/>
                <a:ea typeface="Courier New"/>
                <a:cs typeface="Courier New"/>
                <a:sym typeface="Courier New"/>
              </a:rPr>
              <a:t>, </a:t>
            </a:r>
            <a:r>
              <a:rPr b="0" i="0" lang="en-US" sz="1900" u="none" cap="none" strike="noStrike">
                <a:solidFill>
                  <a:srgbClr val="E69138"/>
                </a:solidFill>
                <a:highlight>
                  <a:schemeClr val="lt1"/>
                </a:highlight>
                <a:latin typeface="Courier New"/>
                <a:ea typeface="Courier New"/>
                <a:cs typeface="Courier New"/>
                <a:sym typeface="Courier New"/>
              </a:rPr>
              <a:t>"password123"</a:t>
            </a:r>
            <a:r>
              <a:rPr b="0" i="0" lang="en-US" sz="1900" u="none" cap="none" strike="noStrike">
                <a:solidFill>
                  <a:schemeClr val="dk1"/>
                </a:solidFill>
                <a:highlight>
                  <a:schemeClr val="lt1"/>
                </a:highlight>
                <a:latin typeface="Courier New"/>
                <a:ea typeface="Courier New"/>
                <a:cs typeface="Courier New"/>
                <a:sym typeface="Courier New"/>
              </a:rPr>
              <a:t>)) {</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45720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0077AA"/>
                </a:solidFill>
                <a:highlight>
                  <a:schemeClr val="lt1"/>
                </a:highlight>
                <a:latin typeface="Courier New"/>
                <a:ea typeface="Courier New"/>
                <a:cs typeface="Courier New"/>
                <a:sym typeface="Courier New"/>
              </a:rPr>
              <a:t>System.out.</a:t>
            </a:r>
            <a:r>
              <a:rPr b="0" i="0" lang="en-US" sz="1900" u="none" cap="none" strike="noStrike">
                <a:solidFill>
                  <a:srgbClr val="DD4A68"/>
                </a:solidFill>
                <a:highlight>
                  <a:schemeClr val="lt1"/>
                </a:highlight>
                <a:latin typeface="Courier New"/>
                <a:ea typeface="Courier New"/>
                <a:cs typeface="Courier New"/>
                <a:sym typeface="Courier New"/>
              </a:rPr>
              <a:t>println</a:t>
            </a: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669900"/>
                </a:solidFill>
                <a:highlight>
                  <a:schemeClr val="lt1"/>
                </a:highlight>
                <a:latin typeface="Courier New"/>
                <a:ea typeface="Courier New"/>
                <a:cs typeface="Courier New"/>
                <a:sym typeface="Courier New"/>
              </a:rPr>
              <a:t>"Contraseña correcta!"</a:t>
            </a:r>
            <a:r>
              <a:rPr b="0" i="0" lang="en-US" sz="1900" u="none" cap="none" strike="noStrike">
                <a:solidFill>
                  <a:srgbClr val="222222"/>
                </a:solidFill>
                <a:highlight>
                  <a:schemeClr val="lt1"/>
                </a:highlight>
                <a:latin typeface="Courier New"/>
                <a:ea typeface="Courier New"/>
                <a:cs typeface="Courier New"/>
                <a:sym typeface="Courier New"/>
              </a:rPr>
              <a:t>);</a:t>
            </a:r>
            <a:endParaRPr b="0" i="0" sz="1900" u="none" cap="none" strike="noStrike">
              <a:solidFill>
                <a:srgbClr val="222222"/>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0077AA"/>
                </a:solidFill>
                <a:highlight>
                  <a:schemeClr val="lt1"/>
                </a:highlight>
                <a:latin typeface="Courier New"/>
                <a:ea typeface="Courier New"/>
                <a:cs typeface="Courier New"/>
                <a:sym typeface="Courier New"/>
              </a:rPr>
              <a:t> </a:t>
            </a:r>
            <a:r>
              <a:rPr b="1" i="0" lang="en-US" sz="1900" u="none" cap="none" strike="noStrike">
                <a:solidFill>
                  <a:srgbClr val="0077AA"/>
                </a:solidFill>
                <a:highlight>
                  <a:schemeClr val="lt1"/>
                </a:highlight>
                <a:latin typeface="Courier New"/>
                <a:ea typeface="Courier New"/>
                <a:cs typeface="Courier New"/>
                <a:sym typeface="Courier New"/>
              </a:rPr>
              <a:t>else </a:t>
            </a:r>
            <a:r>
              <a:rPr b="0" i="0" lang="en-US" sz="1900" u="none" cap="none" strike="noStrike">
                <a:solidFill>
                  <a:schemeClr val="dk1"/>
                </a:solidFill>
                <a:highlight>
                  <a:schemeClr val="lt1"/>
                </a:highlight>
                <a:latin typeface="Courier New"/>
                <a:ea typeface="Courier New"/>
                <a:cs typeface="Courier New"/>
                <a:sym typeface="Courier New"/>
              </a:rPr>
              <a:t>{</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45720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0077AA"/>
                </a:solidFill>
                <a:highlight>
                  <a:schemeClr val="lt1"/>
                </a:highlight>
                <a:latin typeface="Courier New"/>
                <a:ea typeface="Courier New"/>
                <a:cs typeface="Courier New"/>
                <a:sym typeface="Courier New"/>
              </a:rPr>
              <a:t>System.out.</a:t>
            </a:r>
            <a:r>
              <a:rPr b="0" i="0" lang="en-US" sz="1900" u="none" cap="none" strike="noStrike">
                <a:solidFill>
                  <a:srgbClr val="DD4A68"/>
                </a:solidFill>
                <a:highlight>
                  <a:schemeClr val="lt1"/>
                </a:highlight>
                <a:latin typeface="Courier New"/>
                <a:ea typeface="Courier New"/>
                <a:cs typeface="Courier New"/>
                <a:sym typeface="Courier New"/>
              </a:rPr>
              <a:t>println</a:t>
            </a: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669900"/>
                </a:solidFill>
                <a:highlight>
                  <a:schemeClr val="lt1"/>
                </a:highlight>
                <a:latin typeface="Courier New"/>
                <a:ea typeface="Courier New"/>
                <a:cs typeface="Courier New"/>
                <a:sym typeface="Courier New"/>
              </a:rPr>
              <a:t>"Contraseña incorrecta, vuelva a intentarlo"</a:t>
            </a:r>
            <a:r>
              <a:rPr b="0" i="0" lang="en-US" sz="1900" u="none" cap="none" strike="noStrike">
                <a:solidFill>
                  <a:srgbClr val="222222"/>
                </a:solidFill>
                <a:highlight>
                  <a:schemeClr val="lt1"/>
                </a:highlight>
                <a:latin typeface="Courier New"/>
                <a:ea typeface="Courier New"/>
                <a:cs typeface="Courier New"/>
                <a:sym typeface="Courier New"/>
              </a:rPr>
              <a:t>);</a:t>
            </a:r>
            <a:endParaRPr b="0" i="0" sz="1900" u="none" cap="none" strike="noStrike">
              <a:solidFill>
                <a:srgbClr val="222222"/>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1200"/>
              </a:spcAft>
              <a:buClr>
                <a:srgbClr val="000000"/>
              </a:buClr>
              <a:buSzPts val="1900"/>
              <a:buFont typeface="Arial"/>
              <a:buNone/>
            </a:pPr>
            <a:r>
              <a:rPr b="0" i="0" lang="en-US" sz="1900" u="none" cap="none" strike="noStrike">
                <a:solidFill>
                  <a:schemeClr val="dk1"/>
                </a:solidFill>
                <a:highlight>
                  <a:schemeClr val="lt1"/>
                </a:highlight>
                <a:latin typeface="Courier New"/>
                <a:ea typeface="Courier New"/>
                <a:cs typeface="Courier New"/>
                <a:sym typeface="Courier New"/>
              </a:rPr>
              <a:t>}</a:t>
            </a:r>
            <a:endParaRPr b="0" i="0" sz="1900" u="none" cap="none" strike="noStrike">
              <a:solidFill>
                <a:schemeClr val="dk1"/>
              </a:solidFill>
              <a:highlight>
                <a:schemeClr val="lt1"/>
              </a:highlight>
              <a:latin typeface="Courier New"/>
              <a:ea typeface="Courier New"/>
              <a:cs typeface="Courier New"/>
              <a:sym typeface="Courier New"/>
            </a:endParaRPr>
          </a:p>
        </p:txBody>
      </p:sp>
      <p:sp>
        <p:nvSpPr>
          <p:cNvPr id="653" name="Google Shape;653;g1dd6d73f377_2_42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4" name="Google Shape;654;g1dd6d73f377_2_42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5" name="Google Shape;655;g1dd6d73f377_2_42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56" name="Google Shape;656;g1dd6d73f377_2_42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57" name="Google Shape;657;g1dd6d73f377_2_42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dd6d73f377_2_42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59" name="Google Shape;659;g1dd6d73f377_2_42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1dd6d73f377_2_423"/>
          <p:cNvSpPr txBox="1"/>
          <p:nvPr/>
        </p:nvSpPr>
        <p:spPr>
          <a:xfrm>
            <a:off x="706175" y="1475525"/>
            <a:ext cx="105066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4.</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verifique si una contraseña ingresada por teclado es realmente la contraseña que se ha configurado en el programa.</a:t>
            </a:r>
            <a:endParaRPr b="0" i="0" sz="2000" u="none" cap="none" strike="noStrike">
              <a:solidFill>
                <a:srgbClr val="000000"/>
              </a:solidFill>
              <a:latin typeface="Trebuchet MS"/>
              <a:ea typeface="Trebuchet MS"/>
              <a:cs typeface="Trebuchet MS"/>
              <a:sym typeface="Trebuchet MS"/>
            </a:endParaRPr>
          </a:p>
        </p:txBody>
      </p:sp>
      <p:sp>
        <p:nvSpPr>
          <p:cNvPr id="661" name="Google Shape;661;g1dd6d73f377_2_42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2" name="Google Shape;662;g1dd6d73f377_2_42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[else]</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663" name="Google Shape;663;g1dd6d73f377_2_423"/>
          <p:cNvSpPr/>
          <p:nvPr/>
        </p:nvSpPr>
        <p:spPr>
          <a:xfrm>
            <a:off x="8413275" y="2891525"/>
            <a:ext cx="3519000" cy="13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700"/>
              <a:buFont typeface="Arial"/>
              <a:buNone/>
            </a:pPr>
            <a:r>
              <a:rPr b="1" i="0" lang="en-US" sz="1700" u="none" cap="none" strike="noStrike">
                <a:solidFill>
                  <a:srgbClr val="FF0000"/>
                </a:solidFill>
                <a:latin typeface="Courier New"/>
                <a:ea typeface="Courier New"/>
                <a:cs typeface="Courier New"/>
                <a:sym typeface="Courier New"/>
              </a:rPr>
              <a:t>Objects.equals()</a:t>
            </a:r>
            <a:r>
              <a:rPr b="0" i="0" lang="en-US" sz="1700" u="none" cap="none" strike="noStrike">
                <a:solidFill>
                  <a:srgbClr val="000000"/>
                </a:solidFill>
                <a:latin typeface="Trebuchet MS"/>
                <a:ea typeface="Trebuchet MS"/>
                <a:cs typeface="Trebuchet MS"/>
                <a:sym typeface="Trebuchet MS"/>
              </a:rPr>
              <a:t> compara dos </a:t>
            </a:r>
            <a:r>
              <a:rPr b="0" i="0" lang="en-US" sz="1700" u="none" cap="none" strike="noStrike">
                <a:solidFill>
                  <a:srgbClr val="000000"/>
                </a:solidFill>
                <a:latin typeface="Courier New"/>
                <a:ea typeface="Courier New"/>
                <a:cs typeface="Courier New"/>
                <a:sym typeface="Courier New"/>
              </a:rPr>
              <a:t>Strings </a:t>
            </a:r>
            <a:r>
              <a:rPr b="0" i="0" lang="en-US" sz="1700" u="none" cap="none" strike="noStrike">
                <a:solidFill>
                  <a:srgbClr val="000000"/>
                </a:solidFill>
                <a:latin typeface="Trebuchet MS"/>
                <a:ea typeface="Trebuchet MS"/>
                <a:cs typeface="Trebuchet MS"/>
                <a:sym typeface="Trebuchet MS"/>
              </a:rPr>
              <a:t>(en este caso dos contraseñas) y devuelve </a:t>
            </a:r>
            <a:r>
              <a:rPr b="0" i="0" lang="en-US" sz="1700" u="none" cap="none" strike="noStrike">
                <a:solidFill>
                  <a:srgbClr val="000000"/>
                </a:solidFill>
                <a:latin typeface="Courier New"/>
                <a:ea typeface="Courier New"/>
                <a:cs typeface="Courier New"/>
                <a:sym typeface="Courier New"/>
              </a:rPr>
              <a:t>true </a:t>
            </a:r>
            <a:r>
              <a:rPr b="0" i="0" lang="en-US" sz="1700" u="none" cap="none" strike="noStrike">
                <a:solidFill>
                  <a:srgbClr val="000000"/>
                </a:solidFill>
                <a:latin typeface="Trebuchet MS"/>
                <a:ea typeface="Trebuchet MS"/>
                <a:cs typeface="Trebuchet MS"/>
                <a:sym typeface="Trebuchet MS"/>
              </a:rPr>
              <a:t>si son exactamente iguales.</a:t>
            </a:r>
            <a:endParaRPr b="0" i="0" sz="17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7" name="Shape 667"/>
        <p:cNvGrpSpPr/>
        <p:nvPr/>
      </p:nvGrpSpPr>
      <p:grpSpPr>
        <a:xfrm>
          <a:off x="0" y="0"/>
          <a:ext cx="0" cy="0"/>
          <a:chOff x="0" y="0"/>
          <a:chExt cx="0" cy="0"/>
        </a:xfrm>
      </p:grpSpPr>
      <p:sp>
        <p:nvSpPr>
          <p:cNvPr id="668" name="Google Shape;668;g1dd6d73f377_2_36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9" name="Google Shape;669;g1dd6d73f377_2_36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0" name="Google Shape;670;g1dd6d73f377_2_36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71" name="Google Shape;671;g1dd6d73f377_2_36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72" name="Google Shape;672;g1dd6d73f377_2_36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dd6d73f377_2_36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74" name="Google Shape;674;g1dd6d73f377_2_36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1dd6d73f377_2_362"/>
          <p:cNvSpPr txBox="1"/>
          <p:nvPr/>
        </p:nvSpPr>
        <p:spPr>
          <a:xfrm>
            <a:off x="706175" y="1475525"/>
            <a:ext cx="105066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4.</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000000"/>
              </a:buClr>
              <a:buSzPts val="2000"/>
              <a:buFont typeface="Trebuchet MS"/>
              <a:buChar char="●"/>
            </a:pPr>
            <a:r>
              <a:rPr b="0" i="0" lang="en-US" sz="2000" u="none" cap="none" strike="noStrike">
                <a:solidFill>
                  <a:srgbClr val="000000"/>
                </a:solidFill>
                <a:latin typeface="Trebuchet MS"/>
                <a:ea typeface="Trebuchet MS"/>
                <a:cs typeface="Trebuchet MS"/>
                <a:sym typeface="Trebuchet MS"/>
              </a:rPr>
              <a:t>Recuerda importar las siguientes librerías para que el programa anterior se ejecute correctamente.</a:t>
            </a:r>
            <a:endParaRPr b="0" i="0" sz="2000" u="none" cap="none" strike="noStrike">
              <a:solidFill>
                <a:srgbClr val="000000"/>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CD"/>
                </a:solidFill>
                <a:latin typeface="Courier New"/>
                <a:ea typeface="Courier New"/>
                <a:cs typeface="Courier New"/>
                <a:sym typeface="Courier New"/>
              </a:rPr>
              <a:t>import </a:t>
            </a:r>
            <a:r>
              <a:rPr b="1" i="0" lang="en-US" sz="2000" u="none" cap="none" strike="noStrike">
                <a:solidFill>
                  <a:srgbClr val="000000"/>
                </a:solidFill>
                <a:latin typeface="Courier New"/>
                <a:ea typeface="Courier New"/>
                <a:cs typeface="Courier New"/>
                <a:sym typeface="Courier New"/>
              </a:rPr>
              <a:t>java.util.Objects</a:t>
            </a:r>
            <a:r>
              <a:rPr b="0"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CD"/>
                </a:solidFill>
                <a:latin typeface="Courier New"/>
                <a:ea typeface="Courier New"/>
                <a:cs typeface="Courier New"/>
                <a:sym typeface="Courier New"/>
              </a:rPr>
              <a:t>import </a:t>
            </a:r>
            <a:r>
              <a:rPr b="1" i="0" lang="en-US" sz="2000" u="none" cap="none" strike="noStrike">
                <a:solidFill>
                  <a:srgbClr val="000000"/>
                </a:solidFill>
                <a:latin typeface="Courier New"/>
                <a:ea typeface="Courier New"/>
                <a:cs typeface="Courier New"/>
                <a:sym typeface="Courier New"/>
              </a:rPr>
              <a:t>java.util.Scanner</a:t>
            </a:r>
            <a:r>
              <a:rPr b="0"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urier New"/>
              <a:ea typeface="Courier New"/>
              <a:cs typeface="Courier New"/>
              <a:sym typeface="Courier New"/>
            </a:endParaRPr>
          </a:p>
        </p:txBody>
      </p:sp>
      <p:sp>
        <p:nvSpPr>
          <p:cNvPr id="676" name="Google Shape;676;g1dd6d73f377_2_36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7" name="Google Shape;677;g1dd6d73f377_2_36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[else]</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678" name="Google Shape;678;g1dd6d73f377_2_362"/>
          <p:cNvSpPr/>
          <p:nvPr/>
        </p:nvSpPr>
        <p:spPr>
          <a:xfrm>
            <a:off x="3519000" y="4123025"/>
            <a:ext cx="5998800" cy="2095500"/>
          </a:xfrm>
          <a:prstGeom prst="foldedCorner">
            <a:avLst>
              <a:gd fmla="val 16667" name="adj"/>
            </a:avLst>
          </a:prstGeom>
          <a:solidFill>
            <a:srgbClr val="FFE599"/>
          </a:solid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Al utilizar </a:t>
            </a:r>
            <a:r>
              <a:rPr b="0" i="0" lang="en-US" sz="1700" u="none" cap="none" strike="noStrike">
                <a:solidFill>
                  <a:srgbClr val="000000"/>
                </a:solidFill>
                <a:latin typeface="Courier New"/>
                <a:ea typeface="Courier New"/>
                <a:cs typeface="Courier New"/>
                <a:sym typeface="Courier New"/>
              </a:rPr>
              <a:t>char </a:t>
            </a:r>
            <a:r>
              <a:rPr b="0" i="0" lang="en-US" sz="1700" u="none" cap="none" strike="noStrike">
                <a:solidFill>
                  <a:srgbClr val="000000"/>
                </a:solidFill>
                <a:latin typeface="Trebuchet MS"/>
                <a:ea typeface="Trebuchet MS"/>
                <a:cs typeface="Trebuchet MS"/>
                <a:sym typeface="Trebuchet MS"/>
              </a:rPr>
              <a:t>y/o </a:t>
            </a:r>
            <a:r>
              <a:rPr b="0" i="0" lang="en-US" sz="1700" u="none" cap="none" strike="noStrike">
                <a:solidFill>
                  <a:srgbClr val="000000"/>
                </a:solidFill>
                <a:latin typeface="Courier New"/>
                <a:ea typeface="Courier New"/>
                <a:cs typeface="Courier New"/>
                <a:sym typeface="Courier New"/>
              </a:rPr>
              <a:t>String </a:t>
            </a:r>
            <a:r>
              <a:rPr b="0" i="0" lang="en-US" sz="1700" u="none" cap="none" strike="noStrike">
                <a:solidFill>
                  <a:srgbClr val="000000"/>
                </a:solidFill>
                <a:latin typeface="Trebuchet MS"/>
                <a:ea typeface="Trebuchet MS"/>
                <a:cs typeface="Trebuchet MS"/>
                <a:sym typeface="Trebuchet MS"/>
              </a:rPr>
              <a:t>ten mucho cuidado con los cambios como mayúsculas, virgulillas y acentos, esto provocará fallos en los condicionales, por eso es bueno buscar funciones que nos ayuden a declarar formatos fijos como minúsculas, mayúsculas o funciones que se adapten a los textos introducidos por teclado. Ahora te toca a ti consultarlo.</a:t>
            </a:r>
            <a:endParaRPr b="0" i="0" sz="1700" u="none" cap="none" strike="noStrike">
              <a:solidFill>
                <a:srgbClr val="000000"/>
              </a:solidFill>
              <a:latin typeface="Trebuchet MS"/>
              <a:ea typeface="Trebuchet MS"/>
              <a:cs typeface="Trebuchet MS"/>
              <a:sym typeface="Trebuchet MS"/>
            </a:endParaRPr>
          </a:p>
        </p:txBody>
      </p:sp>
      <p:sp>
        <p:nvSpPr>
          <p:cNvPr id="679" name="Google Shape;679;g1dd6d73f377_2_36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80" name="Google Shape;680;g1dd6d73f377_2_362"/>
          <p:cNvPicPr preferRelativeResize="0"/>
          <p:nvPr/>
        </p:nvPicPr>
        <p:blipFill rotWithShape="1">
          <a:blip r:embed="rId4">
            <a:alphaModFix/>
          </a:blip>
          <a:srcRect b="0" l="0" r="0" t="0"/>
          <a:stretch/>
        </p:blipFill>
        <p:spPr>
          <a:xfrm>
            <a:off x="2072063" y="5060801"/>
            <a:ext cx="1499375" cy="1499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4" name="Shape 684"/>
        <p:cNvGrpSpPr/>
        <p:nvPr/>
      </p:nvGrpSpPr>
      <p:grpSpPr>
        <a:xfrm>
          <a:off x="0" y="0"/>
          <a:ext cx="0" cy="0"/>
          <a:chOff x="0" y="0"/>
          <a:chExt cx="0" cy="0"/>
        </a:xfrm>
      </p:grpSpPr>
      <p:sp>
        <p:nvSpPr>
          <p:cNvPr id="685" name="Google Shape;685;g1dd6d73f377_2_39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6" name="Google Shape;686;g1dd6d73f377_2_39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7" name="Google Shape;687;g1dd6d73f377_2_39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88" name="Google Shape;688;g1dd6d73f377_2_39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89" name="Google Shape;689;g1dd6d73f377_2_39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1dd6d73f377_2_39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91" name="Google Shape;691;g1dd6d73f377_2_39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1dd6d73f377_2_394"/>
          <p:cNvSpPr txBox="1"/>
          <p:nvPr/>
        </p:nvSpPr>
        <p:spPr>
          <a:xfrm>
            <a:off x="706175" y="1475525"/>
            <a:ext cx="105066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4.</a:t>
            </a:r>
            <a:endParaRPr b="1" i="1"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Realizar un algoritmo que verifique si una contraseña ingresada por teclado es realmente la contraseña que se ha configurado en el programa.</a:t>
            </a:r>
            <a:endParaRPr b="0" i="0" sz="2000" u="none" cap="none" strike="noStrike">
              <a:solidFill>
                <a:srgbClr val="000000"/>
              </a:solidFill>
              <a:latin typeface="Trebuchet MS"/>
              <a:ea typeface="Trebuchet MS"/>
              <a:cs typeface="Trebuchet MS"/>
              <a:sym typeface="Trebuchet MS"/>
            </a:endParaRPr>
          </a:p>
        </p:txBody>
      </p:sp>
      <p:sp>
        <p:nvSpPr>
          <p:cNvPr id="693" name="Google Shape;693;g1dd6d73f377_2_39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4" name="Google Shape;694;g1dd6d73f377_2_39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[else]</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695" name="Google Shape;695;g1dd6d73f377_2_394"/>
          <p:cNvSpPr txBox="1"/>
          <p:nvPr/>
        </p:nvSpPr>
        <p:spPr>
          <a:xfrm>
            <a:off x="1759950" y="3168750"/>
            <a:ext cx="8178900" cy="264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DD4A68"/>
                </a:solidFill>
                <a:highlight>
                  <a:schemeClr val="lt1"/>
                </a:highlight>
                <a:latin typeface="Courier New"/>
                <a:ea typeface="Courier New"/>
                <a:cs typeface="Courier New"/>
                <a:sym typeface="Courier New"/>
              </a:rPr>
              <a:t>print</a:t>
            </a:r>
            <a:r>
              <a:rPr b="0" i="0" lang="en-US" sz="1900" u="none" cap="none" strike="noStrike">
                <a:solidFill>
                  <a:schemeClr val="dk1"/>
                </a:solidFill>
                <a:highlight>
                  <a:schemeClr val="lt1"/>
                </a:highlight>
                <a:latin typeface="Courier New"/>
                <a:ea typeface="Courier New"/>
                <a:cs typeface="Courier New"/>
                <a:sym typeface="Courier New"/>
              </a:rPr>
              <a:t>("Ingrese su contraseña: ")</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1" i="0" lang="en-US" sz="1900" u="none" cap="none" strike="noStrike">
                <a:solidFill>
                  <a:srgbClr val="0000CD"/>
                </a:solidFill>
                <a:highlight>
                  <a:schemeClr val="lt1"/>
                </a:highlight>
                <a:latin typeface="Courier New"/>
                <a:ea typeface="Courier New"/>
                <a:cs typeface="Courier New"/>
                <a:sym typeface="Courier New"/>
              </a:rPr>
              <a:t>password </a:t>
            </a:r>
            <a:r>
              <a:rPr b="0" i="0" lang="en-US" sz="1900" u="none" cap="none" strike="noStrike">
                <a:solidFill>
                  <a:schemeClr val="dk1"/>
                </a:solidFill>
                <a:highlight>
                  <a:schemeClr val="lt1"/>
                </a:highlight>
                <a:latin typeface="Courier New"/>
                <a:ea typeface="Courier New"/>
                <a:cs typeface="Courier New"/>
                <a:sym typeface="Courier New"/>
              </a:rPr>
              <a:t>= </a:t>
            </a:r>
            <a:r>
              <a:rPr b="1" i="0" lang="en-US" sz="1900" u="none" cap="none" strike="noStrike">
                <a:solidFill>
                  <a:schemeClr val="dk1"/>
                </a:solidFill>
                <a:highlight>
                  <a:schemeClr val="lt1"/>
                </a:highlight>
                <a:latin typeface="Courier New"/>
                <a:ea typeface="Courier New"/>
                <a:cs typeface="Courier New"/>
                <a:sym typeface="Courier New"/>
              </a:rPr>
              <a:t>input()</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t/>
            </a:r>
            <a:endParaRPr b="0" i="0" sz="1900" u="none" cap="none" strike="noStrike">
              <a:solidFill>
                <a:srgbClr val="0077AA"/>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1" i="0" lang="en-US" sz="1900" u="none" cap="none" strike="noStrike">
                <a:solidFill>
                  <a:srgbClr val="0077AA"/>
                </a:solidFill>
                <a:highlight>
                  <a:schemeClr val="lt1"/>
                </a:highlight>
                <a:latin typeface="Courier New"/>
                <a:ea typeface="Courier New"/>
                <a:cs typeface="Courier New"/>
                <a:sym typeface="Courier New"/>
              </a:rPr>
              <a:t>if </a:t>
            </a:r>
            <a:r>
              <a:rPr b="0" i="0" lang="en-US" sz="1900" u="none" cap="none" strike="noStrike">
                <a:solidFill>
                  <a:schemeClr val="dk1"/>
                </a:solidFill>
                <a:highlight>
                  <a:schemeClr val="lt1"/>
                </a:highlight>
                <a:latin typeface="Courier New"/>
                <a:ea typeface="Courier New"/>
                <a:cs typeface="Courier New"/>
                <a:sym typeface="Courier New"/>
              </a:rPr>
              <a:t>(</a:t>
            </a:r>
            <a:r>
              <a:rPr b="1" i="0" lang="en-US" sz="1900" u="none" cap="none" strike="noStrike">
                <a:solidFill>
                  <a:srgbClr val="0000CD"/>
                </a:solidFill>
                <a:highlight>
                  <a:schemeClr val="lt1"/>
                </a:highlight>
                <a:latin typeface="Courier New"/>
                <a:ea typeface="Courier New"/>
                <a:cs typeface="Courier New"/>
                <a:sym typeface="Courier New"/>
              </a:rPr>
              <a:t>password </a:t>
            </a:r>
            <a:r>
              <a:rPr b="1"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chemeClr val="dk1"/>
                </a:solidFill>
                <a:highlight>
                  <a:schemeClr val="lt1"/>
                </a:highlight>
                <a:latin typeface="Courier New"/>
                <a:ea typeface="Courier New"/>
                <a:cs typeface="Courier New"/>
                <a:sym typeface="Courier New"/>
              </a:rPr>
              <a:t> </a:t>
            </a:r>
            <a:r>
              <a:rPr b="0" i="0" lang="en-US" sz="1900" u="none" cap="none" strike="noStrike">
                <a:solidFill>
                  <a:srgbClr val="E69138"/>
                </a:solidFill>
                <a:highlight>
                  <a:schemeClr val="lt1"/>
                </a:highlight>
                <a:latin typeface="Courier New"/>
                <a:ea typeface="Courier New"/>
                <a:cs typeface="Courier New"/>
                <a:sym typeface="Courier New"/>
              </a:rPr>
              <a:t>"password123"</a:t>
            </a:r>
            <a:r>
              <a:rPr b="0" i="0" lang="en-US" sz="1900" u="none" cap="none" strike="noStrike">
                <a:solidFill>
                  <a:schemeClr val="dk1"/>
                </a:solidFill>
                <a:highlight>
                  <a:schemeClr val="lt1"/>
                </a:highlight>
                <a:latin typeface="Courier New"/>
                <a:ea typeface="Courier New"/>
                <a:cs typeface="Courier New"/>
                <a:sym typeface="Courier New"/>
              </a:rPr>
              <a:t>):</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457200" marR="152400" rtl="0" algn="l">
              <a:lnSpc>
                <a:spcPct val="75000"/>
              </a:lnSpc>
              <a:spcBef>
                <a:spcPts val="1200"/>
              </a:spcBef>
              <a:spcAft>
                <a:spcPts val="0"/>
              </a:spcAft>
              <a:buClr>
                <a:srgbClr val="000000"/>
              </a:buClr>
              <a:buSzPts val="1900"/>
              <a:buFont typeface="Arial"/>
              <a:buNone/>
            </a:pPr>
            <a:r>
              <a:rPr b="0" i="0" lang="en-US" sz="1900" u="none" cap="none" strike="noStrike">
                <a:solidFill>
                  <a:srgbClr val="DD4A68"/>
                </a:solidFill>
                <a:highlight>
                  <a:schemeClr val="lt1"/>
                </a:highlight>
                <a:latin typeface="Courier New"/>
                <a:ea typeface="Courier New"/>
                <a:cs typeface="Courier New"/>
                <a:sym typeface="Courier New"/>
              </a:rPr>
              <a:t>print</a:t>
            </a: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669900"/>
                </a:solidFill>
                <a:highlight>
                  <a:schemeClr val="lt1"/>
                </a:highlight>
                <a:latin typeface="Courier New"/>
                <a:ea typeface="Courier New"/>
                <a:cs typeface="Courier New"/>
                <a:sym typeface="Courier New"/>
              </a:rPr>
              <a:t>"Contraseña correcta!"</a:t>
            </a:r>
            <a:r>
              <a:rPr b="0" i="0" lang="en-US" sz="1900" u="none" cap="none" strike="noStrike">
                <a:solidFill>
                  <a:srgbClr val="222222"/>
                </a:solidFill>
                <a:highlight>
                  <a:schemeClr val="lt1"/>
                </a:highlight>
                <a:latin typeface="Courier New"/>
                <a:ea typeface="Courier New"/>
                <a:cs typeface="Courier New"/>
                <a:sym typeface="Courier New"/>
              </a:rPr>
              <a:t>)</a:t>
            </a:r>
            <a:endParaRPr b="0" i="0" sz="1900" u="none" cap="none" strike="noStrike">
              <a:solidFill>
                <a:srgbClr val="222222"/>
              </a:solidFill>
              <a:highlight>
                <a:schemeClr val="lt1"/>
              </a:highlight>
              <a:latin typeface="Courier New"/>
              <a:ea typeface="Courier New"/>
              <a:cs typeface="Courier New"/>
              <a:sym typeface="Courier New"/>
            </a:endParaRPr>
          </a:p>
          <a:p>
            <a:pPr indent="0" lvl="0" marL="0" marR="152400" rtl="0" algn="l">
              <a:lnSpc>
                <a:spcPct val="75000"/>
              </a:lnSpc>
              <a:spcBef>
                <a:spcPts val="1200"/>
              </a:spcBef>
              <a:spcAft>
                <a:spcPts val="0"/>
              </a:spcAft>
              <a:buClr>
                <a:srgbClr val="000000"/>
              </a:buClr>
              <a:buSzPts val="1900"/>
              <a:buFont typeface="Arial"/>
              <a:buNone/>
            </a:pPr>
            <a:r>
              <a:rPr b="1" i="0" lang="en-US" sz="1900" u="none" cap="none" strike="noStrike">
                <a:solidFill>
                  <a:srgbClr val="0077AA"/>
                </a:solidFill>
                <a:highlight>
                  <a:schemeClr val="lt1"/>
                </a:highlight>
                <a:latin typeface="Courier New"/>
                <a:ea typeface="Courier New"/>
                <a:cs typeface="Courier New"/>
                <a:sym typeface="Courier New"/>
              </a:rPr>
              <a:t>else</a:t>
            </a:r>
            <a:r>
              <a:rPr b="1" i="0" lang="en-US" sz="1900" u="none" cap="none" strike="noStrike">
                <a:solidFill>
                  <a:schemeClr val="dk1"/>
                </a:solidFill>
                <a:highlight>
                  <a:schemeClr val="lt1"/>
                </a:highlight>
                <a:latin typeface="Courier New"/>
                <a:ea typeface="Courier New"/>
                <a:cs typeface="Courier New"/>
                <a:sym typeface="Courier New"/>
              </a:rPr>
              <a:t>:</a:t>
            </a:r>
            <a:endParaRPr b="0" i="0" sz="1900" u="none" cap="none" strike="noStrike">
              <a:solidFill>
                <a:schemeClr val="dk1"/>
              </a:solidFill>
              <a:highlight>
                <a:schemeClr val="lt1"/>
              </a:highlight>
              <a:latin typeface="Courier New"/>
              <a:ea typeface="Courier New"/>
              <a:cs typeface="Courier New"/>
              <a:sym typeface="Courier New"/>
            </a:endParaRPr>
          </a:p>
          <a:p>
            <a:pPr indent="0" lvl="0" marL="457200" marR="152400" rtl="0" algn="l">
              <a:lnSpc>
                <a:spcPct val="75000"/>
              </a:lnSpc>
              <a:spcBef>
                <a:spcPts val="1200"/>
              </a:spcBef>
              <a:spcAft>
                <a:spcPts val="1200"/>
              </a:spcAft>
              <a:buClr>
                <a:srgbClr val="000000"/>
              </a:buClr>
              <a:buSzPts val="1900"/>
              <a:buFont typeface="Arial"/>
              <a:buNone/>
            </a:pPr>
            <a:r>
              <a:rPr b="0" i="0" lang="en-US" sz="1900" u="none" cap="none" strike="noStrike">
                <a:solidFill>
                  <a:srgbClr val="DD4A68"/>
                </a:solidFill>
                <a:highlight>
                  <a:schemeClr val="lt1"/>
                </a:highlight>
                <a:latin typeface="Courier New"/>
                <a:ea typeface="Courier New"/>
                <a:cs typeface="Courier New"/>
                <a:sym typeface="Courier New"/>
              </a:rPr>
              <a:t>print</a:t>
            </a:r>
            <a:r>
              <a:rPr b="0" i="0" lang="en-US" sz="1900" u="none" cap="none" strike="noStrike">
                <a:solidFill>
                  <a:schemeClr val="dk1"/>
                </a:solidFill>
                <a:highlight>
                  <a:schemeClr val="lt1"/>
                </a:highlight>
                <a:latin typeface="Courier New"/>
                <a:ea typeface="Courier New"/>
                <a:cs typeface="Courier New"/>
                <a:sym typeface="Courier New"/>
              </a:rPr>
              <a:t>(</a:t>
            </a:r>
            <a:r>
              <a:rPr b="0" i="0" lang="en-US" sz="1900" u="none" cap="none" strike="noStrike">
                <a:solidFill>
                  <a:srgbClr val="669900"/>
                </a:solidFill>
                <a:highlight>
                  <a:schemeClr val="lt1"/>
                </a:highlight>
                <a:latin typeface="Courier New"/>
                <a:ea typeface="Courier New"/>
                <a:cs typeface="Courier New"/>
                <a:sym typeface="Courier New"/>
              </a:rPr>
              <a:t>"Contraseña incorrecta, vuelva a intentarlo"</a:t>
            </a:r>
            <a:r>
              <a:rPr b="0" i="0" lang="en-US" sz="1900" u="none" cap="none" strike="noStrike">
                <a:solidFill>
                  <a:srgbClr val="222222"/>
                </a:solidFill>
                <a:highlight>
                  <a:schemeClr val="lt1"/>
                </a:highlight>
                <a:latin typeface="Courier New"/>
                <a:ea typeface="Courier New"/>
                <a:cs typeface="Courier New"/>
                <a:sym typeface="Courier New"/>
              </a:rPr>
              <a:t>)</a:t>
            </a:r>
            <a:endParaRPr b="0" i="0" sz="1900" u="none" cap="none" strike="noStrike">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9" name="Shape 699"/>
        <p:cNvGrpSpPr/>
        <p:nvPr/>
      </p:nvGrpSpPr>
      <p:grpSpPr>
        <a:xfrm>
          <a:off x="0" y="0"/>
          <a:ext cx="0" cy="0"/>
          <a:chOff x="0" y="0"/>
          <a:chExt cx="0" cy="0"/>
        </a:xfrm>
      </p:grpSpPr>
      <p:sp>
        <p:nvSpPr>
          <p:cNvPr id="700" name="Google Shape;700;g1dd6d73f377_2_40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1" name="Google Shape;701;g1dd6d73f377_2_40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2" name="Google Shape;702;g1dd6d73f377_2_40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03" name="Google Shape;703;g1dd6d73f377_2_40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04" name="Google Shape;704;g1dd6d73f377_2_40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1dd6d73f377_2_40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06" name="Google Shape;706;g1dd6d73f377_2_40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1dd6d73f377_2_408"/>
          <p:cNvSpPr/>
          <p:nvPr/>
        </p:nvSpPr>
        <p:spPr>
          <a:xfrm>
            <a:off x="363000" y="1337849"/>
            <a:ext cx="3763260" cy="1613196"/>
          </a:xfrm>
          <a:prstGeom prst="cloud">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8" name="Google Shape;708;g1dd6d73f377_2_408"/>
          <p:cNvPicPr preferRelativeResize="0"/>
          <p:nvPr/>
        </p:nvPicPr>
        <p:blipFill rotWithShape="1">
          <a:blip r:embed="rId4">
            <a:alphaModFix/>
          </a:blip>
          <a:srcRect b="0" l="0" r="0" t="0"/>
          <a:stretch/>
        </p:blipFill>
        <p:spPr>
          <a:xfrm>
            <a:off x="482876" y="2878488"/>
            <a:ext cx="3387025" cy="3387025"/>
          </a:xfrm>
          <a:prstGeom prst="rect">
            <a:avLst/>
          </a:prstGeom>
          <a:noFill/>
          <a:ln>
            <a:noFill/>
          </a:ln>
        </p:spPr>
      </p:pic>
      <p:sp>
        <p:nvSpPr>
          <p:cNvPr id="709" name="Google Shape;709;g1dd6d73f377_2_408"/>
          <p:cNvSpPr txBox="1"/>
          <p:nvPr/>
        </p:nvSpPr>
        <p:spPr>
          <a:xfrm>
            <a:off x="4690400" y="1882850"/>
            <a:ext cx="6552000" cy="3817200"/>
          </a:xfrm>
          <a:prstGeom prst="rect">
            <a:avLst/>
          </a:prstGeom>
          <a:noFill/>
          <a:ln cap="flat" cmpd="sng" w="19050">
            <a:solidFill>
              <a:srgbClr val="00AEAA"/>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rebuchet MS"/>
                <a:ea typeface="Trebuchet MS"/>
                <a:cs typeface="Trebuchet MS"/>
                <a:sym typeface="Trebuchet MS"/>
              </a:rPr>
              <a:t>Un empleado de la tienda tiki taka realiza 3 ventas durante el día, se requiere saber cuál de ellas fue mayores a $1000, cuál fue mayor a $500 pero menores o iguales a $1000, y cuál fue menor o igual a $500. Además, se requiere saber el monto de lo vendido en cada categoría y de forma global.</a:t>
            </a:r>
            <a:endParaRPr b="0" i="0" sz="22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rgbClr val="30303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FF0000"/>
                </a:solidFill>
                <a:latin typeface="Trebuchet MS"/>
                <a:ea typeface="Trebuchet MS"/>
                <a:cs typeface="Trebuchet MS"/>
                <a:sym typeface="Trebuchet MS"/>
              </a:rPr>
              <a:t>Tenga en cuenta que de los 3 montos estos no necesariamente tienen que pertenecer a uno de los grupos sino que pueden repetir grupo.</a:t>
            </a:r>
            <a:endParaRPr b="0" i="1" sz="2000" u="none" cap="none" strike="noStrike">
              <a:solidFill>
                <a:srgbClr val="FF0000"/>
              </a:solidFill>
              <a:latin typeface="Trebuchet MS"/>
              <a:ea typeface="Trebuchet MS"/>
              <a:cs typeface="Trebuchet MS"/>
              <a:sym typeface="Trebuchet MS"/>
            </a:endParaRPr>
          </a:p>
        </p:txBody>
      </p:sp>
      <p:sp>
        <p:nvSpPr>
          <p:cNvPr id="710" name="Google Shape;710;g1dd6d73f377_2_408"/>
          <p:cNvSpPr txBox="1"/>
          <p:nvPr>
            <p:ph type="title"/>
          </p:nvPr>
        </p:nvSpPr>
        <p:spPr>
          <a:xfrm>
            <a:off x="596675" y="1882850"/>
            <a:ext cx="36495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Ahora te toca a tí</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4" name="Shape 714"/>
        <p:cNvGrpSpPr/>
        <p:nvPr/>
      </p:nvGrpSpPr>
      <p:grpSpPr>
        <a:xfrm>
          <a:off x="0" y="0"/>
          <a:ext cx="0" cy="0"/>
          <a:chOff x="0" y="0"/>
          <a:chExt cx="0" cy="0"/>
        </a:xfrm>
      </p:grpSpPr>
      <p:sp>
        <p:nvSpPr>
          <p:cNvPr id="715" name="Google Shape;715;g1dd2b324201_0_6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6" name="Google Shape;716;g1dd2b324201_0_6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7" name="Google Shape;717;g1dd2b324201_0_6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18" name="Google Shape;718;g1dd2b324201_0_6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19" name="Google Shape;719;g1dd2b324201_0_6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1dd2b324201_0_6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21" name="Google Shape;721;g1dd2b324201_0_6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1dd2b324201_0_66"/>
          <p:cNvSpPr txBox="1"/>
          <p:nvPr>
            <p:ph type="title"/>
          </p:nvPr>
        </p:nvSpPr>
        <p:spPr>
          <a:xfrm>
            <a:off x="1642350" y="2387050"/>
            <a:ext cx="89073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Ejemplos Estructura </a:t>
            </a:r>
            <a:endParaRPr sz="6000">
              <a:latin typeface="Trebuchet MS"/>
              <a:ea typeface="Trebuchet MS"/>
              <a:cs typeface="Trebuchet MS"/>
              <a:sym typeface="Trebuchet MS"/>
            </a:endParaRPr>
          </a:p>
          <a:p>
            <a:pPr indent="0" lvl="0" marL="0" rtl="0" algn="ctr">
              <a:lnSpc>
                <a:spcPct val="100000"/>
              </a:lnSpc>
              <a:spcBef>
                <a:spcPts val="0"/>
              </a:spcBef>
              <a:spcAft>
                <a:spcPts val="0"/>
              </a:spcAft>
              <a:buSzPts val="1400"/>
              <a:buNone/>
            </a:pPr>
            <a:r>
              <a:rPr lang="en-US" sz="6000">
                <a:latin typeface="Courier New"/>
                <a:ea typeface="Courier New"/>
                <a:cs typeface="Courier New"/>
                <a:sym typeface="Courier New"/>
              </a:rPr>
              <a:t>[else if]</a:t>
            </a:r>
            <a:endParaRPr sz="60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6" name="Shape 726"/>
        <p:cNvGrpSpPr/>
        <p:nvPr/>
      </p:nvGrpSpPr>
      <p:grpSpPr>
        <a:xfrm>
          <a:off x="0" y="0"/>
          <a:ext cx="0" cy="0"/>
          <a:chOff x="0" y="0"/>
          <a:chExt cx="0" cy="0"/>
        </a:xfrm>
      </p:grpSpPr>
      <p:sp>
        <p:nvSpPr>
          <p:cNvPr id="727" name="Google Shape;727;g1b61ca9f410_0_22"/>
          <p:cNvSpPr txBox="1"/>
          <p:nvPr/>
        </p:nvSpPr>
        <p:spPr>
          <a:xfrm>
            <a:off x="1244200" y="3162375"/>
            <a:ext cx="10101900" cy="340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Clr>
                <a:srgbClr val="000000"/>
              </a:buClr>
              <a:buSzPts val="2000"/>
              <a:buFont typeface="Arial"/>
              <a:buNone/>
            </a:pPr>
            <a:r>
              <a:rPr b="1" i="0" lang="en-US" sz="2000" u="none" cap="none" strike="noStrike">
                <a:solidFill>
                  <a:srgbClr val="00AFAA"/>
                </a:solidFill>
                <a:latin typeface="Courier New"/>
                <a:ea typeface="Courier New"/>
                <a:cs typeface="Courier New"/>
                <a:sym typeface="Courier New"/>
              </a:rPr>
              <a:t>val_venta1</a:t>
            </a: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 int(input</a:t>
            </a:r>
            <a:r>
              <a:rPr b="1"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AFAA"/>
                </a:solidFill>
                <a:latin typeface="Courier New"/>
                <a:ea typeface="Courier New"/>
                <a:cs typeface="Courier New"/>
                <a:sym typeface="Courier New"/>
              </a:rPr>
              <a:t>"Ingrese el valor de la primera venta: "</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categoria_1 = 0</a:t>
            </a:r>
            <a:endParaRPr b="0" i="0" sz="20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categoria_2 = 0</a:t>
            </a:r>
            <a:endParaRPr b="0" i="0" sz="20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categoria_3 = 0</a:t>
            </a:r>
            <a:endParaRPr b="0" i="0" sz="20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chemeClr val="dk1"/>
              </a:buClr>
              <a:buSzPts val="11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if</a:t>
            </a: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AFAA"/>
                </a:solidFill>
                <a:latin typeface="Courier New"/>
                <a:ea typeface="Courier New"/>
                <a:cs typeface="Courier New"/>
                <a:sym typeface="Courier New"/>
              </a:rPr>
              <a:t>val_venta1</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9A6E3A"/>
                </a:solidFill>
                <a:latin typeface="Courier New"/>
                <a:ea typeface="Courier New"/>
                <a:cs typeface="Courier New"/>
                <a:sym typeface="Courier New"/>
              </a:rPr>
              <a:t>&gt; 1000</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99999"/>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45720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categoria_1 += val_venta1</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elif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A6E3A"/>
                </a:solidFill>
                <a:latin typeface="Courier New"/>
                <a:ea typeface="Courier New"/>
                <a:cs typeface="Courier New"/>
                <a:sym typeface="Courier New"/>
              </a:rPr>
              <a:t>1000 &gt;= </a:t>
            </a:r>
            <a:r>
              <a:rPr b="0" i="0" lang="en-US" sz="2000" u="none" cap="none" strike="noStrike">
                <a:solidFill>
                  <a:srgbClr val="00AFAA"/>
                </a:solidFill>
                <a:latin typeface="Courier New"/>
                <a:ea typeface="Courier New"/>
                <a:cs typeface="Courier New"/>
                <a:sym typeface="Courier New"/>
              </a:rPr>
              <a:t>val_venta1</a:t>
            </a:r>
            <a:r>
              <a:rPr b="0" i="0" lang="en-US" sz="2000" u="none" cap="none" strike="noStrike">
                <a:solidFill>
                  <a:srgbClr val="9A6E3A"/>
                </a:solidFill>
                <a:latin typeface="Courier New"/>
                <a:ea typeface="Courier New"/>
                <a:cs typeface="Courier New"/>
                <a:sym typeface="Courier New"/>
              </a:rPr>
              <a:t> &gt; 500)</a:t>
            </a:r>
            <a:r>
              <a:rPr b="0" i="0" lang="en-US" sz="2000" u="none" cap="none" strike="noStrike">
                <a:solidFill>
                  <a:srgbClr val="0077AA"/>
                </a:solidFill>
                <a:latin typeface="Courier New"/>
                <a:ea typeface="Courier New"/>
                <a:cs typeface="Courier New"/>
                <a:sym typeface="Courier New"/>
              </a:rPr>
              <a:t>:</a:t>
            </a:r>
            <a:endParaRPr b="0" i="0" sz="2000" u="none" cap="none" strike="noStrike">
              <a:solidFill>
                <a:srgbClr val="0077AA"/>
              </a:solidFill>
              <a:latin typeface="Courier New"/>
              <a:ea typeface="Courier New"/>
              <a:cs typeface="Courier New"/>
              <a:sym typeface="Courier New"/>
            </a:endParaRPr>
          </a:p>
          <a:p>
            <a:pPr indent="0" lvl="0" marL="457200" marR="152400" rtl="0" algn="l">
              <a:lnSpc>
                <a:spcPct val="95000"/>
              </a:lnSpc>
              <a:spcBef>
                <a:spcPts val="0"/>
              </a:spcBef>
              <a:spcAft>
                <a:spcPts val="0"/>
              </a:spcAft>
              <a:buClr>
                <a:schemeClr val="dk1"/>
              </a:buClr>
              <a:buSzPts val="1100"/>
              <a:buFont typeface="Arial"/>
              <a:buNone/>
            </a:pPr>
            <a:r>
              <a:rPr b="0" i="0" lang="en-US" sz="2000" u="none" cap="none" strike="noStrike">
                <a:solidFill>
                  <a:schemeClr val="dk1"/>
                </a:solidFill>
                <a:latin typeface="Courier New"/>
                <a:ea typeface="Courier New"/>
                <a:cs typeface="Courier New"/>
                <a:sym typeface="Courier New"/>
              </a:rPr>
              <a:t>categoria_2 += val_venta1</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elif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A6E3A"/>
                </a:solidFill>
                <a:latin typeface="Courier New"/>
                <a:ea typeface="Courier New"/>
                <a:cs typeface="Courier New"/>
                <a:sym typeface="Courier New"/>
              </a:rPr>
              <a:t>500 &gt;= </a:t>
            </a:r>
            <a:r>
              <a:rPr b="0" i="0" lang="en-US" sz="2000" u="none" cap="none" strike="noStrike">
                <a:solidFill>
                  <a:srgbClr val="00AFAA"/>
                </a:solidFill>
                <a:latin typeface="Courier New"/>
                <a:ea typeface="Courier New"/>
                <a:cs typeface="Courier New"/>
                <a:sym typeface="Courier New"/>
              </a:rPr>
              <a:t>val_venta1</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77AA"/>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categoria_3 += val_venta1</a:t>
            </a:r>
            <a:endParaRPr b="0" i="0" sz="2000" u="none" cap="none" strike="noStrike">
              <a:solidFill>
                <a:schemeClr val="dk1"/>
              </a:solidFill>
              <a:latin typeface="Courier New"/>
              <a:ea typeface="Courier New"/>
              <a:cs typeface="Courier New"/>
              <a:sym typeface="Courier New"/>
            </a:endParaRPr>
          </a:p>
        </p:txBody>
      </p:sp>
      <p:sp>
        <p:nvSpPr>
          <p:cNvPr id="728" name="Google Shape;728;g1b61ca9f410_0_2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9" name="Google Shape;729;g1b61ca9f410_0_2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0" name="Google Shape;730;g1b61ca9f410_0_2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31" name="Google Shape;731;g1b61ca9f410_0_2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32" name="Google Shape;732;g1b61ca9f410_0_2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1b61ca9f410_0_2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34" name="Google Shape;734;g1b61ca9f410_0_2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1b61ca9f410_0_22"/>
          <p:cNvSpPr txBox="1"/>
          <p:nvPr/>
        </p:nvSpPr>
        <p:spPr>
          <a:xfrm>
            <a:off x="735800" y="1323113"/>
            <a:ext cx="10506600" cy="17238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5.</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Un empleado de la tienda tiki taka realiza 3 ventas durante el día, se requiere saber cuál de ellas fue mayores a $1000, cuál fue mayor a $500 pero menores o iguales a $1000, y cuál fue menor o igual a $500. Además, se requiere saber el monto de lo vendido en cada categoría y de forma global.</a:t>
            </a:r>
            <a:endParaRPr b="0" i="0" sz="2000" u="none" cap="none" strike="noStrike">
              <a:solidFill>
                <a:srgbClr val="000000"/>
              </a:solidFill>
              <a:latin typeface="Courier New"/>
              <a:ea typeface="Courier New"/>
              <a:cs typeface="Courier New"/>
              <a:sym typeface="Courier New"/>
            </a:endParaRPr>
          </a:p>
        </p:txBody>
      </p:sp>
      <p:sp>
        <p:nvSpPr>
          <p:cNvPr id="736" name="Google Shape;736;g1b61ca9f410_0_2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7" name="Google Shape;737;g1b61ca9f410_0_2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1" name="Shape 741"/>
        <p:cNvGrpSpPr/>
        <p:nvPr/>
      </p:nvGrpSpPr>
      <p:grpSpPr>
        <a:xfrm>
          <a:off x="0" y="0"/>
          <a:ext cx="0" cy="0"/>
          <a:chOff x="0" y="0"/>
          <a:chExt cx="0" cy="0"/>
        </a:xfrm>
      </p:grpSpPr>
      <p:sp>
        <p:nvSpPr>
          <p:cNvPr id="742" name="Google Shape;742;g1dd6d73f377_2_443"/>
          <p:cNvSpPr txBox="1"/>
          <p:nvPr/>
        </p:nvSpPr>
        <p:spPr>
          <a:xfrm>
            <a:off x="1199775" y="3191275"/>
            <a:ext cx="10101900" cy="252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Clr>
                <a:srgbClr val="000000"/>
              </a:buClr>
              <a:buSzPts val="2000"/>
              <a:buFont typeface="Arial"/>
              <a:buNone/>
            </a:pPr>
            <a:r>
              <a:rPr b="1" i="0" lang="en-US" sz="2000" u="none" cap="none" strike="noStrike">
                <a:solidFill>
                  <a:srgbClr val="00AFAA"/>
                </a:solidFill>
                <a:latin typeface="Courier New"/>
                <a:ea typeface="Courier New"/>
                <a:cs typeface="Courier New"/>
                <a:sym typeface="Courier New"/>
              </a:rPr>
              <a:t>val_venta2</a:t>
            </a: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 int(input</a:t>
            </a:r>
            <a:r>
              <a:rPr b="1"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AFAA"/>
                </a:solidFill>
                <a:latin typeface="Courier New"/>
                <a:ea typeface="Courier New"/>
                <a:cs typeface="Courier New"/>
                <a:sym typeface="Courier New"/>
              </a:rPr>
              <a:t>"Ingrese el valor de la segunda venta: "</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if</a:t>
            </a: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AFAA"/>
                </a:solidFill>
                <a:latin typeface="Courier New"/>
                <a:ea typeface="Courier New"/>
                <a:cs typeface="Courier New"/>
                <a:sym typeface="Courier New"/>
              </a:rPr>
              <a:t>val_venta2</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9A6E3A"/>
                </a:solidFill>
                <a:latin typeface="Courier New"/>
                <a:ea typeface="Courier New"/>
                <a:cs typeface="Courier New"/>
                <a:sym typeface="Courier New"/>
              </a:rPr>
              <a:t>&gt; 1000</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99999"/>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45720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categoria_1 += val_venta2</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elif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A6E3A"/>
                </a:solidFill>
                <a:latin typeface="Courier New"/>
                <a:ea typeface="Courier New"/>
                <a:cs typeface="Courier New"/>
                <a:sym typeface="Courier New"/>
              </a:rPr>
              <a:t>1000 &gt;= </a:t>
            </a:r>
            <a:r>
              <a:rPr b="0" i="0" lang="en-US" sz="2000" u="none" cap="none" strike="noStrike">
                <a:solidFill>
                  <a:srgbClr val="00AFAA"/>
                </a:solidFill>
                <a:latin typeface="Courier New"/>
                <a:ea typeface="Courier New"/>
                <a:cs typeface="Courier New"/>
                <a:sym typeface="Courier New"/>
              </a:rPr>
              <a:t>val_venta2</a:t>
            </a:r>
            <a:r>
              <a:rPr b="0" i="0" lang="en-US" sz="2000" u="none" cap="none" strike="noStrike">
                <a:solidFill>
                  <a:srgbClr val="9A6E3A"/>
                </a:solidFill>
                <a:latin typeface="Courier New"/>
                <a:ea typeface="Courier New"/>
                <a:cs typeface="Courier New"/>
                <a:sym typeface="Courier New"/>
              </a:rPr>
              <a:t> &gt; 500)</a:t>
            </a:r>
            <a:r>
              <a:rPr b="0" i="0" lang="en-US" sz="2000" u="none" cap="none" strike="noStrike">
                <a:solidFill>
                  <a:srgbClr val="0077AA"/>
                </a:solidFill>
                <a:latin typeface="Courier New"/>
                <a:ea typeface="Courier New"/>
                <a:cs typeface="Courier New"/>
                <a:sym typeface="Courier New"/>
              </a:rPr>
              <a:t>:</a:t>
            </a:r>
            <a:endParaRPr b="0" i="0" sz="2000" u="none" cap="none" strike="noStrike">
              <a:solidFill>
                <a:srgbClr val="0077AA"/>
              </a:solidFill>
              <a:latin typeface="Courier New"/>
              <a:ea typeface="Courier New"/>
              <a:cs typeface="Courier New"/>
              <a:sym typeface="Courier New"/>
            </a:endParaRPr>
          </a:p>
          <a:p>
            <a:pPr indent="0" lvl="0" marL="45720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categoria_2 += val_venta2</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elif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A6E3A"/>
                </a:solidFill>
                <a:latin typeface="Courier New"/>
                <a:ea typeface="Courier New"/>
                <a:cs typeface="Courier New"/>
                <a:sym typeface="Courier New"/>
              </a:rPr>
              <a:t>500 &gt;= </a:t>
            </a:r>
            <a:r>
              <a:rPr b="0" i="0" lang="en-US" sz="2000" u="none" cap="none" strike="noStrike">
                <a:solidFill>
                  <a:srgbClr val="00AFAA"/>
                </a:solidFill>
                <a:latin typeface="Courier New"/>
                <a:ea typeface="Courier New"/>
                <a:cs typeface="Courier New"/>
                <a:sym typeface="Courier New"/>
              </a:rPr>
              <a:t>val_venta2</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77AA"/>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categoria_3 += val_venta2</a:t>
            </a:r>
            <a:endParaRPr b="0" i="0" sz="2000" u="none" cap="none" strike="noStrike">
              <a:solidFill>
                <a:schemeClr val="dk1"/>
              </a:solidFill>
              <a:latin typeface="Courier New"/>
              <a:ea typeface="Courier New"/>
              <a:cs typeface="Courier New"/>
              <a:sym typeface="Courier New"/>
            </a:endParaRPr>
          </a:p>
        </p:txBody>
      </p:sp>
      <p:sp>
        <p:nvSpPr>
          <p:cNvPr id="743" name="Google Shape;743;g1dd6d73f377_2_44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4" name="Google Shape;744;g1dd6d73f377_2_44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5" name="Google Shape;745;g1dd6d73f377_2_44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46" name="Google Shape;746;g1dd6d73f377_2_44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47" name="Google Shape;747;g1dd6d73f377_2_44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1dd6d73f377_2_44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49" name="Google Shape;749;g1dd6d73f377_2_44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1dd6d73f377_2_443"/>
          <p:cNvSpPr txBox="1"/>
          <p:nvPr/>
        </p:nvSpPr>
        <p:spPr>
          <a:xfrm>
            <a:off x="735800" y="1627913"/>
            <a:ext cx="105066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5.</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Trebuchet MS"/>
                <a:ea typeface="Trebuchet MS"/>
                <a:cs typeface="Trebuchet MS"/>
                <a:sym typeface="Trebuchet MS"/>
              </a:rPr>
              <a:t>Continuación:</a:t>
            </a:r>
            <a:endParaRPr b="0" i="1" sz="2000" u="none" cap="none" strike="noStrike">
              <a:solidFill>
                <a:srgbClr val="000000"/>
              </a:solidFill>
              <a:latin typeface="Courier New"/>
              <a:ea typeface="Courier New"/>
              <a:cs typeface="Courier New"/>
              <a:sym typeface="Courier New"/>
            </a:endParaRPr>
          </a:p>
        </p:txBody>
      </p:sp>
      <p:sp>
        <p:nvSpPr>
          <p:cNvPr id="751" name="Google Shape;751;g1dd6d73f377_2_44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2" name="Google Shape;752;g1dd6d73f377_2_44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g1dcbc411a8e_0_29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g1dcbc411a8e_0_29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g1dcbc411a8e_0_29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2" name="Google Shape;192;g1dcbc411a8e_0_291"/>
          <p:cNvPicPr preferRelativeResize="0"/>
          <p:nvPr/>
        </p:nvPicPr>
        <p:blipFill rotWithShape="1">
          <a:blip r:embed="rId3">
            <a:alphaModFix/>
          </a:blip>
          <a:srcRect b="17579" l="0" r="0" t="17296"/>
          <a:stretch/>
        </p:blipFill>
        <p:spPr>
          <a:xfrm>
            <a:off x="0" y="0"/>
            <a:ext cx="2825825" cy="1051600"/>
          </a:xfrm>
          <a:prstGeom prst="rect">
            <a:avLst/>
          </a:prstGeom>
          <a:noFill/>
          <a:ln>
            <a:noFill/>
          </a:ln>
        </p:spPr>
      </p:pic>
      <p:sp>
        <p:nvSpPr>
          <p:cNvPr id="193" name="Google Shape;193;g1dcbc411a8e_0_29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dcbc411a8e_0_29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95" name="Google Shape;195;g1dcbc411a8e_0_29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dcbc411a8e_0_291"/>
          <p:cNvSpPr txBox="1"/>
          <p:nvPr>
            <p:ph type="title"/>
          </p:nvPr>
        </p:nvSpPr>
        <p:spPr>
          <a:xfrm>
            <a:off x="887100" y="2864313"/>
            <a:ext cx="104178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Condicionales</a:t>
            </a:r>
            <a:endParaRPr sz="6000">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6" name="Shape 756"/>
        <p:cNvGrpSpPr/>
        <p:nvPr/>
      </p:nvGrpSpPr>
      <p:grpSpPr>
        <a:xfrm>
          <a:off x="0" y="0"/>
          <a:ext cx="0" cy="0"/>
          <a:chOff x="0" y="0"/>
          <a:chExt cx="0" cy="0"/>
        </a:xfrm>
      </p:grpSpPr>
      <p:sp>
        <p:nvSpPr>
          <p:cNvPr id="757" name="Google Shape;757;g1dd6d73f377_2_458"/>
          <p:cNvSpPr txBox="1"/>
          <p:nvPr/>
        </p:nvSpPr>
        <p:spPr>
          <a:xfrm>
            <a:off x="1199775" y="3191275"/>
            <a:ext cx="10101900" cy="252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Clr>
                <a:srgbClr val="000000"/>
              </a:buClr>
              <a:buSzPts val="2000"/>
              <a:buFont typeface="Arial"/>
              <a:buNone/>
            </a:pPr>
            <a:r>
              <a:rPr b="1" i="0" lang="en-US" sz="2000" u="none" cap="none" strike="noStrike">
                <a:solidFill>
                  <a:srgbClr val="00AFAA"/>
                </a:solidFill>
                <a:latin typeface="Courier New"/>
                <a:ea typeface="Courier New"/>
                <a:cs typeface="Courier New"/>
                <a:sym typeface="Courier New"/>
              </a:rPr>
              <a:t>val_venta3</a:t>
            </a: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 int(input</a:t>
            </a:r>
            <a:r>
              <a:rPr b="1"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AFAA"/>
                </a:solidFill>
                <a:latin typeface="Courier New"/>
                <a:ea typeface="Courier New"/>
                <a:cs typeface="Courier New"/>
                <a:sym typeface="Courier New"/>
              </a:rPr>
              <a:t>"Ingrese el valor de la tercera venta: "</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if</a:t>
            </a: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AFAA"/>
                </a:solidFill>
                <a:latin typeface="Courier New"/>
                <a:ea typeface="Courier New"/>
                <a:cs typeface="Courier New"/>
                <a:sym typeface="Courier New"/>
              </a:rPr>
              <a:t>val_venta3</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9A6E3A"/>
                </a:solidFill>
                <a:latin typeface="Courier New"/>
                <a:ea typeface="Courier New"/>
                <a:cs typeface="Courier New"/>
                <a:sym typeface="Courier New"/>
              </a:rPr>
              <a:t>&gt; 1000</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99999"/>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45720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categoria_1 += val_venta3</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elif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A6E3A"/>
                </a:solidFill>
                <a:latin typeface="Courier New"/>
                <a:ea typeface="Courier New"/>
                <a:cs typeface="Courier New"/>
                <a:sym typeface="Courier New"/>
              </a:rPr>
              <a:t>1000 &gt;= </a:t>
            </a:r>
            <a:r>
              <a:rPr b="0" i="0" lang="en-US" sz="2000" u="none" cap="none" strike="noStrike">
                <a:solidFill>
                  <a:srgbClr val="00AFAA"/>
                </a:solidFill>
                <a:latin typeface="Courier New"/>
                <a:ea typeface="Courier New"/>
                <a:cs typeface="Courier New"/>
                <a:sym typeface="Courier New"/>
              </a:rPr>
              <a:t>val_venta3</a:t>
            </a:r>
            <a:r>
              <a:rPr b="0" i="0" lang="en-US" sz="2000" u="none" cap="none" strike="noStrike">
                <a:solidFill>
                  <a:srgbClr val="9A6E3A"/>
                </a:solidFill>
                <a:latin typeface="Courier New"/>
                <a:ea typeface="Courier New"/>
                <a:cs typeface="Courier New"/>
                <a:sym typeface="Courier New"/>
              </a:rPr>
              <a:t> &gt; 500)</a:t>
            </a:r>
            <a:r>
              <a:rPr b="0" i="0" lang="en-US" sz="2000" u="none" cap="none" strike="noStrike">
                <a:solidFill>
                  <a:srgbClr val="0077AA"/>
                </a:solidFill>
                <a:latin typeface="Courier New"/>
                <a:ea typeface="Courier New"/>
                <a:cs typeface="Courier New"/>
                <a:sym typeface="Courier New"/>
              </a:rPr>
              <a:t>:</a:t>
            </a:r>
            <a:endParaRPr b="0" i="0" sz="2000" u="none" cap="none" strike="noStrike">
              <a:solidFill>
                <a:srgbClr val="0077AA"/>
              </a:solidFill>
              <a:latin typeface="Courier New"/>
              <a:ea typeface="Courier New"/>
              <a:cs typeface="Courier New"/>
              <a:sym typeface="Courier New"/>
            </a:endParaRPr>
          </a:p>
          <a:p>
            <a:pPr indent="0" lvl="0" marL="45720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categoria_2 += val_venta3</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1" i="0" lang="en-US" sz="2000" u="none" cap="none" strike="noStrike">
                <a:solidFill>
                  <a:srgbClr val="0077AA"/>
                </a:solidFill>
                <a:latin typeface="Courier New"/>
                <a:ea typeface="Courier New"/>
                <a:cs typeface="Courier New"/>
                <a:sym typeface="Courier New"/>
              </a:rPr>
              <a:t>elif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A6E3A"/>
                </a:solidFill>
                <a:latin typeface="Courier New"/>
                <a:ea typeface="Courier New"/>
                <a:cs typeface="Courier New"/>
                <a:sym typeface="Courier New"/>
              </a:rPr>
              <a:t>500 &gt;= </a:t>
            </a:r>
            <a:r>
              <a:rPr b="0" i="0" lang="en-US" sz="2000" u="none" cap="none" strike="noStrike">
                <a:solidFill>
                  <a:srgbClr val="00AFAA"/>
                </a:solidFill>
                <a:latin typeface="Courier New"/>
                <a:ea typeface="Courier New"/>
                <a:cs typeface="Courier New"/>
                <a:sym typeface="Courier New"/>
              </a:rPr>
              <a:t>val_venta3</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0077AA"/>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categoria_3 += val_venta3</a:t>
            </a:r>
            <a:endParaRPr b="0" i="0" sz="2000" u="none" cap="none" strike="noStrike">
              <a:solidFill>
                <a:schemeClr val="dk1"/>
              </a:solidFill>
              <a:latin typeface="Courier New"/>
              <a:ea typeface="Courier New"/>
              <a:cs typeface="Courier New"/>
              <a:sym typeface="Courier New"/>
            </a:endParaRPr>
          </a:p>
        </p:txBody>
      </p:sp>
      <p:sp>
        <p:nvSpPr>
          <p:cNvPr id="758" name="Google Shape;758;g1dd6d73f377_2_45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9" name="Google Shape;759;g1dd6d73f377_2_45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0" name="Google Shape;760;g1dd6d73f377_2_45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61" name="Google Shape;761;g1dd6d73f377_2_45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62" name="Google Shape;762;g1dd6d73f377_2_45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1dd6d73f377_2_45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64" name="Google Shape;764;g1dd6d73f377_2_45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1dd6d73f377_2_458"/>
          <p:cNvSpPr txBox="1"/>
          <p:nvPr/>
        </p:nvSpPr>
        <p:spPr>
          <a:xfrm>
            <a:off x="735800" y="1627913"/>
            <a:ext cx="105066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5.</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Trebuchet MS"/>
                <a:ea typeface="Trebuchet MS"/>
                <a:cs typeface="Trebuchet MS"/>
                <a:sym typeface="Trebuchet MS"/>
              </a:rPr>
              <a:t>Continuación:</a:t>
            </a:r>
            <a:endParaRPr b="0" i="1" sz="2000" u="none" cap="none" strike="noStrike">
              <a:solidFill>
                <a:srgbClr val="000000"/>
              </a:solidFill>
              <a:latin typeface="Courier New"/>
              <a:ea typeface="Courier New"/>
              <a:cs typeface="Courier New"/>
              <a:sym typeface="Courier New"/>
            </a:endParaRPr>
          </a:p>
        </p:txBody>
      </p:sp>
      <p:sp>
        <p:nvSpPr>
          <p:cNvPr id="766" name="Google Shape;766;g1dd6d73f377_2_45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7" name="Google Shape;767;g1dd6d73f377_2_45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1" name="Shape 771"/>
        <p:cNvGrpSpPr/>
        <p:nvPr/>
      </p:nvGrpSpPr>
      <p:grpSpPr>
        <a:xfrm>
          <a:off x="0" y="0"/>
          <a:ext cx="0" cy="0"/>
          <a:chOff x="0" y="0"/>
          <a:chExt cx="0" cy="0"/>
        </a:xfrm>
      </p:grpSpPr>
      <p:sp>
        <p:nvSpPr>
          <p:cNvPr id="772" name="Google Shape;772;g1dd6d73f377_2_47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3" name="Google Shape;773;g1dd6d73f377_2_47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4" name="Google Shape;774;g1dd6d73f377_2_47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75" name="Google Shape;775;g1dd6d73f377_2_47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76" name="Google Shape;776;g1dd6d73f377_2_47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1dd6d73f377_2_47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78" name="Google Shape;778;g1dd6d73f377_2_47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1dd6d73f377_2_472"/>
          <p:cNvSpPr txBox="1"/>
          <p:nvPr/>
        </p:nvSpPr>
        <p:spPr>
          <a:xfrm>
            <a:off x="735800" y="1627913"/>
            <a:ext cx="105066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5.</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Trebuchet MS"/>
                <a:ea typeface="Trebuchet MS"/>
                <a:cs typeface="Trebuchet MS"/>
                <a:sym typeface="Trebuchet MS"/>
              </a:rPr>
              <a:t>Continuación:</a:t>
            </a:r>
            <a:endParaRPr b="0" i="1" sz="2000" u="none" cap="none" strike="noStrike">
              <a:solidFill>
                <a:srgbClr val="000000"/>
              </a:solidFill>
              <a:latin typeface="Courier New"/>
              <a:ea typeface="Courier New"/>
              <a:cs typeface="Courier New"/>
              <a:sym typeface="Courier New"/>
            </a:endParaRPr>
          </a:p>
        </p:txBody>
      </p:sp>
      <p:sp>
        <p:nvSpPr>
          <p:cNvPr id="780" name="Google Shape;780;g1dd6d73f377_2_47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1" name="Google Shape;781;g1dd6d73f377_2_47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a:t>
            </a:r>
            <a:r>
              <a:rPr b="0" i="0" lang="en-US" sz="2000" u="none" cap="none" strike="noStrike">
                <a:solidFill>
                  <a:srgbClr val="003870"/>
                </a:solidFill>
                <a:latin typeface="Courier New"/>
                <a:ea typeface="Courier New"/>
                <a:cs typeface="Courier New"/>
                <a:sym typeface="Courier New"/>
              </a:rPr>
              <a:t>[elif]</a:t>
            </a:r>
            <a:r>
              <a:rPr b="0" i="0" lang="en-US" sz="2000" u="none" cap="none" strike="noStrike">
                <a:solidFill>
                  <a:srgbClr val="003870"/>
                </a:solidFill>
                <a:latin typeface="Trebuchet MS"/>
                <a:ea typeface="Trebuchet MS"/>
                <a:cs typeface="Trebuchet MS"/>
                <a:sym typeface="Trebuchet MS"/>
              </a:rPr>
              <a:t> - </a:t>
            </a:r>
            <a:r>
              <a:rPr b="1" i="0" lang="en-US" sz="2000" u="none" cap="none" strike="noStrike">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782" name="Google Shape;782;g1dd6d73f377_2_472"/>
          <p:cNvSpPr txBox="1"/>
          <p:nvPr/>
        </p:nvSpPr>
        <p:spPr>
          <a:xfrm>
            <a:off x="1704150" y="3089550"/>
            <a:ext cx="8783700" cy="267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152400" rtl="0" algn="l">
              <a:lnSpc>
                <a:spcPct val="95000"/>
              </a:lnSpc>
              <a:spcBef>
                <a:spcPts val="0"/>
              </a:spcBef>
              <a:spcAft>
                <a:spcPts val="0"/>
              </a:spcAft>
              <a:buClr>
                <a:srgbClr val="000000"/>
              </a:buClr>
              <a:buSzPts val="1900"/>
              <a:buFont typeface="Arial"/>
              <a:buNone/>
            </a:pPr>
            <a:r>
              <a:rPr b="0" i="0" lang="en-US" sz="1900" u="none" cap="none" strike="noStrike">
                <a:solidFill>
                  <a:schemeClr val="dk1"/>
                </a:solidFill>
                <a:latin typeface="Courier New"/>
                <a:ea typeface="Courier New"/>
                <a:cs typeface="Courier New"/>
                <a:sym typeface="Courier New"/>
              </a:rPr>
              <a:t>total_vendido = categoria_1 + categoria_2 + categoria_3</a:t>
            </a:r>
            <a:endParaRPr b="0" i="0" sz="19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1200"/>
              </a:spcBef>
              <a:spcAft>
                <a:spcPts val="0"/>
              </a:spcAft>
              <a:buClr>
                <a:srgbClr val="000000"/>
              </a:buClr>
              <a:buSzPts val="1900"/>
              <a:buFont typeface="Arial"/>
              <a:buNone/>
            </a:pPr>
            <a:r>
              <a:t/>
            </a:r>
            <a:endParaRPr b="0" i="0" sz="19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1200"/>
              </a:spcBef>
              <a:spcAft>
                <a:spcPts val="0"/>
              </a:spcAft>
              <a:buClr>
                <a:srgbClr val="000000"/>
              </a:buClr>
              <a:buSzPts val="1900"/>
              <a:buFont typeface="Arial"/>
              <a:buNone/>
            </a:pPr>
            <a:r>
              <a:rPr b="0" i="0" lang="en-US" sz="1900" u="none" cap="none" strike="noStrike">
                <a:solidFill>
                  <a:schemeClr val="dk1"/>
                </a:solidFill>
                <a:latin typeface="Courier New"/>
                <a:ea typeface="Courier New"/>
                <a:cs typeface="Courier New"/>
                <a:sym typeface="Courier New"/>
              </a:rPr>
              <a:t>print(</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Se vendió:</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chemeClr val="dk1"/>
                </a:solidFill>
                <a:latin typeface="Courier New"/>
                <a:ea typeface="Courier New"/>
                <a:cs typeface="Courier New"/>
                <a:sym typeface="Courier New"/>
              </a:rPr>
              <a:t>,categoria_1,</a:t>
            </a:r>
            <a:r>
              <a:rPr b="0" i="0" lang="en-US" sz="1900" u="none" cap="none" strike="noStrike">
                <a:solidFill>
                  <a:srgbClr val="64CBC9"/>
                </a:solidFill>
                <a:latin typeface="Courier New"/>
                <a:ea typeface="Courier New"/>
                <a:cs typeface="Courier New"/>
                <a:sym typeface="Courier New"/>
              </a:rPr>
              <a:t> </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de la primera categoría</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1200"/>
              </a:spcBef>
              <a:spcAft>
                <a:spcPts val="0"/>
              </a:spcAft>
              <a:buClr>
                <a:srgbClr val="000000"/>
              </a:buClr>
              <a:buSzPts val="1900"/>
              <a:buFont typeface="Arial"/>
              <a:buNone/>
            </a:pPr>
            <a:r>
              <a:rPr b="0" i="0" lang="en-US" sz="1900" u="none" cap="none" strike="noStrike">
                <a:solidFill>
                  <a:schemeClr val="dk1"/>
                </a:solidFill>
                <a:latin typeface="Courier New"/>
                <a:ea typeface="Courier New"/>
                <a:cs typeface="Courier New"/>
                <a:sym typeface="Courier New"/>
              </a:rPr>
              <a:t>print(</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Se vendió:</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chemeClr val="dk1"/>
                </a:solidFill>
                <a:latin typeface="Courier New"/>
                <a:ea typeface="Courier New"/>
                <a:cs typeface="Courier New"/>
                <a:sym typeface="Courier New"/>
              </a:rPr>
              <a:t>,categoria_2,</a:t>
            </a:r>
            <a:r>
              <a:rPr b="0" i="0" lang="en-US" sz="1900" u="none" cap="none" strike="noStrike">
                <a:solidFill>
                  <a:srgbClr val="64CBC9"/>
                </a:solidFill>
                <a:latin typeface="Courier New"/>
                <a:ea typeface="Courier New"/>
                <a:cs typeface="Courier New"/>
                <a:sym typeface="Courier New"/>
              </a:rPr>
              <a:t> </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de la segunda categoría</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1200"/>
              </a:spcBef>
              <a:spcAft>
                <a:spcPts val="0"/>
              </a:spcAft>
              <a:buClr>
                <a:srgbClr val="000000"/>
              </a:buClr>
              <a:buSzPts val="1900"/>
              <a:buFont typeface="Arial"/>
              <a:buNone/>
            </a:pPr>
            <a:r>
              <a:rPr b="0" i="0" lang="en-US" sz="1900" u="none" cap="none" strike="noStrike">
                <a:solidFill>
                  <a:schemeClr val="dk1"/>
                </a:solidFill>
                <a:latin typeface="Courier New"/>
                <a:ea typeface="Courier New"/>
                <a:cs typeface="Courier New"/>
                <a:sym typeface="Courier New"/>
              </a:rPr>
              <a:t>print(</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Se vendió:</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chemeClr val="dk1"/>
                </a:solidFill>
                <a:latin typeface="Courier New"/>
                <a:ea typeface="Courier New"/>
                <a:cs typeface="Courier New"/>
                <a:sym typeface="Courier New"/>
              </a:rPr>
              <a:t>,categoria_3,</a:t>
            </a:r>
            <a:r>
              <a:rPr b="0" i="0" lang="en-US" sz="1900" u="none" cap="none" strike="noStrike">
                <a:solidFill>
                  <a:srgbClr val="64CBC9"/>
                </a:solidFill>
                <a:latin typeface="Courier New"/>
                <a:ea typeface="Courier New"/>
                <a:cs typeface="Courier New"/>
                <a:sym typeface="Courier New"/>
              </a:rPr>
              <a:t> </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de la tercera categoría</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152400" rtl="0" algn="l">
              <a:lnSpc>
                <a:spcPct val="95000"/>
              </a:lnSpc>
              <a:spcBef>
                <a:spcPts val="1200"/>
              </a:spcBef>
              <a:spcAft>
                <a:spcPts val="1200"/>
              </a:spcAft>
              <a:buClr>
                <a:schemeClr val="dk1"/>
              </a:buClr>
              <a:buSzPts val="1100"/>
              <a:buFont typeface="Arial"/>
              <a:buNone/>
            </a:pPr>
            <a:r>
              <a:rPr b="0" i="0" lang="en-US" sz="1900" u="none" cap="none" strike="noStrike">
                <a:solidFill>
                  <a:schemeClr val="dk1"/>
                </a:solidFill>
                <a:latin typeface="Courier New"/>
                <a:ea typeface="Courier New"/>
                <a:cs typeface="Courier New"/>
                <a:sym typeface="Courier New"/>
              </a:rPr>
              <a:t>print(</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Total de ventas: </a:t>
            </a:r>
            <a:r>
              <a:rPr b="0" i="0" lang="en-US" sz="2000" u="none" cap="none" strike="noStrike">
                <a:solidFill>
                  <a:srgbClr val="00AFAA"/>
                </a:solidFill>
                <a:latin typeface="Courier New"/>
                <a:ea typeface="Courier New"/>
                <a:cs typeface="Courier New"/>
                <a:sym typeface="Courier New"/>
              </a:rPr>
              <a:t>"</a:t>
            </a:r>
            <a:r>
              <a:rPr b="0" i="0" lang="en-US" sz="1900" u="none" cap="none" strike="noStrike">
                <a:solidFill>
                  <a:schemeClr val="dk1"/>
                </a:solidFill>
                <a:latin typeface="Courier New"/>
                <a:ea typeface="Courier New"/>
                <a:cs typeface="Courier New"/>
                <a:sym typeface="Courier New"/>
              </a:rPr>
              <a:t>,</a:t>
            </a:r>
            <a:r>
              <a:rPr b="0" i="0" lang="en-US" sz="1900" u="none" cap="none" strike="noStrike">
                <a:solidFill>
                  <a:srgbClr val="64CBC9"/>
                </a:solidFill>
                <a:latin typeface="Courier New"/>
                <a:ea typeface="Courier New"/>
                <a:cs typeface="Courier New"/>
                <a:sym typeface="Courier New"/>
              </a:rPr>
              <a:t> </a:t>
            </a:r>
            <a:r>
              <a:rPr b="0" i="0" lang="en-US" sz="1900" u="none" cap="none" strike="noStrike">
                <a:solidFill>
                  <a:schemeClr val="dk1"/>
                </a:solidFill>
                <a:latin typeface="Courier New"/>
                <a:ea typeface="Courier New"/>
                <a:cs typeface="Courier New"/>
                <a:sym typeface="Courier New"/>
              </a:rPr>
              <a:t>total_vendido)</a:t>
            </a:r>
            <a:endParaRPr b="0" i="0" sz="19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6" name="Shape 786"/>
        <p:cNvGrpSpPr/>
        <p:nvPr/>
      </p:nvGrpSpPr>
      <p:grpSpPr>
        <a:xfrm>
          <a:off x="0" y="0"/>
          <a:ext cx="0" cy="0"/>
          <a:chOff x="0" y="0"/>
          <a:chExt cx="0" cy="0"/>
        </a:xfrm>
      </p:grpSpPr>
      <p:sp>
        <p:nvSpPr>
          <p:cNvPr id="787" name="Google Shape;787;g20f4114666e_0_50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8" name="Google Shape;788;g20f4114666e_0_50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9" name="Google Shape;789;g20f4114666e_0_50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90" name="Google Shape;790;g20f4114666e_0_50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91" name="Google Shape;791;g20f4114666e_0_50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20f4114666e_0_50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93" name="Google Shape;793;g20f4114666e_0_50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20f4114666e_0_506"/>
          <p:cNvSpPr txBox="1"/>
          <p:nvPr/>
        </p:nvSpPr>
        <p:spPr>
          <a:xfrm>
            <a:off x="724200" y="1599850"/>
            <a:ext cx="10743600" cy="1416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6.</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le diga al usuario si la contraseña ingresada es lo suficientemente larga, además de verificar que sea la contraseña correcta.</a:t>
            </a:r>
            <a:endParaRPr b="0" i="0" sz="2000" u="none" cap="none" strike="noStrike">
              <a:solidFill>
                <a:srgbClr val="000000"/>
              </a:solidFill>
              <a:latin typeface="Trebuchet MS"/>
              <a:ea typeface="Trebuchet MS"/>
              <a:cs typeface="Trebuchet MS"/>
              <a:sym typeface="Trebuchet MS"/>
            </a:endParaRPr>
          </a:p>
        </p:txBody>
      </p:sp>
      <p:sp>
        <p:nvSpPr>
          <p:cNvPr id="795" name="Google Shape;795;g20f4114666e_0_50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6" name="Google Shape;796;g20f4114666e_0_50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797" name="Google Shape;797;g20f4114666e_0_506"/>
          <p:cNvSpPr txBox="1"/>
          <p:nvPr/>
        </p:nvSpPr>
        <p:spPr>
          <a:xfrm>
            <a:off x="2326350" y="3564100"/>
            <a:ext cx="7539300" cy="1877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Scanner </a:t>
            </a:r>
            <a:r>
              <a:rPr b="1" i="0" lang="en-US" sz="2000" u="none" cap="none" strike="noStrike">
                <a:solidFill>
                  <a:srgbClr val="94DBFD"/>
                </a:solidFill>
                <a:latin typeface="Courier New"/>
                <a:ea typeface="Courier New"/>
                <a:cs typeface="Courier New"/>
                <a:sym typeface="Courier New"/>
              </a:rPr>
              <a:t>scanner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new </a:t>
            </a:r>
            <a:r>
              <a:rPr b="1" i="0" lang="en-US" sz="2000" u="none" cap="none" strike="noStrike">
                <a:solidFill>
                  <a:srgbClr val="DBDBAA"/>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in</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.println(</a:t>
            </a:r>
            <a:r>
              <a:rPr b="1" i="0" lang="en-US" sz="2000" u="none" cap="none" strike="noStrike">
                <a:solidFill>
                  <a:srgbClr val="CD9069"/>
                </a:solidFill>
                <a:latin typeface="Courier New"/>
                <a:ea typeface="Courier New"/>
                <a:cs typeface="Courier New"/>
                <a:sym typeface="Courier New"/>
              </a:rPr>
              <a:t>"Ingrese la contraseña:"</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String </a:t>
            </a:r>
            <a:r>
              <a:rPr b="1" i="0" lang="en-US" sz="2000" u="none" cap="none" strike="noStrike">
                <a:solidFill>
                  <a:srgbClr val="94DBFD"/>
                </a:solidFill>
                <a:latin typeface="Courier New"/>
                <a:ea typeface="Courier New"/>
                <a:cs typeface="Courier New"/>
                <a:sym typeface="Courier New"/>
              </a:rPr>
              <a:t>password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94DBFD"/>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nextLine</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499CD5"/>
                </a:solidFill>
                <a:latin typeface="Courier New"/>
                <a:ea typeface="Courier New"/>
                <a:cs typeface="Courier New"/>
                <a:sym typeface="Courier New"/>
              </a:rPr>
              <a:t>int </a:t>
            </a:r>
            <a:r>
              <a:rPr b="1" i="0" lang="en-US" sz="2000" u="none" cap="none" strike="noStrike">
                <a:solidFill>
                  <a:srgbClr val="94DBFD"/>
                </a:solidFill>
                <a:latin typeface="Courier New"/>
                <a:ea typeface="Courier New"/>
                <a:cs typeface="Courier New"/>
                <a:sym typeface="Courier New"/>
              </a:rPr>
              <a:t>lenPassword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94DBFD"/>
                </a:solidFill>
                <a:latin typeface="Courier New"/>
                <a:ea typeface="Courier New"/>
                <a:cs typeface="Courier New"/>
                <a:sym typeface="Courier New"/>
              </a:rPr>
              <a:t>password</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length</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1" name="Shape 801"/>
        <p:cNvGrpSpPr/>
        <p:nvPr/>
      </p:nvGrpSpPr>
      <p:grpSpPr>
        <a:xfrm>
          <a:off x="0" y="0"/>
          <a:ext cx="0" cy="0"/>
          <a:chOff x="0" y="0"/>
          <a:chExt cx="0" cy="0"/>
        </a:xfrm>
      </p:grpSpPr>
      <p:sp>
        <p:nvSpPr>
          <p:cNvPr id="802" name="Google Shape;802;g1dd767738ca_0_194"/>
          <p:cNvSpPr txBox="1"/>
          <p:nvPr/>
        </p:nvSpPr>
        <p:spPr>
          <a:xfrm>
            <a:off x="2326350" y="3564100"/>
            <a:ext cx="7539300" cy="1877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Scanner </a:t>
            </a:r>
            <a:r>
              <a:rPr b="1" i="0" lang="en-US" sz="2000" u="none" cap="none" strike="noStrike">
                <a:solidFill>
                  <a:srgbClr val="94DBFD"/>
                </a:solidFill>
                <a:latin typeface="Courier New"/>
                <a:ea typeface="Courier New"/>
                <a:cs typeface="Courier New"/>
                <a:sym typeface="Courier New"/>
              </a:rPr>
              <a:t>scanner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new </a:t>
            </a:r>
            <a:r>
              <a:rPr b="1" i="0" lang="en-US" sz="2000" u="none" cap="none" strike="noStrike">
                <a:solidFill>
                  <a:srgbClr val="DBDBAA"/>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in</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.println(</a:t>
            </a:r>
            <a:r>
              <a:rPr b="1" i="0" lang="en-US" sz="2000" u="none" cap="none" strike="noStrike">
                <a:solidFill>
                  <a:srgbClr val="CD9069"/>
                </a:solidFill>
                <a:latin typeface="Courier New"/>
                <a:ea typeface="Courier New"/>
                <a:cs typeface="Courier New"/>
                <a:sym typeface="Courier New"/>
              </a:rPr>
              <a:t>"Ingrese la contraseña:"</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String </a:t>
            </a:r>
            <a:r>
              <a:rPr b="1" i="0" lang="en-US" sz="2000" u="none" cap="none" strike="noStrike">
                <a:solidFill>
                  <a:srgbClr val="94DBFD"/>
                </a:solidFill>
                <a:latin typeface="Courier New"/>
                <a:ea typeface="Courier New"/>
                <a:cs typeface="Courier New"/>
                <a:sym typeface="Courier New"/>
              </a:rPr>
              <a:t>password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94DBFD"/>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nextLine</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499CD5"/>
                </a:solidFill>
                <a:latin typeface="Courier New"/>
                <a:ea typeface="Courier New"/>
                <a:cs typeface="Courier New"/>
                <a:sym typeface="Courier New"/>
              </a:rPr>
              <a:t>int </a:t>
            </a:r>
            <a:r>
              <a:rPr b="1" i="0" lang="en-US" sz="2000" u="none" cap="none" strike="noStrike">
                <a:solidFill>
                  <a:srgbClr val="94DBFD"/>
                </a:solidFill>
                <a:latin typeface="Courier New"/>
                <a:ea typeface="Courier New"/>
                <a:cs typeface="Courier New"/>
                <a:sym typeface="Courier New"/>
              </a:rPr>
              <a:t>lenPassword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94DBFD"/>
                </a:solidFill>
                <a:latin typeface="Courier New"/>
                <a:ea typeface="Courier New"/>
                <a:cs typeface="Courier New"/>
                <a:sym typeface="Courier New"/>
              </a:rPr>
              <a:t>password</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length</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
        <p:nvSpPr>
          <p:cNvPr id="803" name="Google Shape;803;g1dd767738ca_0_19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4" name="Google Shape;804;g1dd767738ca_0_19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5" name="Google Shape;805;g1dd767738ca_0_19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06" name="Google Shape;806;g1dd767738ca_0_19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07" name="Google Shape;807;g1dd767738ca_0_19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1dd767738ca_0_19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09" name="Google Shape;809;g1dd767738ca_0_19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1dd767738ca_0_194"/>
          <p:cNvSpPr txBox="1"/>
          <p:nvPr/>
        </p:nvSpPr>
        <p:spPr>
          <a:xfrm>
            <a:off x="724200" y="1599850"/>
            <a:ext cx="10743600" cy="1416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6.</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rebuchet MS"/>
                <a:ea typeface="Trebuchet MS"/>
                <a:cs typeface="Trebuchet MS"/>
                <a:sym typeface="Trebuchet MS"/>
              </a:rPr>
              <a:t>Escribir un programa que le diga al usuario si la contraseña ingresada es lo suficientemente larga, además de verificar que sea la contraseña correcta.</a:t>
            </a:r>
            <a:endParaRPr b="0" i="0" sz="2000" u="none" cap="none" strike="noStrike">
              <a:solidFill>
                <a:srgbClr val="000000"/>
              </a:solidFill>
              <a:latin typeface="Trebuchet MS"/>
              <a:ea typeface="Trebuchet MS"/>
              <a:cs typeface="Trebuchet MS"/>
              <a:sym typeface="Trebuchet MS"/>
            </a:endParaRPr>
          </a:p>
        </p:txBody>
      </p:sp>
      <p:sp>
        <p:nvSpPr>
          <p:cNvPr id="811" name="Google Shape;811;g1dd767738ca_0_19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2" name="Google Shape;812;g1dd767738ca_0_19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813" name="Google Shape;813;g1dd767738ca_0_194"/>
          <p:cNvSpPr/>
          <p:nvPr/>
        </p:nvSpPr>
        <p:spPr>
          <a:xfrm>
            <a:off x="6519450" y="5036100"/>
            <a:ext cx="1318200" cy="292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1dd767738ca_0_194"/>
          <p:cNvSpPr/>
          <p:nvPr/>
        </p:nvSpPr>
        <p:spPr>
          <a:xfrm>
            <a:off x="7924475" y="3421600"/>
            <a:ext cx="3766500" cy="149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rebuchet MS"/>
                <a:ea typeface="Trebuchet MS"/>
                <a:cs typeface="Trebuchet MS"/>
                <a:sym typeface="Trebuchet MS"/>
              </a:rPr>
              <a:t>El método </a:t>
            </a:r>
            <a:r>
              <a:rPr b="0" i="0" lang="en-US" sz="1700" u="none" cap="none" strike="noStrike">
                <a:solidFill>
                  <a:srgbClr val="000000"/>
                </a:solidFill>
                <a:latin typeface="Courier New"/>
                <a:ea typeface="Courier New"/>
                <a:cs typeface="Courier New"/>
                <a:sym typeface="Courier New"/>
              </a:rPr>
              <a:t>length()</a:t>
            </a:r>
            <a:r>
              <a:rPr b="0" i="0" lang="en-US" sz="1700" u="none" cap="none" strike="noStrike">
                <a:solidFill>
                  <a:srgbClr val="000000"/>
                </a:solidFill>
                <a:latin typeface="Trebuchet MS"/>
                <a:ea typeface="Trebuchet MS"/>
                <a:cs typeface="Trebuchet MS"/>
                <a:sym typeface="Trebuchet MS"/>
              </a:rPr>
              <a:t> cuenta el número total de caracteres en un </a:t>
            </a:r>
            <a:r>
              <a:rPr b="0" i="0" lang="en-US" sz="1700" u="none" cap="none" strike="noStrike">
                <a:solidFill>
                  <a:srgbClr val="000000"/>
                </a:solidFill>
                <a:latin typeface="Courier New"/>
                <a:ea typeface="Courier New"/>
                <a:cs typeface="Courier New"/>
                <a:sym typeface="Courier New"/>
              </a:rPr>
              <a:t>String</a:t>
            </a:r>
            <a:r>
              <a:rPr b="0" i="0" lang="en-US" sz="1700" u="none" cap="none" strike="noStrike">
                <a:solidFill>
                  <a:srgbClr val="000000"/>
                </a:solidFill>
                <a:latin typeface="Trebuchet MS"/>
                <a:ea typeface="Trebuchet MS"/>
                <a:cs typeface="Trebuchet MS"/>
                <a:sym typeface="Trebuchet MS"/>
              </a:rPr>
              <a:t>. Cualquier variable de tipo </a:t>
            </a:r>
            <a:r>
              <a:rPr b="0" i="0" lang="en-US" sz="1700" u="none" cap="none" strike="noStrike">
                <a:solidFill>
                  <a:schemeClr val="dk1"/>
                </a:solidFill>
                <a:latin typeface="Courier New"/>
                <a:ea typeface="Courier New"/>
                <a:cs typeface="Courier New"/>
                <a:sym typeface="Courier New"/>
              </a:rPr>
              <a:t>String </a:t>
            </a:r>
            <a:r>
              <a:rPr b="0" i="0" lang="en-US" sz="1700" u="none" cap="none" strike="noStrike">
                <a:solidFill>
                  <a:srgbClr val="000000"/>
                </a:solidFill>
                <a:latin typeface="Trebuchet MS"/>
                <a:ea typeface="Trebuchet MS"/>
                <a:cs typeface="Trebuchet MS"/>
                <a:sym typeface="Trebuchet MS"/>
              </a:rPr>
              <a:t>puede acceder a este método.</a:t>
            </a:r>
            <a:endParaRPr b="0" i="0" sz="17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8" name="Shape 818"/>
        <p:cNvGrpSpPr/>
        <p:nvPr/>
      </p:nvGrpSpPr>
      <p:grpSpPr>
        <a:xfrm>
          <a:off x="0" y="0"/>
          <a:ext cx="0" cy="0"/>
          <a:chOff x="0" y="0"/>
          <a:chExt cx="0" cy="0"/>
        </a:xfrm>
      </p:grpSpPr>
      <p:sp>
        <p:nvSpPr>
          <p:cNvPr id="819" name="Google Shape;819;g1dd767738ca_0_15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0" name="Google Shape;820;g1dd767738ca_0_15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1" name="Google Shape;821;g1dd767738ca_0_15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22" name="Google Shape;822;g1dd767738ca_0_15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23" name="Google Shape;823;g1dd767738ca_0_15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dd767738ca_0_15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25" name="Google Shape;825;g1dd767738ca_0_15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1dd767738ca_0_156"/>
          <p:cNvSpPr txBox="1"/>
          <p:nvPr/>
        </p:nvSpPr>
        <p:spPr>
          <a:xfrm>
            <a:off x="425163" y="3206550"/>
            <a:ext cx="19755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6.</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Trebuchet MS"/>
                <a:ea typeface="Trebuchet MS"/>
                <a:cs typeface="Trebuchet MS"/>
                <a:sym typeface="Trebuchet MS"/>
              </a:rPr>
              <a:t>Continuación:</a:t>
            </a:r>
            <a:endParaRPr b="0" i="1" sz="2000" u="none" cap="none" strike="noStrike">
              <a:solidFill>
                <a:srgbClr val="000000"/>
              </a:solidFill>
              <a:latin typeface="Trebuchet MS"/>
              <a:ea typeface="Trebuchet MS"/>
              <a:cs typeface="Trebuchet MS"/>
              <a:sym typeface="Trebuchet MS"/>
            </a:endParaRPr>
          </a:p>
        </p:txBody>
      </p:sp>
      <p:sp>
        <p:nvSpPr>
          <p:cNvPr id="827" name="Google Shape;827;g1dd767738ca_0_15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8" name="Google Shape;828;g1dd767738ca_0_15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lang="en-US" sz="2000">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sp>
        <p:nvSpPr>
          <p:cNvPr id="829" name="Google Shape;829;g1dd767738ca_0_156"/>
          <p:cNvSpPr txBox="1"/>
          <p:nvPr/>
        </p:nvSpPr>
        <p:spPr>
          <a:xfrm>
            <a:off x="2413100" y="1767300"/>
            <a:ext cx="9583500" cy="398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499CD5"/>
                </a:solidFill>
                <a:latin typeface="Courier New"/>
                <a:ea typeface="Courier New"/>
                <a:cs typeface="Courier New"/>
                <a:sym typeface="Courier New"/>
              </a:rPr>
              <a:t>if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94DBFD"/>
                </a:solidFill>
                <a:latin typeface="Courier New"/>
                <a:ea typeface="Courier New"/>
                <a:cs typeface="Courier New"/>
                <a:sym typeface="Courier New"/>
              </a:rPr>
              <a:t>lenPassword </a:t>
            </a:r>
            <a:r>
              <a:rPr b="1" i="0" lang="en-US" sz="1900" u="none" cap="none" strike="noStrike">
                <a:solidFill>
                  <a:schemeClr val="dk1"/>
                </a:solidFill>
                <a:latin typeface="Courier New"/>
                <a:ea typeface="Courier New"/>
                <a:cs typeface="Courier New"/>
                <a:sym typeface="Courier New"/>
              </a:rPr>
              <a:t>&gt;=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B4CDA8"/>
                </a:solidFill>
                <a:latin typeface="Courier New"/>
                <a:ea typeface="Courier New"/>
                <a:cs typeface="Courier New"/>
                <a:sym typeface="Courier New"/>
              </a:rPr>
              <a:t>8</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"Constraseña suficientemente larga."</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499CD5"/>
                </a:solidFill>
                <a:latin typeface="Courier New"/>
                <a:ea typeface="Courier New"/>
                <a:cs typeface="Courier New"/>
                <a:sym typeface="Courier New"/>
              </a:rPr>
              <a:t>if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39C8B0"/>
                </a:solidFill>
                <a:latin typeface="Courier New"/>
                <a:ea typeface="Courier New"/>
                <a:cs typeface="Courier New"/>
                <a:sym typeface="Courier New"/>
              </a:rPr>
              <a:t>Objects</a:t>
            </a:r>
            <a:r>
              <a:rPr b="1" i="0" lang="en-US" sz="1900" u="none" cap="none" strike="noStrike">
                <a:solidFill>
                  <a:schemeClr val="dk1"/>
                </a:solidFill>
                <a:latin typeface="Courier New"/>
                <a:ea typeface="Courier New"/>
                <a:cs typeface="Courier New"/>
                <a:sym typeface="Courier New"/>
              </a:rPr>
              <a:t>.equals(</a:t>
            </a:r>
            <a:r>
              <a:rPr b="1" i="0" lang="en-US" sz="1900" u="none" cap="none" strike="noStrike">
                <a:solidFill>
                  <a:srgbClr val="94DBFD"/>
                </a:solidFill>
                <a:latin typeface="Courier New"/>
                <a:ea typeface="Courier New"/>
                <a:cs typeface="Courier New"/>
                <a:sym typeface="Courier New"/>
              </a:rPr>
              <a:t>password</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CD9069"/>
                </a:solidFill>
                <a:latin typeface="Courier New"/>
                <a:ea typeface="Courier New"/>
                <a:cs typeface="Courier New"/>
                <a:sym typeface="Courier New"/>
              </a:rPr>
              <a:t>"password_secure"</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"Ademas es la contraseña correcta."</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499CD5"/>
                </a:solidFill>
                <a:latin typeface="Courier New"/>
                <a:ea typeface="Courier New"/>
                <a:cs typeface="Courier New"/>
                <a:sym typeface="Courier New"/>
              </a:rPr>
              <a:t>else </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"Pero es incorrecta."</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499CD5"/>
                </a:solidFill>
                <a:latin typeface="Courier New"/>
                <a:ea typeface="Courier New"/>
                <a:cs typeface="Courier New"/>
                <a:sym typeface="Courier New"/>
              </a:rPr>
              <a:t>else </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"Constraseña muy corta e insegura."</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499CD5"/>
                </a:solidFill>
                <a:latin typeface="Courier New"/>
                <a:ea typeface="Courier New"/>
                <a:cs typeface="Courier New"/>
                <a:sym typeface="Courier New"/>
              </a:rPr>
              <a:t>if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39C8B0"/>
                </a:solidFill>
                <a:latin typeface="Courier New"/>
                <a:ea typeface="Courier New"/>
                <a:cs typeface="Courier New"/>
                <a:sym typeface="Courier New"/>
              </a:rPr>
              <a:t>Objects</a:t>
            </a:r>
            <a:r>
              <a:rPr b="1" i="0" lang="en-US" sz="1900" u="none" cap="none" strike="noStrike">
                <a:solidFill>
                  <a:schemeClr val="dk1"/>
                </a:solidFill>
                <a:latin typeface="Courier New"/>
                <a:ea typeface="Courier New"/>
                <a:cs typeface="Courier New"/>
                <a:sym typeface="Courier New"/>
              </a:rPr>
              <a:t>.equals(</a:t>
            </a:r>
            <a:r>
              <a:rPr b="1" i="0" lang="en-US" sz="1900" u="none" cap="none" strike="noStrike">
                <a:solidFill>
                  <a:srgbClr val="94DBFD"/>
                </a:solidFill>
                <a:latin typeface="Courier New"/>
                <a:ea typeface="Courier New"/>
                <a:cs typeface="Courier New"/>
                <a:sym typeface="Courier New"/>
              </a:rPr>
              <a:t>password</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CD9069"/>
                </a:solidFill>
                <a:latin typeface="Courier New"/>
                <a:ea typeface="Courier New"/>
                <a:cs typeface="Courier New"/>
                <a:sym typeface="Courier New"/>
              </a:rPr>
              <a:t>"password_secure"</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BDBAA"/>
                </a:solidFill>
                <a:latin typeface="Courier New"/>
                <a:ea typeface="Courier New"/>
                <a:cs typeface="Courier New"/>
                <a:sym typeface="Courier New"/>
              </a:rPr>
              <a:t>println</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CD9069"/>
                </a:solidFill>
                <a:latin typeface="Courier New"/>
                <a:ea typeface="Courier New"/>
                <a:cs typeface="Courier New"/>
                <a:sym typeface="Courier New"/>
              </a:rPr>
              <a:t>"Ademas es incorrecta."</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3" name="Shape 833"/>
        <p:cNvGrpSpPr/>
        <p:nvPr/>
      </p:nvGrpSpPr>
      <p:grpSpPr>
        <a:xfrm>
          <a:off x="0" y="0"/>
          <a:ext cx="0" cy="0"/>
          <a:chOff x="0" y="0"/>
          <a:chExt cx="0" cy="0"/>
        </a:xfrm>
      </p:grpSpPr>
      <p:sp>
        <p:nvSpPr>
          <p:cNvPr id="834" name="Google Shape;834;g278ec0692c4_0_1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5" name="Google Shape;835;g278ec0692c4_0_1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6" name="Google Shape;836;g278ec0692c4_0_1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37" name="Google Shape;837;g278ec0692c4_0_16"/>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838" name="Google Shape;838;g278ec0692c4_0_1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278ec0692c4_0_1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40" name="Google Shape;840;g278ec0692c4_0_1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278ec0692c4_0_16"/>
          <p:cNvSpPr txBox="1"/>
          <p:nvPr/>
        </p:nvSpPr>
        <p:spPr>
          <a:xfrm>
            <a:off x="724200" y="1599850"/>
            <a:ext cx="10743600" cy="1539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a:t>
            </a:r>
            <a:r>
              <a:rPr b="1" i="1" lang="en-US" sz="2000">
                <a:latin typeface="Trebuchet MS"/>
                <a:ea typeface="Trebuchet MS"/>
                <a:cs typeface="Trebuchet MS"/>
                <a:sym typeface="Trebuchet MS"/>
              </a:rPr>
              <a:t>7</a:t>
            </a:r>
            <a:r>
              <a:rPr b="1" i="1" lang="en-US" sz="2000" u="none" cap="none" strike="noStrike">
                <a:solidFill>
                  <a:srgbClr val="000000"/>
                </a:solidFill>
                <a:latin typeface="Trebuchet MS"/>
                <a:ea typeface="Trebuchet MS"/>
                <a:cs typeface="Trebuchet MS"/>
                <a:sym typeface="Trebuchet MS"/>
              </a:rPr>
              <a:t>.</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lang="en-US" sz="2400">
                <a:solidFill>
                  <a:schemeClr val="dk1"/>
                </a:solidFill>
                <a:highlight>
                  <a:srgbClr val="FFFFFF"/>
                </a:highlight>
                <a:latin typeface="Trebuchet MS"/>
                <a:ea typeface="Trebuchet MS"/>
                <a:cs typeface="Trebuchet MS"/>
                <a:sym typeface="Trebuchet MS"/>
              </a:rPr>
              <a:t>Los tramos impositivos para la declaración de la renta en un determinado país son los siguientes:</a:t>
            </a:r>
            <a:endParaRPr i="0" sz="2800" u="none" cap="none" strike="noStrike">
              <a:solidFill>
                <a:srgbClr val="000000"/>
              </a:solidFill>
              <a:latin typeface="Trebuchet MS"/>
              <a:ea typeface="Trebuchet MS"/>
              <a:cs typeface="Trebuchet MS"/>
              <a:sym typeface="Trebuchet MS"/>
            </a:endParaRPr>
          </a:p>
        </p:txBody>
      </p:sp>
      <p:sp>
        <p:nvSpPr>
          <p:cNvPr id="842" name="Google Shape;842;g278ec0692c4_0_1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3" name="Google Shape;843;g278ec0692c4_0_1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lang="en-US" sz="2000">
                <a:solidFill>
                  <a:srgbClr val="003870"/>
                </a:solidFill>
                <a:latin typeface="Trebuchet MS"/>
                <a:ea typeface="Trebuchet MS"/>
                <a:cs typeface="Trebuchet MS"/>
                <a:sym typeface="Trebuchet MS"/>
              </a:rPr>
              <a:t>Python</a:t>
            </a:r>
            <a:endParaRPr b="1" i="0" sz="2000" u="none" cap="none" strike="noStrike">
              <a:solidFill>
                <a:srgbClr val="003870"/>
              </a:solidFill>
              <a:latin typeface="Trebuchet MS"/>
              <a:ea typeface="Trebuchet MS"/>
              <a:cs typeface="Trebuchet MS"/>
              <a:sym typeface="Trebuchet MS"/>
            </a:endParaRPr>
          </a:p>
        </p:txBody>
      </p:sp>
      <p:graphicFrame>
        <p:nvGraphicFramePr>
          <p:cNvPr id="844" name="Google Shape;844;g278ec0692c4_0_16"/>
          <p:cNvGraphicFramePr/>
          <p:nvPr/>
        </p:nvGraphicFramePr>
        <p:xfrm>
          <a:off x="521125" y="3272638"/>
          <a:ext cx="3000000" cy="3000000"/>
        </p:xfrm>
        <a:graphic>
          <a:graphicData uri="http://schemas.openxmlformats.org/drawingml/2006/table">
            <a:tbl>
              <a:tblPr>
                <a:noFill/>
                <a:tableStyleId>{DDFD906D-B5D4-4457-B46D-9B005C30C2CF}</a:tableStyleId>
              </a:tblPr>
              <a:tblGrid>
                <a:gridCol w="3492700"/>
                <a:gridCol w="3492700"/>
              </a:tblGrid>
              <a:tr h="358625">
                <a:tc>
                  <a:txBody>
                    <a:bodyPr/>
                    <a:lstStyle/>
                    <a:p>
                      <a:pPr indent="0" lvl="0" marL="0" rtl="0" algn="ctr">
                        <a:spcBef>
                          <a:spcPts val="0"/>
                        </a:spcBef>
                        <a:spcAft>
                          <a:spcPts val="0"/>
                        </a:spcAft>
                        <a:buNone/>
                      </a:pPr>
                      <a:r>
                        <a:rPr lang="en-US"/>
                        <a:t>Renta anual</a:t>
                      </a:r>
                      <a:endParaRPr/>
                    </a:p>
                  </a:txBody>
                  <a:tcPr marT="91425" marB="91425" marR="91425" marL="91425">
                    <a:solidFill>
                      <a:srgbClr val="D4D4D4"/>
                    </a:solidFill>
                  </a:tcPr>
                </a:tc>
                <a:tc>
                  <a:txBody>
                    <a:bodyPr/>
                    <a:lstStyle/>
                    <a:p>
                      <a:pPr indent="0" lvl="0" marL="0" rtl="0" algn="ctr">
                        <a:spcBef>
                          <a:spcPts val="0"/>
                        </a:spcBef>
                        <a:spcAft>
                          <a:spcPts val="0"/>
                        </a:spcAft>
                        <a:buNone/>
                      </a:pPr>
                      <a:r>
                        <a:rPr lang="en-US"/>
                        <a:t>Tipo Impositivo</a:t>
                      </a:r>
                      <a:endParaRPr/>
                    </a:p>
                  </a:txBody>
                  <a:tcPr marT="91425" marB="91425" marR="91425" marL="91425">
                    <a:solidFill>
                      <a:srgbClr val="D4D4D4"/>
                    </a:solidFill>
                  </a:tcPr>
                </a:tc>
              </a:tr>
              <a:tr h="358625">
                <a:tc>
                  <a:txBody>
                    <a:bodyPr/>
                    <a:lstStyle/>
                    <a:p>
                      <a:pPr indent="0" lvl="0" marL="0" rtl="0" algn="ctr">
                        <a:spcBef>
                          <a:spcPts val="0"/>
                        </a:spcBef>
                        <a:spcAft>
                          <a:spcPts val="0"/>
                        </a:spcAft>
                        <a:buNone/>
                      </a:pPr>
                      <a:r>
                        <a:rPr lang="en-US"/>
                        <a:t>Menos de 10.000$</a:t>
                      </a:r>
                      <a:endParaRPr/>
                    </a:p>
                  </a:txBody>
                  <a:tcPr marT="91425" marB="91425" marR="91425" marL="91425"/>
                </a:tc>
                <a:tc>
                  <a:txBody>
                    <a:bodyPr/>
                    <a:lstStyle/>
                    <a:p>
                      <a:pPr indent="0" lvl="0" marL="0" rtl="0" algn="ctr">
                        <a:spcBef>
                          <a:spcPts val="0"/>
                        </a:spcBef>
                        <a:spcAft>
                          <a:spcPts val="0"/>
                        </a:spcAft>
                        <a:buNone/>
                      </a:pPr>
                      <a:r>
                        <a:rPr lang="en-US"/>
                        <a:t>5%</a:t>
                      </a:r>
                      <a:endParaRPr/>
                    </a:p>
                  </a:txBody>
                  <a:tcPr marT="91425" marB="91425" marR="91425" marL="91425"/>
                </a:tc>
              </a:tr>
              <a:tr h="358625">
                <a:tc>
                  <a:txBody>
                    <a:bodyPr/>
                    <a:lstStyle/>
                    <a:p>
                      <a:pPr indent="0" lvl="0" marL="0" rtl="0" algn="ctr">
                        <a:spcBef>
                          <a:spcPts val="0"/>
                        </a:spcBef>
                        <a:spcAft>
                          <a:spcPts val="0"/>
                        </a:spcAft>
                        <a:buNone/>
                      </a:pPr>
                      <a:r>
                        <a:rPr lang="en-US"/>
                        <a:t>Entre 10.000</a:t>
                      </a:r>
                      <a:r>
                        <a:rPr lang="en-US">
                          <a:solidFill>
                            <a:schemeClr val="dk1"/>
                          </a:solidFill>
                        </a:rPr>
                        <a:t>$</a:t>
                      </a:r>
                      <a:r>
                        <a:rPr lang="en-US"/>
                        <a:t> y 20.000</a:t>
                      </a:r>
                      <a:r>
                        <a:rPr lang="en-US">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US"/>
                        <a:t>15%</a:t>
                      </a:r>
                      <a:endParaRPr/>
                    </a:p>
                  </a:txBody>
                  <a:tcPr marT="91425" marB="91425" marR="91425" marL="91425"/>
                </a:tc>
              </a:tr>
              <a:tr h="358625">
                <a:tc>
                  <a:txBody>
                    <a:bodyPr/>
                    <a:lstStyle/>
                    <a:p>
                      <a:pPr indent="0" lvl="0" marL="0" rtl="0" algn="ctr">
                        <a:spcBef>
                          <a:spcPts val="0"/>
                        </a:spcBef>
                        <a:spcAft>
                          <a:spcPts val="0"/>
                        </a:spcAft>
                        <a:buNone/>
                      </a:pPr>
                      <a:r>
                        <a:rPr lang="en-US"/>
                        <a:t>Entre 20.000</a:t>
                      </a:r>
                      <a:r>
                        <a:rPr lang="en-US">
                          <a:solidFill>
                            <a:schemeClr val="dk1"/>
                          </a:solidFill>
                        </a:rPr>
                        <a:t>$</a:t>
                      </a:r>
                      <a:r>
                        <a:rPr lang="en-US"/>
                        <a:t> y 35.000</a:t>
                      </a:r>
                      <a:r>
                        <a:rPr lang="en-US">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US"/>
                        <a:t>20%</a:t>
                      </a:r>
                      <a:endParaRPr/>
                    </a:p>
                  </a:txBody>
                  <a:tcPr marT="91425" marB="91425" marR="91425" marL="91425"/>
                </a:tc>
              </a:tr>
              <a:tr h="358625">
                <a:tc>
                  <a:txBody>
                    <a:bodyPr/>
                    <a:lstStyle/>
                    <a:p>
                      <a:pPr indent="0" lvl="0" marL="0" rtl="0" algn="ctr">
                        <a:spcBef>
                          <a:spcPts val="0"/>
                        </a:spcBef>
                        <a:spcAft>
                          <a:spcPts val="0"/>
                        </a:spcAft>
                        <a:buNone/>
                      </a:pPr>
                      <a:r>
                        <a:rPr lang="en-US"/>
                        <a:t>Entre 35.000</a:t>
                      </a:r>
                      <a:r>
                        <a:rPr lang="en-US">
                          <a:solidFill>
                            <a:schemeClr val="dk1"/>
                          </a:solidFill>
                        </a:rPr>
                        <a:t>$ y 60.000$</a:t>
                      </a:r>
                      <a:endParaRPr/>
                    </a:p>
                  </a:txBody>
                  <a:tcPr marT="91425" marB="91425" marR="91425" marL="91425"/>
                </a:tc>
                <a:tc>
                  <a:txBody>
                    <a:bodyPr/>
                    <a:lstStyle/>
                    <a:p>
                      <a:pPr indent="0" lvl="0" marL="0" rtl="0" algn="ctr">
                        <a:spcBef>
                          <a:spcPts val="0"/>
                        </a:spcBef>
                        <a:spcAft>
                          <a:spcPts val="0"/>
                        </a:spcAft>
                        <a:buNone/>
                      </a:pPr>
                      <a:r>
                        <a:rPr lang="en-US"/>
                        <a:t>30%</a:t>
                      </a:r>
                      <a:endParaRPr/>
                    </a:p>
                  </a:txBody>
                  <a:tcPr marT="91425" marB="91425" marR="91425" marL="91425"/>
                </a:tc>
              </a:tr>
              <a:tr h="358625">
                <a:tc>
                  <a:txBody>
                    <a:bodyPr/>
                    <a:lstStyle/>
                    <a:p>
                      <a:pPr indent="0" lvl="0" marL="0" rtl="0" algn="ctr">
                        <a:spcBef>
                          <a:spcPts val="0"/>
                        </a:spcBef>
                        <a:spcAft>
                          <a:spcPts val="0"/>
                        </a:spcAft>
                        <a:buNone/>
                      </a:pPr>
                      <a:r>
                        <a:rPr lang="en-US"/>
                        <a:t>Más de 60.000</a:t>
                      </a:r>
                      <a:r>
                        <a:rPr lang="en-US">
                          <a:solidFill>
                            <a:schemeClr val="dk1"/>
                          </a:solidFill>
                        </a:rPr>
                        <a:t>$</a:t>
                      </a:r>
                      <a:endParaRPr/>
                    </a:p>
                  </a:txBody>
                  <a:tcPr marT="91425" marB="91425" marR="91425" marL="91425"/>
                </a:tc>
                <a:tc>
                  <a:txBody>
                    <a:bodyPr/>
                    <a:lstStyle/>
                    <a:p>
                      <a:pPr indent="0" lvl="0" marL="0" rtl="0" algn="ctr">
                        <a:spcBef>
                          <a:spcPts val="0"/>
                        </a:spcBef>
                        <a:spcAft>
                          <a:spcPts val="0"/>
                        </a:spcAft>
                        <a:buNone/>
                      </a:pPr>
                      <a:r>
                        <a:rPr lang="en-US"/>
                        <a:t>45%</a:t>
                      </a:r>
                      <a:endParaRPr/>
                    </a:p>
                  </a:txBody>
                  <a:tcPr marT="91425" marB="91425" marR="91425" marL="91425"/>
                </a:tc>
              </a:tr>
            </a:tbl>
          </a:graphicData>
        </a:graphic>
      </p:graphicFrame>
      <p:sp>
        <p:nvSpPr>
          <p:cNvPr id="845" name="Google Shape;845;g278ec0692c4_0_16"/>
          <p:cNvSpPr txBox="1"/>
          <p:nvPr/>
        </p:nvSpPr>
        <p:spPr>
          <a:xfrm>
            <a:off x="7895200" y="3221750"/>
            <a:ext cx="3839100" cy="20010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highlight>
                  <a:srgbClr val="FFF2CC"/>
                </a:highlight>
              </a:rPr>
              <a:t>Escribir un programa que pregunte al usuario su renta anual, muestre por pantalla el tipo impositivo que le corresponde y si tiene un deducible aplicarlo con el valor 20% respecto a la renta</a:t>
            </a:r>
            <a:r>
              <a:rPr lang="en-US" sz="2300">
                <a:solidFill>
                  <a:schemeClr val="dk1"/>
                </a:solidFill>
                <a:highlight>
                  <a:srgbClr val="FFF2CC"/>
                </a:highlight>
              </a:rPr>
              <a:t>.</a:t>
            </a:r>
            <a:endParaRPr sz="2100">
              <a:highlight>
                <a:srgbClr val="FFF2CC"/>
              </a:highlight>
            </a:endParaRPr>
          </a:p>
        </p:txBody>
      </p:sp>
      <p:sp>
        <p:nvSpPr>
          <p:cNvPr id="846" name="Google Shape;846;g278ec0692c4_0_16"/>
          <p:cNvSpPr/>
          <p:nvPr/>
        </p:nvSpPr>
        <p:spPr>
          <a:xfrm>
            <a:off x="9580000" y="5468107"/>
            <a:ext cx="292500" cy="356400"/>
          </a:xfrm>
          <a:prstGeom prst="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0" name="Shape 850"/>
        <p:cNvGrpSpPr/>
        <p:nvPr/>
      </p:nvGrpSpPr>
      <p:grpSpPr>
        <a:xfrm>
          <a:off x="0" y="0"/>
          <a:ext cx="0" cy="0"/>
          <a:chOff x="0" y="0"/>
          <a:chExt cx="0" cy="0"/>
        </a:xfrm>
      </p:grpSpPr>
      <p:sp>
        <p:nvSpPr>
          <p:cNvPr id="851" name="Google Shape;851;g278ec0692c4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2" name="Google Shape;852;g278ec0692c4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3" name="Google Shape;853;g278ec0692c4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54" name="Google Shape;854;g278ec0692c4_0_0"/>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855" name="Google Shape;855;g278ec0692c4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278ec0692c4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57" name="Google Shape;857;g278ec0692c4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278ec0692c4_0_0"/>
          <p:cNvSpPr txBox="1"/>
          <p:nvPr/>
        </p:nvSpPr>
        <p:spPr>
          <a:xfrm>
            <a:off x="724200" y="1599850"/>
            <a:ext cx="10743600" cy="118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a:t>
            </a:r>
            <a:r>
              <a:rPr b="1" i="1" lang="en-US" sz="2000">
                <a:latin typeface="Trebuchet MS"/>
                <a:ea typeface="Trebuchet MS"/>
                <a:cs typeface="Trebuchet MS"/>
                <a:sym typeface="Trebuchet MS"/>
              </a:rPr>
              <a:t>7</a:t>
            </a:r>
            <a:r>
              <a:rPr b="1" i="1" lang="en-US" sz="2000" u="none" cap="none" strike="noStrike">
                <a:solidFill>
                  <a:srgbClr val="000000"/>
                </a:solidFill>
                <a:latin typeface="Trebuchet MS"/>
                <a:ea typeface="Trebuchet MS"/>
                <a:cs typeface="Trebuchet MS"/>
                <a:sym typeface="Trebuchet MS"/>
              </a:rPr>
              <a:t>.</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i="0" sz="2500" u="none" cap="none" strike="noStrike">
              <a:solidFill>
                <a:srgbClr val="000000"/>
              </a:solidFill>
              <a:latin typeface="Trebuchet MS"/>
              <a:ea typeface="Trebuchet MS"/>
              <a:cs typeface="Trebuchet MS"/>
              <a:sym typeface="Trebuchet MS"/>
            </a:endParaRPr>
          </a:p>
        </p:txBody>
      </p:sp>
      <p:sp>
        <p:nvSpPr>
          <p:cNvPr id="859" name="Google Shape;859;g278ec0692c4_0_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0" name="Google Shape;860;g278ec0692c4_0_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861" name="Google Shape;861;g278ec0692c4_0_0"/>
          <p:cNvSpPr txBox="1"/>
          <p:nvPr/>
        </p:nvSpPr>
        <p:spPr>
          <a:xfrm>
            <a:off x="2527300" y="1274500"/>
            <a:ext cx="8815800" cy="5319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600">
                <a:solidFill>
                  <a:srgbClr val="9CDCFE"/>
                </a:solidFill>
                <a:latin typeface="Courier New"/>
                <a:ea typeface="Courier New"/>
                <a:cs typeface="Courier New"/>
                <a:sym typeface="Courier New"/>
              </a:rPr>
              <a:t>sueldo</a:t>
            </a:r>
            <a:r>
              <a:rPr b="1" lang="en-US" sz="1600">
                <a:solidFill>
                  <a:srgbClr val="D4D4D4"/>
                </a:solidFill>
                <a:latin typeface="Courier New"/>
                <a:ea typeface="Courier New"/>
                <a:cs typeface="Courier New"/>
                <a:sym typeface="Courier New"/>
              </a:rPr>
              <a:t>=</a:t>
            </a:r>
            <a:r>
              <a:rPr b="1" lang="en-US" sz="1600">
                <a:solidFill>
                  <a:srgbClr val="4EC9B0"/>
                </a:solidFill>
                <a:latin typeface="Courier New"/>
                <a:ea typeface="Courier New"/>
                <a:cs typeface="Courier New"/>
                <a:sym typeface="Courier New"/>
              </a:rPr>
              <a:t>int</a:t>
            </a:r>
            <a:r>
              <a:rPr b="1" lang="en-US" sz="1600">
                <a:solidFill>
                  <a:srgbClr val="CCCCCC"/>
                </a:solidFill>
                <a:latin typeface="Courier New"/>
                <a:ea typeface="Courier New"/>
                <a:cs typeface="Courier New"/>
                <a:sym typeface="Courier New"/>
              </a:rPr>
              <a:t>(</a:t>
            </a:r>
            <a:r>
              <a:rPr b="1" lang="en-US" sz="1600">
                <a:solidFill>
                  <a:srgbClr val="DCDCAA"/>
                </a:solidFill>
                <a:latin typeface="Courier New"/>
                <a:ea typeface="Courier New"/>
                <a:cs typeface="Courier New"/>
                <a:sym typeface="Courier New"/>
              </a:rPr>
              <a:t>input</a:t>
            </a:r>
            <a:r>
              <a:rPr b="1" lang="en-US" sz="1600">
                <a:solidFill>
                  <a:srgbClr val="CCCCCC"/>
                </a:solidFill>
                <a:latin typeface="Courier New"/>
                <a:ea typeface="Courier New"/>
                <a:cs typeface="Courier New"/>
                <a:sym typeface="Courier New"/>
              </a:rPr>
              <a:t>(</a:t>
            </a:r>
            <a:r>
              <a:rPr b="1" lang="en-US" sz="1600">
                <a:solidFill>
                  <a:srgbClr val="CE9178"/>
                </a:solidFill>
                <a:latin typeface="Courier New"/>
                <a:ea typeface="Courier New"/>
                <a:cs typeface="Courier New"/>
                <a:sym typeface="Courier New"/>
              </a:rPr>
              <a:t>"Introduzca el valor de su sueldo"</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9CDCFE"/>
                </a:solidFill>
                <a:latin typeface="Courier New"/>
                <a:ea typeface="Courier New"/>
                <a:cs typeface="Courier New"/>
                <a:sym typeface="Courier New"/>
              </a:rPr>
              <a:t>deducible</a:t>
            </a:r>
            <a:r>
              <a:rPr b="1" lang="en-US" sz="1600">
                <a:solidFill>
                  <a:srgbClr val="D4D4D4"/>
                </a:solidFill>
                <a:latin typeface="Courier New"/>
                <a:ea typeface="Courier New"/>
                <a:cs typeface="Courier New"/>
                <a:sym typeface="Courier New"/>
              </a:rPr>
              <a:t>=</a:t>
            </a:r>
            <a:r>
              <a:rPr b="1" lang="en-US" sz="1600">
                <a:solidFill>
                  <a:srgbClr val="DCDCAA"/>
                </a:solidFill>
                <a:latin typeface="Courier New"/>
                <a:ea typeface="Courier New"/>
                <a:cs typeface="Courier New"/>
                <a:sym typeface="Courier New"/>
              </a:rPr>
              <a:t>input</a:t>
            </a:r>
            <a:r>
              <a:rPr b="1" lang="en-US" sz="1600">
                <a:solidFill>
                  <a:srgbClr val="CCCCCC"/>
                </a:solidFill>
                <a:latin typeface="Courier New"/>
                <a:ea typeface="Courier New"/>
                <a:cs typeface="Courier New"/>
                <a:sym typeface="Courier New"/>
              </a:rPr>
              <a:t>(</a:t>
            </a:r>
            <a:r>
              <a:rPr b="1" lang="en-US" sz="1600">
                <a:solidFill>
                  <a:srgbClr val="CE9178"/>
                </a:solidFill>
                <a:latin typeface="Courier New"/>
                <a:ea typeface="Courier New"/>
                <a:cs typeface="Courier New"/>
                <a:sym typeface="Courier New"/>
              </a:rPr>
              <a:t>"¿Cuenta con </a:t>
            </a:r>
            <a:r>
              <a:rPr b="1" lang="en-US" sz="1600">
                <a:solidFill>
                  <a:srgbClr val="CE9178"/>
                </a:solidFill>
                <a:latin typeface="Courier New"/>
                <a:ea typeface="Courier New"/>
                <a:cs typeface="Courier New"/>
                <a:sym typeface="Courier New"/>
              </a:rPr>
              <a:t>algún</a:t>
            </a:r>
            <a:r>
              <a:rPr b="1" lang="en-US" sz="1600">
                <a:solidFill>
                  <a:srgbClr val="CE9178"/>
                </a:solidFill>
                <a:latin typeface="Courier New"/>
                <a:ea typeface="Courier New"/>
                <a:cs typeface="Courier New"/>
                <a:sym typeface="Courier New"/>
              </a:rPr>
              <a:t> deducible? Introduzca ( si o no)"</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586C0"/>
                </a:solidFill>
                <a:latin typeface="Courier New"/>
                <a:ea typeface="Courier New"/>
                <a:cs typeface="Courier New"/>
                <a:sym typeface="Courier New"/>
              </a:rPr>
              <a:t>if</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sueldo</a:t>
            </a:r>
            <a:r>
              <a:rPr b="1" lang="en-US" sz="1600">
                <a:solidFill>
                  <a:srgbClr val="CCCCCC"/>
                </a:solidFill>
                <a:latin typeface="Courier New"/>
                <a:ea typeface="Courier New"/>
                <a:cs typeface="Courier New"/>
                <a:sym typeface="Courier New"/>
              </a:rPr>
              <a:t> </a:t>
            </a:r>
            <a:r>
              <a:rPr b="1" lang="en-US" sz="1600">
                <a:solidFill>
                  <a:srgbClr val="D4D4D4"/>
                </a:solidFill>
                <a:latin typeface="Courier New"/>
                <a:ea typeface="Courier New"/>
                <a:cs typeface="Courier New"/>
                <a:sym typeface="Courier New"/>
              </a:rPr>
              <a:t>&lt;</a:t>
            </a:r>
            <a:r>
              <a:rPr b="1" lang="en-US" sz="1600">
                <a:solidFill>
                  <a:srgbClr val="CCCCCC"/>
                </a:solidFill>
                <a:latin typeface="Courier New"/>
                <a:ea typeface="Courier New"/>
                <a:cs typeface="Courier New"/>
                <a:sym typeface="Courier New"/>
              </a:rPr>
              <a:t> </a:t>
            </a:r>
            <a:r>
              <a:rPr b="1" lang="en-US" sz="1600">
                <a:solidFill>
                  <a:srgbClr val="B5CEA8"/>
                </a:solidFill>
                <a:latin typeface="Courier New"/>
                <a:ea typeface="Courier New"/>
                <a:cs typeface="Courier New"/>
                <a:sym typeface="Courier New"/>
              </a:rPr>
              <a:t>10000</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neto</a:t>
            </a:r>
            <a:r>
              <a:rPr b="1" lang="en-US" sz="1600">
                <a:solidFill>
                  <a:srgbClr val="D4D4D4"/>
                </a:solidFill>
                <a:latin typeface="Courier New"/>
                <a:ea typeface="Courier New"/>
                <a:cs typeface="Courier New"/>
                <a:sym typeface="Courier New"/>
              </a:rPr>
              <a:t>=</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sueldo</a:t>
            </a:r>
            <a:r>
              <a:rPr b="1" lang="en-US" sz="1600">
                <a:solidFill>
                  <a:srgbClr val="D4D4D4"/>
                </a:solidFill>
                <a:latin typeface="Courier New"/>
                <a:ea typeface="Courier New"/>
                <a:cs typeface="Courier New"/>
                <a:sym typeface="Courier New"/>
              </a:rPr>
              <a:t>*</a:t>
            </a:r>
            <a:r>
              <a:rPr b="1" lang="en-US" sz="1600">
                <a:solidFill>
                  <a:srgbClr val="B5CEA8"/>
                </a:solidFill>
                <a:latin typeface="Courier New"/>
                <a:ea typeface="Courier New"/>
                <a:cs typeface="Courier New"/>
                <a:sym typeface="Courier New"/>
              </a:rPr>
              <a:t>0.05</a:t>
            </a:r>
            <a:endParaRPr b="1" sz="16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DCDCAA"/>
                </a:solidFill>
                <a:latin typeface="Courier New"/>
                <a:ea typeface="Courier New"/>
                <a:cs typeface="Courier New"/>
                <a:sym typeface="Courier New"/>
              </a:rPr>
              <a:t>print</a:t>
            </a:r>
            <a:r>
              <a:rPr b="1" lang="en-US" sz="1600">
                <a:solidFill>
                  <a:srgbClr val="CCCCCC"/>
                </a:solidFill>
                <a:latin typeface="Courier New"/>
                <a:ea typeface="Courier New"/>
                <a:cs typeface="Courier New"/>
                <a:sym typeface="Courier New"/>
              </a:rPr>
              <a:t>(</a:t>
            </a:r>
            <a:r>
              <a:rPr b="1" lang="en-US" sz="1600">
                <a:solidFill>
                  <a:srgbClr val="CE9178"/>
                </a:solidFill>
                <a:latin typeface="Courier New"/>
                <a:ea typeface="Courier New"/>
                <a:cs typeface="Courier New"/>
                <a:sym typeface="Courier New"/>
              </a:rPr>
              <a:t>"El tipo impositivo es 5% y su valor es:"</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neto</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C586C0"/>
                </a:solidFill>
                <a:latin typeface="Courier New"/>
                <a:ea typeface="Courier New"/>
                <a:cs typeface="Courier New"/>
                <a:sym typeface="Courier New"/>
              </a:rPr>
              <a:t>if</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deducible</a:t>
            </a:r>
            <a:r>
              <a:rPr b="1" lang="en-US" sz="1600">
                <a:solidFill>
                  <a:srgbClr val="CCCCCC"/>
                </a:solidFill>
                <a:latin typeface="Courier New"/>
                <a:ea typeface="Courier New"/>
                <a:cs typeface="Courier New"/>
                <a:sym typeface="Courier New"/>
              </a:rPr>
              <a:t> </a:t>
            </a:r>
            <a:r>
              <a:rPr b="1" lang="en-US" sz="1600">
                <a:solidFill>
                  <a:srgbClr val="D4D4D4"/>
                </a:solidFill>
                <a:latin typeface="Courier New"/>
                <a:ea typeface="Courier New"/>
                <a:cs typeface="Courier New"/>
                <a:sym typeface="Courier New"/>
              </a:rPr>
              <a:t>==</a:t>
            </a:r>
            <a:r>
              <a:rPr b="1" lang="en-US" sz="1600">
                <a:solidFill>
                  <a:srgbClr val="CCCCCC"/>
                </a:solidFill>
                <a:latin typeface="Courier New"/>
                <a:ea typeface="Courier New"/>
                <a:cs typeface="Courier New"/>
                <a:sym typeface="Courier New"/>
              </a:rPr>
              <a:t> </a:t>
            </a:r>
            <a:r>
              <a:rPr b="1" lang="en-US" sz="1600">
                <a:solidFill>
                  <a:srgbClr val="CE9178"/>
                </a:solidFill>
                <a:latin typeface="Courier New"/>
                <a:ea typeface="Courier New"/>
                <a:cs typeface="Courier New"/>
                <a:sym typeface="Courier New"/>
              </a:rPr>
              <a:t>"si"</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netodedu</a:t>
            </a:r>
            <a:r>
              <a:rPr b="1" lang="en-US" sz="1600">
                <a:solidFill>
                  <a:srgbClr val="D4D4D4"/>
                </a:solidFill>
                <a:latin typeface="Courier New"/>
                <a:ea typeface="Courier New"/>
                <a:cs typeface="Courier New"/>
                <a:sym typeface="Courier New"/>
              </a:rPr>
              <a:t>=</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sueldo</a:t>
            </a:r>
            <a:r>
              <a:rPr b="1" lang="en-US" sz="1600">
                <a:solidFill>
                  <a:srgbClr val="D4D4D4"/>
                </a:solidFill>
                <a:latin typeface="Courier New"/>
                <a:ea typeface="Courier New"/>
                <a:cs typeface="Courier New"/>
                <a:sym typeface="Courier New"/>
              </a:rPr>
              <a:t>*</a:t>
            </a:r>
            <a:r>
              <a:rPr b="1" lang="en-US" sz="1600">
                <a:solidFill>
                  <a:srgbClr val="B5CEA8"/>
                </a:solidFill>
                <a:latin typeface="Courier New"/>
                <a:ea typeface="Courier New"/>
                <a:cs typeface="Courier New"/>
                <a:sym typeface="Courier New"/>
              </a:rPr>
              <a:t>0.2</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DCDCAA"/>
                </a:solidFill>
                <a:latin typeface="Courier New"/>
                <a:ea typeface="Courier New"/>
                <a:cs typeface="Courier New"/>
                <a:sym typeface="Courier New"/>
              </a:rPr>
              <a:t>print</a:t>
            </a:r>
            <a:r>
              <a:rPr b="1" lang="en-US" sz="1600">
                <a:solidFill>
                  <a:srgbClr val="CCCCCC"/>
                </a:solidFill>
                <a:latin typeface="Courier New"/>
                <a:ea typeface="Courier New"/>
                <a:cs typeface="Courier New"/>
                <a:sym typeface="Courier New"/>
              </a:rPr>
              <a:t>(</a:t>
            </a:r>
            <a:r>
              <a:rPr b="1" lang="en-US" sz="1600">
                <a:solidFill>
                  <a:srgbClr val="CE9178"/>
                </a:solidFill>
                <a:latin typeface="Courier New"/>
                <a:ea typeface="Courier New"/>
                <a:cs typeface="Courier New"/>
                <a:sym typeface="Courier New"/>
              </a:rPr>
              <a:t>"El valor deducible es:"</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netodedu</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tot</a:t>
            </a:r>
            <a:r>
              <a:rPr b="1" lang="en-US" sz="1600">
                <a:solidFill>
                  <a:srgbClr val="D4D4D4"/>
                </a:solidFill>
                <a:latin typeface="Courier New"/>
                <a:ea typeface="Courier New"/>
                <a:cs typeface="Courier New"/>
                <a:sym typeface="Courier New"/>
              </a:rPr>
              <a:t>=</a:t>
            </a:r>
            <a:r>
              <a:rPr b="1" lang="en-US" sz="1600">
                <a:solidFill>
                  <a:srgbClr val="9CDCFE"/>
                </a:solidFill>
                <a:latin typeface="Courier New"/>
                <a:ea typeface="Courier New"/>
                <a:cs typeface="Courier New"/>
                <a:sym typeface="Courier New"/>
              </a:rPr>
              <a:t>neto</a:t>
            </a:r>
            <a:r>
              <a:rPr b="1" lang="en-US" sz="1600">
                <a:solidFill>
                  <a:srgbClr val="D4D4D4"/>
                </a:solidFill>
                <a:latin typeface="Courier New"/>
                <a:ea typeface="Courier New"/>
                <a:cs typeface="Courier New"/>
                <a:sym typeface="Courier New"/>
              </a:rPr>
              <a:t>-</a:t>
            </a:r>
            <a:r>
              <a:rPr b="1" lang="en-US" sz="1600">
                <a:solidFill>
                  <a:srgbClr val="9CDCFE"/>
                </a:solidFill>
                <a:latin typeface="Courier New"/>
                <a:ea typeface="Courier New"/>
                <a:cs typeface="Courier New"/>
                <a:sym typeface="Courier New"/>
              </a:rPr>
              <a:t>netodedu</a:t>
            </a:r>
            <a:endParaRPr b="1" sz="160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C586C0"/>
                </a:solidFill>
                <a:latin typeface="Courier New"/>
                <a:ea typeface="Courier New"/>
                <a:cs typeface="Courier New"/>
                <a:sym typeface="Courier New"/>
              </a:rPr>
              <a:t>if</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tot</a:t>
            </a:r>
            <a:r>
              <a:rPr b="1" lang="en-US" sz="1600">
                <a:solidFill>
                  <a:srgbClr val="D4D4D4"/>
                </a:solidFill>
                <a:latin typeface="Courier New"/>
                <a:ea typeface="Courier New"/>
                <a:cs typeface="Courier New"/>
                <a:sym typeface="Courier New"/>
              </a:rPr>
              <a:t>&lt;</a:t>
            </a:r>
            <a:r>
              <a:rPr b="1" lang="en-US" sz="1600">
                <a:solidFill>
                  <a:srgbClr val="B5CEA8"/>
                </a:solidFill>
                <a:latin typeface="Courier New"/>
                <a:ea typeface="Courier New"/>
                <a:cs typeface="Courier New"/>
                <a:sym typeface="Courier New"/>
              </a:rPr>
              <a:t>0</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DCDCAA"/>
                </a:solidFill>
                <a:latin typeface="Courier New"/>
                <a:ea typeface="Courier New"/>
                <a:cs typeface="Courier New"/>
                <a:sym typeface="Courier New"/>
              </a:rPr>
              <a:t>print</a:t>
            </a:r>
            <a:r>
              <a:rPr b="1" lang="en-US" sz="1600">
                <a:solidFill>
                  <a:srgbClr val="CCCCCC"/>
                </a:solidFill>
                <a:latin typeface="Courier New"/>
                <a:ea typeface="Courier New"/>
                <a:cs typeface="Courier New"/>
                <a:sym typeface="Courier New"/>
              </a:rPr>
              <a:t>(</a:t>
            </a:r>
            <a:r>
              <a:rPr b="1" lang="en-US" sz="1600">
                <a:solidFill>
                  <a:srgbClr val="CE9178"/>
                </a:solidFill>
                <a:latin typeface="Courier New"/>
                <a:ea typeface="Courier New"/>
                <a:cs typeface="Courier New"/>
                <a:sym typeface="Courier New"/>
              </a:rPr>
              <a:t>"felicidades deben regresarle:"</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tot</a:t>
            </a:r>
            <a:r>
              <a:rPr b="1" lang="en-US" sz="1600">
                <a:solidFill>
                  <a:srgbClr val="D4D4D4"/>
                </a:solidFill>
                <a:latin typeface="Courier New"/>
                <a:ea typeface="Courier New"/>
                <a:cs typeface="Courier New"/>
                <a:sym typeface="Courier New"/>
              </a:rPr>
              <a:t>*</a:t>
            </a:r>
            <a:r>
              <a:rPr b="1" lang="en-US" sz="1600">
                <a:solidFill>
                  <a:srgbClr val="CCCCCC"/>
                </a:solidFill>
                <a:latin typeface="Courier New"/>
                <a:ea typeface="Courier New"/>
                <a:cs typeface="Courier New"/>
                <a:sym typeface="Courier New"/>
              </a:rPr>
              <a:t>(</a:t>
            </a:r>
            <a:r>
              <a:rPr b="1" lang="en-US" sz="1600">
                <a:solidFill>
                  <a:srgbClr val="D4D4D4"/>
                </a:solidFill>
                <a:latin typeface="Courier New"/>
                <a:ea typeface="Courier New"/>
                <a:cs typeface="Courier New"/>
                <a:sym typeface="Courier New"/>
              </a:rPr>
              <a:t>-</a:t>
            </a:r>
            <a:r>
              <a:rPr b="1" lang="en-US" sz="1600">
                <a:solidFill>
                  <a:srgbClr val="B5CEA8"/>
                </a:solidFill>
                <a:latin typeface="Courier New"/>
                <a:ea typeface="Courier New"/>
                <a:cs typeface="Courier New"/>
                <a:sym typeface="Courier New"/>
              </a:rPr>
              <a:t>1</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C586C0"/>
                </a:solidFill>
                <a:latin typeface="Courier New"/>
                <a:ea typeface="Courier New"/>
                <a:cs typeface="Courier New"/>
                <a:sym typeface="Courier New"/>
              </a:rPr>
              <a:t>else</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DCDCAA"/>
                </a:solidFill>
                <a:latin typeface="Courier New"/>
                <a:ea typeface="Courier New"/>
                <a:cs typeface="Courier New"/>
                <a:sym typeface="Courier New"/>
              </a:rPr>
              <a:t>print</a:t>
            </a:r>
            <a:r>
              <a:rPr b="1" lang="en-US" sz="1600">
                <a:solidFill>
                  <a:srgbClr val="CCCCCC"/>
                </a:solidFill>
                <a:latin typeface="Courier New"/>
                <a:ea typeface="Courier New"/>
                <a:cs typeface="Courier New"/>
                <a:sym typeface="Courier New"/>
              </a:rPr>
              <a:t>(</a:t>
            </a:r>
            <a:r>
              <a:rPr b="1" lang="en-US" sz="1600">
                <a:solidFill>
                  <a:srgbClr val="CE9178"/>
                </a:solidFill>
                <a:latin typeface="Courier New"/>
                <a:ea typeface="Courier New"/>
                <a:cs typeface="Courier New"/>
                <a:sym typeface="Courier New"/>
              </a:rPr>
              <a:t>"Valor total a pagar:"</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tot</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C586C0"/>
                </a:solidFill>
                <a:latin typeface="Courier New"/>
                <a:ea typeface="Courier New"/>
                <a:cs typeface="Courier New"/>
                <a:sym typeface="Courier New"/>
              </a:rPr>
              <a:t>else</a:t>
            </a:r>
            <a:r>
              <a:rPr b="1" lang="en-US"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600">
                <a:solidFill>
                  <a:srgbClr val="CCCCCC"/>
                </a:solidFill>
                <a:latin typeface="Courier New"/>
                <a:ea typeface="Courier New"/>
                <a:cs typeface="Courier New"/>
                <a:sym typeface="Courier New"/>
              </a:rPr>
              <a:t>        </a:t>
            </a:r>
            <a:r>
              <a:rPr b="1" lang="en-US" sz="1600">
                <a:solidFill>
                  <a:srgbClr val="DCDCAA"/>
                </a:solidFill>
                <a:latin typeface="Courier New"/>
                <a:ea typeface="Courier New"/>
                <a:cs typeface="Courier New"/>
                <a:sym typeface="Courier New"/>
              </a:rPr>
              <a:t>print</a:t>
            </a:r>
            <a:r>
              <a:rPr b="1" lang="en-US" sz="1600">
                <a:solidFill>
                  <a:srgbClr val="CCCCCC"/>
                </a:solidFill>
                <a:latin typeface="Courier New"/>
                <a:ea typeface="Courier New"/>
                <a:cs typeface="Courier New"/>
                <a:sym typeface="Courier New"/>
              </a:rPr>
              <a:t>(</a:t>
            </a:r>
            <a:r>
              <a:rPr b="1" lang="en-US" sz="1600">
                <a:solidFill>
                  <a:srgbClr val="CE9178"/>
                </a:solidFill>
                <a:latin typeface="Courier New"/>
                <a:ea typeface="Courier New"/>
                <a:cs typeface="Courier New"/>
                <a:sym typeface="Courier New"/>
              </a:rPr>
              <a:t>"Valor total a pagar:"</a:t>
            </a:r>
            <a:r>
              <a:rPr b="1" lang="en-US" sz="1600">
                <a:solidFill>
                  <a:srgbClr val="CCCCCC"/>
                </a:solidFill>
                <a:latin typeface="Courier New"/>
                <a:ea typeface="Courier New"/>
                <a:cs typeface="Courier New"/>
                <a:sym typeface="Courier New"/>
              </a:rPr>
              <a:t>, </a:t>
            </a:r>
            <a:r>
              <a:rPr b="1" lang="en-US" sz="1600">
                <a:solidFill>
                  <a:srgbClr val="9CDCFE"/>
                </a:solidFill>
                <a:latin typeface="Courier New"/>
                <a:ea typeface="Courier New"/>
                <a:cs typeface="Courier New"/>
                <a:sym typeface="Courier New"/>
              </a:rPr>
              <a:t>neto</a:t>
            </a:r>
            <a:r>
              <a:rPr b="1" lang="en-US" sz="1600">
                <a:solidFill>
                  <a:srgbClr val="CCCCCC"/>
                </a:solidFill>
                <a:latin typeface="Courier New"/>
                <a:ea typeface="Courier New"/>
                <a:cs typeface="Courier New"/>
                <a:sym typeface="Courier New"/>
              </a:rPr>
              <a:t>)</a:t>
            </a:r>
            <a:endParaRPr sz="160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5" name="Shape 865"/>
        <p:cNvGrpSpPr/>
        <p:nvPr/>
      </p:nvGrpSpPr>
      <p:grpSpPr>
        <a:xfrm>
          <a:off x="0" y="0"/>
          <a:ext cx="0" cy="0"/>
          <a:chOff x="0" y="0"/>
          <a:chExt cx="0" cy="0"/>
        </a:xfrm>
      </p:grpSpPr>
      <p:sp>
        <p:nvSpPr>
          <p:cNvPr id="866" name="Google Shape;866;g278ec0692c4_0_3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7" name="Google Shape;867;g278ec0692c4_0_3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8" name="Google Shape;868;g278ec0692c4_0_3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69" name="Google Shape;869;g278ec0692c4_0_37"/>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870" name="Google Shape;870;g278ec0692c4_0_3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278ec0692c4_0_3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72" name="Google Shape;872;g278ec0692c4_0_3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278ec0692c4_0_37"/>
          <p:cNvSpPr txBox="1"/>
          <p:nvPr/>
        </p:nvSpPr>
        <p:spPr>
          <a:xfrm>
            <a:off x="724200" y="1599850"/>
            <a:ext cx="10743600" cy="118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a:t>
            </a:r>
            <a:r>
              <a:rPr b="1" i="1" lang="en-US" sz="2000">
                <a:latin typeface="Trebuchet MS"/>
                <a:ea typeface="Trebuchet MS"/>
                <a:cs typeface="Trebuchet MS"/>
                <a:sym typeface="Trebuchet MS"/>
              </a:rPr>
              <a:t>7</a:t>
            </a:r>
            <a:r>
              <a:rPr b="1" i="1" lang="en-US" sz="2000" u="none" cap="none" strike="noStrike">
                <a:solidFill>
                  <a:srgbClr val="000000"/>
                </a:solidFill>
                <a:latin typeface="Trebuchet MS"/>
                <a:ea typeface="Trebuchet MS"/>
                <a:cs typeface="Trebuchet MS"/>
                <a:sym typeface="Trebuchet MS"/>
              </a:rPr>
              <a:t>.</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i="0" sz="2500" u="none" cap="none" strike="noStrike">
              <a:solidFill>
                <a:srgbClr val="000000"/>
              </a:solidFill>
              <a:latin typeface="Trebuchet MS"/>
              <a:ea typeface="Trebuchet MS"/>
              <a:cs typeface="Trebuchet MS"/>
              <a:sym typeface="Trebuchet MS"/>
            </a:endParaRPr>
          </a:p>
        </p:txBody>
      </p:sp>
      <p:sp>
        <p:nvSpPr>
          <p:cNvPr id="874" name="Google Shape;874;g278ec0692c4_0_3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5" name="Google Shape;875;g278ec0692c4_0_3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876" name="Google Shape;876;g278ec0692c4_0_37"/>
          <p:cNvSpPr txBox="1"/>
          <p:nvPr/>
        </p:nvSpPr>
        <p:spPr>
          <a:xfrm>
            <a:off x="2912188" y="1298200"/>
            <a:ext cx="8176500" cy="5271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&gt;=</a:t>
            </a:r>
            <a:r>
              <a:rPr b="1" lang="en-US" sz="1700">
                <a:solidFill>
                  <a:srgbClr val="CCCCCC"/>
                </a:solidFill>
                <a:latin typeface="Courier New"/>
                <a:ea typeface="Courier New"/>
                <a:cs typeface="Courier New"/>
                <a:sym typeface="Courier New"/>
              </a:rPr>
              <a:t> </a:t>
            </a:r>
            <a:r>
              <a:rPr b="1" lang="en-US" sz="1700">
                <a:solidFill>
                  <a:srgbClr val="B5CEA8"/>
                </a:solidFill>
                <a:latin typeface="Courier New"/>
                <a:ea typeface="Courier New"/>
                <a:cs typeface="Courier New"/>
                <a:sym typeface="Courier New"/>
              </a:rPr>
              <a:t>10000</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&amp;</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&lt;=</a:t>
            </a:r>
            <a:r>
              <a:rPr b="1" lang="en-US" sz="1700">
                <a:solidFill>
                  <a:srgbClr val="CCCCCC"/>
                </a:solidFill>
                <a:latin typeface="Courier New"/>
                <a:ea typeface="Courier New"/>
                <a:cs typeface="Courier New"/>
                <a:sym typeface="Courier New"/>
              </a:rPr>
              <a:t> </a:t>
            </a:r>
            <a:r>
              <a:rPr b="1" lang="en-US" sz="1700">
                <a:solidFill>
                  <a:srgbClr val="B5CEA8"/>
                </a:solidFill>
                <a:latin typeface="Courier New"/>
                <a:ea typeface="Courier New"/>
                <a:cs typeface="Courier New"/>
                <a:sym typeface="Courier New"/>
              </a:rPr>
              <a:t>20000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0.15</a:t>
            </a:r>
            <a:endParaRPr b="1" sz="17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tipo impositivo es 15% y su valor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deducible</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CE9178"/>
                </a:solidFill>
                <a:latin typeface="Courier New"/>
                <a:ea typeface="Courier New"/>
                <a:cs typeface="Courier New"/>
                <a:sym typeface="Courier New"/>
              </a:rPr>
              <a:t>"si"</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0.2</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valor deducible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netodedu</a:t>
            </a:r>
            <a:endParaRPr b="1" sz="170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&lt;</a:t>
            </a:r>
            <a:r>
              <a:rPr b="1" lang="en-US" sz="1700">
                <a:solidFill>
                  <a:srgbClr val="B5CEA8"/>
                </a:solidFill>
                <a:latin typeface="Courier New"/>
                <a:ea typeface="Courier New"/>
                <a:cs typeface="Courier New"/>
                <a:sym typeface="Courier New"/>
              </a:rPr>
              <a:t>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"felicidades deben regresarle:"</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1</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800">
              <a:solidFill>
                <a:srgbClr val="9CDCFE"/>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0" name="Shape 880"/>
        <p:cNvGrpSpPr/>
        <p:nvPr/>
      </p:nvGrpSpPr>
      <p:grpSpPr>
        <a:xfrm>
          <a:off x="0" y="0"/>
          <a:ext cx="0" cy="0"/>
          <a:chOff x="0" y="0"/>
          <a:chExt cx="0" cy="0"/>
        </a:xfrm>
      </p:grpSpPr>
      <p:sp>
        <p:nvSpPr>
          <p:cNvPr id="881" name="Google Shape;881;g278ec0692c4_0_6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2" name="Google Shape;882;g278ec0692c4_0_6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3" name="Google Shape;883;g278ec0692c4_0_6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84" name="Google Shape;884;g278ec0692c4_0_66"/>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885" name="Google Shape;885;g278ec0692c4_0_6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278ec0692c4_0_6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87" name="Google Shape;887;g278ec0692c4_0_6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278ec0692c4_0_66"/>
          <p:cNvSpPr txBox="1"/>
          <p:nvPr/>
        </p:nvSpPr>
        <p:spPr>
          <a:xfrm>
            <a:off x="724200" y="1599850"/>
            <a:ext cx="10743600" cy="118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a:t>
            </a:r>
            <a:r>
              <a:rPr b="1" i="1" lang="en-US" sz="2000">
                <a:latin typeface="Trebuchet MS"/>
                <a:ea typeface="Trebuchet MS"/>
                <a:cs typeface="Trebuchet MS"/>
                <a:sym typeface="Trebuchet MS"/>
              </a:rPr>
              <a:t>7</a:t>
            </a:r>
            <a:r>
              <a:rPr b="1" i="1" lang="en-US" sz="2000" u="none" cap="none" strike="noStrike">
                <a:solidFill>
                  <a:srgbClr val="000000"/>
                </a:solidFill>
                <a:latin typeface="Trebuchet MS"/>
                <a:ea typeface="Trebuchet MS"/>
                <a:cs typeface="Trebuchet MS"/>
                <a:sym typeface="Trebuchet MS"/>
              </a:rPr>
              <a:t>.</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i="0" sz="2500" u="none" cap="none" strike="noStrike">
              <a:solidFill>
                <a:srgbClr val="000000"/>
              </a:solidFill>
              <a:latin typeface="Trebuchet MS"/>
              <a:ea typeface="Trebuchet MS"/>
              <a:cs typeface="Trebuchet MS"/>
              <a:sym typeface="Trebuchet MS"/>
            </a:endParaRPr>
          </a:p>
        </p:txBody>
      </p:sp>
      <p:sp>
        <p:nvSpPr>
          <p:cNvPr id="889" name="Google Shape;889;g278ec0692c4_0_6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0" name="Google Shape;890;g278ec0692c4_0_6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891" name="Google Shape;891;g278ec0692c4_0_66"/>
          <p:cNvSpPr txBox="1"/>
          <p:nvPr/>
        </p:nvSpPr>
        <p:spPr>
          <a:xfrm>
            <a:off x="2979588" y="1418200"/>
            <a:ext cx="8176500" cy="5418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&gt;</a:t>
            </a:r>
            <a:r>
              <a:rPr b="1" lang="en-US" sz="1700">
                <a:solidFill>
                  <a:srgbClr val="CCCCCC"/>
                </a:solidFill>
                <a:latin typeface="Courier New"/>
                <a:ea typeface="Courier New"/>
                <a:cs typeface="Courier New"/>
                <a:sym typeface="Courier New"/>
              </a:rPr>
              <a:t> </a:t>
            </a:r>
            <a:r>
              <a:rPr b="1" lang="en-US" sz="1700">
                <a:solidFill>
                  <a:srgbClr val="B5CEA8"/>
                </a:solidFill>
                <a:latin typeface="Courier New"/>
                <a:ea typeface="Courier New"/>
                <a:cs typeface="Courier New"/>
                <a:sym typeface="Courier New"/>
              </a:rPr>
              <a:t>20000</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&amp;</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&lt;=</a:t>
            </a:r>
            <a:r>
              <a:rPr b="1" lang="en-US" sz="1700">
                <a:solidFill>
                  <a:srgbClr val="CCCCCC"/>
                </a:solidFill>
                <a:latin typeface="Courier New"/>
                <a:ea typeface="Courier New"/>
                <a:cs typeface="Courier New"/>
                <a:sym typeface="Courier New"/>
              </a:rPr>
              <a:t> </a:t>
            </a:r>
            <a:r>
              <a:rPr b="1" lang="en-US" sz="1700">
                <a:solidFill>
                  <a:srgbClr val="B5CEA8"/>
                </a:solidFill>
                <a:latin typeface="Courier New"/>
                <a:ea typeface="Courier New"/>
                <a:cs typeface="Courier New"/>
                <a:sym typeface="Courier New"/>
              </a:rPr>
              <a:t>35000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0.2</a:t>
            </a:r>
            <a:endParaRPr b="1" sz="17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tipo impositivo es 20% y su valor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deducible</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CE9178"/>
                </a:solidFill>
                <a:latin typeface="Courier New"/>
                <a:ea typeface="Courier New"/>
                <a:cs typeface="Courier New"/>
                <a:sym typeface="Courier New"/>
              </a:rPr>
              <a:t>"si"</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0.2</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valor deducible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netodedu</a:t>
            </a:r>
            <a:endParaRPr b="1" sz="170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&lt;</a:t>
            </a:r>
            <a:r>
              <a:rPr b="1" lang="en-US" sz="1700">
                <a:solidFill>
                  <a:srgbClr val="B5CEA8"/>
                </a:solidFill>
                <a:latin typeface="Courier New"/>
                <a:ea typeface="Courier New"/>
                <a:cs typeface="Courier New"/>
                <a:sym typeface="Courier New"/>
              </a:rPr>
              <a:t>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"felicidades deben regresarle:"</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1</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700">
              <a:solidFill>
                <a:srgbClr val="C586C0"/>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5" name="Shape 895"/>
        <p:cNvGrpSpPr/>
        <p:nvPr/>
      </p:nvGrpSpPr>
      <p:grpSpPr>
        <a:xfrm>
          <a:off x="0" y="0"/>
          <a:ext cx="0" cy="0"/>
          <a:chOff x="0" y="0"/>
          <a:chExt cx="0" cy="0"/>
        </a:xfrm>
      </p:grpSpPr>
      <p:sp>
        <p:nvSpPr>
          <p:cNvPr id="896" name="Google Shape;896;g278ec0692c4_0_8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7" name="Google Shape;897;g278ec0692c4_0_8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8" name="Google Shape;898;g278ec0692c4_0_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99" name="Google Shape;899;g278ec0692c4_0_80"/>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900" name="Google Shape;900;g278ec0692c4_0_8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278ec0692c4_0_8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02" name="Google Shape;902;g278ec0692c4_0_8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278ec0692c4_0_80"/>
          <p:cNvSpPr txBox="1"/>
          <p:nvPr/>
        </p:nvSpPr>
        <p:spPr>
          <a:xfrm>
            <a:off x="724200" y="1599850"/>
            <a:ext cx="10743600" cy="118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a:t>
            </a:r>
            <a:r>
              <a:rPr b="1" i="1" lang="en-US" sz="2000">
                <a:latin typeface="Trebuchet MS"/>
                <a:ea typeface="Trebuchet MS"/>
                <a:cs typeface="Trebuchet MS"/>
                <a:sym typeface="Trebuchet MS"/>
              </a:rPr>
              <a:t>7</a:t>
            </a:r>
            <a:r>
              <a:rPr b="1" i="1" lang="en-US" sz="2000" u="none" cap="none" strike="noStrike">
                <a:solidFill>
                  <a:srgbClr val="000000"/>
                </a:solidFill>
                <a:latin typeface="Trebuchet MS"/>
                <a:ea typeface="Trebuchet MS"/>
                <a:cs typeface="Trebuchet MS"/>
                <a:sym typeface="Trebuchet MS"/>
              </a:rPr>
              <a:t>.</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i="0" sz="2500" u="none" cap="none" strike="noStrike">
              <a:solidFill>
                <a:srgbClr val="000000"/>
              </a:solidFill>
              <a:latin typeface="Trebuchet MS"/>
              <a:ea typeface="Trebuchet MS"/>
              <a:cs typeface="Trebuchet MS"/>
              <a:sym typeface="Trebuchet MS"/>
            </a:endParaRPr>
          </a:p>
        </p:txBody>
      </p:sp>
      <p:sp>
        <p:nvSpPr>
          <p:cNvPr id="904" name="Google Shape;904;g278ec0692c4_0_8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5" name="Google Shape;905;g278ec0692c4_0_8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906" name="Google Shape;906;g278ec0692c4_0_80"/>
          <p:cNvSpPr txBox="1"/>
          <p:nvPr/>
        </p:nvSpPr>
        <p:spPr>
          <a:xfrm>
            <a:off x="2979588" y="1418200"/>
            <a:ext cx="8176500" cy="5418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&gt;</a:t>
            </a:r>
            <a:r>
              <a:rPr b="1" lang="en-US" sz="1700">
                <a:solidFill>
                  <a:srgbClr val="CCCCCC"/>
                </a:solidFill>
                <a:latin typeface="Courier New"/>
                <a:ea typeface="Courier New"/>
                <a:cs typeface="Courier New"/>
                <a:sym typeface="Courier New"/>
              </a:rPr>
              <a:t> </a:t>
            </a:r>
            <a:r>
              <a:rPr b="1" lang="en-US" sz="1700">
                <a:solidFill>
                  <a:srgbClr val="B5CEA8"/>
                </a:solidFill>
                <a:latin typeface="Courier New"/>
                <a:ea typeface="Courier New"/>
                <a:cs typeface="Courier New"/>
                <a:sym typeface="Courier New"/>
              </a:rPr>
              <a:t>35000</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&amp;</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&lt;=</a:t>
            </a:r>
            <a:r>
              <a:rPr b="1" lang="en-US" sz="1700">
                <a:solidFill>
                  <a:srgbClr val="CCCCCC"/>
                </a:solidFill>
                <a:latin typeface="Courier New"/>
                <a:ea typeface="Courier New"/>
                <a:cs typeface="Courier New"/>
                <a:sym typeface="Courier New"/>
              </a:rPr>
              <a:t> </a:t>
            </a:r>
            <a:r>
              <a:rPr b="1" lang="en-US" sz="1700">
                <a:solidFill>
                  <a:srgbClr val="B5CEA8"/>
                </a:solidFill>
                <a:latin typeface="Courier New"/>
                <a:ea typeface="Courier New"/>
                <a:cs typeface="Courier New"/>
                <a:sym typeface="Courier New"/>
              </a:rPr>
              <a:t>60000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0.3</a:t>
            </a:r>
            <a:endParaRPr b="1" sz="17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tipo impositivo es 30% y su valor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deducible</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CE9178"/>
                </a:solidFill>
                <a:latin typeface="Courier New"/>
                <a:ea typeface="Courier New"/>
                <a:cs typeface="Courier New"/>
                <a:sym typeface="Courier New"/>
              </a:rPr>
              <a:t>"si"</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0.2</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valor deducible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netodedu</a:t>
            </a:r>
            <a:endParaRPr b="1" sz="170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&lt;</a:t>
            </a:r>
            <a:r>
              <a:rPr b="1" lang="en-US" sz="1700">
                <a:solidFill>
                  <a:srgbClr val="B5CEA8"/>
                </a:solidFill>
                <a:latin typeface="Courier New"/>
                <a:ea typeface="Courier New"/>
                <a:cs typeface="Courier New"/>
                <a:sym typeface="Courier New"/>
              </a:rPr>
              <a:t>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"felicidades deben regresarle:"</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1</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700">
              <a:solidFill>
                <a:srgbClr val="C586C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g1dcbc411a8e_0_30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g1dcbc411a8e_0_30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g1dcbc411a8e_0_302"/>
          <p:cNvPicPr preferRelativeResize="0"/>
          <p:nvPr/>
        </p:nvPicPr>
        <p:blipFill rotWithShape="1">
          <a:blip r:embed="rId3">
            <a:alphaModFix/>
          </a:blip>
          <a:srcRect b="17579" l="0" r="0" t="17296"/>
          <a:stretch/>
        </p:blipFill>
        <p:spPr>
          <a:xfrm>
            <a:off x="0" y="0"/>
            <a:ext cx="2825825" cy="1051600"/>
          </a:xfrm>
          <a:prstGeom prst="rect">
            <a:avLst/>
          </a:prstGeom>
          <a:noFill/>
          <a:ln>
            <a:noFill/>
          </a:ln>
        </p:spPr>
      </p:pic>
      <p:sp>
        <p:nvSpPr>
          <p:cNvPr id="204" name="Google Shape;204;g1dcbc411a8e_0_30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dcbc411a8e_0_30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06" name="Google Shape;206;g1dcbc411a8e_0_30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dcbc411a8e_0_30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208" name="Google Shape;208;g1dcbc411a8e_0_30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g1dcbc411a8e_0_30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g1dcbc411a8e_0_302"/>
          <p:cNvSpPr txBox="1"/>
          <p:nvPr/>
        </p:nvSpPr>
        <p:spPr>
          <a:xfrm>
            <a:off x="8313875" y="2123625"/>
            <a:ext cx="3605400" cy="1212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1" lang="en-US" sz="1500" u="none" cap="none" strike="noStrike">
                <a:solidFill>
                  <a:schemeClr val="dk1"/>
                </a:solidFill>
                <a:highlight>
                  <a:srgbClr val="FFFFFF"/>
                </a:highlight>
                <a:latin typeface="Trebuchet MS"/>
                <a:ea typeface="Trebuchet MS"/>
                <a:cs typeface="Trebuchet MS"/>
                <a:sym typeface="Trebuchet MS"/>
              </a:rPr>
              <a:t>La toma de decisiones realmente exitosa reside en un equilibrio entre pensamiento deliberado e intuitivo.</a:t>
            </a:r>
            <a:endParaRPr b="0" i="1" sz="1500" u="none" cap="none" strike="noStrike">
              <a:solidFill>
                <a:schemeClr val="dk1"/>
              </a:solidFill>
              <a:highlight>
                <a:srgbClr val="FFFFFF"/>
              </a:highlight>
              <a:latin typeface="Trebuchet MS"/>
              <a:ea typeface="Trebuchet MS"/>
              <a:cs typeface="Trebuchet MS"/>
              <a:sym typeface="Trebuchet MS"/>
            </a:endParaRPr>
          </a:p>
          <a:p>
            <a:pPr indent="0" lvl="0" marL="0" marR="0" rtl="0" algn="just">
              <a:lnSpc>
                <a:spcPct val="115000"/>
              </a:lnSpc>
              <a:spcBef>
                <a:spcPts val="0"/>
              </a:spcBef>
              <a:spcAft>
                <a:spcPts val="0"/>
              </a:spcAft>
              <a:buClr>
                <a:schemeClr val="dk1"/>
              </a:buClr>
              <a:buSzPts val="1100"/>
              <a:buFont typeface="Arial"/>
              <a:buNone/>
            </a:pPr>
            <a:r>
              <a:rPr b="1" i="1" lang="en-US" sz="1500" u="none" cap="none" strike="noStrike">
                <a:solidFill>
                  <a:schemeClr val="dk1"/>
                </a:solidFill>
                <a:highlight>
                  <a:srgbClr val="FFFFFF"/>
                </a:highlight>
                <a:latin typeface="Trebuchet MS"/>
                <a:ea typeface="Trebuchet MS"/>
                <a:cs typeface="Trebuchet MS"/>
                <a:sym typeface="Trebuchet MS"/>
              </a:rPr>
              <a:t>Malcolm Gladwell</a:t>
            </a:r>
            <a:endParaRPr b="0" i="1" sz="1500" u="none" cap="none" strike="noStrike">
              <a:solidFill>
                <a:srgbClr val="000000"/>
              </a:solidFill>
              <a:latin typeface="Trebuchet MS"/>
              <a:ea typeface="Trebuchet MS"/>
              <a:cs typeface="Trebuchet MS"/>
              <a:sym typeface="Trebuchet MS"/>
            </a:endParaRPr>
          </a:p>
        </p:txBody>
      </p:sp>
      <p:pic>
        <p:nvPicPr>
          <p:cNvPr id="211" name="Google Shape;211;g1dcbc411a8e_0_302"/>
          <p:cNvPicPr preferRelativeResize="0"/>
          <p:nvPr/>
        </p:nvPicPr>
        <p:blipFill rotWithShape="1">
          <a:blip r:embed="rId4">
            <a:alphaModFix/>
          </a:blip>
          <a:srcRect b="0" l="0" r="0" t="0"/>
          <a:stretch/>
        </p:blipFill>
        <p:spPr>
          <a:xfrm>
            <a:off x="9185073" y="3732361"/>
            <a:ext cx="2315900" cy="2315900"/>
          </a:xfrm>
          <a:prstGeom prst="rect">
            <a:avLst/>
          </a:prstGeom>
          <a:noFill/>
          <a:ln>
            <a:noFill/>
          </a:ln>
        </p:spPr>
      </p:pic>
      <p:sp>
        <p:nvSpPr>
          <p:cNvPr id="212" name="Google Shape;212;g1dcbc411a8e_0_302"/>
          <p:cNvSpPr txBox="1"/>
          <p:nvPr/>
        </p:nvSpPr>
        <p:spPr>
          <a:xfrm>
            <a:off x="872438" y="1728450"/>
            <a:ext cx="6831300" cy="173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AFAA"/>
                </a:solidFill>
                <a:latin typeface="Trebuchet MS"/>
                <a:ea typeface="Trebuchet MS"/>
                <a:cs typeface="Trebuchet MS"/>
                <a:sym typeface="Trebuchet MS"/>
              </a:rPr>
              <a:t>¿Qué son los condicionales?</a:t>
            </a:r>
            <a:endParaRPr b="0" i="0" sz="2600" u="none" cap="none" strike="noStrike">
              <a:solidFill>
                <a:srgbClr val="00AFA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AFA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rebuchet MS"/>
                <a:ea typeface="Trebuchet MS"/>
                <a:cs typeface="Trebuchet MS"/>
                <a:sym typeface="Trebuchet MS"/>
              </a:rPr>
              <a:t>Es una estructura que controla el flujo del programa</a:t>
            </a:r>
            <a:endParaRPr b="0" i="0" sz="2500" u="none" cap="none" strike="noStrike">
              <a:solidFill>
                <a:schemeClr val="dk1"/>
              </a:solidFill>
              <a:latin typeface="Trebuchet MS"/>
              <a:ea typeface="Trebuchet MS"/>
              <a:cs typeface="Trebuchet MS"/>
              <a:sym typeface="Trebuchet MS"/>
            </a:endParaRPr>
          </a:p>
        </p:txBody>
      </p:sp>
      <p:pic>
        <p:nvPicPr>
          <p:cNvPr id="213" name="Google Shape;213;g1dcbc411a8e_0_302"/>
          <p:cNvPicPr preferRelativeResize="0"/>
          <p:nvPr/>
        </p:nvPicPr>
        <p:blipFill rotWithShape="1">
          <a:blip r:embed="rId5">
            <a:alphaModFix/>
          </a:blip>
          <a:srcRect b="0" l="0" r="0" t="0"/>
          <a:stretch/>
        </p:blipFill>
        <p:spPr>
          <a:xfrm>
            <a:off x="1418168" y="3836025"/>
            <a:ext cx="6285582" cy="2411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0" name="Shape 910"/>
        <p:cNvGrpSpPr/>
        <p:nvPr/>
      </p:nvGrpSpPr>
      <p:grpSpPr>
        <a:xfrm>
          <a:off x="0" y="0"/>
          <a:ext cx="0" cy="0"/>
          <a:chOff x="0" y="0"/>
          <a:chExt cx="0" cy="0"/>
        </a:xfrm>
      </p:grpSpPr>
      <p:sp>
        <p:nvSpPr>
          <p:cNvPr id="911" name="Google Shape;911;g278ec0692c4_0_9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2" name="Google Shape;912;g278ec0692c4_0_9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3" name="Google Shape;913;g278ec0692c4_0_9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14" name="Google Shape;914;g278ec0692c4_0_94"/>
          <p:cNvPicPr preferRelativeResize="0"/>
          <p:nvPr/>
        </p:nvPicPr>
        <p:blipFill rotWithShape="1">
          <a:blip r:embed="rId3">
            <a:alphaModFix/>
          </a:blip>
          <a:srcRect b="17582" l="0" r="0" t="17296"/>
          <a:stretch/>
        </p:blipFill>
        <p:spPr>
          <a:xfrm>
            <a:off x="0" y="0"/>
            <a:ext cx="2825825" cy="1051600"/>
          </a:xfrm>
          <a:prstGeom prst="rect">
            <a:avLst/>
          </a:prstGeom>
          <a:noFill/>
          <a:ln>
            <a:noFill/>
          </a:ln>
        </p:spPr>
      </p:pic>
      <p:sp>
        <p:nvSpPr>
          <p:cNvPr id="915" name="Google Shape;915;g278ec0692c4_0_9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278ec0692c4_0_9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17" name="Google Shape;917;g278ec0692c4_0_9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278ec0692c4_0_94"/>
          <p:cNvSpPr txBox="1"/>
          <p:nvPr/>
        </p:nvSpPr>
        <p:spPr>
          <a:xfrm>
            <a:off x="724200" y="1599850"/>
            <a:ext cx="10743600" cy="118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Trebuchet MS"/>
                <a:ea typeface="Trebuchet MS"/>
                <a:cs typeface="Trebuchet MS"/>
                <a:sym typeface="Trebuchet MS"/>
              </a:rPr>
              <a:t>Ejemplo </a:t>
            </a:r>
            <a:r>
              <a:rPr b="1" i="1" lang="en-US" sz="2000">
                <a:latin typeface="Trebuchet MS"/>
                <a:ea typeface="Trebuchet MS"/>
                <a:cs typeface="Trebuchet MS"/>
                <a:sym typeface="Trebuchet MS"/>
              </a:rPr>
              <a:t>7</a:t>
            </a:r>
            <a:r>
              <a:rPr b="1" i="1" lang="en-US" sz="2000" u="none" cap="none" strike="noStrike">
                <a:solidFill>
                  <a:srgbClr val="000000"/>
                </a:solidFill>
                <a:latin typeface="Trebuchet MS"/>
                <a:ea typeface="Trebuchet MS"/>
                <a:cs typeface="Trebuchet MS"/>
                <a:sym typeface="Trebuchet MS"/>
              </a:rPr>
              <a:t>.</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1" i="1" sz="20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i="0" sz="2500" u="none" cap="none" strike="noStrike">
              <a:solidFill>
                <a:srgbClr val="000000"/>
              </a:solidFill>
              <a:latin typeface="Trebuchet MS"/>
              <a:ea typeface="Trebuchet MS"/>
              <a:cs typeface="Trebuchet MS"/>
              <a:sym typeface="Trebuchet MS"/>
            </a:endParaRPr>
          </a:p>
        </p:txBody>
      </p:sp>
      <p:sp>
        <p:nvSpPr>
          <p:cNvPr id="919" name="Google Shape;919;g278ec0692c4_0_94"/>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0" name="Google Shape;920;g278ec0692c4_0_94"/>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 </a:t>
            </a:r>
            <a:r>
              <a:rPr b="0" i="0" lang="en-US" sz="2000" u="none" cap="none" strike="noStrike">
                <a:solidFill>
                  <a:srgbClr val="003870"/>
                </a:solidFill>
                <a:latin typeface="Courier New"/>
                <a:ea typeface="Courier New"/>
                <a:cs typeface="Courier New"/>
                <a:sym typeface="Courier New"/>
              </a:rPr>
              <a:t>if </a:t>
            </a:r>
            <a:r>
              <a:rPr b="0" i="0" lang="en-US" sz="2000" u="none" cap="none" strike="noStrike">
                <a:solidFill>
                  <a:srgbClr val="003870"/>
                </a:solidFill>
                <a:latin typeface="Trebuchet MS"/>
                <a:ea typeface="Trebuchet MS"/>
                <a:cs typeface="Trebuchet MS"/>
                <a:sym typeface="Trebuchet MS"/>
              </a:rPr>
              <a:t>anidados - </a:t>
            </a:r>
            <a:r>
              <a:rPr b="1" i="0" lang="en-US" sz="2000" u="none" cap="none" strike="noStrike">
                <a:solidFill>
                  <a:srgbClr val="003870"/>
                </a:solidFill>
                <a:latin typeface="Trebuchet MS"/>
                <a:ea typeface="Trebuchet MS"/>
                <a:cs typeface="Trebuchet MS"/>
                <a:sym typeface="Trebuchet MS"/>
              </a:rPr>
              <a:t>Java</a:t>
            </a:r>
            <a:endParaRPr b="1" i="0" sz="2000" u="none" cap="none" strike="noStrike">
              <a:solidFill>
                <a:srgbClr val="003870"/>
              </a:solidFill>
              <a:latin typeface="Trebuchet MS"/>
              <a:ea typeface="Trebuchet MS"/>
              <a:cs typeface="Trebuchet MS"/>
              <a:sym typeface="Trebuchet MS"/>
            </a:endParaRPr>
          </a:p>
        </p:txBody>
      </p:sp>
      <p:sp>
        <p:nvSpPr>
          <p:cNvPr id="921" name="Google Shape;921;g278ec0692c4_0_94"/>
          <p:cNvSpPr txBox="1"/>
          <p:nvPr/>
        </p:nvSpPr>
        <p:spPr>
          <a:xfrm>
            <a:off x="2979588" y="1418200"/>
            <a:ext cx="8176500" cy="47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&gt;</a:t>
            </a:r>
            <a:r>
              <a:rPr b="1" lang="en-US" sz="1700">
                <a:solidFill>
                  <a:srgbClr val="B5CEA8"/>
                </a:solidFill>
                <a:latin typeface="Courier New"/>
                <a:ea typeface="Courier New"/>
                <a:cs typeface="Courier New"/>
                <a:sym typeface="Courier New"/>
              </a:rPr>
              <a:t>60000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0.45</a:t>
            </a:r>
            <a:endParaRPr b="1" sz="17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tipo impositivo es 45% y su valor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deducible</a:t>
            </a:r>
            <a:r>
              <a:rPr b="1" lang="en-US" sz="1700">
                <a:solidFill>
                  <a:srgbClr val="CCCCCC"/>
                </a:solidFill>
                <a:latin typeface="Courier New"/>
                <a:ea typeface="Courier New"/>
                <a:cs typeface="Courier New"/>
                <a:sym typeface="Courier New"/>
              </a:rPr>
              <a:t> </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CE9178"/>
                </a:solidFill>
                <a:latin typeface="Courier New"/>
                <a:ea typeface="Courier New"/>
                <a:cs typeface="Courier New"/>
                <a:sym typeface="Courier New"/>
              </a:rPr>
              <a:t>"si"</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sueldo</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0.2</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"El valor deducible es:"</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netodedu</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a:t>
            </a:r>
            <a:r>
              <a:rPr b="1" lang="en-US" sz="1700">
                <a:solidFill>
                  <a:srgbClr val="D4D4D4"/>
                </a:solidFill>
                <a:latin typeface="Courier New"/>
                <a:ea typeface="Courier New"/>
                <a:cs typeface="Courier New"/>
                <a:sym typeface="Courier New"/>
              </a:rPr>
              <a:t>-</a:t>
            </a:r>
            <a:r>
              <a:rPr b="1" lang="en-US" sz="1700">
                <a:solidFill>
                  <a:srgbClr val="9CDCFE"/>
                </a:solidFill>
                <a:latin typeface="Courier New"/>
                <a:ea typeface="Courier New"/>
                <a:cs typeface="Courier New"/>
                <a:sym typeface="Courier New"/>
              </a:rPr>
              <a:t>netodedu</a:t>
            </a:r>
            <a:endParaRPr b="1" sz="170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if</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&lt;</a:t>
            </a:r>
            <a:r>
              <a:rPr b="1" lang="en-US" sz="1700">
                <a:solidFill>
                  <a:srgbClr val="B5CEA8"/>
                </a:solidFill>
                <a:latin typeface="Courier New"/>
                <a:ea typeface="Courier New"/>
                <a:cs typeface="Courier New"/>
                <a:sym typeface="Courier New"/>
              </a:rPr>
              <a:t>0</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"felicidades deben regresarle:"</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D4D4D4"/>
                </a:solidFill>
                <a:latin typeface="Courier New"/>
                <a:ea typeface="Courier New"/>
                <a:cs typeface="Courier New"/>
                <a:sym typeface="Courier New"/>
              </a:rPr>
              <a:t>*</a:t>
            </a:r>
            <a:r>
              <a:rPr b="1" lang="en-US" sz="1700">
                <a:solidFill>
                  <a:srgbClr val="CCCCCC"/>
                </a:solidFill>
                <a:latin typeface="Courier New"/>
                <a:ea typeface="Courier New"/>
                <a:cs typeface="Courier New"/>
                <a:sym typeface="Courier New"/>
              </a:rPr>
              <a:t>(</a:t>
            </a:r>
            <a:r>
              <a:rPr b="1" lang="en-US" sz="1700">
                <a:solidFill>
                  <a:srgbClr val="D4D4D4"/>
                </a:solidFill>
                <a:latin typeface="Courier New"/>
                <a:ea typeface="Courier New"/>
                <a:cs typeface="Courier New"/>
                <a:sym typeface="Courier New"/>
              </a:rPr>
              <a:t>-</a:t>
            </a:r>
            <a:r>
              <a:rPr b="1" lang="en-US" sz="1700">
                <a:solidFill>
                  <a:srgbClr val="B5CEA8"/>
                </a:solidFill>
                <a:latin typeface="Courier New"/>
                <a:ea typeface="Courier New"/>
                <a:cs typeface="Courier New"/>
                <a:sym typeface="Courier New"/>
              </a:rPr>
              <a:t>1</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tot</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C586C0"/>
                </a:solidFill>
                <a:latin typeface="Courier New"/>
                <a:ea typeface="Courier New"/>
                <a:cs typeface="Courier New"/>
                <a:sym typeface="Courier New"/>
              </a:rPr>
              <a:t>else</a:t>
            </a:r>
            <a:r>
              <a:rPr b="1" lang="en-US" sz="1700">
                <a:solidFill>
                  <a:srgbClr val="CCCCCC"/>
                </a:solidFill>
                <a:latin typeface="Courier New"/>
                <a:ea typeface="Courier New"/>
                <a:cs typeface="Courier New"/>
                <a:sym typeface="Courier New"/>
              </a:rPr>
              <a:t>:</a:t>
            </a:r>
            <a:endParaRPr b="1" sz="1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US" sz="1700">
                <a:solidFill>
                  <a:srgbClr val="CCCCCC"/>
                </a:solidFill>
                <a:latin typeface="Courier New"/>
                <a:ea typeface="Courier New"/>
                <a:cs typeface="Courier New"/>
                <a:sym typeface="Courier New"/>
              </a:rPr>
              <a:t>        </a:t>
            </a:r>
            <a:r>
              <a:rPr b="1" lang="en-US" sz="1700">
                <a:solidFill>
                  <a:srgbClr val="DCDCAA"/>
                </a:solidFill>
                <a:latin typeface="Courier New"/>
                <a:ea typeface="Courier New"/>
                <a:cs typeface="Courier New"/>
                <a:sym typeface="Courier New"/>
              </a:rPr>
              <a:t>print</a:t>
            </a:r>
            <a:r>
              <a:rPr b="1" lang="en-US" sz="1700">
                <a:solidFill>
                  <a:srgbClr val="CCCCCC"/>
                </a:solidFill>
                <a:latin typeface="Courier New"/>
                <a:ea typeface="Courier New"/>
                <a:cs typeface="Courier New"/>
                <a:sym typeface="Courier New"/>
              </a:rPr>
              <a:t>(</a:t>
            </a:r>
            <a:r>
              <a:rPr b="1" lang="en-US" sz="1700">
                <a:solidFill>
                  <a:srgbClr val="CE9178"/>
                </a:solidFill>
                <a:latin typeface="Courier New"/>
                <a:ea typeface="Courier New"/>
                <a:cs typeface="Courier New"/>
                <a:sym typeface="Courier New"/>
              </a:rPr>
              <a:t>"Valor total a pagar:"</a:t>
            </a:r>
            <a:r>
              <a:rPr b="1" lang="en-US" sz="1700">
                <a:solidFill>
                  <a:srgbClr val="CCCCCC"/>
                </a:solidFill>
                <a:latin typeface="Courier New"/>
                <a:ea typeface="Courier New"/>
                <a:cs typeface="Courier New"/>
                <a:sym typeface="Courier New"/>
              </a:rPr>
              <a:t>, </a:t>
            </a:r>
            <a:r>
              <a:rPr b="1" lang="en-US" sz="1700">
                <a:solidFill>
                  <a:srgbClr val="9CDCFE"/>
                </a:solidFill>
                <a:latin typeface="Courier New"/>
                <a:ea typeface="Courier New"/>
                <a:cs typeface="Courier New"/>
                <a:sym typeface="Courier New"/>
              </a:rPr>
              <a:t>neto</a:t>
            </a:r>
            <a:r>
              <a:rPr b="1" lang="en-US" sz="1700">
                <a:solidFill>
                  <a:srgbClr val="CCCCCC"/>
                </a:solidFill>
                <a:latin typeface="Courier New"/>
                <a:ea typeface="Courier New"/>
                <a:cs typeface="Courier New"/>
                <a:sym typeface="Courier New"/>
              </a:rPr>
              <a:t>)</a:t>
            </a:r>
            <a:endParaRPr b="1" sz="1700">
              <a:solidFill>
                <a:srgbClr val="C586C0"/>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5" name="Shape 925"/>
        <p:cNvGrpSpPr/>
        <p:nvPr/>
      </p:nvGrpSpPr>
      <p:grpSpPr>
        <a:xfrm>
          <a:off x="0" y="0"/>
          <a:ext cx="0" cy="0"/>
          <a:chOff x="0" y="0"/>
          <a:chExt cx="0" cy="0"/>
        </a:xfrm>
      </p:grpSpPr>
      <p:sp>
        <p:nvSpPr>
          <p:cNvPr id="926" name="Google Shape;926;g1dd6d73f377_2_50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7" name="Google Shape;927;g1dd6d73f377_2_50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8" name="Google Shape;928;g1dd6d73f377_2_50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29" name="Google Shape;929;g1dd6d73f377_2_50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30" name="Google Shape;930;g1dd6d73f377_2_50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1dd6d73f377_2_50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32" name="Google Shape;932;g1dd6d73f377_2_50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dd6d73f377_2_501"/>
          <p:cNvSpPr txBox="1"/>
          <p:nvPr/>
        </p:nvSpPr>
        <p:spPr>
          <a:xfrm>
            <a:off x="720025" y="1627925"/>
            <a:ext cx="10946100" cy="454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900"/>
              <a:buFont typeface="Arial"/>
              <a:buNone/>
            </a:pPr>
            <a:r>
              <a:rPr b="0" i="0" lang="en-US" sz="1900" u="none" cap="none" strike="noStrike">
                <a:solidFill>
                  <a:schemeClr val="dk1"/>
                </a:solidFill>
                <a:latin typeface="Trebuchet MS"/>
                <a:ea typeface="Trebuchet MS"/>
                <a:cs typeface="Trebuchet MS"/>
                <a:sym typeface="Trebuchet MS"/>
              </a:rPr>
              <a:t>Escribe un programa que responda a un usuario que quiere comprar un helado en una conocida marca de comida rápida cuánto le costará en función del topping que elija.</a:t>
            </a:r>
            <a:endParaRPr b="0" i="0" sz="1900" u="none" cap="none" strike="noStrike">
              <a:solidFill>
                <a:schemeClr val="dk1"/>
              </a:solidFill>
              <a:latin typeface="Trebuchet MS"/>
              <a:ea typeface="Trebuchet MS"/>
              <a:cs typeface="Trebuchet MS"/>
              <a:sym typeface="Trebuchet MS"/>
            </a:endParaRPr>
          </a:p>
          <a:p>
            <a:pPr indent="-349250" lvl="0" marL="457200" marR="0" rtl="0" algn="l">
              <a:lnSpc>
                <a:spcPct val="115000"/>
              </a:lnSpc>
              <a:spcBef>
                <a:spcPts val="1700"/>
              </a:spcBef>
              <a:spcAft>
                <a:spcPts val="0"/>
              </a:spcAft>
              <a:buClr>
                <a:schemeClr val="dk1"/>
              </a:buClr>
              <a:buSzPts val="1900"/>
              <a:buFont typeface="Trebuchet MS"/>
              <a:buChar char="●"/>
            </a:pPr>
            <a:r>
              <a:rPr b="0" i="0" lang="en-US" sz="1900" u="none" cap="none" strike="noStrike">
                <a:solidFill>
                  <a:schemeClr val="dk1"/>
                </a:solidFill>
                <a:latin typeface="Trebuchet MS"/>
                <a:ea typeface="Trebuchet MS"/>
                <a:cs typeface="Trebuchet MS"/>
                <a:sym typeface="Trebuchet MS"/>
              </a:rPr>
              <a:t>El helado sin topping cuesta 3.900$.</a:t>
            </a:r>
            <a:endParaRPr b="0" i="0" sz="1900" u="none" cap="none" strike="noStrike">
              <a:solidFill>
                <a:schemeClr val="dk1"/>
              </a:solidFill>
              <a:latin typeface="Trebuchet MS"/>
              <a:ea typeface="Trebuchet MS"/>
              <a:cs typeface="Trebuchet MS"/>
              <a:sym typeface="Trebuchet MS"/>
            </a:endParaRPr>
          </a:p>
          <a:p>
            <a:pPr indent="-349250" lvl="0" marL="457200" marR="0" rtl="0" algn="l">
              <a:lnSpc>
                <a:spcPct val="115000"/>
              </a:lnSpc>
              <a:spcBef>
                <a:spcPts val="0"/>
              </a:spcBef>
              <a:spcAft>
                <a:spcPts val="0"/>
              </a:spcAft>
              <a:buClr>
                <a:schemeClr val="dk1"/>
              </a:buClr>
              <a:buSzPts val="1900"/>
              <a:buFont typeface="Trebuchet MS"/>
              <a:buChar char="●"/>
            </a:pPr>
            <a:r>
              <a:rPr b="0" i="0" lang="en-US" sz="1900" u="none" cap="none" strike="noStrike">
                <a:solidFill>
                  <a:schemeClr val="dk1"/>
                </a:solidFill>
                <a:latin typeface="Trebuchet MS"/>
                <a:ea typeface="Trebuchet MS"/>
                <a:cs typeface="Trebuchet MS"/>
                <a:sym typeface="Trebuchet MS"/>
              </a:rPr>
              <a:t>El topping de oreo cuesta 1.500$.</a:t>
            </a:r>
            <a:endParaRPr b="0" i="0" sz="1900" u="none" cap="none" strike="noStrike">
              <a:solidFill>
                <a:schemeClr val="dk1"/>
              </a:solidFill>
              <a:latin typeface="Trebuchet MS"/>
              <a:ea typeface="Trebuchet MS"/>
              <a:cs typeface="Trebuchet MS"/>
              <a:sym typeface="Trebuchet MS"/>
            </a:endParaRPr>
          </a:p>
          <a:p>
            <a:pPr indent="-349250" lvl="0" marL="457200" marR="0" rtl="0" algn="l">
              <a:lnSpc>
                <a:spcPct val="115000"/>
              </a:lnSpc>
              <a:spcBef>
                <a:spcPts val="0"/>
              </a:spcBef>
              <a:spcAft>
                <a:spcPts val="0"/>
              </a:spcAft>
              <a:buClr>
                <a:schemeClr val="dk1"/>
              </a:buClr>
              <a:buSzPts val="1900"/>
              <a:buFont typeface="Trebuchet MS"/>
              <a:buChar char="●"/>
            </a:pPr>
            <a:r>
              <a:rPr b="0" i="0" lang="en-US" sz="1900" u="none" cap="none" strike="noStrike">
                <a:solidFill>
                  <a:schemeClr val="dk1"/>
                </a:solidFill>
                <a:latin typeface="Trebuchet MS"/>
                <a:ea typeface="Trebuchet MS"/>
                <a:cs typeface="Trebuchet MS"/>
                <a:sym typeface="Trebuchet MS"/>
              </a:rPr>
              <a:t>El topping de KitKat cuesta 1.000$.</a:t>
            </a:r>
            <a:endParaRPr b="0" i="0" sz="1900" u="none" cap="none" strike="noStrike">
              <a:solidFill>
                <a:schemeClr val="dk1"/>
              </a:solidFill>
              <a:latin typeface="Trebuchet MS"/>
              <a:ea typeface="Trebuchet MS"/>
              <a:cs typeface="Trebuchet MS"/>
              <a:sym typeface="Trebuchet MS"/>
            </a:endParaRPr>
          </a:p>
          <a:p>
            <a:pPr indent="-349250" lvl="0" marL="457200" marR="0" rtl="0" algn="l">
              <a:lnSpc>
                <a:spcPct val="115000"/>
              </a:lnSpc>
              <a:spcBef>
                <a:spcPts val="0"/>
              </a:spcBef>
              <a:spcAft>
                <a:spcPts val="0"/>
              </a:spcAft>
              <a:buClr>
                <a:schemeClr val="dk1"/>
              </a:buClr>
              <a:buSzPts val="1900"/>
              <a:buFont typeface="Trebuchet MS"/>
              <a:buChar char="●"/>
            </a:pPr>
            <a:r>
              <a:rPr b="0" i="0" lang="en-US" sz="1900" u="none" cap="none" strike="noStrike">
                <a:solidFill>
                  <a:schemeClr val="dk1"/>
                </a:solidFill>
                <a:latin typeface="Trebuchet MS"/>
                <a:ea typeface="Trebuchet MS"/>
                <a:cs typeface="Trebuchet MS"/>
                <a:sym typeface="Trebuchet MS"/>
              </a:rPr>
              <a:t>El topping de brownie cuesta 750$.</a:t>
            </a:r>
            <a:endParaRPr b="0" i="0" sz="1900" u="none" cap="none" strike="noStrike">
              <a:solidFill>
                <a:schemeClr val="dk1"/>
              </a:solidFill>
              <a:latin typeface="Trebuchet MS"/>
              <a:ea typeface="Trebuchet MS"/>
              <a:cs typeface="Trebuchet MS"/>
              <a:sym typeface="Trebuchet MS"/>
            </a:endParaRPr>
          </a:p>
          <a:p>
            <a:pPr indent="-349250" lvl="0" marL="457200" marR="0" rtl="0" algn="l">
              <a:lnSpc>
                <a:spcPct val="115000"/>
              </a:lnSpc>
              <a:spcBef>
                <a:spcPts val="0"/>
              </a:spcBef>
              <a:spcAft>
                <a:spcPts val="0"/>
              </a:spcAft>
              <a:buClr>
                <a:schemeClr val="dk1"/>
              </a:buClr>
              <a:buSzPts val="1900"/>
              <a:buFont typeface="Trebuchet MS"/>
              <a:buChar char="●"/>
            </a:pPr>
            <a:r>
              <a:rPr b="0" i="0" lang="en-US" sz="1900" u="none" cap="none" strike="noStrike">
                <a:solidFill>
                  <a:schemeClr val="dk1"/>
                </a:solidFill>
                <a:latin typeface="Trebuchet MS"/>
                <a:ea typeface="Trebuchet MS"/>
                <a:cs typeface="Trebuchet MS"/>
                <a:sym typeface="Trebuchet MS"/>
              </a:rPr>
              <a:t>El topping de discos de chocolate cuesta 950$.</a:t>
            </a:r>
            <a:endParaRPr b="0" i="0" sz="1900" u="none" cap="none" strike="noStrike">
              <a:solidFill>
                <a:schemeClr val="dk1"/>
              </a:solidFill>
              <a:latin typeface="Trebuchet MS"/>
              <a:ea typeface="Trebuchet MS"/>
              <a:cs typeface="Trebuchet MS"/>
              <a:sym typeface="Trebuchet MS"/>
            </a:endParaRPr>
          </a:p>
          <a:p>
            <a:pPr indent="-349250" lvl="0" marL="457200" marR="0" rtl="0" algn="l">
              <a:lnSpc>
                <a:spcPct val="115000"/>
              </a:lnSpc>
              <a:spcBef>
                <a:spcPts val="0"/>
              </a:spcBef>
              <a:spcAft>
                <a:spcPts val="0"/>
              </a:spcAft>
              <a:buClr>
                <a:schemeClr val="dk1"/>
              </a:buClr>
              <a:buSzPts val="1900"/>
              <a:buFont typeface="Trebuchet MS"/>
              <a:buChar char="●"/>
            </a:pPr>
            <a:r>
              <a:rPr b="0" i="0" lang="en-US" sz="1900" u="none" cap="none" strike="noStrike">
                <a:solidFill>
                  <a:schemeClr val="dk1"/>
                </a:solidFill>
                <a:latin typeface="Trebuchet MS"/>
                <a:ea typeface="Trebuchet MS"/>
                <a:cs typeface="Trebuchet MS"/>
                <a:sym typeface="Trebuchet MS"/>
              </a:rPr>
              <a:t>En caso de no disponer del topping solicitado por el usuario el programa escribirá por pantalla «</a:t>
            </a:r>
            <a:r>
              <a:rPr b="0" i="1" lang="en-US" sz="1900" u="none" cap="none" strike="noStrike">
                <a:solidFill>
                  <a:schemeClr val="dk1"/>
                </a:solidFill>
                <a:latin typeface="Trebuchet MS"/>
                <a:ea typeface="Trebuchet MS"/>
                <a:cs typeface="Trebuchet MS"/>
                <a:sym typeface="Trebuchet MS"/>
              </a:rPr>
              <a:t>no tenemos este topping, lo sentimos.</a:t>
            </a:r>
            <a:r>
              <a:rPr b="0" i="0" lang="en-US" sz="1900" u="none" cap="none" strike="noStrike">
                <a:solidFill>
                  <a:schemeClr val="dk1"/>
                </a:solidFill>
                <a:latin typeface="Trebuchet MS"/>
                <a:ea typeface="Trebuchet MS"/>
                <a:cs typeface="Trebuchet MS"/>
                <a:sym typeface="Trebuchet MS"/>
              </a:rPr>
              <a:t> » y a continuación informar del precio del helado sin ningún topping.</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15000"/>
              </a:lnSpc>
              <a:spcBef>
                <a:spcPts val="1200"/>
              </a:spcBef>
              <a:spcAft>
                <a:spcPts val="0"/>
              </a:spcAft>
              <a:buClr>
                <a:srgbClr val="000000"/>
              </a:buClr>
              <a:buSzPts val="1900"/>
              <a:buFont typeface="Arial"/>
              <a:buNone/>
            </a:pPr>
            <a:r>
              <a:rPr b="0" i="0" lang="en-US" sz="1900" u="none" cap="none" strike="noStrike">
                <a:solidFill>
                  <a:schemeClr val="dk1"/>
                </a:solidFill>
                <a:latin typeface="Trebuchet MS"/>
                <a:ea typeface="Trebuchet MS"/>
                <a:cs typeface="Trebuchet MS"/>
                <a:sym typeface="Trebuchet MS"/>
              </a:rPr>
              <a:t>Finalmente, el programa escribe por pantalla el precio del helado con el topping seleccionado (o ninguno).</a:t>
            </a:r>
            <a:endParaRPr b="0" i="0" sz="1900" u="none" cap="none" strike="noStrike">
              <a:solidFill>
                <a:schemeClr val="dk1"/>
              </a:solidFill>
              <a:latin typeface="Trebuchet MS"/>
              <a:ea typeface="Trebuchet MS"/>
              <a:cs typeface="Trebuchet MS"/>
              <a:sym typeface="Trebuchet MS"/>
            </a:endParaRPr>
          </a:p>
        </p:txBody>
      </p:sp>
      <p:sp>
        <p:nvSpPr>
          <p:cNvPr id="934" name="Google Shape;934;g1dd6d73f377_2_501"/>
          <p:cNvSpPr txBox="1"/>
          <p:nvPr/>
        </p:nvSpPr>
        <p:spPr>
          <a:xfrm>
            <a:off x="4829550" y="878350"/>
            <a:ext cx="25329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1" lang="en-US" sz="2500" u="none" cap="none" strike="noStrike">
                <a:solidFill>
                  <a:srgbClr val="00AEAA"/>
                </a:solidFill>
                <a:latin typeface="Trebuchet MS"/>
                <a:ea typeface="Trebuchet MS"/>
                <a:cs typeface="Trebuchet MS"/>
                <a:sym typeface="Trebuchet MS"/>
              </a:rPr>
              <a:t>Ejercicio</a:t>
            </a:r>
            <a:endParaRPr b="0" i="0" sz="2500" u="none" cap="none" strike="noStrike">
              <a:solidFill>
                <a:srgbClr val="00AEAA"/>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8" name="Shape 938"/>
        <p:cNvGrpSpPr/>
        <p:nvPr/>
      </p:nvGrpSpPr>
      <p:grpSpPr>
        <a:xfrm>
          <a:off x="0" y="0"/>
          <a:ext cx="0" cy="0"/>
          <a:chOff x="0" y="0"/>
          <a:chExt cx="0" cy="0"/>
        </a:xfrm>
      </p:grpSpPr>
      <p:sp>
        <p:nvSpPr>
          <p:cNvPr id="939" name="Google Shape;939;g20f4114666e_0_45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0" name="Google Shape;940;g20f4114666e_0_45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1" name="Google Shape;941;g20f4114666e_0_45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42" name="Google Shape;942;g20f4114666e_0_45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43" name="Google Shape;943;g20f4114666e_0_45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20f4114666e_0_45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45" name="Google Shape;945;g20f4114666e_0_45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20f4114666e_0_458"/>
          <p:cNvSpPr txBox="1"/>
          <p:nvPr/>
        </p:nvSpPr>
        <p:spPr>
          <a:xfrm>
            <a:off x="638288" y="2990400"/>
            <a:ext cx="54543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6000"/>
              <a:buFont typeface="Arial"/>
              <a:buNone/>
            </a:pPr>
            <a:r>
              <a:rPr b="0" i="0" lang="en-US" sz="6000" u="none" cap="none" strike="noStrike">
                <a:solidFill>
                  <a:srgbClr val="64CBC9"/>
                </a:solidFill>
                <a:latin typeface="Trebuchet MS"/>
                <a:ea typeface="Trebuchet MS"/>
                <a:cs typeface="Trebuchet MS"/>
                <a:sym typeface="Trebuchet MS"/>
              </a:rPr>
              <a:t>Switch Case</a:t>
            </a:r>
            <a:endParaRPr b="0" i="0" sz="6000" u="none" cap="none" strike="noStrike">
              <a:solidFill>
                <a:srgbClr val="64CBC9"/>
              </a:solidFill>
              <a:latin typeface="Trebuchet MS"/>
              <a:ea typeface="Trebuchet MS"/>
              <a:cs typeface="Trebuchet MS"/>
              <a:sym typeface="Trebuchet MS"/>
            </a:endParaRPr>
          </a:p>
        </p:txBody>
      </p:sp>
      <p:pic>
        <p:nvPicPr>
          <p:cNvPr id="947" name="Google Shape;947;g20f4114666e_0_458"/>
          <p:cNvPicPr preferRelativeResize="0"/>
          <p:nvPr/>
        </p:nvPicPr>
        <p:blipFill rotWithShape="1">
          <a:blip r:embed="rId4">
            <a:alphaModFix/>
          </a:blip>
          <a:srcRect b="7820" l="4119" r="7486" t="5560"/>
          <a:stretch/>
        </p:blipFill>
        <p:spPr>
          <a:xfrm>
            <a:off x="6487675" y="1559675"/>
            <a:ext cx="4710300" cy="3969600"/>
          </a:xfrm>
          <a:prstGeom prst="roundRect">
            <a:avLst>
              <a:gd fmla="val 16667" name="adj"/>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1" name="Shape 951"/>
        <p:cNvGrpSpPr/>
        <p:nvPr/>
      </p:nvGrpSpPr>
      <p:grpSpPr>
        <a:xfrm>
          <a:off x="0" y="0"/>
          <a:ext cx="0" cy="0"/>
          <a:chOff x="0" y="0"/>
          <a:chExt cx="0" cy="0"/>
        </a:xfrm>
      </p:grpSpPr>
      <p:sp>
        <p:nvSpPr>
          <p:cNvPr id="952" name="Google Shape;952;g20f4114666e_0_52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3" name="Google Shape;953;g20f4114666e_0_52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4" name="Google Shape;954;g20f4114666e_0_52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55" name="Google Shape;955;g20f4114666e_0_52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56" name="Google Shape;956;g20f4114666e_0_52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20f4114666e_0_52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58" name="Google Shape;958;g20f4114666e_0_52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20f4114666e_0_521"/>
          <p:cNvSpPr txBox="1"/>
          <p:nvPr/>
        </p:nvSpPr>
        <p:spPr>
          <a:xfrm>
            <a:off x="495550" y="3054075"/>
            <a:ext cx="3436800" cy="1416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22222"/>
                </a:solidFill>
                <a:latin typeface="Trebuchet MS"/>
                <a:ea typeface="Trebuchet MS"/>
                <a:cs typeface="Trebuchet MS"/>
                <a:sym typeface="Trebuchet MS"/>
              </a:rPr>
              <a:t>Es un tipo de enunciado condicional que activa solo la condición de coincidencia de la entrada dada.</a:t>
            </a:r>
            <a:endParaRPr b="0" i="0" sz="2000" u="none" cap="none" strike="noStrike">
              <a:solidFill>
                <a:srgbClr val="000000"/>
              </a:solidFill>
              <a:latin typeface="Trebuchet MS"/>
              <a:ea typeface="Trebuchet MS"/>
              <a:cs typeface="Trebuchet MS"/>
              <a:sym typeface="Trebuchet MS"/>
            </a:endParaRPr>
          </a:p>
        </p:txBody>
      </p:sp>
      <p:sp>
        <p:nvSpPr>
          <p:cNvPr id="960" name="Google Shape;960;g20f4114666e_0_521"/>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1" name="Google Shape;961;g20f4114666e_0_521"/>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Switch Case</a:t>
            </a:r>
            <a:endParaRPr b="1" i="0" sz="2000" u="none" cap="none" strike="noStrike">
              <a:solidFill>
                <a:srgbClr val="003870"/>
              </a:solidFill>
              <a:latin typeface="Trebuchet MS"/>
              <a:ea typeface="Trebuchet MS"/>
              <a:cs typeface="Trebuchet MS"/>
              <a:sym typeface="Trebuchet MS"/>
            </a:endParaRPr>
          </a:p>
        </p:txBody>
      </p:sp>
      <p:pic>
        <p:nvPicPr>
          <p:cNvPr id="962" name="Google Shape;962;g20f4114666e_0_521"/>
          <p:cNvPicPr preferRelativeResize="0"/>
          <p:nvPr/>
        </p:nvPicPr>
        <p:blipFill rotWithShape="1">
          <a:blip r:embed="rId4">
            <a:alphaModFix/>
          </a:blip>
          <a:srcRect b="0" l="0" r="0" t="0"/>
          <a:stretch/>
        </p:blipFill>
        <p:spPr>
          <a:xfrm>
            <a:off x="4184700" y="969700"/>
            <a:ext cx="7736346" cy="5447177"/>
          </a:xfrm>
          <a:prstGeom prst="rect">
            <a:avLst/>
          </a:prstGeom>
          <a:noFill/>
          <a:ln>
            <a:noFill/>
          </a:ln>
        </p:spPr>
      </p:pic>
      <p:pic>
        <p:nvPicPr>
          <p:cNvPr id="963" name="Google Shape;963;g20f4114666e_0_521"/>
          <p:cNvPicPr preferRelativeResize="0"/>
          <p:nvPr/>
        </p:nvPicPr>
        <p:blipFill rotWithShape="1">
          <a:blip r:embed="rId5">
            <a:alphaModFix/>
          </a:blip>
          <a:srcRect b="0" l="0" r="0" t="0"/>
          <a:stretch/>
        </p:blipFill>
        <p:spPr>
          <a:xfrm>
            <a:off x="10929800" y="969700"/>
            <a:ext cx="859150" cy="8591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7" name="Shape 967"/>
        <p:cNvGrpSpPr/>
        <p:nvPr/>
      </p:nvGrpSpPr>
      <p:grpSpPr>
        <a:xfrm>
          <a:off x="0" y="0"/>
          <a:ext cx="0" cy="0"/>
          <a:chOff x="0" y="0"/>
          <a:chExt cx="0" cy="0"/>
        </a:xfrm>
      </p:grpSpPr>
      <p:sp>
        <p:nvSpPr>
          <p:cNvPr id="968" name="Google Shape;968;g1dd6d73f377_2_48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9" name="Google Shape;969;g1dd6d73f377_2_48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0" name="Google Shape;970;g1dd6d73f377_2_48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71" name="Google Shape;971;g1dd6d73f377_2_48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72" name="Google Shape;972;g1dd6d73f377_2_48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1dd6d73f377_2_48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74" name="Google Shape;974;g1dd6d73f377_2_48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dd6d73f377_2_487"/>
          <p:cNvSpPr txBox="1"/>
          <p:nvPr/>
        </p:nvSpPr>
        <p:spPr>
          <a:xfrm>
            <a:off x="651700" y="1762525"/>
            <a:ext cx="4340100" cy="646500"/>
          </a:xfrm>
          <a:prstGeom prst="rect">
            <a:avLst/>
          </a:prstGeom>
          <a:noFill/>
          <a:ln>
            <a:noFill/>
          </a:ln>
        </p:spPr>
        <p:txBody>
          <a:bodyPr anchorCtr="0" anchor="t" bIns="91425" lIns="91425" spcFirstLastPara="1" rIns="91425" wrap="square" tIns="91425">
            <a:spAutoFit/>
          </a:bodyPr>
          <a:lstStyle/>
          <a:p>
            <a:pPr indent="0" lvl="0" marL="0" marR="330200" rtl="0" algn="l">
              <a:lnSpc>
                <a:spcPct val="144230"/>
              </a:lnSpc>
              <a:spcBef>
                <a:spcPts val="700"/>
              </a:spcBef>
              <a:spcAft>
                <a:spcPts val="700"/>
              </a:spcAft>
              <a:buClr>
                <a:srgbClr val="000000"/>
              </a:buClr>
              <a:buSzPts val="3000"/>
              <a:buFont typeface="Arial"/>
              <a:buNone/>
            </a:pPr>
            <a:r>
              <a:rPr b="0" i="0" lang="en-US" sz="3000" u="none" cap="none" strike="noStrike">
                <a:solidFill>
                  <a:srgbClr val="00AEAA"/>
                </a:solidFill>
                <a:latin typeface="Trebuchet MS"/>
                <a:ea typeface="Trebuchet MS"/>
                <a:cs typeface="Trebuchet MS"/>
                <a:sym typeface="Trebuchet MS"/>
              </a:rPr>
              <a:t>Palabras Reservadas</a:t>
            </a:r>
            <a:endParaRPr b="0" i="0" sz="3000" u="none" cap="none" strike="noStrike">
              <a:solidFill>
                <a:srgbClr val="00AEAA"/>
              </a:solidFill>
              <a:latin typeface="Trebuchet MS"/>
              <a:ea typeface="Trebuchet MS"/>
              <a:cs typeface="Trebuchet MS"/>
              <a:sym typeface="Trebuchet MS"/>
            </a:endParaRPr>
          </a:p>
        </p:txBody>
      </p:sp>
      <p:sp>
        <p:nvSpPr>
          <p:cNvPr id="976" name="Google Shape;976;g1dd6d73f377_2_487"/>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7" name="Google Shape;977;g1dd6d73f377_2_487"/>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Switch Case</a:t>
            </a:r>
            <a:endParaRPr b="1" i="0" sz="2000" u="none" cap="none" strike="noStrike">
              <a:solidFill>
                <a:srgbClr val="003870"/>
              </a:solidFill>
              <a:latin typeface="Trebuchet MS"/>
              <a:ea typeface="Trebuchet MS"/>
              <a:cs typeface="Trebuchet MS"/>
              <a:sym typeface="Trebuchet MS"/>
            </a:endParaRPr>
          </a:p>
        </p:txBody>
      </p:sp>
      <p:sp>
        <p:nvSpPr>
          <p:cNvPr id="978" name="Google Shape;978;g1dd6d73f377_2_487"/>
          <p:cNvSpPr txBox="1"/>
          <p:nvPr/>
        </p:nvSpPr>
        <p:spPr>
          <a:xfrm>
            <a:off x="573875" y="3119950"/>
            <a:ext cx="4999200" cy="1994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1700"/>
              </a:spcAft>
              <a:buClr>
                <a:srgbClr val="000000"/>
              </a:buClr>
              <a:buSzPts val="2100"/>
              <a:buFont typeface="Arial"/>
              <a:buNone/>
            </a:pPr>
            <a:r>
              <a:rPr b="0" i="0" lang="en-US" sz="2100" u="none" cap="none" strike="noStrike">
                <a:solidFill>
                  <a:schemeClr val="dk1"/>
                </a:solidFill>
                <a:latin typeface="Trebuchet MS"/>
                <a:ea typeface="Trebuchet MS"/>
                <a:cs typeface="Trebuchet MS"/>
                <a:sym typeface="Trebuchet MS"/>
              </a:rPr>
              <a:t>Las selecciones (de los casos) se especifican con las palabras reservadas </a:t>
            </a:r>
            <a:r>
              <a:rPr b="1" i="0" lang="en-US" sz="2100" u="none" cap="none" strike="noStrike">
                <a:solidFill>
                  <a:srgbClr val="0000CD"/>
                </a:solidFill>
                <a:latin typeface="Courier New"/>
                <a:ea typeface="Courier New"/>
                <a:cs typeface="Courier New"/>
                <a:sym typeface="Courier New"/>
              </a:rPr>
              <a:t>switch</a:t>
            </a:r>
            <a:r>
              <a:rPr b="1" i="0" lang="en-US" sz="2100" u="none" cap="none" strike="noStrike">
                <a:solidFill>
                  <a:srgbClr val="0000CD"/>
                </a:solidFill>
                <a:latin typeface="Trebuchet MS"/>
                <a:ea typeface="Trebuchet MS"/>
                <a:cs typeface="Trebuchet MS"/>
                <a:sym typeface="Trebuchet MS"/>
              </a:rPr>
              <a:t> </a:t>
            </a:r>
            <a:r>
              <a:rPr b="0" i="0" lang="en-US" sz="2100" u="none" cap="none" strike="noStrike">
                <a:solidFill>
                  <a:schemeClr val="dk1"/>
                </a:solidFill>
                <a:latin typeface="Trebuchet MS"/>
                <a:ea typeface="Trebuchet MS"/>
                <a:cs typeface="Trebuchet MS"/>
                <a:sym typeface="Trebuchet MS"/>
              </a:rPr>
              <a:t>(cambiar), </a:t>
            </a:r>
            <a:r>
              <a:rPr b="1" i="0" lang="en-US" sz="2100" u="none" cap="none" strike="noStrike">
                <a:solidFill>
                  <a:srgbClr val="0000CD"/>
                </a:solidFill>
                <a:latin typeface="Courier New"/>
                <a:ea typeface="Courier New"/>
                <a:cs typeface="Courier New"/>
                <a:sym typeface="Courier New"/>
              </a:rPr>
              <a:t>case </a:t>
            </a:r>
            <a:r>
              <a:rPr b="0" i="0" lang="en-US" sz="2100" u="none" cap="none" strike="noStrike">
                <a:solidFill>
                  <a:schemeClr val="dk1"/>
                </a:solidFill>
                <a:latin typeface="Trebuchet MS"/>
                <a:ea typeface="Trebuchet MS"/>
                <a:cs typeface="Trebuchet MS"/>
                <a:sym typeface="Trebuchet MS"/>
              </a:rPr>
              <a:t>(caso), </a:t>
            </a:r>
            <a:r>
              <a:rPr b="1" i="0" lang="en-US" sz="2100" u="none" cap="none" strike="noStrike">
                <a:solidFill>
                  <a:srgbClr val="0000CD"/>
                </a:solidFill>
                <a:latin typeface="Courier New"/>
                <a:ea typeface="Courier New"/>
                <a:cs typeface="Courier New"/>
                <a:sym typeface="Courier New"/>
              </a:rPr>
              <a:t>default </a:t>
            </a:r>
            <a:r>
              <a:rPr b="0" i="0" lang="en-US" sz="2100" u="none" cap="none" strike="noStrike">
                <a:solidFill>
                  <a:schemeClr val="dk1"/>
                </a:solidFill>
                <a:latin typeface="Trebuchet MS"/>
                <a:ea typeface="Trebuchet MS"/>
                <a:cs typeface="Trebuchet MS"/>
                <a:sym typeface="Trebuchet MS"/>
              </a:rPr>
              <a:t>(por defecto) y </a:t>
            </a:r>
            <a:r>
              <a:rPr b="1" i="0" lang="en-US" sz="2100" u="none" cap="none" strike="noStrike">
                <a:solidFill>
                  <a:srgbClr val="0000CD"/>
                </a:solidFill>
                <a:latin typeface="Courier New"/>
                <a:ea typeface="Courier New"/>
                <a:cs typeface="Courier New"/>
                <a:sym typeface="Courier New"/>
              </a:rPr>
              <a:t>break </a:t>
            </a:r>
            <a:r>
              <a:rPr b="0" i="0" lang="en-US" sz="2100" u="none" cap="none" strike="noStrike">
                <a:solidFill>
                  <a:schemeClr val="dk1"/>
                </a:solidFill>
                <a:latin typeface="Trebuchet MS"/>
                <a:ea typeface="Trebuchet MS"/>
                <a:cs typeface="Trebuchet MS"/>
                <a:sym typeface="Trebuchet MS"/>
              </a:rPr>
              <a:t>(detenerse).</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2" name="Shape 982"/>
        <p:cNvGrpSpPr/>
        <p:nvPr/>
      </p:nvGrpSpPr>
      <p:grpSpPr>
        <a:xfrm>
          <a:off x="0" y="0"/>
          <a:ext cx="0" cy="0"/>
          <a:chOff x="0" y="0"/>
          <a:chExt cx="0" cy="0"/>
        </a:xfrm>
      </p:grpSpPr>
      <p:sp>
        <p:nvSpPr>
          <p:cNvPr id="983" name="Google Shape;983;g1dd767738ca_0_2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4" name="Google Shape;984;g1dd767738ca_0_2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5" name="Google Shape;985;g1dd767738ca_0_2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86" name="Google Shape;986;g1dd767738ca_0_2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87" name="Google Shape;987;g1dd767738ca_0_2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dd767738ca_0_2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89" name="Google Shape;989;g1dd767738ca_0_2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dd767738ca_0_25"/>
          <p:cNvSpPr txBox="1"/>
          <p:nvPr/>
        </p:nvSpPr>
        <p:spPr>
          <a:xfrm>
            <a:off x="651700" y="1762525"/>
            <a:ext cx="4340100" cy="646500"/>
          </a:xfrm>
          <a:prstGeom prst="rect">
            <a:avLst/>
          </a:prstGeom>
          <a:noFill/>
          <a:ln>
            <a:noFill/>
          </a:ln>
        </p:spPr>
        <p:txBody>
          <a:bodyPr anchorCtr="0" anchor="t" bIns="91425" lIns="91425" spcFirstLastPara="1" rIns="91425" wrap="square" tIns="91425">
            <a:spAutoFit/>
          </a:bodyPr>
          <a:lstStyle/>
          <a:p>
            <a:pPr indent="0" lvl="0" marL="0" marR="330200" rtl="0" algn="l">
              <a:lnSpc>
                <a:spcPct val="144230"/>
              </a:lnSpc>
              <a:spcBef>
                <a:spcPts val="700"/>
              </a:spcBef>
              <a:spcAft>
                <a:spcPts val="700"/>
              </a:spcAft>
              <a:buClr>
                <a:srgbClr val="000000"/>
              </a:buClr>
              <a:buSzPts val="3000"/>
              <a:buFont typeface="Arial"/>
              <a:buNone/>
            </a:pPr>
            <a:r>
              <a:rPr b="0" i="0" lang="en-US" sz="3000" u="none" cap="none" strike="noStrike">
                <a:solidFill>
                  <a:srgbClr val="00AEAA"/>
                </a:solidFill>
                <a:latin typeface="Trebuchet MS"/>
                <a:ea typeface="Trebuchet MS"/>
                <a:cs typeface="Trebuchet MS"/>
                <a:sym typeface="Trebuchet MS"/>
              </a:rPr>
              <a:t>Palabras Reservadas</a:t>
            </a:r>
            <a:endParaRPr b="0" i="0" sz="3000" u="none" cap="none" strike="noStrike">
              <a:solidFill>
                <a:srgbClr val="00AEAA"/>
              </a:solidFill>
              <a:latin typeface="Trebuchet MS"/>
              <a:ea typeface="Trebuchet MS"/>
              <a:cs typeface="Trebuchet MS"/>
              <a:sym typeface="Trebuchet MS"/>
            </a:endParaRPr>
          </a:p>
        </p:txBody>
      </p:sp>
      <p:sp>
        <p:nvSpPr>
          <p:cNvPr id="991" name="Google Shape;991;g1dd767738ca_0_25"/>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2" name="Google Shape;992;g1dd767738ca_0_25"/>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Switch Case</a:t>
            </a:r>
            <a:endParaRPr b="1" i="0" sz="2000" u="none" cap="none" strike="noStrike">
              <a:solidFill>
                <a:srgbClr val="003870"/>
              </a:solidFill>
              <a:latin typeface="Trebuchet MS"/>
              <a:ea typeface="Trebuchet MS"/>
              <a:cs typeface="Trebuchet MS"/>
              <a:sym typeface="Trebuchet MS"/>
            </a:endParaRPr>
          </a:p>
        </p:txBody>
      </p:sp>
      <p:sp>
        <p:nvSpPr>
          <p:cNvPr id="993" name="Google Shape;993;g1dd767738ca_0_25"/>
          <p:cNvSpPr txBox="1"/>
          <p:nvPr/>
        </p:nvSpPr>
        <p:spPr>
          <a:xfrm>
            <a:off x="573875" y="3119950"/>
            <a:ext cx="4999200" cy="1994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1700"/>
              </a:spcAft>
              <a:buClr>
                <a:srgbClr val="000000"/>
              </a:buClr>
              <a:buSzPts val="2100"/>
              <a:buFont typeface="Arial"/>
              <a:buNone/>
            </a:pPr>
            <a:r>
              <a:rPr b="0" i="0" lang="en-US" sz="2100" u="none" cap="none" strike="noStrike">
                <a:solidFill>
                  <a:schemeClr val="dk1"/>
                </a:solidFill>
                <a:latin typeface="Trebuchet MS"/>
                <a:ea typeface="Trebuchet MS"/>
                <a:cs typeface="Trebuchet MS"/>
                <a:sym typeface="Trebuchet MS"/>
              </a:rPr>
              <a:t>Las selecciones (de los casos) se especifican con las palabras reservadas </a:t>
            </a:r>
            <a:r>
              <a:rPr b="1" i="0" lang="en-US" sz="2100" u="none" cap="none" strike="noStrike">
                <a:solidFill>
                  <a:srgbClr val="0000CD"/>
                </a:solidFill>
                <a:latin typeface="Courier New"/>
                <a:ea typeface="Courier New"/>
                <a:cs typeface="Courier New"/>
                <a:sym typeface="Courier New"/>
              </a:rPr>
              <a:t>switch</a:t>
            </a:r>
            <a:r>
              <a:rPr b="1" i="0" lang="en-US" sz="2100" u="none" cap="none" strike="noStrike">
                <a:solidFill>
                  <a:srgbClr val="0000CD"/>
                </a:solidFill>
                <a:latin typeface="Trebuchet MS"/>
                <a:ea typeface="Trebuchet MS"/>
                <a:cs typeface="Trebuchet MS"/>
                <a:sym typeface="Trebuchet MS"/>
              </a:rPr>
              <a:t> </a:t>
            </a:r>
            <a:r>
              <a:rPr b="0" i="0" lang="en-US" sz="2100" u="none" cap="none" strike="noStrike">
                <a:solidFill>
                  <a:schemeClr val="dk1"/>
                </a:solidFill>
                <a:latin typeface="Trebuchet MS"/>
                <a:ea typeface="Trebuchet MS"/>
                <a:cs typeface="Trebuchet MS"/>
                <a:sym typeface="Trebuchet MS"/>
              </a:rPr>
              <a:t>(cambiar), </a:t>
            </a:r>
            <a:r>
              <a:rPr b="1" i="0" lang="en-US" sz="2100" u="none" cap="none" strike="noStrike">
                <a:solidFill>
                  <a:srgbClr val="0000CD"/>
                </a:solidFill>
                <a:latin typeface="Courier New"/>
                <a:ea typeface="Courier New"/>
                <a:cs typeface="Courier New"/>
                <a:sym typeface="Courier New"/>
              </a:rPr>
              <a:t>case </a:t>
            </a:r>
            <a:r>
              <a:rPr b="0" i="0" lang="en-US" sz="2100" u="none" cap="none" strike="noStrike">
                <a:solidFill>
                  <a:schemeClr val="dk1"/>
                </a:solidFill>
                <a:latin typeface="Trebuchet MS"/>
                <a:ea typeface="Trebuchet MS"/>
                <a:cs typeface="Trebuchet MS"/>
                <a:sym typeface="Trebuchet MS"/>
              </a:rPr>
              <a:t>(caso), </a:t>
            </a:r>
            <a:r>
              <a:rPr b="1" i="0" lang="en-US" sz="2100" u="none" cap="none" strike="noStrike">
                <a:solidFill>
                  <a:srgbClr val="0000CD"/>
                </a:solidFill>
                <a:latin typeface="Courier New"/>
                <a:ea typeface="Courier New"/>
                <a:cs typeface="Courier New"/>
                <a:sym typeface="Courier New"/>
              </a:rPr>
              <a:t>default </a:t>
            </a:r>
            <a:r>
              <a:rPr b="0" i="0" lang="en-US" sz="2100" u="none" cap="none" strike="noStrike">
                <a:solidFill>
                  <a:schemeClr val="dk1"/>
                </a:solidFill>
                <a:latin typeface="Trebuchet MS"/>
                <a:ea typeface="Trebuchet MS"/>
                <a:cs typeface="Trebuchet MS"/>
                <a:sym typeface="Trebuchet MS"/>
              </a:rPr>
              <a:t>(por defecto) y </a:t>
            </a:r>
            <a:r>
              <a:rPr b="1" i="0" lang="en-US" sz="2100" u="none" cap="none" strike="noStrike">
                <a:solidFill>
                  <a:srgbClr val="0000CD"/>
                </a:solidFill>
                <a:latin typeface="Courier New"/>
                <a:ea typeface="Courier New"/>
                <a:cs typeface="Courier New"/>
                <a:sym typeface="Courier New"/>
              </a:rPr>
              <a:t>break </a:t>
            </a:r>
            <a:r>
              <a:rPr b="0" i="0" lang="en-US" sz="2100" u="none" cap="none" strike="noStrike">
                <a:solidFill>
                  <a:schemeClr val="dk1"/>
                </a:solidFill>
                <a:latin typeface="Trebuchet MS"/>
                <a:ea typeface="Trebuchet MS"/>
                <a:cs typeface="Trebuchet MS"/>
                <a:sym typeface="Trebuchet MS"/>
              </a:rPr>
              <a:t>(detenerse).</a:t>
            </a:r>
            <a:endParaRPr b="0" i="0" sz="2100" u="none" cap="none" strike="noStrike">
              <a:solidFill>
                <a:schemeClr val="dk1"/>
              </a:solidFill>
              <a:latin typeface="Trebuchet MS"/>
              <a:ea typeface="Trebuchet MS"/>
              <a:cs typeface="Trebuchet MS"/>
              <a:sym typeface="Trebuchet MS"/>
            </a:endParaRPr>
          </a:p>
        </p:txBody>
      </p:sp>
      <p:sp>
        <p:nvSpPr>
          <p:cNvPr id="994" name="Google Shape;994;g1dd767738ca_0_25"/>
          <p:cNvSpPr txBox="1"/>
          <p:nvPr/>
        </p:nvSpPr>
        <p:spPr>
          <a:xfrm>
            <a:off x="6236000" y="1316800"/>
            <a:ext cx="5717400" cy="489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9D00"/>
                </a:solidFill>
                <a:latin typeface="Courier New"/>
                <a:ea typeface="Courier New"/>
                <a:cs typeface="Courier New"/>
                <a:sym typeface="Courier New"/>
              </a:rPr>
              <a:t>switch</a:t>
            </a: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a:t>
            </a:r>
            <a:r>
              <a:rPr b="1" i="0" lang="en-US" sz="2000" u="none" cap="none" strike="noStrike">
                <a:solidFill>
                  <a:schemeClr val="accent5"/>
                </a:solidFill>
                <a:latin typeface="Courier New"/>
                <a:ea typeface="Courier New"/>
                <a:cs typeface="Courier New"/>
                <a:sym typeface="Courier New"/>
              </a:rPr>
              <a:t>a</a:t>
            </a: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9EFEFF"/>
                </a:solidFill>
                <a:latin typeface="Courier New"/>
                <a:ea typeface="Courier New"/>
                <a:cs typeface="Courier New"/>
                <a:sym typeface="Courier New"/>
              </a:rPr>
              <a:t> </a:t>
            </a:r>
            <a:endParaRPr b="0" i="0" sz="2000" u="none" cap="none" strike="noStrike">
              <a:solidFill>
                <a:srgbClr val="9EFE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FF9D00"/>
                </a:solidFill>
                <a:latin typeface="Courier New"/>
                <a:ea typeface="Courier New"/>
                <a:cs typeface="Courier New"/>
                <a:sym typeface="Courier New"/>
              </a:rPr>
              <a:t>case</a:t>
            </a:r>
            <a:r>
              <a:rPr b="0" i="0" lang="en-US" sz="2000" u="none" cap="none" strike="noStrike">
                <a:solidFill>
                  <a:srgbClr val="9EFEFF"/>
                </a:solidFill>
                <a:latin typeface="Courier New"/>
                <a:ea typeface="Courier New"/>
                <a:cs typeface="Courier New"/>
                <a:sym typeface="Courier New"/>
              </a:rPr>
              <a:t> </a:t>
            </a:r>
            <a:r>
              <a:rPr b="1" i="0" lang="en-US" sz="2000" u="none" cap="none" strike="noStrike">
                <a:solidFill>
                  <a:schemeClr val="accent5"/>
                </a:solidFill>
                <a:latin typeface="Courier New"/>
                <a:ea typeface="Courier New"/>
                <a:cs typeface="Courier New"/>
                <a:sym typeface="Courier New"/>
              </a:rPr>
              <a:t>val1</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669900"/>
                </a:solidFill>
                <a:latin typeface="Courier New"/>
                <a:ea typeface="Courier New"/>
                <a:cs typeface="Courier New"/>
                <a:sym typeface="Courier New"/>
              </a:rPr>
              <a:t>// instrucciones si </a:t>
            </a:r>
            <a:r>
              <a:rPr b="1" i="0" lang="en-US" sz="2000" u="none" cap="none" strike="noStrike">
                <a:solidFill>
                  <a:schemeClr val="accent5"/>
                </a:solidFill>
                <a:latin typeface="Courier New"/>
                <a:ea typeface="Courier New"/>
                <a:cs typeface="Courier New"/>
                <a:sym typeface="Courier New"/>
              </a:rPr>
              <a:t>a</a:t>
            </a:r>
            <a:r>
              <a:rPr b="0" i="0" lang="en-US" sz="2000" u="none" cap="none" strike="noStrike">
                <a:solidFill>
                  <a:srgbClr val="669900"/>
                </a:solidFill>
                <a:latin typeface="Courier New"/>
                <a:ea typeface="Courier New"/>
                <a:cs typeface="Courier New"/>
                <a:sym typeface="Courier New"/>
              </a:rPr>
              <a:t> es </a:t>
            </a:r>
            <a:r>
              <a:rPr b="1" i="0" lang="en-US" sz="2000" u="none" cap="none" strike="noStrike">
                <a:solidFill>
                  <a:schemeClr val="accent5"/>
                </a:solidFill>
                <a:latin typeface="Courier New"/>
                <a:ea typeface="Courier New"/>
                <a:cs typeface="Courier New"/>
                <a:sym typeface="Courier New"/>
              </a:rPr>
              <a:t>val1</a:t>
            </a:r>
            <a:endParaRPr b="1" i="0" sz="2000" u="none" cap="none" strike="noStrike">
              <a:solidFill>
                <a:schemeClr val="accent5"/>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FF9D00"/>
                </a:solidFill>
                <a:latin typeface="Courier New"/>
                <a:ea typeface="Courier New"/>
                <a:cs typeface="Courier New"/>
                <a:sym typeface="Courier New"/>
              </a:rPr>
              <a:t>break</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FF9D00"/>
                </a:solidFill>
                <a:latin typeface="Courier New"/>
                <a:ea typeface="Courier New"/>
                <a:cs typeface="Courier New"/>
                <a:sym typeface="Courier New"/>
              </a:rPr>
              <a:t>case</a:t>
            </a:r>
            <a:r>
              <a:rPr b="0" i="0" lang="en-US" sz="2000" u="none" cap="none" strike="noStrike">
                <a:solidFill>
                  <a:srgbClr val="9EFEFF"/>
                </a:solidFill>
                <a:latin typeface="Courier New"/>
                <a:ea typeface="Courier New"/>
                <a:cs typeface="Courier New"/>
                <a:sym typeface="Courier New"/>
              </a:rPr>
              <a:t> </a:t>
            </a:r>
            <a:r>
              <a:rPr b="1" i="0" lang="en-US" sz="2000" u="none" cap="none" strike="noStrike">
                <a:solidFill>
                  <a:schemeClr val="accent5"/>
                </a:solidFill>
                <a:latin typeface="Courier New"/>
                <a:ea typeface="Courier New"/>
                <a:cs typeface="Courier New"/>
                <a:sym typeface="Courier New"/>
              </a:rPr>
              <a:t>val2</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669900"/>
                </a:solidFill>
                <a:latin typeface="Courier New"/>
                <a:ea typeface="Courier New"/>
                <a:cs typeface="Courier New"/>
                <a:sym typeface="Courier New"/>
              </a:rPr>
              <a:t> // instrucciones si </a:t>
            </a:r>
            <a:r>
              <a:rPr b="1" i="0" lang="en-US" sz="2000" u="none" cap="none" strike="noStrike">
                <a:solidFill>
                  <a:schemeClr val="accent5"/>
                </a:solidFill>
                <a:latin typeface="Courier New"/>
                <a:ea typeface="Courier New"/>
                <a:cs typeface="Courier New"/>
                <a:sym typeface="Courier New"/>
              </a:rPr>
              <a:t>a</a:t>
            </a:r>
            <a:r>
              <a:rPr b="0" i="0" lang="en-US" sz="2000" u="none" cap="none" strike="noStrike">
                <a:solidFill>
                  <a:srgbClr val="669900"/>
                </a:solidFill>
                <a:latin typeface="Courier New"/>
                <a:ea typeface="Courier New"/>
                <a:cs typeface="Courier New"/>
                <a:sym typeface="Courier New"/>
              </a:rPr>
              <a:t> es </a:t>
            </a:r>
            <a:r>
              <a:rPr b="1" i="0" lang="en-US" sz="2000" u="none" cap="none" strike="noStrike">
                <a:solidFill>
                  <a:schemeClr val="accent5"/>
                </a:solidFill>
                <a:latin typeface="Courier New"/>
                <a:ea typeface="Courier New"/>
                <a:cs typeface="Courier New"/>
                <a:sym typeface="Courier New"/>
              </a:rPr>
              <a:t>val2</a:t>
            </a:r>
            <a:endParaRPr b="0" i="0" sz="2000" u="none" cap="none" strike="noStrike">
              <a:solidFill>
                <a:srgbClr val="6699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FF9D00"/>
                </a:solidFill>
                <a:latin typeface="Courier New"/>
                <a:ea typeface="Courier New"/>
                <a:cs typeface="Courier New"/>
                <a:sym typeface="Courier New"/>
              </a:rPr>
              <a:t>break</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 </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FF9D00"/>
                </a:solidFill>
                <a:latin typeface="Courier New"/>
                <a:ea typeface="Courier New"/>
                <a:cs typeface="Courier New"/>
                <a:sym typeface="Courier New"/>
              </a:rPr>
              <a:t>case</a:t>
            </a:r>
            <a:r>
              <a:rPr b="0" i="0" lang="en-US" sz="2000" u="none" cap="none" strike="noStrike">
                <a:solidFill>
                  <a:srgbClr val="64CBC9"/>
                </a:solidFill>
                <a:latin typeface="Courier New"/>
                <a:ea typeface="Courier New"/>
                <a:cs typeface="Courier New"/>
                <a:sym typeface="Courier New"/>
              </a:rPr>
              <a:t> </a:t>
            </a:r>
            <a:r>
              <a:rPr b="1" i="0" lang="en-US" sz="2000" u="none" cap="none" strike="noStrike">
                <a:solidFill>
                  <a:schemeClr val="accent5"/>
                </a:solidFill>
                <a:latin typeface="Courier New"/>
                <a:ea typeface="Courier New"/>
                <a:cs typeface="Courier New"/>
                <a:sym typeface="Courier New"/>
              </a:rPr>
              <a:t>valN</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669900"/>
                </a:solidFill>
                <a:latin typeface="Courier New"/>
                <a:ea typeface="Courier New"/>
                <a:cs typeface="Courier New"/>
                <a:sym typeface="Courier New"/>
              </a:rPr>
              <a:t> // instrucciones si </a:t>
            </a:r>
            <a:r>
              <a:rPr b="1" i="0" lang="en-US" sz="2000" u="none" cap="none" strike="noStrike">
                <a:solidFill>
                  <a:schemeClr val="accent5"/>
                </a:solidFill>
                <a:latin typeface="Courier New"/>
                <a:ea typeface="Courier New"/>
                <a:cs typeface="Courier New"/>
                <a:sym typeface="Courier New"/>
              </a:rPr>
              <a:t>a</a:t>
            </a:r>
            <a:r>
              <a:rPr b="0" i="0" lang="en-US" sz="2000" u="none" cap="none" strike="noStrike">
                <a:solidFill>
                  <a:srgbClr val="669900"/>
                </a:solidFill>
                <a:latin typeface="Courier New"/>
                <a:ea typeface="Courier New"/>
                <a:cs typeface="Courier New"/>
                <a:sym typeface="Courier New"/>
              </a:rPr>
              <a:t> es </a:t>
            </a:r>
            <a:r>
              <a:rPr b="1" i="0" lang="en-US" sz="2000" u="none" cap="none" strike="noStrike">
                <a:solidFill>
                  <a:schemeClr val="accent5"/>
                </a:solidFill>
                <a:latin typeface="Courier New"/>
                <a:ea typeface="Courier New"/>
                <a:cs typeface="Courier New"/>
                <a:sym typeface="Courier New"/>
              </a:rPr>
              <a:t>valN</a:t>
            </a:r>
            <a:endParaRPr b="0" i="0" sz="2000" u="none" cap="none" strike="noStrike">
              <a:solidFill>
                <a:srgbClr val="6699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FF9D00"/>
                </a:solidFill>
                <a:latin typeface="Courier New"/>
                <a:ea typeface="Courier New"/>
                <a:cs typeface="Courier New"/>
                <a:sym typeface="Courier New"/>
              </a:rPr>
              <a:t>break</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EFEFF"/>
                </a:solidFill>
                <a:latin typeface="Courier New"/>
                <a:ea typeface="Courier New"/>
                <a:cs typeface="Courier New"/>
                <a:sym typeface="Courier New"/>
              </a:rPr>
              <a:t>   </a:t>
            </a:r>
            <a:r>
              <a:rPr b="0" i="0" lang="en-US" sz="2000" u="none" cap="none" strike="noStrike">
                <a:solidFill>
                  <a:srgbClr val="FF9D00"/>
                </a:solidFill>
                <a:latin typeface="Courier New"/>
                <a:ea typeface="Courier New"/>
                <a:cs typeface="Courier New"/>
                <a:sym typeface="Courier New"/>
              </a:rPr>
              <a:t>default</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669900"/>
                </a:solidFill>
                <a:latin typeface="Courier New"/>
                <a:ea typeface="Courier New"/>
                <a:cs typeface="Courier New"/>
                <a:sym typeface="Courier New"/>
              </a:rPr>
              <a:t>     // instrucciones si </a:t>
            </a:r>
            <a:r>
              <a:rPr b="1" i="0" lang="en-US" sz="2000" u="none" cap="none" strike="noStrike">
                <a:solidFill>
                  <a:schemeClr val="accent5"/>
                </a:solidFill>
                <a:latin typeface="Courier New"/>
                <a:ea typeface="Courier New"/>
                <a:cs typeface="Courier New"/>
                <a:sym typeface="Courier New"/>
              </a:rPr>
              <a:t>a</a:t>
            </a:r>
            <a:r>
              <a:rPr b="0" i="0" lang="en-US" sz="2000" u="none" cap="none" strike="noStrike">
                <a:solidFill>
                  <a:srgbClr val="669900"/>
                </a:solidFill>
                <a:latin typeface="Courier New"/>
                <a:ea typeface="Courier New"/>
                <a:cs typeface="Courier New"/>
                <a:sym typeface="Courier New"/>
              </a:rPr>
              <a:t> no es                                              </a:t>
            </a:r>
            <a:endParaRPr b="1" i="0" sz="2000" u="none" cap="none" strike="noStrike">
              <a:solidFill>
                <a:schemeClr val="accent5"/>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ourier New"/>
                <a:ea typeface="Courier New"/>
                <a:cs typeface="Courier New"/>
                <a:sym typeface="Courier New"/>
              </a:rPr>
              <a:t>	     val1,val2, …</a:t>
            </a:r>
            <a:endParaRPr b="1" i="0" sz="2000" u="none" cap="none" strike="noStrike">
              <a:solidFill>
                <a:schemeClr val="accent5"/>
              </a:solidFill>
              <a:latin typeface="Courier New"/>
              <a:ea typeface="Courier New"/>
              <a:cs typeface="Courier New"/>
              <a:sym typeface="Courier New"/>
            </a:endParaRPr>
          </a:p>
          <a:p>
            <a:pPr indent="0" lvl="0" marL="0" marR="330200" rtl="0" algn="l">
              <a:lnSpc>
                <a:spcPct val="144230"/>
              </a:lnSpc>
              <a:spcBef>
                <a:spcPts val="700"/>
              </a:spcBef>
              <a:spcAft>
                <a:spcPts val="70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
        <p:nvSpPr>
          <p:cNvPr id="995" name="Google Shape;995;g1dd767738ca_0_25"/>
          <p:cNvSpPr/>
          <p:nvPr/>
        </p:nvSpPr>
        <p:spPr>
          <a:xfrm>
            <a:off x="5672938" y="3666550"/>
            <a:ext cx="463200" cy="192600"/>
          </a:xfrm>
          <a:prstGeom prst="rightArrow">
            <a:avLst>
              <a:gd fmla="val 50000" name="adj1"/>
              <a:gd fmla="val 91965"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9" name="Shape 999"/>
        <p:cNvGrpSpPr/>
        <p:nvPr/>
      </p:nvGrpSpPr>
      <p:grpSpPr>
        <a:xfrm>
          <a:off x="0" y="0"/>
          <a:ext cx="0" cy="0"/>
          <a:chOff x="0" y="0"/>
          <a:chExt cx="0" cy="0"/>
        </a:xfrm>
      </p:grpSpPr>
      <p:sp>
        <p:nvSpPr>
          <p:cNvPr id="1000" name="Google Shape;1000;g20f4114666e_0_536"/>
          <p:cNvSpPr/>
          <p:nvPr/>
        </p:nvSpPr>
        <p:spPr>
          <a:xfrm>
            <a:off x="4820500" y="2321788"/>
            <a:ext cx="6643800" cy="2652000"/>
          </a:xfrm>
          <a:prstGeom prst="round1Rect">
            <a:avLst>
              <a:gd fmla="val 16667" name="adj"/>
            </a:avLst>
          </a:prstGeom>
          <a:solidFill>
            <a:srgbClr val="64C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20f4114666e_0_53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2" name="Google Shape;1002;g20f4114666e_0_53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3" name="Google Shape;1003;g20f4114666e_0_53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04" name="Google Shape;1004;g20f4114666e_0_53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05" name="Google Shape;1005;g20f4114666e_0_53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20f4114666e_0_53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07" name="Google Shape;1007;g20f4114666e_0_53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8" name="Google Shape;1008;g20f4114666e_0_536"/>
          <p:cNvPicPr preferRelativeResize="0"/>
          <p:nvPr/>
        </p:nvPicPr>
        <p:blipFill rotWithShape="1">
          <a:blip r:embed="rId4">
            <a:alphaModFix/>
          </a:blip>
          <a:srcRect b="0" l="0" r="0" t="0"/>
          <a:stretch/>
        </p:blipFill>
        <p:spPr>
          <a:xfrm>
            <a:off x="1019100" y="2295550"/>
            <a:ext cx="2825825" cy="2825825"/>
          </a:xfrm>
          <a:prstGeom prst="rect">
            <a:avLst/>
          </a:prstGeom>
          <a:noFill/>
          <a:ln>
            <a:noFill/>
          </a:ln>
        </p:spPr>
      </p:pic>
      <p:sp>
        <p:nvSpPr>
          <p:cNvPr id="1009" name="Google Shape;1009;g20f4114666e_0_536"/>
          <p:cNvSpPr txBox="1"/>
          <p:nvPr/>
        </p:nvSpPr>
        <p:spPr>
          <a:xfrm>
            <a:off x="5045200" y="2692500"/>
            <a:ext cx="61944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rebuchet MS"/>
                <a:ea typeface="Trebuchet MS"/>
                <a:cs typeface="Trebuchet MS"/>
                <a:sym typeface="Trebuchet MS"/>
              </a:rPr>
              <a:t>Python no cuenta con la estructura condicional </a:t>
            </a:r>
            <a:r>
              <a:rPr b="0" i="0" lang="en-US" sz="2400" u="none" cap="none" strike="noStrike">
                <a:solidFill>
                  <a:schemeClr val="dk1"/>
                </a:solidFill>
                <a:latin typeface="Courier New"/>
                <a:ea typeface="Courier New"/>
                <a:cs typeface="Courier New"/>
                <a:sym typeface="Courier New"/>
              </a:rPr>
              <a:t>Switch Case</a:t>
            </a:r>
            <a:r>
              <a:rPr b="0" i="0" lang="en-US" sz="2400" u="none" cap="none" strike="noStrike">
                <a:solidFill>
                  <a:schemeClr val="dk1"/>
                </a:solidFill>
                <a:latin typeface="Trebuchet MS"/>
                <a:ea typeface="Trebuchet MS"/>
                <a:cs typeface="Trebuchet MS"/>
                <a:sym typeface="Trebuchet MS"/>
              </a:rPr>
              <a:t>. Se puede usar </a:t>
            </a:r>
            <a:r>
              <a:rPr b="0" i="0" lang="en-US" sz="2400" u="none" cap="none" strike="noStrike">
                <a:solidFill>
                  <a:schemeClr val="dk1"/>
                </a:solidFill>
                <a:latin typeface="Courier New"/>
                <a:ea typeface="Courier New"/>
                <a:cs typeface="Courier New"/>
                <a:sym typeface="Courier New"/>
              </a:rPr>
              <a:t>elif </a:t>
            </a:r>
            <a:r>
              <a:rPr b="0" i="0" lang="en-US" sz="2400" u="none" cap="none" strike="noStrike">
                <a:solidFill>
                  <a:schemeClr val="dk1"/>
                </a:solidFill>
                <a:latin typeface="Trebuchet MS"/>
                <a:ea typeface="Trebuchet MS"/>
                <a:cs typeface="Trebuchet MS"/>
                <a:sym typeface="Trebuchet MS"/>
              </a:rPr>
              <a:t>o un diccionario (estructura de datos) que permiten un funcionamiento similar.</a:t>
            </a:r>
            <a:endParaRPr b="0" i="0" sz="2400" u="none" cap="none" strike="noStrike">
              <a:solidFill>
                <a:schemeClr val="dk1"/>
              </a:solidFill>
              <a:latin typeface="Trebuchet MS"/>
              <a:ea typeface="Trebuchet MS"/>
              <a:cs typeface="Trebuchet MS"/>
              <a:sym typeface="Trebuchet MS"/>
            </a:endParaRPr>
          </a:p>
        </p:txBody>
      </p:sp>
      <p:sp>
        <p:nvSpPr>
          <p:cNvPr id="1010" name="Google Shape;1010;g20f4114666e_0_536"/>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1" name="Google Shape;1011;g20f4114666e_0_536"/>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Switch Case</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5" name="Shape 1015"/>
        <p:cNvGrpSpPr/>
        <p:nvPr/>
      </p:nvGrpSpPr>
      <p:grpSpPr>
        <a:xfrm>
          <a:off x="0" y="0"/>
          <a:ext cx="0" cy="0"/>
          <a:chOff x="0" y="0"/>
          <a:chExt cx="0" cy="0"/>
        </a:xfrm>
      </p:grpSpPr>
      <p:sp>
        <p:nvSpPr>
          <p:cNvPr id="1016" name="Google Shape;1016;g1dd767738ca_0_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7" name="Google Shape;1017;g1dd767738ca_0_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8" name="Google Shape;1018;g1dd767738ca_0_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19" name="Google Shape;1019;g1dd767738ca_0_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20" name="Google Shape;1020;g1dd767738ca_0_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1dd767738ca_0_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22" name="Google Shape;1022;g1dd767738ca_0_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1dd767738ca_0_2"/>
          <p:cNvSpPr txBox="1"/>
          <p:nvPr>
            <p:ph type="title"/>
          </p:nvPr>
        </p:nvSpPr>
        <p:spPr>
          <a:xfrm>
            <a:off x="1642350" y="2387050"/>
            <a:ext cx="89073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Ejemplos Estructura </a:t>
            </a:r>
            <a:endParaRPr sz="6000">
              <a:latin typeface="Trebuchet MS"/>
              <a:ea typeface="Trebuchet MS"/>
              <a:cs typeface="Trebuchet MS"/>
              <a:sym typeface="Trebuchet MS"/>
            </a:endParaRPr>
          </a:p>
          <a:p>
            <a:pPr indent="0" lvl="0" marL="0" rtl="0" algn="ctr">
              <a:lnSpc>
                <a:spcPct val="100000"/>
              </a:lnSpc>
              <a:spcBef>
                <a:spcPts val="0"/>
              </a:spcBef>
              <a:spcAft>
                <a:spcPts val="0"/>
              </a:spcAft>
              <a:buSzPts val="1400"/>
              <a:buNone/>
            </a:pPr>
            <a:r>
              <a:rPr lang="en-US" sz="6000">
                <a:latin typeface="Courier New"/>
                <a:ea typeface="Courier New"/>
                <a:cs typeface="Courier New"/>
                <a:sym typeface="Courier New"/>
              </a:rPr>
              <a:t>[switch case]</a:t>
            </a:r>
            <a:endParaRPr sz="6000">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7" name="Shape 1027"/>
        <p:cNvGrpSpPr/>
        <p:nvPr/>
      </p:nvGrpSpPr>
      <p:grpSpPr>
        <a:xfrm>
          <a:off x="0" y="0"/>
          <a:ext cx="0" cy="0"/>
          <a:chOff x="0" y="0"/>
          <a:chExt cx="0" cy="0"/>
        </a:xfrm>
      </p:grpSpPr>
      <p:sp>
        <p:nvSpPr>
          <p:cNvPr id="1028" name="Google Shape;1028;g1dd767738ca_0_4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9" name="Google Shape;1029;g1dd767738ca_0_4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0" name="Google Shape;1030;g1dd767738ca_0_4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31" name="Google Shape;1031;g1dd767738ca_0_4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32" name="Google Shape;1032;g1dd767738ca_0_4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1dd767738ca_0_4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34" name="Google Shape;1034;g1dd767738ca_0_4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dd767738ca_0_42"/>
          <p:cNvSpPr txBox="1"/>
          <p:nvPr/>
        </p:nvSpPr>
        <p:spPr>
          <a:xfrm>
            <a:off x="834251" y="1725600"/>
            <a:ext cx="10719300" cy="1723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7.</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22222"/>
                </a:solidFill>
                <a:latin typeface="Trebuchet MS"/>
                <a:ea typeface="Trebuchet MS"/>
                <a:cs typeface="Trebuchet MS"/>
                <a:sym typeface="Trebuchet MS"/>
              </a:rPr>
              <a:t>En un cine le solicitan que realice un programa que dado un día de la semana le indique al usuario que película se estrena. Si el usuario ingresa un día no válido debe mostrar un mensaje indicando el error.</a:t>
            </a:r>
            <a:endParaRPr b="0" i="0" sz="2000" u="none" cap="none" strike="noStrike">
              <a:solidFill>
                <a:srgbClr val="000000"/>
              </a:solidFill>
              <a:latin typeface="Trebuchet MS"/>
              <a:ea typeface="Trebuchet MS"/>
              <a:cs typeface="Trebuchet MS"/>
              <a:sym typeface="Trebuchet MS"/>
            </a:endParaRPr>
          </a:p>
        </p:txBody>
      </p:sp>
      <p:sp>
        <p:nvSpPr>
          <p:cNvPr id="1036" name="Google Shape;1036;g1dd767738ca_0_4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7" name="Google Shape;1037;g1dd767738ca_0_4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1" name="Shape 1041"/>
        <p:cNvGrpSpPr/>
        <p:nvPr/>
      </p:nvGrpSpPr>
      <p:grpSpPr>
        <a:xfrm>
          <a:off x="0" y="0"/>
          <a:ext cx="0" cy="0"/>
          <a:chOff x="0" y="0"/>
          <a:chExt cx="0" cy="0"/>
        </a:xfrm>
      </p:grpSpPr>
      <p:sp>
        <p:nvSpPr>
          <p:cNvPr id="1042" name="Google Shape;1042;g1dd767738ca_0_9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3" name="Google Shape;1043;g1dd767738ca_0_9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g1dd767738ca_0_9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g1dd767738ca_0_9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46" name="Google Shape;1046;g1dd767738ca_0_9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dd767738ca_0_9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48" name="Google Shape;1048;g1dd767738ca_0_9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1dd767738ca_0_92"/>
          <p:cNvSpPr txBox="1"/>
          <p:nvPr/>
        </p:nvSpPr>
        <p:spPr>
          <a:xfrm>
            <a:off x="389863" y="2207150"/>
            <a:ext cx="3447900" cy="3263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7.</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22222"/>
                </a:solidFill>
                <a:latin typeface="Trebuchet MS"/>
                <a:ea typeface="Trebuchet MS"/>
                <a:cs typeface="Trebuchet MS"/>
                <a:sym typeface="Trebuchet MS"/>
              </a:rPr>
              <a:t>En un cine le solicitan que realice un programa que dado un día de la semana le indique al usuario que película se estrena. Si el usuario ingresa un día no válido debe mostrar un mensaje indicando el error.</a:t>
            </a:r>
            <a:endParaRPr b="0" i="0" sz="2000" u="none" cap="none" strike="noStrike">
              <a:solidFill>
                <a:srgbClr val="000000"/>
              </a:solidFill>
              <a:latin typeface="Trebuchet MS"/>
              <a:ea typeface="Trebuchet MS"/>
              <a:cs typeface="Trebuchet MS"/>
              <a:sym typeface="Trebuchet MS"/>
            </a:endParaRPr>
          </a:p>
        </p:txBody>
      </p:sp>
      <p:sp>
        <p:nvSpPr>
          <p:cNvPr id="1050" name="Google Shape;1050;g1dd767738ca_0_9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1" name="Google Shape;1051;g1dd767738ca_0_9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
        <p:nvSpPr>
          <p:cNvPr id="1052" name="Google Shape;1052;g1dd767738ca_0_92"/>
          <p:cNvSpPr txBox="1"/>
          <p:nvPr/>
        </p:nvSpPr>
        <p:spPr>
          <a:xfrm>
            <a:off x="4045300" y="1591400"/>
            <a:ext cx="8131800" cy="4494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Scanner </a:t>
            </a:r>
            <a:r>
              <a:rPr b="1" i="0" lang="en-US" sz="2000" u="none" cap="none" strike="noStrike">
                <a:solidFill>
                  <a:srgbClr val="94DBFD"/>
                </a:solidFill>
                <a:latin typeface="Courier New"/>
                <a:ea typeface="Courier New"/>
                <a:cs typeface="Courier New"/>
                <a:sym typeface="Courier New"/>
              </a:rPr>
              <a:t>scanner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new </a:t>
            </a:r>
            <a:r>
              <a:rPr b="1" i="0" lang="en-US" sz="2000" u="none" cap="none" strike="noStrike">
                <a:solidFill>
                  <a:srgbClr val="DBDBAA"/>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rgbClr val="D4D4D4"/>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in</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"Ingrese un dia de la semana:"</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9C8B0"/>
                </a:solidFill>
                <a:latin typeface="Courier New"/>
                <a:ea typeface="Courier New"/>
                <a:cs typeface="Courier New"/>
                <a:sym typeface="Courier New"/>
              </a:rPr>
              <a:t>String </a:t>
            </a:r>
            <a:r>
              <a:rPr b="1" i="0" lang="en-US" sz="2000" u="none" cap="none" strike="noStrike">
                <a:solidFill>
                  <a:srgbClr val="94DBFD"/>
                </a:solidFill>
                <a:latin typeface="Courier New"/>
                <a:ea typeface="Courier New"/>
                <a:cs typeface="Courier New"/>
                <a:sym typeface="Courier New"/>
              </a:rPr>
              <a:t>dia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94DBFD"/>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nextLine</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99CD5"/>
                </a:solidFill>
                <a:latin typeface="Courier New"/>
                <a:ea typeface="Courier New"/>
                <a:cs typeface="Courier New"/>
                <a:sym typeface="Courier New"/>
              </a:rPr>
              <a:t>switch </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94DBFD"/>
                </a:solidFill>
                <a:latin typeface="Courier New"/>
                <a:ea typeface="Courier New"/>
                <a:cs typeface="Courier New"/>
                <a:sym typeface="Courier New"/>
              </a:rPr>
              <a:t>dia</a:t>
            </a:r>
            <a:r>
              <a:rPr b="1" i="0" lang="en-US" sz="2000" u="none" cap="none" strike="noStrike">
                <a:solidFill>
                  <a:schemeClr val="dk1"/>
                </a:solidFill>
                <a:latin typeface="Courier New"/>
                <a:ea typeface="Courier New"/>
                <a:cs typeface="Courier New"/>
                <a:sym typeface="Courier New"/>
              </a:rPr>
              <a:t>) {</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case </a:t>
            </a:r>
            <a:r>
              <a:rPr b="1" i="0" lang="en-US" sz="2000" u="none" cap="none" strike="noStrike">
                <a:solidFill>
                  <a:srgbClr val="CD9069"/>
                </a:solidFill>
                <a:latin typeface="Courier New"/>
                <a:ea typeface="Courier New"/>
                <a:cs typeface="Courier New"/>
                <a:sym typeface="Courier New"/>
              </a:rPr>
              <a:t>"Lunes"</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"Estreno: The Menu"</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break</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case </a:t>
            </a:r>
            <a:r>
              <a:rPr b="1" i="0" lang="en-US" sz="2000" u="none" cap="none" strike="noStrike">
                <a:solidFill>
                  <a:srgbClr val="CD9069"/>
                </a:solidFill>
                <a:latin typeface="Courier New"/>
                <a:ea typeface="Courier New"/>
                <a:cs typeface="Courier New"/>
                <a:sym typeface="Courier New"/>
              </a:rPr>
              <a:t>"Martes"</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"Estreno: Babylon"</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break</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case </a:t>
            </a:r>
            <a:r>
              <a:rPr b="1" i="0" lang="en-US" sz="2000" u="none" cap="none" strike="noStrike">
                <a:solidFill>
                  <a:srgbClr val="CD9069"/>
                </a:solidFill>
                <a:latin typeface="Courier New"/>
                <a:ea typeface="Courier New"/>
                <a:cs typeface="Courier New"/>
                <a:sym typeface="Courier New"/>
              </a:rPr>
              <a:t>"Miercoles"</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"Estreno: Avatar 2"</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break</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g1dd6d73f377_2_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g1dd6d73f377_2_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0" name="Google Shape;220;g1dd6d73f377_2_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21" name="Google Shape;221;g1dd6d73f377_2_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dd6d73f377_2_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23" name="Google Shape;223;g1dd6d73f377_2_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dd6d73f377_2_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225" name="Google Shape;225;g1dd6d73f377_2_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g1dd6d73f377_2_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g1dd6d73f377_2_2"/>
          <p:cNvSpPr txBox="1"/>
          <p:nvPr>
            <p:ph type="title"/>
          </p:nvPr>
        </p:nvSpPr>
        <p:spPr>
          <a:xfrm>
            <a:off x="639900" y="1599850"/>
            <a:ext cx="76845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latin typeface="Trebuchet MS"/>
                <a:ea typeface="Trebuchet MS"/>
                <a:cs typeface="Trebuchet MS"/>
                <a:sym typeface="Trebuchet MS"/>
              </a:rPr>
              <a:t>Condicionales en Java </a:t>
            </a:r>
            <a:r>
              <a:rPr lang="en-US" sz="4000">
                <a:latin typeface="Courier New"/>
                <a:ea typeface="Courier New"/>
                <a:cs typeface="Courier New"/>
                <a:sym typeface="Courier New"/>
              </a:rPr>
              <a:t>[if]</a:t>
            </a:r>
            <a:endParaRPr sz="4000">
              <a:latin typeface="Courier New"/>
              <a:ea typeface="Courier New"/>
              <a:cs typeface="Courier New"/>
              <a:sym typeface="Courier New"/>
            </a:endParaRPr>
          </a:p>
        </p:txBody>
      </p:sp>
      <p:sp>
        <p:nvSpPr>
          <p:cNvPr id="228" name="Google Shape;228;g1dd6d73f377_2_2"/>
          <p:cNvSpPr txBox="1"/>
          <p:nvPr/>
        </p:nvSpPr>
        <p:spPr>
          <a:xfrm>
            <a:off x="639900" y="2617000"/>
            <a:ext cx="59775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rebuchet MS"/>
                <a:ea typeface="Trebuchet MS"/>
                <a:cs typeface="Trebuchet MS"/>
                <a:sym typeface="Trebuchet MS"/>
              </a:rPr>
              <a:t>Se utiliza </a:t>
            </a:r>
            <a:r>
              <a:rPr b="1" i="0" lang="en-US" sz="2200" u="none" cap="none" strike="noStrike">
                <a:solidFill>
                  <a:srgbClr val="0000CD"/>
                </a:solidFill>
                <a:latin typeface="Courier New"/>
                <a:ea typeface="Courier New"/>
                <a:cs typeface="Courier New"/>
                <a:sym typeface="Courier New"/>
              </a:rPr>
              <a:t>if</a:t>
            </a:r>
            <a:r>
              <a:rPr b="0" i="0" lang="en-US" sz="2200" u="none" cap="none" strike="noStrike">
                <a:solidFill>
                  <a:schemeClr val="dk1"/>
                </a:solidFill>
                <a:latin typeface="Trebuchet MS"/>
                <a:ea typeface="Trebuchet MS"/>
                <a:cs typeface="Trebuchet MS"/>
                <a:sym typeface="Trebuchet MS"/>
              </a:rPr>
              <a:t> para especificar un bloque de código a ejecutar (acción a realizar), si una condición especificada es verdadera.</a:t>
            </a:r>
            <a:endParaRPr b="0" i="0" sz="2200" u="none" cap="none" strike="noStrike">
              <a:solidFill>
                <a:srgbClr val="000000"/>
              </a:solidFill>
              <a:latin typeface="Arial"/>
              <a:ea typeface="Arial"/>
              <a:cs typeface="Arial"/>
              <a:sym typeface="Arial"/>
            </a:endParaRPr>
          </a:p>
        </p:txBody>
      </p:sp>
      <p:sp>
        <p:nvSpPr>
          <p:cNvPr id="229" name="Google Shape;229;g1dd6d73f377_2_2"/>
          <p:cNvSpPr txBox="1"/>
          <p:nvPr/>
        </p:nvSpPr>
        <p:spPr>
          <a:xfrm>
            <a:off x="759950" y="4572000"/>
            <a:ext cx="61914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CD"/>
                </a:solidFill>
                <a:highlight>
                  <a:srgbClr val="FFFFFF"/>
                </a:highlight>
                <a:latin typeface="Courier New"/>
                <a:ea typeface="Courier New"/>
                <a:cs typeface="Courier New"/>
                <a:sym typeface="Courier New"/>
              </a:rPr>
              <a:t>if</a:t>
            </a:r>
            <a:r>
              <a:rPr b="0" i="0" lang="en-US" sz="2000" u="none" cap="none" strike="noStrike">
                <a:solidFill>
                  <a:srgbClr val="0000CD"/>
                </a:solidFill>
                <a:highlight>
                  <a:srgbClr val="FFFFFF"/>
                </a:highlight>
                <a:latin typeface="Courier New"/>
                <a:ea typeface="Courier New"/>
                <a:cs typeface="Courier New"/>
                <a:sym typeface="Courier New"/>
              </a:rPr>
              <a:t> </a:t>
            </a:r>
            <a:r>
              <a:rPr b="1" i="0" lang="en-US" sz="2000" u="none" cap="none" strike="noStrike">
                <a:solidFill>
                  <a:schemeClr val="dk1"/>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condición</a:t>
            </a:r>
            <a:r>
              <a:rPr b="1" i="0" lang="en-US" sz="2000" u="none" cap="none" strike="noStrike">
                <a:solidFill>
                  <a:schemeClr val="dk1"/>
                </a:solidFill>
                <a:highlight>
                  <a:srgbClr val="FFFFFF"/>
                </a:highlight>
                <a:latin typeface="Courier New"/>
                <a:ea typeface="Courier New"/>
                <a:cs typeface="Courier New"/>
                <a:sym typeface="Courier New"/>
              </a:rPr>
              <a:t>) {</a:t>
            </a:r>
            <a:endParaRPr b="1"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rgbClr val="FFFFFF"/>
                </a:highlight>
                <a:latin typeface="Courier New"/>
                <a:ea typeface="Courier New"/>
                <a:cs typeface="Courier New"/>
                <a:sym typeface="Courier New"/>
              </a:rPr>
              <a:t>//</a:t>
            </a:r>
            <a:r>
              <a:rPr b="0" i="1" lang="en-US" sz="1900" u="none" cap="none" strike="noStrike">
                <a:solidFill>
                  <a:schemeClr val="dk1"/>
                </a:solidFill>
                <a:highlight>
                  <a:srgbClr val="FFFFFF"/>
                </a:highlight>
                <a:latin typeface="Courier New"/>
                <a:ea typeface="Courier New"/>
                <a:cs typeface="Courier New"/>
                <a:sym typeface="Courier New"/>
              </a:rPr>
              <a:t>Acción si la condición es verdadera</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6" name="Shape 1056"/>
        <p:cNvGrpSpPr/>
        <p:nvPr/>
      </p:nvGrpSpPr>
      <p:grpSpPr>
        <a:xfrm>
          <a:off x="0" y="0"/>
          <a:ext cx="0" cy="0"/>
          <a:chOff x="0" y="0"/>
          <a:chExt cx="0" cy="0"/>
        </a:xfrm>
      </p:grpSpPr>
      <p:sp>
        <p:nvSpPr>
          <p:cNvPr id="1057" name="Google Shape;1057;g1dd767738ca_0_6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8" name="Google Shape;1058;g1dd767738ca_0_6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9" name="Google Shape;1059;g1dd767738ca_0_6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0" name="Google Shape;1060;g1dd767738ca_0_6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61" name="Google Shape;1061;g1dd767738ca_0_6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dd767738ca_0_6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63" name="Google Shape;1063;g1dd767738ca_0_6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1dd767738ca_0_63"/>
          <p:cNvSpPr txBox="1"/>
          <p:nvPr/>
        </p:nvSpPr>
        <p:spPr>
          <a:xfrm>
            <a:off x="666600" y="3267550"/>
            <a:ext cx="23469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7.</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222222"/>
                </a:solidFill>
                <a:latin typeface="Trebuchet MS"/>
                <a:ea typeface="Trebuchet MS"/>
                <a:cs typeface="Trebuchet MS"/>
                <a:sym typeface="Trebuchet MS"/>
              </a:rPr>
              <a:t>Continuación:</a:t>
            </a:r>
            <a:endParaRPr b="0" i="1" sz="2000" u="none" cap="none" strike="noStrike">
              <a:solidFill>
                <a:srgbClr val="000000"/>
              </a:solidFill>
              <a:latin typeface="Trebuchet MS"/>
              <a:ea typeface="Trebuchet MS"/>
              <a:cs typeface="Trebuchet MS"/>
              <a:sym typeface="Trebuchet MS"/>
            </a:endParaRPr>
          </a:p>
        </p:txBody>
      </p:sp>
      <p:sp>
        <p:nvSpPr>
          <p:cNvPr id="1065" name="Google Shape;1065;g1dd767738ca_0_6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6" name="Google Shape;1066;g1dd767738ca_0_6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
        <p:nvSpPr>
          <p:cNvPr id="1067" name="Google Shape;1067;g1dd767738ca_0_63"/>
          <p:cNvSpPr txBox="1"/>
          <p:nvPr/>
        </p:nvSpPr>
        <p:spPr>
          <a:xfrm>
            <a:off x="3429000" y="1420438"/>
            <a:ext cx="8131800" cy="4802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99CD5"/>
                </a:solidFill>
                <a:latin typeface="Courier New"/>
                <a:ea typeface="Courier New"/>
                <a:cs typeface="Courier New"/>
                <a:sym typeface="Courier New"/>
              </a:rPr>
              <a:t>   case </a:t>
            </a:r>
            <a:r>
              <a:rPr b="1" i="0" lang="en-US" sz="2000" u="none" cap="none" strike="noStrike">
                <a:solidFill>
                  <a:srgbClr val="CD9069"/>
                </a:solidFill>
                <a:latin typeface="Courier New"/>
                <a:ea typeface="Courier New"/>
                <a:cs typeface="Courier New"/>
                <a:sym typeface="Courier New"/>
              </a:rPr>
              <a:t>"Jueves"</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"Estreno: The Whale"</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break</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case </a:t>
            </a:r>
            <a:r>
              <a:rPr b="1" i="0" lang="en-US" sz="2000" u="none" cap="none" strike="noStrike">
                <a:solidFill>
                  <a:srgbClr val="CD9069"/>
                </a:solidFill>
                <a:latin typeface="Courier New"/>
                <a:ea typeface="Courier New"/>
                <a:cs typeface="Courier New"/>
                <a:sym typeface="Courier New"/>
              </a:rPr>
              <a:t>"Viernes"</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"Estreno: John Wick 4"</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break</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case </a:t>
            </a:r>
            <a:r>
              <a:rPr b="1" i="0" lang="en-US" sz="2000" u="none" cap="none" strike="noStrike">
                <a:solidFill>
                  <a:srgbClr val="CD9069"/>
                </a:solidFill>
                <a:latin typeface="Courier New"/>
                <a:ea typeface="Courier New"/>
                <a:cs typeface="Courier New"/>
                <a:sym typeface="Courier New"/>
              </a:rPr>
              <a:t>"Sabado"</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"Estreno: Oppenheimer"</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break</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case </a:t>
            </a:r>
            <a:r>
              <a:rPr b="1" i="0" lang="en-US" sz="2000" u="none" cap="none" strike="noStrike">
                <a:solidFill>
                  <a:srgbClr val="CD9069"/>
                </a:solidFill>
                <a:latin typeface="Courier New"/>
                <a:ea typeface="Courier New"/>
                <a:cs typeface="Courier New"/>
                <a:sym typeface="Courier New"/>
              </a:rPr>
              <a:t>"Domingo"</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"Estreno: The Marvels"</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break</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499CD5"/>
                </a:solidFill>
                <a:latin typeface="Courier New"/>
                <a:ea typeface="Courier New"/>
                <a:cs typeface="Courier New"/>
                <a:sym typeface="Courier New"/>
              </a:rPr>
              <a:t>default</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4D4D4"/>
                </a:solidFill>
                <a:latin typeface="Courier New"/>
                <a:ea typeface="Courier New"/>
                <a:cs typeface="Courier New"/>
                <a:sym typeface="Courier New"/>
              </a:rPr>
              <a:t>       </a:t>
            </a:r>
            <a:r>
              <a:rPr b="1" i="0" lang="en-US" sz="2000" u="none" cap="none" strike="noStrike">
                <a:solidFill>
                  <a:srgbClr val="39C8B0"/>
                </a:solidFill>
                <a:latin typeface="Courier New"/>
                <a:ea typeface="Courier New"/>
                <a:cs typeface="Courier New"/>
                <a:sym typeface="Courier New"/>
              </a:rPr>
              <a:t>System</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FFC66D"/>
                </a:solidFill>
                <a:latin typeface="Courier New"/>
                <a:ea typeface="Courier New"/>
                <a:cs typeface="Courier New"/>
                <a:sym typeface="Courier New"/>
              </a:rPr>
              <a:t>out</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DBDBAA"/>
                </a:solidFill>
                <a:latin typeface="Courier New"/>
                <a:ea typeface="Courier New"/>
                <a:cs typeface="Courier New"/>
                <a:sym typeface="Courier New"/>
              </a:rPr>
              <a:t>println</a:t>
            </a:r>
            <a:r>
              <a:rPr b="1" i="0" lang="en-US" sz="2000" u="none" cap="none" strike="noStrike">
                <a:solidFill>
                  <a:schemeClr val="dk1"/>
                </a:solidFill>
                <a:latin typeface="Courier New"/>
                <a:ea typeface="Courier New"/>
                <a:cs typeface="Courier New"/>
                <a:sym typeface="Courier New"/>
              </a:rPr>
              <a:t>(</a:t>
            </a:r>
            <a:r>
              <a:rPr b="1" i="0" lang="en-US" sz="2000" u="none" cap="none" strike="noStrike">
                <a:solidFill>
                  <a:srgbClr val="CD9069"/>
                </a:solidFill>
                <a:latin typeface="Courier New"/>
                <a:ea typeface="Courier New"/>
                <a:cs typeface="Courier New"/>
                <a:sym typeface="Courier New"/>
              </a:rPr>
              <a:t>"Ingrese un dia valido"</a:t>
            </a:r>
            <a:r>
              <a:rPr b="1" i="0" lang="en-US"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1" name="Shape 1071"/>
        <p:cNvGrpSpPr/>
        <p:nvPr/>
      </p:nvGrpSpPr>
      <p:grpSpPr>
        <a:xfrm>
          <a:off x="0" y="0"/>
          <a:ext cx="0" cy="0"/>
          <a:chOff x="0" y="0"/>
          <a:chExt cx="0" cy="0"/>
        </a:xfrm>
      </p:grpSpPr>
      <p:sp>
        <p:nvSpPr>
          <p:cNvPr id="1072" name="Google Shape;1072;g1dd767738ca_0_7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3" name="Google Shape;1073;g1dd767738ca_0_7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4" name="Google Shape;1074;g1dd767738ca_0_7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75" name="Google Shape;1075;g1dd767738ca_0_7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76" name="Google Shape;1076;g1dd767738ca_0_7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1dd767738ca_0_7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78" name="Google Shape;1078;g1dd767738ca_0_7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1dd767738ca_0_78"/>
          <p:cNvSpPr txBox="1"/>
          <p:nvPr/>
        </p:nvSpPr>
        <p:spPr>
          <a:xfrm>
            <a:off x="741450" y="1599850"/>
            <a:ext cx="10709100" cy="1723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8.</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22222"/>
                </a:solidFill>
                <a:latin typeface="Trebuchet MS"/>
                <a:ea typeface="Trebuchet MS"/>
                <a:cs typeface="Trebuchet MS"/>
                <a:sym typeface="Trebuchet MS"/>
              </a:rPr>
              <a:t>Realice un programa que realice una operación aritmética con dos números enteros. El usuario ingresará el nombre de la operación y los dos números por teclado. Si la operación ingresada no se encuentra, debe mostrar un mensaje indicandolo.</a:t>
            </a:r>
            <a:endParaRPr b="0" i="0" sz="2000" u="none" cap="none" strike="noStrike">
              <a:solidFill>
                <a:srgbClr val="000000"/>
              </a:solidFill>
              <a:latin typeface="Trebuchet MS"/>
              <a:ea typeface="Trebuchet MS"/>
              <a:cs typeface="Trebuchet MS"/>
              <a:sym typeface="Trebuchet MS"/>
            </a:endParaRPr>
          </a:p>
        </p:txBody>
      </p:sp>
      <p:sp>
        <p:nvSpPr>
          <p:cNvPr id="1080" name="Google Shape;1080;g1dd767738ca_0_7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1" name="Google Shape;1081;g1dd767738ca_0_7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5" name="Shape 1085"/>
        <p:cNvGrpSpPr/>
        <p:nvPr/>
      </p:nvGrpSpPr>
      <p:grpSpPr>
        <a:xfrm>
          <a:off x="0" y="0"/>
          <a:ext cx="0" cy="0"/>
          <a:chOff x="0" y="0"/>
          <a:chExt cx="0" cy="0"/>
        </a:xfrm>
      </p:grpSpPr>
      <p:sp>
        <p:nvSpPr>
          <p:cNvPr id="1086" name="Google Shape;1086;g1dd767738ca_0_10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7" name="Google Shape;1087;g1dd767738ca_0_10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8" name="Google Shape;1088;g1dd767738ca_0_10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9" name="Google Shape;1089;g1dd767738ca_0_10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90" name="Google Shape;1090;g1dd767738ca_0_10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1dd767738ca_0_10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92" name="Google Shape;1092;g1dd767738ca_0_10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1dd767738ca_0_109"/>
          <p:cNvSpPr txBox="1"/>
          <p:nvPr/>
        </p:nvSpPr>
        <p:spPr>
          <a:xfrm>
            <a:off x="474450" y="1819875"/>
            <a:ext cx="3055800" cy="4186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8.</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22222"/>
                </a:solidFill>
                <a:latin typeface="Trebuchet MS"/>
                <a:ea typeface="Trebuchet MS"/>
                <a:cs typeface="Trebuchet MS"/>
                <a:sym typeface="Trebuchet MS"/>
              </a:rPr>
              <a:t>Realice un programa que realice una operación aritmética con dos números enteros. El usuario ingresará el nombre de la operación y los dos números por teclado. Si la operación ingresada no se encuentra, debe mostrar un mensaje indicandolo.</a:t>
            </a:r>
            <a:endParaRPr b="0" i="0" sz="2000" u="none" cap="none" strike="noStrike">
              <a:solidFill>
                <a:srgbClr val="000000"/>
              </a:solidFill>
              <a:latin typeface="Trebuchet MS"/>
              <a:ea typeface="Trebuchet MS"/>
              <a:cs typeface="Trebuchet MS"/>
              <a:sym typeface="Trebuchet MS"/>
            </a:endParaRPr>
          </a:p>
        </p:txBody>
      </p:sp>
      <p:sp>
        <p:nvSpPr>
          <p:cNvPr id="1094" name="Google Shape;1094;g1dd767738ca_0_10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5" name="Google Shape;1095;g1dd767738ca_0_10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
        <p:nvSpPr>
          <p:cNvPr id="1096" name="Google Shape;1096;g1dd767738ca_0_109"/>
          <p:cNvSpPr txBox="1"/>
          <p:nvPr/>
        </p:nvSpPr>
        <p:spPr>
          <a:xfrm>
            <a:off x="3882500" y="1972275"/>
            <a:ext cx="8191200" cy="398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Scanner </a:t>
            </a:r>
            <a:r>
              <a:rPr b="1" i="0" lang="en-US" sz="1900" u="none" cap="none" strike="noStrike">
                <a:solidFill>
                  <a:srgbClr val="94DBFD"/>
                </a:solidFill>
                <a:latin typeface="Courier New"/>
                <a:ea typeface="Courier New"/>
                <a:cs typeface="Courier New"/>
                <a:sym typeface="Courier New"/>
              </a:rPr>
              <a:t>scanner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499CD5"/>
                </a:solidFill>
                <a:latin typeface="Courier New"/>
                <a:ea typeface="Courier New"/>
                <a:cs typeface="Courier New"/>
                <a:sym typeface="Courier New"/>
              </a:rPr>
              <a:t>new </a:t>
            </a:r>
            <a:r>
              <a:rPr b="1" i="0" lang="en-US" sz="1900" u="none" cap="none" strike="noStrike">
                <a:solidFill>
                  <a:schemeClr val="dk1"/>
                </a:solidFill>
                <a:latin typeface="Courier New"/>
                <a:ea typeface="Courier New"/>
                <a:cs typeface="Courier New"/>
                <a:sym typeface="Courier New"/>
              </a:rPr>
              <a:t>Scanner(</a:t>
            </a: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in</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"Ingrese el primer numero:"</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499CD5"/>
                </a:solidFill>
                <a:latin typeface="Courier New"/>
                <a:ea typeface="Courier New"/>
                <a:cs typeface="Courier New"/>
                <a:sym typeface="Courier New"/>
              </a:rPr>
              <a:t>int </a:t>
            </a:r>
            <a:r>
              <a:rPr b="1" i="0" lang="en-US" sz="1900" u="none" cap="none" strike="noStrike">
                <a:solidFill>
                  <a:srgbClr val="94DBFD"/>
                </a:solidFill>
                <a:latin typeface="Courier New"/>
                <a:ea typeface="Courier New"/>
                <a:cs typeface="Courier New"/>
                <a:sym typeface="Courier New"/>
              </a:rPr>
              <a:t>num1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.nextInt();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"Ingrese el segundo numero:"</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499CD5"/>
                </a:solidFill>
                <a:latin typeface="Courier New"/>
                <a:ea typeface="Courier New"/>
                <a:cs typeface="Courier New"/>
                <a:sym typeface="Courier New"/>
              </a:rPr>
              <a:t>int </a:t>
            </a:r>
            <a:r>
              <a:rPr b="1" i="0" lang="en-US" sz="1900" u="none" cap="none" strike="noStrike">
                <a:solidFill>
                  <a:srgbClr val="94DBFD"/>
                </a:solidFill>
                <a:latin typeface="Courier New"/>
                <a:ea typeface="Courier New"/>
                <a:cs typeface="Courier New"/>
                <a:sym typeface="Courier New"/>
              </a:rPr>
              <a:t>num2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.nextInt();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.nextLine();</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"Ingrese la operacion aritmetica:"</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String </a:t>
            </a:r>
            <a:r>
              <a:rPr b="1" i="0" lang="en-US" sz="1900" u="none" cap="none" strike="noStrike">
                <a:solidFill>
                  <a:srgbClr val="94DBFD"/>
                </a:solidFill>
                <a:latin typeface="Courier New"/>
                <a:ea typeface="Courier New"/>
                <a:cs typeface="Courier New"/>
                <a:sym typeface="Courier New"/>
              </a:rPr>
              <a:t>operacion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.nextLine();</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499CD5"/>
                </a:solidFill>
                <a:latin typeface="Courier New"/>
                <a:ea typeface="Courier New"/>
                <a:cs typeface="Courier New"/>
                <a:sym typeface="Courier New"/>
              </a:rPr>
              <a:t>double </a:t>
            </a:r>
            <a:r>
              <a:rPr b="1" i="0" lang="en-US" sz="1900" u="none" cap="none" strike="noStrike">
                <a:solidFill>
                  <a:srgbClr val="94DBFD"/>
                </a:solidFill>
                <a:latin typeface="Courier New"/>
                <a:ea typeface="Courier New"/>
                <a:cs typeface="Courier New"/>
                <a:sym typeface="Courier New"/>
              </a:rPr>
              <a:t>res</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0" name="Shape 1100"/>
        <p:cNvGrpSpPr/>
        <p:nvPr/>
      </p:nvGrpSpPr>
      <p:grpSpPr>
        <a:xfrm>
          <a:off x="0" y="0"/>
          <a:ext cx="0" cy="0"/>
          <a:chOff x="0" y="0"/>
          <a:chExt cx="0" cy="0"/>
        </a:xfrm>
      </p:grpSpPr>
      <p:sp>
        <p:nvSpPr>
          <p:cNvPr id="1101" name="Google Shape;1101;g1dd767738ca_0_16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2" name="Google Shape;1102;g1dd767738ca_0_16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3" name="Google Shape;1103;g1dd767738ca_0_16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04" name="Google Shape;1104;g1dd767738ca_0_16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05" name="Google Shape;1105;g1dd767738ca_0_16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1dd767738ca_0_16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07" name="Google Shape;1107;g1dd767738ca_0_16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1dd767738ca_0_169"/>
          <p:cNvSpPr txBox="1"/>
          <p:nvPr/>
        </p:nvSpPr>
        <p:spPr>
          <a:xfrm>
            <a:off x="474450" y="1819875"/>
            <a:ext cx="3055800" cy="4186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8.</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22222"/>
                </a:solidFill>
                <a:latin typeface="Trebuchet MS"/>
                <a:ea typeface="Trebuchet MS"/>
                <a:cs typeface="Trebuchet MS"/>
                <a:sym typeface="Trebuchet MS"/>
              </a:rPr>
              <a:t>Realice un programa que realice una operación aritmética con dos números enteros. El usuario ingresará el nombre de la operación y los dos números por teclado. Si la operación ingresada no se encuentra, debe mostrar un mensaje indicandolo.</a:t>
            </a:r>
            <a:endParaRPr b="0" i="0" sz="2000" u="none" cap="none" strike="noStrike">
              <a:solidFill>
                <a:srgbClr val="000000"/>
              </a:solidFill>
              <a:latin typeface="Trebuchet MS"/>
              <a:ea typeface="Trebuchet MS"/>
              <a:cs typeface="Trebuchet MS"/>
              <a:sym typeface="Trebuchet MS"/>
            </a:endParaRPr>
          </a:p>
        </p:txBody>
      </p:sp>
      <p:sp>
        <p:nvSpPr>
          <p:cNvPr id="1109" name="Google Shape;1109;g1dd767738ca_0_16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0" name="Google Shape;1110;g1dd767738ca_0_16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
        <p:nvSpPr>
          <p:cNvPr id="1111" name="Google Shape;1111;g1dd767738ca_0_169"/>
          <p:cNvSpPr txBox="1"/>
          <p:nvPr/>
        </p:nvSpPr>
        <p:spPr>
          <a:xfrm>
            <a:off x="3882500" y="1972275"/>
            <a:ext cx="8191200" cy="398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Scanner </a:t>
            </a:r>
            <a:r>
              <a:rPr b="1" i="0" lang="en-US" sz="1900" u="none" cap="none" strike="noStrike">
                <a:solidFill>
                  <a:srgbClr val="94DBFD"/>
                </a:solidFill>
                <a:latin typeface="Courier New"/>
                <a:ea typeface="Courier New"/>
                <a:cs typeface="Courier New"/>
                <a:sym typeface="Courier New"/>
              </a:rPr>
              <a:t>scanner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499CD5"/>
                </a:solidFill>
                <a:latin typeface="Courier New"/>
                <a:ea typeface="Courier New"/>
                <a:cs typeface="Courier New"/>
                <a:sym typeface="Courier New"/>
              </a:rPr>
              <a:t>new </a:t>
            </a:r>
            <a:r>
              <a:rPr b="1" i="0" lang="en-US" sz="1900" u="none" cap="none" strike="noStrike">
                <a:solidFill>
                  <a:schemeClr val="dk1"/>
                </a:solidFill>
                <a:latin typeface="Courier New"/>
                <a:ea typeface="Courier New"/>
                <a:cs typeface="Courier New"/>
                <a:sym typeface="Courier New"/>
              </a:rPr>
              <a:t>Scanner(</a:t>
            </a: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in</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"Ingrese el primer numero:"</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499CD5"/>
                </a:solidFill>
                <a:latin typeface="Courier New"/>
                <a:ea typeface="Courier New"/>
                <a:cs typeface="Courier New"/>
                <a:sym typeface="Courier New"/>
              </a:rPr>
              <a:t>int </a:t>
            </a:r>
            <a:r>
              <a:rPr b="1" i="0" lang="en-US" sz="1900" u="none" cap="none" strike="noStrike">
                <a:solidFill>
                  <a:srgbClr val="94DBFD"/>
                </a:solidFill>
                <a:latin typeface="Courier New"/>
                <a:ea typeface="Courier New"/>
                <a:cs typeface="Courier New"/>
                <a:sym typeface="Courier New"/>
              </a:rPr>
              <a:t>num1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.nextInt();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"Ingrese el segundo numero:"</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499CD5"/>
                </a:solidFill>
                <a:latin typeface="Courier New"/>
                <a:ea typeface="Courier New"/>
                <a:cs typeface="Courier New"/>
                <a:sym typeface="Courier New"/>
              </a:rPr>
              <a:t>int </a:t>
            </a:r>
            <a:r>
              <a:rPr b="1" i="0" lang="en-US" sz="1900" u="none" cap="none" strike="noStrike">
                <a:solidFill>
                  <a:srgbClr val="94DBFD"/>
                </a:solidFill>
                <a:latin typeface="Courier New"/>
                <a:ea typeface="Courier New"/>
                <a:cs typeface="Courier New"/>
                <a:sym typeface="Courier New"/>
              </a:rPr>
              <a:t>num2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.nextInt();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.nextLine();</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System</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FFC66D"/>
                </a:solidFill>
                <a:latin typeface="Courier New"/>
                <a:ea typeface="Courier New"/>
                <a:cs typeface="Courier New"/>
                <a:sym typeface="Courier New"/>
              </a:rPr>
              <a:t>out</a:t>
            </a:r>
            <a:r>
              <a:rPr b="1" i="0" lang="en-US" sz="1900" u="none" cap="none" strike="noStrike">
                <a:solidFill>
                  <a:schemeClr val="dk1"/>
                </a:solidFill>
                <a:latin typeface="Courier New"/>
                <a:ea typeface="Courier New"/>
                <a:cs typeface="Courier New"/>
                <a:sym typeface="Courier New"/>
              </a:rPr>
              <a:t>.println(</a:t>
            </a:r>
            <a:r>
              <a:rPr b="1" i="0" lang="en-US" sz="1900" u="none" cap="none" strike="noStrike">
                <a:solidFill>
                  <a:srgbClr val="CD9069"/>
                </a:solidFill>
                <a:latin typeface="Courier New"/>
                <a:ea typeface="Courier New"/>
                <a:cs typeface="Courier New"/>
                <a:sym typeface="Courier New"/>
              </a:rPr>
              <a:t>"Ingrese la operacion aritmetica:"</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39C8B0"/>
                </a:solidFill>
                <a:latin typeface="Courier New"/>
                <a:ea typeface="Courier New"/>
                <a:cs typeface="Courier New"/>
                <a:sym typeface="Courier New"/>
              </a:rPr>
              <a:t>String </a:t>
            </a:r>
            <a:r>
              <a:rPr b="1" i="0" lang="en-US" sz="1900" u="none" cap="none" strike="noStrike">
                <a:solidFill>
                  <a:srgbClr val="94DBFD"/>
                </a:solidFill>
                <a:latin typeface="Courier New"/>
                <a:ea typeface="Courier New"/>
                <a:cs typeface="Courier New"/>
                <a:sym typeface="Courier New"/>
              </a:rPr>
              <a:t>operacion </a:t>
            </a:r>
            <a:r>
              <a:rPr b="1" i="0" lang="en-US" sz="1900" u="none" cap="none" strike="noStrike">
                <a:solidFill>
                  <a:schemeClr val="dk1"/>
                </a:solidFill>
                <a:latin typeface="Courier New"/>
                <a:ea typeface="Courier New"/>
                <a:cs typeface="Courier New"/>
                <a:sym typeface="Courier New"/>
              </a:rPr>
              <a:t>=</a:t>
            </a:r>
            <a:r>
              <a:rPr b="1" i="0" lang="en-US" sz="1900" u="none" cap="none" strike="noStrike">
                <a:solidFill>
                  <a:srgbClr val="D4D4D4"/>
                </a:solidFill>
                <a:latin typeface="Courier New"/>
                <a:ea typeface="Courier New"/>
                <a:cs typeface="Courier New"/>
                <a:sym typeface="Courier New"/>
              </a:rPr>
              <a:t> </a:t>
            </a:r>
            <a:r>
              <a:rPr b="1" i="0" lang="en-US" sz="1900" u="none" cap="none" strike="noStrike">
                <a:solidFill>
                  <a:srgbClr val="94DBFD"/>
                </a:solidFill>
                <a:latin typeface="Courier New"/>
                <a:ea typeface="Courier New"/>
                <a:cs typeface="Courier New"/>
                <a:sym typeface="Courier New"/>
              </a:rPr>
              <a:t>scanner</a:t>
            </a:r>
            <a:r>
              <a:rPr b="1" i="0" lang="en-US" sz="1900" u="none" cap="none" strike="noStrike">
                <a:solidFill>
                  <a:schemeClr val="dk1"/>
                </a:solidFill>
                <a:latin typeface="Courier New"/>
                <a:ea typeface="Courier New"/>
                <a:cs typeface="Courier New"/>
                <a:sym typeface="Courier New"/>
              </a:rPr>
              <a:t>.nextLine();</a:t>
            </a:r>
            <a:endParaRPr b="1"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499CD5"/>
                </a:solidFill>
                <a:latin typeface="Courier New"/>
                <a:ea typeface="Courier New"/>
                <a:cs typeface="Courier New"/>
                <a:sym typeface="Courier New"/>
              </a:rPr>
              <a:t>double </a:t>
            </a:r>
            <a:r>
              <a:rPr b="1" i="0" lang="en-US" sz="1900" u="none" cap="none" strike="noStrike">
                <a:solidFill>
                  <a:srgbClr val="94DBFD"/>
                </a:solidFill>
                <a:latin typeface="Courier New"/>
                <a:ea typeface="Courier New"/>
                <a:cs typeface="Courier New"/>
                <a:sym typeface="Courier New"/>
              </a:rPr>
              <a:t>res</a:t>
            </a:r>
            <a:r>
              <a:rPr b="1" i="0" lang="en-US" sz="1900" u="none" cap="none" strike="noStrike">
                <a:solidFill>
                  <a:schemeClr val="dk1"/>
                </a:solidFill>
                <a:latin typeface="Courier New"/>
                <a:ea typeface="Courier New"/>
                <a:cs typeface="Courier New"/>
                <a:sym typeface="Courier New"/>
              </a:rPr>
              <a:t>;</a:t>
            </a:r>
            <a:endParaRPr b="1" i="0" sz="1900" u="none" cap="none" strike="noStrike">
              <a:solidFill>
                <a:schemeClr val="dk1"/>
              </a:solidFill>
              <a:latin typeface="Courier New"/>
              <a:ea typeface="Courier New"/>
              <a:cs typeface="Courier New"/>
              <a:sym typeface="Courier New"/>
            </a:endParaRPr>
          </a:p>
        </p:txBody>
      </p:sp>
      <p:sp>
        <p:nvSpPr>
          <p:cNvPr id="1112" name="Google Shape;1112;g1dd767738ca_0_169"/>
          <p:cNvSpPr/>
          <p:nvPr/>
        </p:nvSpPr>
        <p:spPr>
          <a:xfrm>
            <a:off x="7998525" y="2633263"/>
            <a:ext cx="3986400" cy="157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Esta línea es necesaria ya que el objeto </a:t>
            </a:r>
            <a:r>
              <a:rPr b="0" i="0" lang="en-US" sz="1600" u="none" cap="none" strike="noStrike">
                <a:solidFill>
                  <a:srgbClr val="000000"/>
                </a:solidFill>
                <a:latin typeface="Courier New"/>
                <a:ea typeface="Courier New"/>
                <a:cs typeface="Courier New"/>
                <a:sym typeface="Courier New"/>
              </a:rPr>
              <a:t>Scanner </a:t>
            </a:r>
            <a:r>
              <a:rPr b="0" i="0" lang="en-US" sz="1600" u="none" cap="none" strike="noStrike">
                <a:solidFill>
                  <a:srgbClr val="000000"/>
                </a:solidFill>
                <a:latin typeface="Trebuchet MS"/>
                <a:ea typeface="Trebuchet MS"/>
                <a:cs typeface="Trebuchet MS"/>
                <a:sym typeface="Trebuchet MS"/>
              </a:rPr>
              <a:t>leerá el resto de las líneas donde lo dejó la lectura anterior, es decir, seguirá leyendo tipos </a:t>
            </a:r>
            <a:r>
              <a:rPr b="0" i="0" lang="en-US" sz="1600" u="none" cap="none" strike="noStrike">
                <a:solidFill>
                  <a:srgbClr val="000000"/>
                </a:solidFill>
                <a:latin typeface="Courier New"/>
                <a:ea typeface="Courier New"/>
                <a:cs typeface="Courier New"/>
                <a:sym typeface="Courier New"/>
              </a:rPr>
              <a:t>int</a:t>
            </a:r>
            <a:r>
              <a:rPr b="0" i="0" lang="en-US" sz="1600" u="none" cap="none" strike="noStrike">
                <a:solidFill>
                  <a:srgbClr val="000000"/>
                </a:solidFill>
                <a:latin typeface="Trebuchet MS"/>
                <a:ea typeface="Trebuchet MS"/>
                <a:cs typeface="Trebuchet MS"/>
                <a:sym typeface="Trebuchet MS"/>
              </a:rPr>
              <a:t>.</a:t>
            </a:r>
            <a:endParaRPr b="0" i="0" sz="1600" u="none" cap="none" strike="noStrike">
              <a:solidFill>
                <a:srgbClr val="000000"/>
              </a:solidFill>
              <a:latin typeface="Trebuchet MS"/>
              <a:ea typeface="Trebuchet MS"/>
              <a:cs typeface="Trebuchet MS"/>
              <a:sym typeface="Trebuchet MS"/>
            </a:endParaRPr>
          </a:p>
        </p:txBody>
      </p:sp>
      <p:sp>
        <p:nvSpPr>
          <p:cNvPr id="1113" name="Google Shape;1113;g1dd767738ca_0_169"/>
          <p:cNvSpPr/>
          <p:nvPr/>
        </p:nvSpPr>
        <p:spPr>
          <a:xfrm>
            <a:off x="3958700" y="4384375"/>
            <a:ext cx="2960700" cy="292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7" name="Shape 1117"/>
        <p:cNvGrpSpPr/>
        <p:nvPr/>
      </p:nvGrpSpPr>
      <p:grpSpPr>
        <a:xfrm>
          <a:off x="0" y="0"/>
          <a:ext cx="0" cy="0"/>
          <a:chOff x="0" y="0"/>
          <a:chExt cx="0" cy="0"/>
        </a:xfrm>
      </p:grpSpPr>
      <p:sp>
        <p:nvSpPr>
          <p:cNvPr id="1118" name="Google Shape;1118;g1dd767738ca_0_12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9" name="Google Shape;1119;g1dd767738ca_0_12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0" name="Google Shape;1120;g1dd767738ca_0_12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21" name="Google Shape;1121;g1dd767738ca_0_12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22" name="Google Shape;1122;g1dd767738ca_0_12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1dd767738ca_0_12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24" name="Google Shape;1124;g1dd767738ca_0_12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dd767738ca_0_123"/>
          <p:cNvSpPr txBox="1"/>
          <p:nvPr/>
        </p:nvSpPr>
        <p:spPr>
          <a:xfrm>
            <a:off x="373200" y="3152975"/>
            <a:ext cx="19539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8.</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222222"/>
                </a:solidFill>
                <a:latin typeface="Trebuchet MS"/>
                <a:ea typeface="Trebuchet MS"/>
                <a:cs typeface="Trebuchet MS"/>
                <a:sym typeface="Trebuchet MS"/>
              </a:rPr>
              <a:t>Continuación:</a:t>
            </a:r>
            <a:endParaRPr b="0" i="1" sz="2000" u="none" cap="none" strike="noStrike">
              <a:solidFill>
                <a:srgbClr val="000000"/>
              </a:solidFill>
              <a:latin typeface="Trebuchet MS"/>
              <a:ea typeface="Trebuchet MS"/>
              <a:cs typeface="Trebuchet MS"/>
              <a:sym typeface="Trebuchet MS"/>
            </a:endParaRPr>
          </a:p>
        </p:txBody>
      </p:sp>
      <p:sp>
        <p:nvSpPr>
          <p:cNvPr id="1126" name="Google Shape;1126;g1dd767738ca_0_12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7" name="Google Shape;1127;g1dd767738ca_0_12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
        <p:nvSpPr>
          <p:cNvPr id="1128" name="Google Shape;1128;g1dd767738ca_0_123"/>
          <p:cNvSpPr txBox="1"/>
          <p:nvPr/>
        </p:nvSpPr>
        <p:spPr>
          <a:xfrm>
            <a:off x="2238225" y="1817400"/>
            <a:ext cx="9849900" cy="388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499CD5"/>
                </a:solidFill>
                <a:latin typeface="Courier New"/>
                <a:ea typeface="Courier New"/>
                <a:cs typeface="Courier New"/>
                <a:sym typeface="Courier New"/>
              </a:rPr>
              <a:t>switch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94DBFD"/>
                </a:solidFill>
                <a:latin typeface="Courier New"/>
                <a:ea typeface="Courier New"/>
                <a:cs typeface="Courier New"/>
                <a:sym typeface="Courier New"/>
              </a:rPr>
              <a:t>operacion</a:t>
            </a:r>
            <a:r>
              <a:rPr b="1" i="0" lang="en-US" sz="1850" u="none" cap="none" strike="noStrike">
                <a:solidFill>
                  <a:schemeClr val="dk1"/>
                </a:solidFill>
                <a:latin typeface="Courier New"/>
                <a:ea typeface="Courier New"/>
                <a:cs typeface="Courier New"/>
                <a:sym typeface="Courier New"/>
              </a:rPr>
              <a:t>) {</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case </a:t>
            </a:r>
            <a:r>
              <a:rPr b="1" i="0" lang="en-US" sz="1850" u="none" cap="none" strike="noStrike">
                <a:solidFill>
                  <a:srgbClr val="CD9069"/>
                </a:solidFill>
                <a:latin typeface="Courier New"/>
                <a:ea typeface="Courier New"/>
                <a:cs typeface="Courier New"/>
                <a:sym typeface="Courier New"/>
              </a:rPr>
              <a:t>"Suma"</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num1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num2</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39C8B0"/>
                </a:solidFill>
                <a:latin typeface="Courier New"/>
                <a:ea typeface="Courier New"/>
                <a:cs typeface="Courier New"/>
                <a:sym typeface="Courier New"/>
              </a:rPr>
              <a:t>System</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FFC66D"/>
                </a:solidFill>
                <a:latin typeface="Courier New"/>
                <a:ea typeface="Courier New"/>
                <a:cs typeface="Courier New"/>
                <a:sym typeface="Courier New"/>
              </a:rPr>
              <a:t>out</a:t>
            </a:r>
            <a:r>
              <a:rPr b="1" i="0" lang="en-US" sz="1850" u="none" cap="none" strike="noStrike">
                <a:solidFill>
                  <a:schemeClr val="dk1"/>
                </a:solidFill>
                <a:latin typeface="Courier New"/>
                <a:ea typeface="Courier New"/>
                <a:cs typeface="Courier New"/>
                <a:sym typeface="Courier New"/>
              </a:rPr>
              <a:t>.println(</a:t>
            </a:r>
            <a:r>
              <a:rPr b="1" i="0" lang="en-US" sz="1850" u="none" cap="none" strike="noStrike">
                <a:solidFill>
                  <a:srgbClr val="CD9069"/>
                </a:solidFill>
                <a:latin typeface="Courier New"/>
                <a:ea typeface="Courier New"/>
                <a:cs typeface="Courier New"/>
                <a:sym typeface="Courier New"/>
              </a:rPr>
              <a:t>"Resultado de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operacion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CD9069"/>
                </a:solidFill>
                <a:latin typeface="Courier New"/>
                <a:ea typeface="Courier New"/>
                <a:cs typeface="Courier New"/>
                <a:sym typeface="Courier New"/>
              </a:rPr>
              <a:t>":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break</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case </a:t>
            </a:r>
            <a:r>
              <a:rPr b="1" i="0" lang="en-US" sz="1850" u="none" cap="none" strike="noStrike">
                <a:solidFill>
                  <a:srgbClr val="CD9069"/>
                </a:solidFill>
                <a:latin typeface="Courier New"/>
                <a:ea typeface="Courier New"/>
                <a:cs typeface="Courier New"/>
                <a:sym typeface="Courier New"/>
              </a:rPr>
              <a:t>"Resta"</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num1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num2</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39C8B0"/>
                </a:solidFill>
                <a:latin typeface="Courier New"/>
                <a:ea typeface="Courier New"/>
                <a:cs typeface="Courier New"/>
                <a:sym typeface="Courier New"/>
              </a:rPr>
              <a:t>System</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FFC66D"/>
                </a:solidFill>
                <a:latin typeface="Courier New"/>
                <a:ea typeface="Courier New"/>
                <a:cs typeface="Courier New"/>
                <a:sym typeface="Courier New"/>
              </a:rPr>
              <a:t>out</a:t>
            </a:r>
            <a:r>
              <a:rPr b="1" i="0" lang="en-US" sz="1850" u="none" cap="none" strike="noStrike">
                <a:solidFill>
                  <a:schemeClr val="dk1"/>
                </a:solidFill>
                <a:latin typeface="Courier New"/>
                <a:ea typeface="Courier New"/>
                <a:cs typeface="Courier New"/>
                <a:sym typeface="Courier New"/>
              </a:rPr>
              <a:t>.println(</a:t>
            </a:r>
            <a:r>
              <a:rPr b="1" i="0" lang="en-US" sz="1850" u="none" cap="none" strike="noStrike">
                <a:solidFill>
                  <a:srgbClr val="CD9069"/>
                </a:solidFill>
                <a:latin typeface="Courier New"/>
                <a:ea typeface="Courier New"/>
                <a:cs typeface="Courier New"/>
                <a:sym typeface="Courier New"/>
              </a:rPr>
              <a:t>"Resultado de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operacion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CD9069"/>
                </a:solidFill>
                <a:latin typeface="Courier New"/>
                <a:ea typeface="Courier New"/>
                <a:cs typeface="Courier New"/>
                <a:sym typeface="Courier New"/>
              </a:rPr>
              <a:t>":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break</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case </a:t>
            </a:r>
            <a:r>
              <a:rPr b="1" i="0" lang="en-US" sz="1850" u="none" cap="none" strike="noStrike">
                <a:solidFill>
                  <a:srgbClr val="CD9069"/>
                </a:solidFill>
                <a:latin typeface="Courier New"/>
                <a:ea typeface="Courier New"/>
                <a:cs typeface="Courier New"/>
                <a:sym typeface="Courier New"/>
              </a:rPr>
              <a:t>"Multiplicacion"</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 </a:t>
            </a:r>
            <a:r>
              <a:rPr b="1" i="0" lang="en-US" sz="1850" u="none" cap="none" strike="noStrike">
                <a:solidFill>
                  <a:schemeClr val="dk1"/>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num1 </a:t>
            </a:r>
            <a:r>
              <a:rPr b="1" i="0" lang="en-US" sz="1850" u="none" cap="none" strike="noStrike">
                <a:solidFill>
                  <a:schemeClr val="dk1"/>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num2</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39C8B0"/>
                </a:solidFill>
                <a:latin typeface="Courier New"/>
                <a:ea typeface="Courier New"/>
                <a:cs typeface="Courier New"/>
                <a:sym typeface="Courier New"/>
              </a:rPr>
              <a:t>System</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FFC66D"/>
                </a:solidFill>
                <a:latin typeface="Courier New"/>
                <a:ea typeface="Courier New"/>
                <a:cs typeface="Courier New"/>
                <a:sym typeface="Courier New"/>
              </a:rPr>
              <a:t>out</a:t>
            </a:r>
            <a:r>
              <a:rPr b="1" i="0" lang="en-US" sz="1850" u="none" cap="none" strike="noStrike">
                <a:solidFill>
                  <a:schemeClr val="dk1"/>
                </a:solidFill>
                <a:latin typeface="Courier New"/>
                <a:ea typeface="Courier New"/>
                <a:cs typeface="Courier New"/>
                <a:sym typeface="Courier New"/>
              </a:rPr>
              <a:t>.println(</a:t>
            </a:r>
            <a:r>
              <a:rPr b="1" i="0" lang="en-US" sz="1850" u="none" cap="none" strike="noStrike">
                <a:solidFill>
                  <a:srgbClr val="CD9069"/>
                </a:solidFill>
                <a:latin typeface="Courier New"/>
                <a:ea typeface="Courier New"/>
                <a:cs typeface="Courier New"/>
                <a:sym typeface="Courier New"/>
              </a:rPr>
              <a:t>"Resultado de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operacion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CD9069"/>
                </a:solidFill>
                <a:latin typeface="Courier New"/>
                <a:ea typeface="Courier New"/>
                <a:cs typeface="Courier New"/>
                <a:sym typeface="Courier New"/>
              </a:rPr>
              <a:t>":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break</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2" name="Shape 1132"/>
        <p:cNvGrpSpPr/>
        <p:nvPr/>
      </p:nvGrpSpPr>
      <p:grpSpPr>
        <a:xfrm>
          <a:off x="0" y="0"/>
          <a:ext cx="0" cy="0"/>
          <a:chOff x="0" y="0"/>
          <a:chExt cx="0" cy="0"/>
        </a:xfrm>
      </p:grpSpPr>
      <p:sp>
        <p:nvSpPr>
          <p:cNvPr id="1133" name="Google Shape;1133;g1dd767738ca_0_14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4" name="Google Shape;1134;g1dd767738ca_0_14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5" name="Google Shape;1135;g1dd767738ca_0_14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36" name="Google Shape;1136;g1dd767738ca_0_14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37" name="Google Shape;1137;g1dd767738ca_0_14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1dd767738ca_0_14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39" name="Google Shape;1139;g1dd767738ca_0_14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1dd767738ca_0_140"/>
          <p:cNvSpPr txBox="1"/>
          <p:nvPr/>
        </p:nvSpPr>
        <p:spPr>
          <a:xfrm>
            <a:off x="373200" y="3152975"/>
            <a:ext cx="19539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222222"/>
                </a:solidFill>
                <a:latin typeface="Trebuchet MS"/>
                <a:ea typeface="Trebuchet MS"/>
                <a:cs typeface="Trebuchet MS"/>
                <a:sym typeface="Trebuchet MS"/>
              </a:rPr>
              <a:t>Ejemplo 8.</a:t>
            </a:r>
            <a:endParaRPr b="1" i="1"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222222"/>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1" lang="en-US" sz="2000" u="none" cap="none" strike="noStrike">
                <a:solidFill>
                  <a:srgbClr val="222222"/>
                </a:solidFill>
                <a:latin typeface="Trebuchet MS"/>
                <a:ea typeface="Trebuchet MS"/>
                <a:cs typeface="Trebuchet MS"/>
                <a:sym typeface="Trebuchet MS"/>
              </a:rPr>
              <a:t>Continuación:</a:t>
            </a:r>
            <a:endParaRPr b="0" i="1" sz="2000" u="none" cap="none" strike="noStrike">
              <a:solidFill>
                <a:srgbClr val="000000"/>
              </a:solidFill>
              <a:latin typeface="Trebuchet MS"/>
              <a:ea typeface="Trebuchet MS"/>
              <a:cs typeface="Trebuchet MS"/>
              <a:sym typeface="Trebuchet MS"/>
            </a:endParaRPr>
          </a:p>
        </p:txBody>
      </p:sp>
      <p:sp>
        <p:nvSpPr>
          <p:cNvPr id="1141" name="Google Shape;1141;g1dd767738ca_0_140"/>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2" name="Google Shape;1142;g1dd767738ca_0_140"/>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Ejemplos Switch Case</a:t>
            </a:r>
            <a:endParaRPr b="1" i="0" sz="2000" u="none" cap="none" strike="noStrike">
              <a:solidFill>
                <a:srgbClr val="003870"/>
              </a:solidFill>
              <a:latin typeface="Trebuchet MS"/>
              <a:ea typeface="Trebuchet MS"/>
              <a:cs typeface="Trebuchet MS"/>
              <a:sym typeface="Trebuchet MS"/>
            </a:endParaRPr>
          </a:p>
        </p:txBody>
      </p:sp>
      <p:sp>
        <p:nvSpPr>
          <p:cNvPr id="1143" name="Google Shape;1143;g1dd767738ca_0_140"/>
          <p:cNvSpPr txBox="1"/>
          <p:nvPr/>
        </p:nvSpPr>
        <p:spPr>
          <a:xfrm>
            <a:off x="2223425" y="2171113"/>
            <a:ext cx="9849900" cy="3032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case </a:t>
            </a:r>
            <a:r>
              <a:rPr b="1" i="0" lang="en-US" sz="1850" u="none" cap="none" strike="noStrike">
                <a:solidFill>
                  <a:srgbClr val="CD9069"/>
                </a:solidFill>
                <a:latin typeface="Courier New"/>
                <a:ea typeface="Courier New"/>
                <a:cs typeface="Courier New"/>
                <a:sym typeface="Courier New"/>
              </a:rPr>
              <a:t>"Division"</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num1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num2</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39C8B0"/>
                </a:solidFill>
                <a:latin typeface="Courier New"/>
                <a:ea typeface="Courier New"/>
                <a:cs typeface="Courier New"/>
                <a:sym typeface="Courier New"/>
              </a:rPr>
              <a:t>System</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FFC66D"/>
                </a:solidFill>
                <a:latin typeface="Courier New"/>
                <a:ea typeface="Courier New"/>
                <a:cs typeface="Courier New"/>
                <a:sym typeface="Courier New"/>
              </a:rPr>
              <a:t>out</a:t>
            </a:r>
            <a:r>
              <a:rPr b="1" i="0" lang="en-US" sz="1850" u="none" cap="none" strike="noStrike">
                <a:solidFill>
                  <a:schemeClr val="dk1"/>
                </a:solidFill>
                <a:latin typeface="Courier New"/>
                <a:ea typeface="Courier New"/>
                <a:cs typeface="Courier New"/>
                <a:sym typeface="Courier New"/>
              </a:rPr>
              <a:t>.println(</a:t>
            </a:r>
            <a:r>
              <a:rPr b="1" i="0" lang="en-US" sz="1850" u="none" cap="none" strike="noStrike">
                <a:solidFill>
                  <a:srgbClr val="CD9069"/>
                </a:solidFill>
                <a:latin typeface="Courier New"/>
                <a:ea typeface="Courier New"/>
                <a:cs typeface="Courier New"/>
                <a:sym typeface="Courier New"/>
              </a:rPr>
              <a:t>"Resultado de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operacion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CD9069"/>
                </a:solidFill>
                <a:latin typeface="Courier New"/>
                <a:ea typeface="Courier New"/>
                <a:cs typeface="Courier New"/>
                <a:sym typeface="Courier New"/>
              </a:rPr>
              <a:t>":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break</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case </a:t>
            </a:r>
            <a:r>
              <a:rPr b="1" i="0" lang="en-US" sz="1850" u="none" cap="none" strike="noStrike">
                <a:solidFill>
                  <a:srgbClr val="CD9069"/>
                </a:solidFill>
                <a:latin typeface="Courier New"/>
                <a:ea typeface="Courier New"/>
                <a:cs typeface="Courier New"/>
                <a:sym typeface="Courier New"/>
              </a:rPr>
              <a:t>"Potencia"</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chemeClr val="dk1"/>
                </a:solidFill>
                <a:latin typeface="Courier New"/>
                <a:ea typeface="Courier New"/>
                <a:cs typeface="Courier New"/>
                <a:sym typeface="Courier New"/>
              </a:rPr>
              <a:t>Math.pow(</a:t>
            </a:r>
            <a:r>
              <a:rPr b="1" i="0" lang="en-US" sz="1850" u="none" cap="none" strike="noStrike">
                <a:solidFill>
                  <a:srgbClr val="94DBFD"/>
                </a:solidFill>
                <a:latin typeface="Courier New"/>
                <a:ea typeface="Courier New"/>
                <a:cs typeface="Courier New"/>
                <a:sym typeface="Courier New"/>
              </a:rPr>
              <a:t>num1</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num2</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39C8B0"/>
                </a:solidFill>
                <a:latin typeface="Courier New"/>
                <a:ea typeface="Courier New"/>
                <a:cs typeface="Courier New"/>
                <a:sym typeface="Courier New"/>
              </a:rPr>
              <a:t>System</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FFC66D"/>
                </a:solidFill>
                <a:latin typeface="Courier New"/>
                <a:ea typeface="Courier New"/>
                <a:cs typeface="Courier New"/>
                <a:sym typeface="Courier New"/>
              </a:rPr>
              <a:t>out</a:t>
            </a:r>
            <a:r>
              <a:rPr b="1" i="0" lang="en-US" sz="1850" u="none" cap="none" strike="noStrike">
                <a:solidFill>
                  <a:schemeClr val="dk1"/>
                </a:solidFill>
                <a:latin typeface="Courier New"/>
                <a:ea typeface="Courier New"/>
                <a:cs typeface="Courier New"/>
                <a:sym typeface="Courier New"/>
              </a:rPr>
              <a:t>.println(</a:t>
            </a:r>
            <a:r>
              <a:rPr b="1" i="0" lang="en-US" sz="1850" u="none" cap="none" strike="noStrike">
                <a:solidFill>
                  <a:srgbClr val="CD9069"/>
                </a:solidFill>
                <a:latin typeface="Courier New"/>
                <a:ea typeface="Courier New"/>
                <a:cs typeface="Courier New"/>
                <a:sym typeface="Courier New"/>
              </a:rPr>
              <a:t>"Resultado de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operacion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CD9069"/>
                </a:solidFill>
                <a:latin typeface="Courier New"/>
                <a:ea typeface="Courier New"/>
                <a:cs typeface="Courier New"/>
                <a:sym typeface="Courier New"/>
              </a:rPr>
              <a:t>": " </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94DBFD"/>
                </a:solidFill>
                <a:latin typeface="Courier New"/>
                <a:ea typeface="Courier New"/>
                <a:cs typeface="Courier New"/>
                <a:sym typeface="Courier New"/>
              </a:rPr>
              <a:t>res</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break</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499CD5"/>
                </a:solidFill>
                <a:latin typeface="Courier New"/>
                <a:ea typeface="Courier New"/>
                <a:cs typeface="Courier New"/>
                <a:sym typeface="Courier New"/>
              </a:rPr>
              <a:t>default</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rgbClr val="D4D4D4"/>
                </a:solidFill>
                <a:latin typeface="Courier New"/>
                <a:ea typeface="Courier New"/>
                <a:cs typeface="Courier New"/>
                <a:sym typeface="Courier New"/>
              </a:rPr>
              <a:t>       </a:t>
            </a:r>
            <a:r>
              <a:rPr b="1" i="0" lang="en-US" sz="1850" u="none" cap="none" strike="noStrike">
                <a:solidFill>
                  <a:srgbClr val="39C8B0"/>
                </a:solidFill>
                <a:latin typeface="Courier New"/>
                <a:ea typeface="Courier New"/>
                <a:cs typeface="Courier New"/>
                <a:sym typeface="Courier New"/>
              </a:rPr>
              <a:t>System</a:t>
            </a:r>
            <a:r>
              <a:rPr b="1" i="0" lang="en-US" sz="1850" u="none" cap="none" strike="noStrike">
                <a:solidFill>
                  <a:schemeClr val="dk1"/>
                </a:solidFill>
                <a:latin typeface="Courier New"/>
                <a:ea typeface="Courier New"/>
                <a:cs typeface="Courier New"/>
                <a:sym typeface="Courier New"/>
              </a:rPr>
              <a:t>.</a:t>
            </a:r>
            <a:r>
              <a:rPr b="1" i="0" lang="en-US" sz="1850" u="none" cap="none" strike="noStrike">
                <a:solidFill>
                  <a:srgbClr val="FFC66D"/>
                </a:solidFill>
                <a:latin typeface="Courier New"/>
                <a:ea typeface="Courier New"/>
                <a:cs typeface="Courier New"/>
                <a:sym typeface="Courier New"/>
              </a:rPr>
              <a:t>out</a:t>
            </a:r>
            <a:r>
              <a:rPr b="1" i="0" lang="en-US" sz="1850" u="none" cap="none" strike="noStrike">
                <a:solidFill>
                  <a:schemeClr val="dk1"/>
                </a:solidFill>
                <a:latin typeface="Courier New"/>
                <a:ea typeface="Courier New"/>
                <a:cs typeface="Courier New"/>
                <a:sym typeface="Courier New"/>
              </a:rPr>
              <a:t>.println(</a:t>
            </a:r>
            <a:r>
              <a:rPr b="1" i="0" lang="en-US" sz="1850" u="none" cap="none" strike="noStrike">
                <a:solidFill>
                  <a:srgbClr val="CD9069"/>
                </a:solidFill>
                <a:latin typeface="Courier New"/>
                <a:ea typeface="Courier New"/>
                <a:cs typeface="Courier New"/>
                <a:sym typeface="Courier New"/>
              </a:rPr>
              <a:t>"Operacion no valida"</a:t>
            </a:r>
            <a:r>
              <a:rPr b="1" i="0" lang="en-US" sz="1850" u="none" cap="none" strike="noStrike">
                <a:solidFill>
                  <a:schemeClr val="dk1"/>
                </a:solidFill>
                <a:latin typeface="Courier New"/>
                <a:ea typeface="Courier New"/>
                <a:cs typeface="Courier New"/>
                <a:sym typeface="Courier New"/>
              </a:rPr>
              <a:t>);</a:t>
            </a:r>
            <a:endParaRPr b="1" i="0" sz="185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7" name="Shape 1147"/>
        <p:cNvGrpSpPr/>
        <p:nvPr/>
      </p:nvGrpSpPr>
      <p:grpSpPr>
        <a:xfrm>
          <a:off x="0" y="0"/>
          <a:ext cx="0" cy="0"/>
          <a:chOff x="0" y="0"/>
          <a:chExt cx="0" cy="0"/>
        </a:xfrm>
      </p:grpSpPr>
      <p:sp>
        <p:nvSpPr>
          <p:cNvPr id="1148" name="Google Shape;1148;g20f4114666e_0_55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9" name="Google Shape;1149;g20f4114666e_0_55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0" name="Google Shape;1150;g20f4114666e_0_55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51" name="Google Shape;1151;g20f4114666e_0_55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52" name="Google Shape;1152;g20f4114666e_0_55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20f4114666e_0_55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54" name="Google Shape;1154;g20f4114666e_0_55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20f4114666e_0_558"/>
          <p:cNvSpPr txBox="1"/>
          <p:nvPr/>
        </p:nvSpPr>
        <p:spPr>
          <a:xfrm>
            <a:off x="857225" y="2371500"/>
            <a:ext cx="93789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64CBC9"/>
                </a:solidFill>
                <a:latin typeface="Trebuchet MS"/>
                <a:ea typeface="Trebuchet MS"/>
                <a:cs typeface="Trebuchet MS"/>
                <a:sym typeface="Trebuchet MS"/>
                <a:extLst>
                  <a:ext uri="http://customooxmlschemas.google.com/">
                    <go:slidesCustomData xmlns:go="http://customooxmlschemas.google.com/" textRoundtripDataId="1"/>
                  </a:ext>
                </a:extLst>
              </a:rPr>
              <a:t>Notebook:</a:t>
            </a:r>
            <a:r>
              <a:rPr b="0" i="0" lang="en-US" sz="3500" u="none" cap="none" strike="noStrike">
                <a:solidFill>
                  <a:srgbClr val="64CBC9"/>
                </a:solidFill>
                <a:latin typeface="Trebuchet MS"/>
                <a:ea typeface="Trebuchet MS"/>
                <a:cs typeface="Trebuchet MS"/>
                <a:sym typeface="Trebuchet MS"/>
              </a:rPr>
              <a:t> </a:t>
            </a:r>
            <a:r>
              <a:rPr b="0" i="0" lang="en-US" sz="3500" u="sng" cap="none" strike="noStrike">
                <a:solidFill>
                  <a:schemeClr val="hlink"/>
                </a:solidFill>
                <a:latin typeface="Trebuchet MS"/>
                <a:ea typeface="Trebuchet MS"/>
                <a:cs typeface="Trebuchet MS"/>
                <a:sym typeface="Trebuchet MS"/>
                <a:hlinkClick r:id="rId4"/>
              </a:rPr>
              <a:t>Enlace Notebook</a:t>
            </a:r>
            <a:endParaRPr b="0" i="0" sz="3500" u="none" cap="none" strike="noStrike">
              <a:solidFill>
                <a:schemeClr val="dk1"/>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3500"/>
              <a:buFont typeface="Arial"/>
              <a:buNone/>
            </a:pPr>
            <a:r>
              <a:t/>
            </a:r>
            <a:endParaRPr b="0" i="0" sz="3500" u="none" cap="none" strike="noStrike">
              <a:solidFill>
                <a:srgbClr val="64CBC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64CBC9"/>
                </a:solidFill>
                <a:latin typeface="Trebuchet MS"/>
                <a:ea typeface="Trebuchet MS"/>
                <a:cs typeface="Trebuchet MS"/>
                <a:sym typeface="Trebuchet MS"/>
                <a:extLst>
                  <a:ext uri="http://customooxmlschemas.google.com/">
                    <go:slidesCustomData xmlns:go="http://customooxmlschemas.google.com/" textRoundtripDataId="2"/>
                  </a:ext>
                </a:extLst>
              </a:rPr>
              <a:t>Taller:</a:t>
            </a:r>
            <a:r>
              <a:rPr b="0" i="0" lang="en-US" sz="3500" u="none" cap="none" strike="noStrike">
                <a:solidFill>
                  <a:srgbClr val="64CBC9"/>
                </a:solidFill>
                <a:latin typeface="Trebuchet MS"/>
                <a:ea typeface="Trebuchet MS"/>
                <a:cs typeface="Trebuchet MS"/>
                <a:sym typeface="Trebuchet MS"/>
              </a:rPr>
              <a:t> </a:t>
            </a:r>
            <a:r>
              <a:rPr b="0" i="0" lang="en-US" sz="3500" u="sng" cap="none" strike="noStrike">
                <a:solidFill>
                  <a:schemeClr val="hlink"/>
                </a:solidFill>
                <a:latin typeface="Trebuchet MS"/>
                <a:ea typeface="Trebuchet MS"/>
                <a:cs typeface="Trebuchet MS"/>
                <a:sym typeface="Trebuchet MS"/>
                <a:hlinkClick r:id="rId5"/>
              </a:rPr>
              <a:t>Enlace Taller 5</a:t>
            </a:r>
            <a:endParaRPr b="0" i="0" sz="3500" u="none" cap="none" strike="noStrike">
              <a:solidFill>
                <a:schemeClr val="dk1"/>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3500"/>
              <a:buFont typeface="Arial"/>
              <a:buNone/>
            </a:pPr>
            <a:r>
              <a:t/>
            </a:r>
            <a:endParaRPr b="0" i="0" sz="3500" u="none" cap="none" strike="noStrike">
              <a:solidFill>
                <a:srgbClr val="64CBC9"/>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64CBC9"/>
                </a:solidFill>
                <a:latin typeface="Trebuchet MS"/>
                <a:ea typeface="Trebuchet MS"/>
                <a:cs typeface="Trebuchet MS"/>
                <a:sym typeface="Trebuchet MS"/>
                <a:extLst>
                  <a:ext uri="http://customooxmlschemas.google.com/">
                    <go:slidesCustomData xmlns:go="http://customooxmlschemas.google.com/" textRoundtripDataId="3"/>
                  </a:ext>
                </a:extLst>
              </a:rPr>
              <a:t>Quiz</a:t>
            </a:r>
            <a:r>
              <a:rPr b="0" i="0" lang="en-US" sz="3500" u="none" cap="none" strike="noStrike">
                <a:solidFill>
                  <a:srgbClr val="64CBC9"/>
                </a:solidFill>
                <a:latin typeface="Trebuchet MS"/>
                <a:ea typeface="Trebuchet MS"/>
                <a:cs typeface="Trebuchet MS"/>
                <a:sym typeface="Trebuchet MS"/>
              </a:rPr>
              <a:t>: Quiz 4 - Programación I</a:t>
            </a:r>
            <a:endParaRPr b="0" i="0" sz="3500" u="none" cap="none" strike="noStrike">
              <a:solidFill>
                <a:schemeClr val="dk1"/>
              </a:solidFill>
              <a:latin typeface="Trebuchet MS"/>
              <a:ea typeface="Trebuchet MS"/>
              <a:cs typeface="Trebuchet MS"/>
              <a:sym typeface="Trebuchet MS"/>
            </a:endParaRPr>
          </a:p>
        </p:txBody>
      </p:sp>
      <p:pic>
        <p:nvPicPr>
          <p:cNvPr id="1156" name="Google Shape;1156;g20f4114666e_0_558"/>
          <p:cNvPicPr preferRelativeResize="0"/>
          <p:nvPr/>
        </p:nvPicPr>
        <p:blipFill rotWithShape="1">
          <a:blip r:embed="rId6">
            <a:alphaModFix/>
          </a:blip>
          <a:srcRect b="0" l="0" r="0" t="0"/>
          <a:stretch/>
        </p:blipFill>
        <p:spPr>
          <a:xfrm rot="722873">
            <a:off x="8914047" y="1866835"/>
            <a:ext cx="1039477" cy="1039477"/>
          </a:xfrm>
          <a:prstGeom prst="rect">
            <a:avLst/>
          </a:prstGeom>
          <a:noFill/>
          <a:ln>
            <a:noFill/>
          </a:ln>
        </p:spPr>
      </p:pic>
      <p:pic>
        <p:nvPicPr>
          <p:cNvPr id="1157" name="Google Shape;1157;g20f4114666e_0_558"/>
          <p:cNvPicPr preferRelativeResize="0"/>
          <p:nvPr/>
        </p:nvPicPr>
        <p:blipFill rotWithShape="1">
          <a:blip r:embed="rId7">
            <a:alphaModFix/>
          </a:blip>
          <a:srcRect b="0" l="0" r="0" t="0"/>
          <a:stretch/>
        </p:blipFill>
        <p:spPr>
          <a:xfrm>
            <a:off x="9185075" y="3397425"/>
            <a:ext cx="948575" cy="844936"/>
          </a:xfrm>
          <a:prstGeom prst="rect">
            <a:avLst/>
          </a:prstGeom>
          <a:noFill/>
          <a:ln>
            <a:noFill/>
          </a:ln>
        </p:spPr>
      </p:pic>
      <p:pic>
        <p:nvPicPr>
          <p:cNvPr id="1158" name="Google Shape;1158;g20f4114666e_0_558"/>
          <p:cNvPicPr preferRelativeResize="0"/>
          <p:nvPr/>
        </p:nvPicPr>
        <p:blipFill rotWithShape="1">
          <a:blip r:embed="rId8">
            <a:alphaModFix/>
          </a:blip>
          <a:srcRect b="0" l="0" r="0" t="0"/>
          <a:stretch/>
        </p:blipFill>
        <p:spPr>
          <a:xfrm>
            <a:off x="9185074" y="4696887"/>
            <a:ext cx="1051599" cy="105160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2" name="Shape 1162"/>
        <p:cNvGrpSpPr/>
        <p:nvPr/>
      </p:nvGrpSpPr>
      <p:grpSpPr>
        <a:xfrm>
          <a:off x="0" y="0"/>
          <a:ext cx="0" cy="0"/>
          <a:chOff x="0" y="0"/>
          <a:chExt cx="0" cy="0"/>
        </a:xfrm>
      </p:grpSpPr>
      <p:sp>
        <p:nvSpPr>
          <p:cNvPr id="1163" name="Google Shape;1163;g1dd767738ca_0_21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4" name="Google Shape;1164;g1dd767738ca_0_21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5" name="Google Shape;1165;g1dd767738ca_0_21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66" name="Google Shape;1166;g1dd767738ca_0_21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167" name="Google Shape;1167;g1dd767738ca_0_21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1dd767738ca_0_21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169" name="Google Shape;1169;g1dd767738ca_0_21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dd767738ca_0_217"/>
          <p:cNvSpPr txBox="1"/>
          <p:nvPr/>
        </p:nvSpPr>
        <p:spPr>
          <a:xfrm>
            <a:off x="857225" y="1475525"/>
            <a:ext cx="93789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00AEAA"/>
                </a:solidFill>
                <a:latin typeface="Trebuchet MS"/>
                <a:ea typeface="Trebuchet MS"/>
                <a:cs typeface="Trebuchet MS"/>
                <a:sym typeface="Trebuchet MS"/>
              </a:rPr>
              <a:t>Referencias</a:t>
            </a:r>
            <a:endParaRPr b="0" i="0" sz="3500" u="none" cap="none" strike="noStrike">
              <a:solidFill>
                <a:srgbClr val="00AEAA"/>
              </a:solidFill>
              <a:latin typeface="Trebuchet MS"/>
              <a:ea typeface="Trebuchet MS"/>
              <a:cs typeface="Trebuchet MS"/>
              <a:sym typeface="Trebuchet MS"/>
            </a:endParaRPr>
          </a:p>
        </p:txBody>
      </p:sp>
      <p:sp>
        <p:nvSpPr>
          <p:cNvPr id="1171" name="Google Shape;1171;g1dd767738ca_0_217"/>
          <p:cNvSpPr txBox="1"/>
          <p:nvPr/>
        </p:nvSpPr>
        <p:spPr>
          <a:xfrm>
            <a:off x="1033900" y="2577300"/>
            <a:ext cx="95568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4"/>
              </a:rPr>
              <a:t>https://www.educative.io/answers/how-to-find-the-length-of-a-string-in-java</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5"/>
              </a:rPr>
              <a:t>https://www.educative.io/answers/what-is-objectsequals-in-java</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Trebuchet MS"/>
                <a:ea typeface="Trebuchet MS"/>
                <a:cs typeface="Trebuchet MS"/>
                <a:sym typeface="Trebuchet MS"/>
                <a:hlinkClick r:id="rId6"/>
              </a:rPr>
              <a:t>https://stackoverflow.com/questions/32948425/how-to-read-int-double-and-sentence-of-string-using-same-scanner-variable</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5"/>
          <p:cNvSpPr/>
          <p:nvPr/>
        </p:nvSpPr>
        <p:spPr>
          <a:xfrm>
            <a:off x="0" y="0"/>
            <a:ext cx="12192000" cy="6858000"/>
          </a:xfrm>
          <a:custGeom>
            <a:rect b="b" l="l" r="r" t="t"/>
            <a:pathLst>
              <a:path extrusionOk="0" h="6858000" w="12192000">
                <a:moveTo>
                  <a:pt x="0" y="0"/>
                </a:moveTo>
                <a:lnTo>
                  <a:pt x="12191999" y="0"/>
                </a:lnTo>
                <a:lnTo>
                  <a:pt x="12191999" y="6857999"/>
                </a:lnTo>
                <a:lnTo>
                  <a:pt x="0" y="6857999"/>
                </a:lnTo>
                <a:lnTo>
                  <a:pt x="0" y="0"/>
                </a:lnTo>
                <a:close/>
              </a:path>
            </a:pathLst>
          </a:custGeom>
          <a:solidFill>
            <a:srgbClr val="002955"/>
          </a:solidFill>
          <a:ln cap="flat" cmpd="sng" w="9525">
            <a:solidFill>
              <a:srgbClr val="00295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77" name="Google Shape;1177;p5"/>
          <p:cNvPicPr preferRelativeResize="0"/>
          <p:nvPr/>
        </p:nvPicPr>
        <p:blipFill rotWithShape="1">
          <a:blip r:embed="rId3">
            <a:alphaModFix/>
          </a:blip>
          <a:srcRect b="0" l="9049" r="0" t="0"/>
          <a:stretch/>
        </p:blipFill>
        <p:spPr>
          <a:xfrm>
            <a:off x="415625" y="1229575"/>
            <a:ext cx="3862051" cy="4246425"/>
          </a:xfrm>
          <a:prstGeom prst="rect">
            <a:avLst/>
          </a:prstGeom>
          <a:noFill/>
          <a:ln>
            <a:noFill/>
          </a:ln>
        </p:spPr>
      </p:pic>
      <p:sp>
        <p:nvSpPr>
          <p:cNvPr id="1178" name="Google Shape;1178;p5"/>
          <p:cNvSpPr txBox="1"/>
          <p:nvPr/>
        </p:nvSpPr>
        <p:spPr>
          <a:xfrm>
            <a:off x="3972850" y="2898738"/>
            <a:ext cx="78831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chemeClr val="lt1"/>
                </a:solidFill>
                <a:latin typeface="Times New Roman"/>
                <a:ea typeface="Times New Roman"/>
                <a:cs typeface="Times New Roman"/>
                <a:sym typeface="Times New Roman"/>
              </a:rPr>
              <a:t>UNIVERSIDAD DE CALDAS</a:t>
            </a:r>
            <a:endParaRPr b="0" i="0" sz="47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3" name="Shape 233"/>
        <p:cNvGrpSpPr/>
        <p:nvPr/>
      </p:nvGrpSpPr>
      <p:grpSpPr>
        <a:xfrm>
          <a:off x="0" y="0"/>
          <a:ext cx="0" cy="0"/>
          <a:chOff x="0" y="0"/>
          <a:chExt cx="0" cy="0"/>
        </a:xfrm>
      </p:grpSpPr>
      <p:sp>
        <p:nvSpPr>
          <p:cNvPr id="234" name="Google Shape;234;g1dd6d73f377_2_2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g1dd6d73f377_2_23"/>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6" name="Google Shape;236;g1dd6d73f377_2_2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37" name="Google Shape;237;g1dd6d73f377_2_2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dd6d73f377_2_2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39" name="Google Shape;239;g1dd6d73f377_2_2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1dd6d73f377_2_23"/>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241" name="Google Shape;241;g1dd6d73f377_2_2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g1dd6d73f377_2_2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g1dd6d73f377_2_23"/>
          <p:cNvSpPr txBox="1"/>
          <p:nvPr>
            <p:ph type="title"/>
          </p:nvPr>
        </p:nvSpPr>
        <p:spPr>
          <a:xfrm>
            <a:off x="639900" y="1599850"/>
            <a:ext cx="76845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latin typeface="Trebuchet MS"/>
                <a:ea typeface="Trebuchet MS"/>
                <a:cs typeface="Trebuchet MS"/>
                <a:sym typeface="Trebuchet MS"/>
              </a:rPr>
              <a:t>Condicionales en Java </a:t>
            </a:r>
            <a:r>
              <a:rPr lang="en-US" sz="4000">
                <a:latin typeface="Courier New"/>
                <a:ea typeface="Courier New"/>
                <a:cs typeface="Courier New"/>
                <a:sym typeface="Courier New"/>
              </a:rPr>
              <a:t>[if]</a:t>
            </a:r>
            <a:endParaRPr sz="4000">
              <a:latin typeface="Courier New"/>
              <a:ea typeface="Courier New"/>
              <a:cs typeface="Courier New"/>
              <a:sym typeface="Courier New"/>
            </a:endParaRPr>
          </a:p>
        </p:txBody>
      </p:sp>
      <p:sp>
        <p:nvSpPr>
          <p:cNvPr id="244" name="Google Shape;244;g1dd6d73f377_2_23"/>
          <p:cNvSpPr txBox="1"/>
          <p:nvPr/>
        </p:nvSpPr>
        <p:spPr>
          <a:xfrm>
            <a:off x="639900" y="2617000"/>
            <a:ext cx="59775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rebuchet MS"/>
                <a:ea typeface="Trebuchet MS"/>
                <a:cs typeface="Trebuchet MS"/>
                <a:sym typeface="Trebuchet MS"/>
              </a:rPr>
              <a:t>Se utiliza </a:t>
            </a:r>
            <a:r>
              <a:rPr b="1" i="0" lang="en-US" sz="2200" u="none" cap="none" strike="noStrike">
                <a:solidFill>
                  <a:srgbClr val="0000CD"/>
                </a:solidFill>
                <a:latin typeface="Courier New"/>
                <a:ea typeface="Courier New"/>
                <a:cs typeface="Courier New"/>
                <a:sym typeface="Courier New"/>
              </a:rPr>
              <a:t>if</a:t>
            </a:r>
            <a:r>
              <a:rPr b="0" i="0" lang="en-US" sz="2200" u="none" cap="none" strike="noStrike">
                <a:solidFill>
                  <a:schemeClr val="dk1"/>
                </a:solidFill>
                <a:latin typeface="Trebuchet MS"/>
                <a:ea typeface="Trebuchet MS"/>
                <a:cs typeface="Trebuchet MS"/>
                <a:sym typeface="Trebuchet MS"/>
              </a:rPr>
              <a:t> para especificar un bloque de código a ejecutar (acción a realizar), si una condición especificada es verdadera.</a:t>
            </a:r>
            <a:endParaRPr b="0" i="0" sz="2200" u="none" cap="none" strike="noStrike">
              <a:solidFill>
                <a:srgbClr val="000000"/>
              </a:solidFill>
              <a:latin typeface="Arial"/>
              <a:ea typeface="Arial"/>
              <a:cs typeface="Arial"/>
              <a:sym typeface="Arial"/>
            </a:endParaRPr>
          </a:p>
        </p:txBody>
      </p:sp>
      <p:sp>
        <p:nvSpPr>
          <p:cNvPr id="245" name="Google Shape;245;g1dd6d73f377_2_23"/>
          <p:cNvSpPr txBox="1"/>
          <p:nvPr/>
        </p:nvSpPr>
        <p:spPr>
          <a:xfrm>
            <a:off x="759950" y="4572000"/>
            <a:ext cx="61914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CD"/>
                </a:solidFill>
                <a:highlight>
                  <a:srgbClr val="FFFFFF"/>
                </a:highlight>
                <a:latin typeface="Courier New"/>
                <a:ea typeface="Courier New"/>
                <a:cs typeface="Courier New"/>
                <a:sym typeface="Courier New"/>
              </a:rPr>
              <a:t>if</a:t>
            </a:r>
            <a:r>
              <a:rPr b="0" i="0" lang="en-US" sz="2000" u="none" cap="none" strike="noStrike">
                <a:solidFill>
                  <a:srgbClr val="0000CD"/>
                </a:solidFill>
                <a:highlight>
                  <a:srgbClr val="FFFFFF"/>
                </a:highlight>
                <a:latin typeface="Courier New"/>
                <a:ea typeface="Courier New"/>
                <a:cs typeface="Courier New"/>
                <a:sym typeface="Courier New"/>
              </a:rPr>
              <a:t> </a:t>
            </a:r>
            <a:r>
              <a:rPr b="1" i="0" lang="en-US" sz="2000" u="none" cap="none" strike="noStrike">
                <a:solidFill>
                  <a:schemeClr val="dk1"/>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condición</a:t>
            </a:r>
            <a:r>
              <a:rPr b="1" i="0" lang="en-US" sz="2000" u="none" cap="none" strike="noStrike">
                <a:solidFill>
                  <a:schemeClr val="dk1"/>
                </a:solidFill>
                <a:highlight>
                  <a:srgbClr val="FFFFFF"/>
                </a:highlight>
                <a:latin typeface="Courier New"/>
                <a:ea typeface="Courier New"/>
                <a:cs typeface="Courier New"/>
                <a:sym typeface="Courier New"/>
              </a:rPr>
              <a:t>)</a:t>
            </a:r>
            <a:r>
              <a:rPr b="0" i="0" lang="en-US" sz="2000" u="none" cap="none" strike="noStrike">
                <a:solidFill>
                  <a:schemeClr val="dk1"/>
                </a:solidFill>
                <a:highlight>
                  <a:srgbClr val="FFFFFF"/>
                </a:highlight>
                <a:latin typeface="Courier New"/>
                <a:ea typeface="Courier New"/>
                <a:cs typeface="Courier New"/>
                <a:sym typeface="Courier New"/>
              </a:rPr>
              <a:t> </a:t>
            </a:r>
            <a:r>
              <a:rPr b="1"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rgbClr val="FFFFFF"/>
                </a:highlight>
                <a:latin typeface="Courier New"/>
                <a:ea typeface="Courier New"/>
                <a:cs typeface="Courier New"/>
                <a:sym typeface="Courier New"/>
              </a:rPr>
              <a:t>//</a:t>
            </a:r>
            <a:r>
              <a:rPr b="0" i="1" lang="en-US" sz="1900" u="none" cap="none" strike="noStrike">
                <a:solidFill>
                  <a:schemeClr val="dk1"/>
                </a:solidFill>
                <a:highlight>
                  <a:srgbClr val="FFFFFF"/>
                </a:highlight>
                <a:latin typeface="Courier New"/>
                <a:ea typeface="Courier New"/>
                <a:cs typeface="Courier New"/>
                <a:sym typeface="Courier New"/>
              </a:rPr>
              <a:t>Acción si la condición es verdadera</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highlight>
                  <a:srgbClr val="FFFFFF"/>
                </a:highlight>
                <a:latin typeface="Courier New"/>
                <a:ea typeface="Courier New"/>
                <a:cs typeface="Courier New"/>
                <a:sym typeface="Courier New"/>
              </a:rPr>
              <a:t>}</a:t>
            </a:r>
            <a:endParaRPr b="1" i="0" sz="2000" u="none" cap="none" strike="noStrike">
              <a:solidFill>
                <a:schemeClr val="dk1"/>
              </a:solidFill>
              <a:highlight>
                <a:srgbClr val="FFFFFF"/>
              </a:highlight>
              <a:latin typeface="Courier New"/>
              <a:ea typeface="Courier New"/>
              <a:cs typeface="Courier New"/>
              <a:sym typeface="Courier New"/>
            </a:endParaRPr>
          </a:p>
        </p:txBody>
      </p:sp>
      <p:pic>
        <p:nvPicPr>
          <p:cNvPr id="246" name="Google Shape;246;g1dd6d73f377_2_23"/>
          <p:cNvPicPr preferRelativeResize="0"/>
          <p:nvPr/>
        </p:nvPicPr>
        <p:blipFill rotWithShape="1">
          <a:blip r:embed="rId4">
            <a:alphaModFix/>
          </a:blip>
          <a:srcRect b="0" l="0" r="0" t="0"/>
          <a:stretch/>
        </p:blipFill>
        <p:spPr>
          <a:xfrm>
            <a:off x="7751125" y="1331875"/>
            <a:ext cx="3519001" cy="48198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g1dd6d73f377_2_3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g1dd6d73f377_2_39"/>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3" name="Google Shape;253;g1dd6d73f377_2_3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54" name="Google Shape;254;g1dd6d73f377_2_3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dd6d73f377_2_3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56" name="Google Shape;256;g1dd6d73f377_2_3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dd6d73f377_2_39"/>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258" name="Google Shape;258;g1dd6d73f377_2_3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g1dd6d73f377_2_3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g1dd6d73f377_2_39"/>
          <p:cNvSpPr txBox="1"/>
          <p:nvPr>
            <p:ph type="title"/>
          </p:nvPr>
        </p:nvSpPr>
        <p:spPr>
          <a:xfrm>
            <a:off x="639900" y="1599850"/>
            <a:ext cx="8202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latin typeface="Trebuchet MS"/>
                <a:ea typeface="Trebuchet MS"/>
                <a:cs typeface="Trebuchet MS"/>
                <a:sym typeface="Trebuchet MS"/>
              </a:rPr>
              <a:t>Condicionales en Java </a:t>
            </a:r>
            <a:r>
              <a:rPr lang="en-US" sz="4000">
                <a:latin typeface="Courier New"/>
                <a:ea typeface="Courier New"/>
                <a:cs typeface="Courier New"/>
                <a:sym typeface="Courier New"/>
              </a:rPr>
              <a:t>[else]</a:t>
            </a:r>
            <a:endParaRPr sz="4000">
              <a:latin typeface="Courier New"/>
              <a:ea typeface="Courier New"/>
              <a:cs typeface="Courier New"/>
              <a:sym typeface="Courier New"/>
            </a:endParaRPr>
          </a:p>
        </p:txBody>
      </p:sp>
      <p:sp>
        <p:nvSpPr>
          <p:cNvPr id="261" name="Google Shape;261;g1dd6d73f377_2_39"/>
          <p:cNvSpPr txBox="1"/>
          <p:nvPr/>
        </p:nvSpPr>
        <p:spPr>
          <a:xfrm>
            <a:off x="639900" y="2617000"/>
            <a:ext cx="59775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rebuchet MS"/>
                <a:ea typeface="Trebuchet MS"/>
                <a:cs typeface="Trebuchet MS"/>
                <a:sym typeface="Trebuchet MS"/>
              </a:rPr>
              <a:t>Se utiliza </a:t>
            </a:r>
            <a:r>
              <a:rPr b="1" i="0" lang="en-US" sz="2200" u="none" cap="none" strike="noStrike">
                <a:solidFill>
                  <a:srgbClr val="0000CD"/>
                </a:solidFill>
                <a:latin typeface="Courier New"/>
                <a:ea typeface="Courier New"/>
                <a:cs typeface="Courier New"/>
                <a:sym typeface="Courier New"/>
              </a:rPr>
              <a:t>else</a:t>
            </a:r>
            <a:r>
              <a:rPr b="0" i="0" lang="en-US" sz="2200" u="none" cap="none" strike="noStrike">
                <a:solidFill>
                  <a:schemeClr val="dk1"/>
                </a:solidFill>
                <a:latin typeface="Trebuchet MS"/>
                <a:ea typeface="Trebuchet MS"/>
                <a:cs typeface="Trebuchet MS"/>
                <a:sym typeface="Trebuchet MS"/>
              </a:rPr>
              <a:t> para especificar un bloque de código a ejecutar (acción a realizar), si la misma condición es falsa.</a:t>
            </a:r>
            <a:endParaRPr b="0" i="0" sz="2200" u="none" cap="none" strike="noStrike">
              <a:solidFill>
                <a:srgbClr val="000000"/>
              </a:solidFill>
              <a:latin typeface="Arial"/>
              <a:ea typeface="Arial"/>
              <a:cs typeface="Arial"/>
              <a:sym typeface="Arial"/>
            </a:endParaRPr>
          </a:p>
        </p:txBody>
      </p:sp>
      <p:sp>
        <p:nvSpPr>
          <p:cNvPr id="262" name="Google Shape;262;g1dd6d73f377_2_39"/>
          <p:cNvSpPr txBox="1"/>
          <p:nvPr/>
        </p:nvSpPr>
        <p:spPr>
          <a:xfrm>
            <a:off x="774750" y="4219150"/>
            <a:ext cx="6191400" cy="172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0000CD"/>
                </a:solidFill>
                <a:highlight>
                  <a:srgbClr val="FFFFFF"/>
                </a:highlight>
                <a:latin typeface="Courier New"/>
                <a:ea typeface="Courier New"/>
                <a:cs typeface="Courier New"/>
                <a:sym typeface="Courier New"/>
              </a:rPr>
              <a:t>if </a:t>
            </a:r>
            <a:r>
              <a:rPr b="0" i="0" lang="en-US" sz="2000" u="none" cap="none" strike="noStrike">
                <a:solidFill>
                  <a:schemeClr val="dk1"/>
                </a:solidFill>
                <a:highlight>
                  <a:srgbClr val="FFFFFF"/>
                </a:highlight>
                <a:latin typeface="Courier New"/>
                <a:ea typeface="Courier New"/>
                <a:cs typeface="Courier New"/>
                <a:sym typeface="Courier New"/>
              </a:rPr>
              <a:t>(condicion)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chemeClr val="lt1"/>
                </a:highlight>
                <a:latin typeface="Courier New"/>
                <a:ea typeface="Courier New"/>
                <a:cs typeface="Courier New"/>
                <a:sym typeface="Courier New"/>
              </a:rPr>
              <a:t>//</a:t>
            </a:r>
            <a:r>
              <a:rPr b="0" i="1" lang="en-US" sz="1900" u="none" cap="none" strike="noStrike">
                <a:solidFill>
                  <a:schemeClr val="dk1"/>
                </a:solidFill>
                <a:highlight>
                  <a:schemeClr val="lt1"/>
                </a:highlight>
                <a:latin typeface="Courier New"/>
                <a:ea typeface="Courier New"/>
                <a:cs typeface="Courier New"/>
                <a:sym typeface="Courier New"/>
              </a:rPr>
              <a:t>Acción si la condición es verdadera</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1" i="0" lang="en-US" sz="2000" u="none" cap="none" strike="noStrike">
                <a:solidFill>
                  <a:srgbClr val="0000CD"/>
                </a:solidFill>
                <a:highlight>
                  <a:srgbClr val="FFFFFF"/>
                </a:highlight>
                <a:latin typeface="Courier New"/>
                <a:ea typeface="Courier New"/>
                <a:cs typeface="Courier New"/>
                <a:sym typeface="Courier New"/>
              </a:rPr>
              <a:t>else </a:t>
            </a: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chemeClr val="lt1"/>
                </a:highlight>
                <a:latin typeface="Courier New"/>
                <a:ea typeface="Courier New"/>
                <a:cs typeface="Courier New"/>
                <a:sym typeface="Courier New"/>
              </a:rPr>
              <a:t>//</a:t>
            </a:r>
            <a:r>
              <a:rPr b="0" i="1" lang="en-US" sz="1900" u="none" cap="none" strike="noStrike">
                <a:solidFill>
                  <a:schemeClr val="dk1"/>
                </a:solidFill>
                <a:highlight>
                  <a:schemeClr val="lt1"/>
                </a:highlight>
                <a:latin typeface="Courier New"/>
                <a:ea typeface="Courier New"/>
                <a:cs typeface="Courier New"/>
                <a:sym typeface="Courier New"/>
              </a:rPr>
              <a:t>Acción si la condición es falsa</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g1dd6d73f377_2_5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g1dd6d73f377_2_58"/>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9" name="Google Shape;269;g1dd6d73f377_2_5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70" name="Google Shape;270;g1dd6d73f377_2_5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1dd6d73f377_2_5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72" name="Google Shape;272;g1dd6d73f377_2_5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dd6d73f377_2_58"/>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Condicionales</a:t>
            </a:r>
            <a:endParaRPr b="0" i="0" sz="2000" u="none" cap="none" strike="noStrike">
              <a:solidFill>
                <a:srgbClr val="003870"/>
              </a:solidFill>
              <a:latin typeface="Trebuchet MS"/>
              <a:ea typeface="Trebuchet MS"/>
              <a:cs typeface="Trebuchet MS"/>
              <a:sym typeface="Trebuchet MS"/>
            </a:endParaRPr>
          </a:p>
        </p:txBody>
      </p:sp>
      <p:sp>
        <p:nvSpPr>
          <p:cNvPr id="274" name="Google Shape;274;g1dd6d73f377_2_5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5" name="Google Shape;275;g1dd6d73f377_2_5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g1dd6d73f377_2_58"/>
          <p:cNvSpPr txBox="1"/>
          <p:nvPr>
            <p:ph type="title"/>
          </p:nvPr>
        </p:nvSpPr>
        <p:spPr>
          <a:xfrm>
            <a:off x="639900" y="1599850"/>
            <a:ext cx="8202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latin typeface="Trebuchet MS"/>
                <a:ea typeface="Trebuchet MS"/>
                <a:cs typeface="Trebuchet MS"/>
                <a:sym typeface="Trebuchet MS"/>
              </a:rPr>
              <a:t>Condicionales en Java </a:t>
            </a:r>
            <a:r>
              <a:rPr lang="en-US" sz="4000">
                <a:latin typeface="Courier New"/>
                <a:ea typeface="Courier New"/>
                <a:cs typeface="Courier New"/>
                <a:sym typeface="Courier New"/>
              </a:rPr>
              <a:t>[else]</a:t>
            </a:r>
            <a:endParaRPr sz="4000">
              <a:latin typeface="Courier New"/>
              <a:ea typeface="Courier New"/>
              <a:cs typeface="Courier New"/>
              <a:sym typeface="Courier New"/>
            </a:endParaRPr>
          </a:p>
        </p:txBody>
      </p:sp>
      <p:sp>
        <p:nvSpPr>
          <p:cNvPr id="277" name="Google Shape;277;g1dd6d73f377_2_58"/>
          <p:cNvSpPr txBox="1"/>
          <p:nvPr/>
        </p:nvSpPr>
        <p:spPr>
          <a:xfrm>
            <a:off x="639900" y="2617000"/>
            <a:ext cx="59775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rebuchet MS"/>
                <a:ea typeface="Trebuchet MS"/>
                <a:cs typeface="Trebuchet MS"/>
                <a:sym typeface="Trebuchet MS"/>
              </a:rPr>
              <a:t>Se utiliza </a:t>
            </a:r>
            <a:r>
              <a:rPr b="1" i="0" lang="en-US" sz="2200" u="none" cap="none" strike="noStrike">
                <a:solidFill>
                  <a:srgbClr val="0000CD"/>
                </a:solidFill>
                <a:latin typeface="Courier New"/>
                <a:ea typeface="Courier New"/>
                <a:cs typeface="Courier New"/>
                <a:sym typeface="Courier New"/>
              </a:rPr>
              <a:t>else</a:t>
            </a:r>
            <a:r>
              <a:rPr b="0" i="0" lang="en-US" sz="2200" u="none" cap="none" strike="noStrike">
                <a:solidFill>
                  <a:schemeClr val="dk1"/>
                </a:solidFill>
                <a:latin typeface="Trebuchet MS"/>
                <a:ea typeface="Trebuchet MS"/>
                <a:cs typeface="Trebuchet MS"/>
                <a:sym typeface="Trebuchet MS"/>
              </a:rPr>
              <a:t> para especificar un bloque de código a ejecutar (acción a realizar), si la misma condición es falsa.</a:t>
            </a:r>
            <a:endParaRPr b="0" i="0" sz="2200" u="none" cap="none" strike="noStrike">
              <a:solidFill>
                <a:srgbClr val="000000"/>
              </a:solidFill>
              <a:latin typeface="Arial"/>
              <a:ea typeface="Arial"/>
              <a:cs typeface="Arial"/>
              <a:sym typeface="Arial"/>
            </a:endParaRPr>
          </a:p>
        </p:txBody>
      </p:sp>
      <p:sp>
        <p:nvSpPr>
          <p:cNvPr id="278" name="Google Shape;278;g1dd6d73f377_2_58"/>
          <p:cNvSpPr txBox="1"/>
          <p:nvPr/>
        </p:nvSpPr>
        <p:spPr>
          <a:xfrm>
            <a:off x="774750" y="4219150"/>
            <a:ext cx="6191400" cy="172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CD"/>
                </a:solidFill>
                <a:highlight>
                  <a:srgbClr val="FFFFFF"/>
                </a:highlight>
                <a:latin typeface="Courier New"/>
                <a:ea typeface="Courier New"/>
                <a:cs typeface="Courier New"/>
                <a:sym typeface="Courier New"/>
              </a:rPr>
              <a:t>if </a:t>
            </a:r>
            <a:r>
              <a:rPr b="0" i="0" lang="en-US" sz="2000" u="none" cap="none" strike="noStrike">
                <a:solidFill>
                  <a:schemeClr val="dk1"/>
                </a:solidFill>
                <a:highlight>
                  <a:srgbClr val="FFFFFF"/>
                </a:highlight>
                <a:latin typeface="Courier New"/>
                <a:ea typeface="Courier New"/>
                <a:cs typeface="Courier New"/>
                <a:sym typeface="Courier New"/>
              </a:rPr>
              <a:t>(condicion)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chemeClr val="lt1"/>
                </a:highlight>
                <a:latin typeface="Courier New"/>
                <a:ea typeface="Courier New"/>
                <a:cs typeface="Courier New"/>
                <a:sym typeface="Courier New"/>
              </a:rPr>
              <a:t>//</a:t>
            </a:r>
            <a:r>
              <a:rPr b="0" i="1" lang="en-US" sz="1900" u="none" cap="none" strike="noStrike">
                <a:solidFill>
                  <a:schemeClr val="dk1"/>
                </a:solidFill>
                <a:highlight>
                  <a:schemeClr val="lt1"/>
                </a:highlight>
                <a:latin typeface="Courier New"/>
                <a:ea typeface="Courier New"/>
                <a:cs typeface="Courier New"/>
                <a:sym typeface="Courier New"/>
              </a:rPr>
              <a:t>Acción si la condición es verdadera</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1" i="0" lang="en-US" sz="2000" u="none" cap="none" strike="noStrike">
                <a:solidFill>
                  <a:srgbClr val="0000CD"/>
                </a:solidFill>
                <a:highlight>
                  <a:srgbClr val="FFFFFF"/>
                </a:highlight>
                <a:latin typeface="Courier New"/>
                <a:ea typeface="Courier New"/>
                <a:cs typeface="Courier New"/>
                <a:sym typeface="Courier New"/>
              </a:rPr>
              <a:t>else </a:t>
            </a: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chemeClr val="dk1"/>
                </a:solidFill>
                <a:highlight>
                  <a:schemeClr val="lt1"/>
                </a:highlight>
                <a:latin typeface="Courier New"/>
                <a:ea typeface="Courier New"/>
                <a:cs typeface="Courier New"/>
                <a:sym typeface="Courier New"/>
              </a:rPr>
              <a:t>//</a:t>
            </a:r>
            <a:r>
              <a:rPr b="0" i="1" lang="en-US" sz="1900" u="none" cap="none" strike="noStrike">
                <a:solidFill>
                  <a:schemeClr val="dk1"/>
                </a:solidFill>
                <a:highlight>
                  <a:schemeClr val="lt1"/>
                </a:highlight>
                <a:latin typeface="Courier New"/>
                <a:ea typeface="Courier New"/>
                <a:cs typeface="Courier New"/>
                <a:sym typeface="Courier New"/>
              </a:rPr>
              <a:t>Acción si la condición es falsa</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p:txBody>
      </p:sp>
      <p:pic>
        <p:nvPicPr>
          <p:cNvPr id="279" name="Google Shape;279;g1dd6d73f377_2_58"/>
          <p:cNvPicPr preferRelativeResize="0"/>
          <p:nvPr/>
        </p:nvPicPr>
        <p:blipFill rotWithShape="1">
          <a:blip r:embed="rId4">
            <a:alphaModFix/>
          </a:blip>
          <a:srcRect b="0" l="0" r="0" t="0"/>
          <a:stretch/>
        </p:blipFill>
        <p:spPr>
          <a:xfrm>
            <a:off x="7207425" y="2215443"/>
            <a:ext cx="4895600" cy="39287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2022-07-17T16:15:25Z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