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12192000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rmorant Light" panose="020B0604020202020204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Oswald SemiBold" panose="00000700000000000000" pitchFamily="2" charset="0"/>
      <p:regular r:id="rId23"/>
      <p:bold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NojyJQ0ABG1ckaywcIbIIAAo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D906D-B5D4-4457-B46D-9B005C30C2CF}">
  <a:tblStyle styleId="{DDFD906D-B5D4-4457-B46D-9B005C30C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8" Type="http://schemas.openxmlformats.org/officeDocument/2006/relationships/slide" Target="slides/slide7.xml"/><Relationship Id="rId8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cbc411a8e_0_30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1dcbc411a8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d6d73f377_2_1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g1dd6d73f377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d6d73f377_2_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g1dd6d73f37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d6d73f377_2_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g1dd6d73f37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d6d73f377_2_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g1dd6d73f377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d6d73f377_2_5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g1dd6d73f377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d6d73f377_2_7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g1dd6d73f377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d6d73f377_2_9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g1dd6d73f377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d6d73f377_2_1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g1dd6d73f377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d2b324201_0_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9" name="Google Shape;329;g1dd2b32420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cbc411a8e_0_30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dcbc411a8e_0_30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1dcbc411a8e_0_302"/>
          <p:cNvPicPr preferRelativeResize="0"/>
          <p:nvPr/>
        </p:nvPicPr>
        <p:blipFill rotWithShape="1">
          <a:blip r:embed="rId3">
            <a:alphaModFix/>
          </a:blip>
          <a:srcRect t="17296" b="17579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dcbc411a8e_0_30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dcbc411a8e_0_30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6" name="Google Shape;206;g1dcbc411a8e_0_30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dcbc411a8e_0_30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g1dcbc411a8e_0_30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dcbc411a8e_0_30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dcbc411a8e_0_302"/>
          <p:cNvSpPr txBox="1"/>
          <p:nvPr/>
        </p:nvSpPr>
        <p:spPr>
          <a:xfrm>
            <a:off x="8313875" y="2123625"/>
            <a:ext cx="36054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La toma de decisiones realmente exitosa reside en un equilibrio entre pensamiento deliberado e intuitivo.</a:t>
            </a:r>
            <a:endParaRPr sz="1500" b="0" i="1" u="none" strike="noStrike" cap="none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Malcolm Gladwell</a:t>
            </a:r>
            <a:endParaRPr sz="15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g1dcbc411a8e_0_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5073" y="3732361"/>
            <a:ext cx="2315900" cy="23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dcbc411a8e_0_302"/>
          <p:cNvSpPr txBox="1"/>
          <p:nvPr/>
        </p:nvSpPr>
        <p:spPr>
          <a:xfrm>
            <a:off x="872438" y="1728450"/>
            <a:ext cx="68313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son los condicionales?</a:t>
            </a:r>
            <a:endParaRPr sz="2600" b="0" i="0" u="none" strike="noStrike" cap="non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estructura que controla el flujo del programa</a:t>
            </a:r>
            <a:endParaRPr sz="25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g1dcbc411a8e_0_3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8168" y="3836025"/>
            <a:ext cx="6285582" cy="2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d6d73f377_2_13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g1dd6d73f377_2_13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1dd6d73f377_2_13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dd6d73f377_2_13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2" name="Google Shape;352;g1dd6d73f377_2_13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dd6d73f377_2_137"/>
          <p:cNvSpPr txBox="1">
            <a:spLocks noGrp="1"/>
          </p:cNvSpPr>
          <p:nvPr>
            <p:ph type="title"/>
          </p:nvPr>
        </p:nvSpPr>
        <p:spPr>
          <a:xfrm>
            <a:off x="3893675" y="893650"/>
            <a:ext cx="5291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latin typeface="Trebuchet MS"/>
                <a:ea typeface="Trebuchet MS"/>
                <a:cs typeface="Trebuchet MS"/>
                <a:sym typeface="Trebuchet MS"/>
              </a:rPr>
              <a:t>Condicionales en Python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g1dd6d73f377_2_137"/>
          <p:cNvSpPr txBox="1"/>
          <p:nvPr/>
        </p:nvSpPr>
        <p:spPr>
          <a:xfrm>
            <a:off x="817625" y="1906025"/>
            <a:ext cx="50793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 bloque de código a ejecutar, si una condición especificada es verdadera.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 bloque de código a ejecutar, si la misma condición es falsa.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una nueva condición a probar, si la primera condición es falsa.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g1dd6d73f377_2_13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dd6d73f377_2_13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g1dd6d73f377_2_137"/>
          <p:cNvSpPr txBox="1"/>
          <p:nvPr/>
        </p:nvSpPr>
        <p:spPr>
          <a:xfrm>
            <a:off x="6894125" y="1906025"/>
            <a:ext cx="5079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&gt; a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g1dd6d73f377_2_137"/>
          <p:cNvSpPr txBox="1"/>
          <p:nvPr/>
        </p:nvSpPr>
        <p:spPr>
          <a:xfrm>
            <a:off x="6894125" y="3077713"/>
            <a:ext cx="50793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&gt; a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is greater than b"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g1dd6d73f377_2_137"/>
          <p:cNvSpPr txBox="1"/>
          <p:nvPr/>
        </p:nvSpPr>
        <p:spPr>
          <a:xfrm>
            <a:off x="6885700" y="4682025"/>
            <a:ext cx="50145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&gt; a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 == b):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and b are equal"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is greater than b"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g1dd6d73f377_2_137"/>
          <p:cNvSpPr/>
          <p:nvPr/>
        </p:nvSpPr>
        <p:spPr>
          <a:xfrm>
            <a:off x="6176650" y="2295875"/>
            <a:ext cx="463200" cy="192600"/>
          </a:xfrm>
          <a:prstGeom prst="rightArrow">
            <a:avLst>
              <a:gd name="adj1" fmla="val 50000"/>
              <a:gd name="adj2" fmla="val 9196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dd6d73f377_2_137"/>
          <p:cNvSpPr/>
          <p:nvPr/>
        </p:nvSpPr>
        <p:spPr>
          <a:xfrm>
            <a:off x="6163925" y="3781350"/>
            <a:ext cx="463200" cy="192600"/>
          </a:xfrm>
          <a:prstGeom prst="rightArrow">
            <a:avLst>
              <a:gd name="adj1" fmla="val 50000"/>
              <a:gd name="adj2" fmla="val 9196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dd6d73f377_2_137"/>
          <p:cNvSpPr/>
          <p:nvPr/>
        </p:nvSpPr>
        <p:spPr>
          <a:xfrm>
            <a:off x="6159713" y="5555475"/>
            <a:ext cx="463200" cy="192600"/>
          </a:xfrm>
          <a:prstGeom prst="rightArrow">
            <a:avLst>
              <a:gd name="adj1" fmla="val 50000"/>
              <a:gd name="adj2" fmla="val 9196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d6d73f377_2_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dd6d73f377_2_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1dd6d73f377_2_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dd6d73f377_2_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dd6d73f377_2_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3" name="Google Shape;223;g1dd6d73f377_2_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dd6d73f377_2_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g1dd6d73f377_2_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dd6d73f377_2_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dd6d73f377_2_2"/>
          <p:cNvSpPr txBox="1">
            <a:spLocks noGrp="1"/>
          </p:cNvSpPr>
          <p:nvPr>
            <p:ph type="title"/>
          </p:nvPr>
        </p:nvSpPr>
        <p:spPr>
          <a:xfrm>
            <a:off x="639900" y="1599850"/>
            <a:ext cx="768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rebuchet MS"/>
                <a:ea typeface="Trebuchet MS"/>
                <a:cs typeface="Trebuchet MS"/>
                <a:sym typeface="Trebuchet MS"/>
              </a:rPr>
              <a:t>Condicionales en Java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g1dd6d73f377_2_2"/>
          <p:cNvSpPr txBox="1"/>
          <p:nvPr/>
        </p:nvSpPr>
        <p:spPr>
          <a:xfrm>
            <a:off x="639900" y="2617000"/>
            <a:ext cx="5977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2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 bloque de código a ejecutar (acción a realizar), si una condición especificada es verdadera.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dd6d73f377_2_2"/>
          <p:cNvSpPr txBox="1"/>
          <p:nvPr/>
        </p:nvSpPr>
        <p:spPr>
          <a:xfrm>
            <a:off x="759950" y="4572000"/>
            <a:ext cx="6191400" cy="11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condición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Acción si la condición es verdadera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d6d73f377_2_2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dd6d73f377_2_2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1dd6d73f377_2_2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dd6d73f377_2_2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dd6d73f377_2_2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39" name="Google Shape;239;g1dd6d73f377_2_2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dd6d73f377_2_2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g1dd6d73f377_2_2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dd6d73f377_2_2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dd6d73f377_2_23"/>
          <p:cNvSpPr txBox="1">
            <a:spLocks noGrp="1"/>
          </p:cNvSpPr>
          <p:nvPr>
            <p:ph type="title"/>
          </p:nvPr>
        </p:nvSpPr>
        <p:spPr>
          <a:xfrm>
            <a:off x="639900" y="1599850"/>
            <a:ext cx="768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rebuchet MS"/>
                <a:ea typeface="Trebuchet MS"/>
                <a:cs typeface="Trebuchet MS"/>
                <a:sym typeface="Trebuchet MS"/>
              </a:rPr>
              <a:t>Condicionales en Java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g1dd6d73f377_2_23"/>
          <p:cNvSpPr txBox="1"/>
          <p:nvPr/>
        </p:nvSpPr>
        <p:spPr>
          <a:xfrm>
            <a:off x="639900" y="2617000"/>
            <a:ext cx="5977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2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 bloque de código a ejecutar (acción a realizar), si una condición especificada es verdadera.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dd6d73f377_2_23"/>
          <p:cNvSpPr txBox="1"/>
          <p:nvPr/>
        </p:nvSpPr>
        <p:spPr>
          <a:xfrm>
            <a:off x="759950" y="4572000"/>
            <a:ext cx="6191400" cy="11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condición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Acción si la condición es verdadera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6" name="Google Shape;246;g1dd6d73f377_2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1125" y="1331875"/>
            <a:ext cx="3519001" cy="481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d6d73f377_2_3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dd6d73f377_2_3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dd6d73f377_2_3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dd6d73f377_2_3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dd6d73f377_2_3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6" name="Google Shape;256;g1dd6d73f377_2_3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dd6d73f377_2_3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g1dd6d73f377_2_3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dd6d73f377_2_3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dd6d73f377_2_39"/>
          <p:cNvSpPr txBox="1">
            <a:spLocks noGrp="1"/>
          </p:cNvSpPr>
          <p:nvPr>
            <p:ph type="title"/>
          </p:nvPr>
        </p:nvSpPr>
        <p:spPr>
          <a:xfrm>
            <a:off x="639900" y="1599850"/>
            <a:ext cx="82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rebuchet MS"/>
                <a:ea typeface="Trebuchet MS"/>
                <a:cs typeface="Trebuchet MS"/>
                <a:sym typeface="Trebuchet MS"/>
              </a:rPr>
              <a:t>Condicionales en Java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[else]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g1dd6d73f377_2_39"/>
          <p:cNvSpPr txBox="1"/>
          <p:nvPr/>
        </p:nvSpPr>
        <p:spPr>
          <a:xfrm>
            <a:off x="639900" y="2617000"/>
            <a:ext cx="5977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2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 bloque de código a ejecutar (acción a realizar), si la misma condición es falsa.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dd6d73f377_2_39"/>
          <p:cNvSpPr txBox="1"/>
          <p:nvPr/>
        </p:nvSpPr>
        <p:spPr>
          <a:xfrm>
            <a:off x="774750" y="4219150"/>
            <a:ext cx="6191400" cy="172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(condicion) {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Acción si la condición es verdadera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20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Acción si la condición es falsa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d6d73f377_2_5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dd6d73f377_2_5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1dd6d73f377_2_58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dd6d73f377_2_5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dd6d73f377_2_5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2" name="Google Shape;272;g1dd6d73f377_2_5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dd6d73f377_2_5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g1dd6d73f377_2_5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dd6d73f377_2_5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dd6d73f377_2_58"/>
          <p:cNvSpPr txBox="1">
            <a:spLocks noGrp="1"/>
          </p:cNvSpPr>
          <p:nvPr>
            <p:ph type="title"/>
          </p:nvPr>
        </p:nvSpPr>
        <p:spPr>
          <a:xfrm>
            <a:off x="639900" y="1599850"/>
            <a:ext cx="82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rebuchet MS"/>
                <a:ea typeface="Trebuchet MS"/>
                <a:cs typeface="Trebuchet MS"/>
                <a:sym typeface="Trebuchet MS"/>
              </a:rPr>
              <a:t>Condicionales en Java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[else]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g1dd6d73f377_2_58"/>
          <p:cNvSpPr txBox="1"/>
          <p:nvPr/>
        </p:nvSpPr>
        <p:spPr>
          <a:xfrm>
            <a:off x="639900" y="2617000"/>
            <a:ext cx="5977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2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 bloque de código a ejecutar (acción a realizar), si la misma condición es falsa.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dd6d73f377_2_58"/>
          <p:cNvSpPr txBox="1"/>
          <p:nvPr/>
        </p:nvSpPr>
        <p:spPr>
          <a:xfrm>
            <a:off x="774750" y="4219150"/>
            <a:ext cx="6191400" cy="172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(condicion) {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Acción si la condición es verdadera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20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Acción si la condición es falsa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9" name="Google Shape;279;g1dd6d73f377_2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425" y="2215443"/>
            <a:ext cx="4895600" cy="392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d6d73f377_2_7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dd6d73f377_2_7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1dd6d73f377_2_7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dd6d73f377_2_7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dd6d73f377_2_7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9" name="Google Shape;289;g1dd6d73f377_2_7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dd6d73f377_2_7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g1dd6d73f377_2_7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dd6d73f377_2_7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dd6d73f377_2_74"/>
          <p:cNvSpPr txBox="1">
            <a:spLocks noGrp="1"/>
          </p:cNvSpPr>
          <p:nvPr>
            <p:ph type="title"/>
          </p:nvPr>
        </p:nvSpPr>
        <p:spPr>
          <a:xfrm>
            <a:off x="639900" y="1371250"/>
            <a:ext cx="82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rebuchet MS"/>
                <a:ea typeface="Trebuchet MS"/>
                <a:cs typeface="Trebuchet MS"/>
                <a:sym typeface="Trebuchet MS"/>
              </a:rPr>
              <a:t>Condicionales en Java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[else if]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g1dd6d73f377_2_74"/>
          <p:cNvSpPr txBox="1"/>
          <p:nvPr/>
        </p:nvSpPr>
        <p:spPr>
          <a:xfrm>
            <a:off x="639900" y="2204425"/>
            <a:ext cx="666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2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una nueva condición a probar, si la primera condición es falsa.</a:t>
            </a: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g1dd6d73f377_2_74"/>
          <p:cNvSpPr txBox="1"/>
          <p:nvPr/>
        </p:nvSpPr>
        <p:spPr>
          <a:xfrm>
            <a:off x="780750" y="3370925"/>
            <a:ext cx="10630500" cy="2632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(condición 1) {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Acción a realizar si la condición 1 es verdadera</a:t>
            </a:r>
            <a:endParaRPr sz="1900" b="0" i="1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20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(condición 2) {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Acción a realizar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 la condición 1 es falsa y la condición 2 es verdadera</a:t>
            </a:r>
            <a:endParaRPr sz="1900" b="0" i="1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20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Acción a realizar</a:t>
            </a:r>
            <a:r>
              <a:rPr lang="en-US" sz="19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 las dos condiciones son falsas</a:t>
            </a:r>
            <a:endParaRPr sz="1900" b="0" i="1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d6d73f377_2_9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dd6d73f377_2_9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dd6d73f377_2_9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dd6d73f377_2_9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dd6d73f377_2_9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5" name="Google Shape;305;g1dd6d73f377_2_9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dd6d73f377_2_9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g1dd6d73f377_2_9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dd6d73f377_2_9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dd6d73f377_2_93"/>
          <p:cNvSpPr txBox="1">
            <a:spLocks noGrp="1"/>
          </p:cNvSpPr>
          <p:nvPr>
            <p:ph type="title"/>
          </p:nvPr>
        </p:nvSpPr>
        <p:spPr>
          <a:xfrm>
            <a:off x="603850" y="2152100"/>
            <a:ext cx="5758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rebuchet MS"/>
                <a:ea typeface="Trebuchet MS"/>
                <a:cs typeface="Trebuchet MS"/>
                <a:sym typeface="Trebuchet MS"/>
              </a:rPr>
              <a:t>Condicionales en Java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[else if]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g1dd6d73f377_2_93"/>
          <p:cNvSpPr txBox="1"/>
          <p:nvPr/>
        </p:nvSpPr>
        <p:spPr>
          <a:xfrm>
            <a:off x="603850" y="3818925"/>
            <a:ext cx="476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Flujo</a:t>
            </a:r>
            <a:endParaRPr sz="22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1" name="Google Shape;311;g1dd6d73f377_2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0900" y="752725"/>
            <a:ext cx="6316877" cy="545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d6d73f377_2_11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g1dd6d73f377_2_11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dd6d73f377_2_11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dd6d73f377_2_11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0" name="Google Shape;320;g1dd6d73f377_2_11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dd6d73f377_2_119"/>
          <p:cNvSpPr txBox="1">
            <a:spLocks noGrp="1"/>
          </p:cNvSpPr>
          <p:nvPr>
            <p:ph type="title"/>
          </p:nvPr>
        </p:nvSpPr>
        <p:spPr>
          <a:xfrm>
            <a:off x="3893675" y="893650"/>
            <a:ext cx="5291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latin typeface="Trebuchet MS"/>
                <a:ea typeface="Trebuchet MS"/>
                <a:cs typeface="Trebuchet MS"/>
                <a:sym typeface="Trebuchet MS"/>
              </a:rPr>
              <a:t>Condicionales en Python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g1dd6d73f377_2_119"/>
          <p:cNvSpPr txBox="1"/>
          <p:nvPr/>
        </p:nvSpPr>
        <p:spPr>
          <a:xfrm>
            <a:off x="817625" y="1906025"/>
            <a:ext cx="5079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 bloque de código a ejecutar, si una condición especificada es verdadera.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g1dd6d73f377_2_11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dd6d73f377_2_11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g1dd6d73f377_2_119"/>
          <p:cNvSpPr txBox="1"/>
          <p:nvPr/>
        </p:nvSpPr>
        <p:spPr>
          <a:xfrm>
            <a:off x="6894125" y="1906025"/>
            <a:ext cx="5079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&gt; a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g1dd6d73f377_2_119"/>
          <p:cNvSpPr/>
          <p:nvPr/>
        </p:nvSpPr>
        <p:spPr>
          <a:xfrm>
            <a:off x="6176650" y="2295875"/>
            <a:ext cx="463200" cy="192600"/>
          </a:xfrm>
          <a:prstGeom prst="rightArrow">
            <a:avLst>
              <a:gd name="adj1" fmla="val 50000"/>
              <a:gd name="adj2" fmla="val 9196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d2b324201_0_3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g1dd2b324201_0_3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dd2b324201_0_3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dd2b324201_0_3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35" name="Google Shape;335;g1dd2b324201_0_3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dd2b324201_0_32"/>
          <p:cNvSpPr txBox="1">
            <a:spLocks noGrp="1"/>
          </p:cNvSpPr>
          <p:nvPr>
            <p:ph type="title"/>
          </p:nvPr>
        </p:nvSpPr>
        <p:spPr>
          <a:xfrm>
            <a:off x="3893675" y="893650"/>
            <a:ext cx="5291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latin typeface="Trebuchet MS"/>
                <a:ea typeface="Trebuchet MS"/>
                <a:cs typeface="Trebuchet MS"/>
                <a:sym typeface="Trebuchet MS"/>
              </a:rPr>
              <a:t>Condicionales en Python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g1dd2b324201_0_32"/>
          <p:cNvSpPr txBox="1"/>
          <p:nvPr/>
        </p:nvSpPr>
        <p:spPr>
          <a:xfrm>
            <a:off x="817625" y="1906025"/>
            <a:ext cx="5079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 bloque de código a ejecutar, si una condición especificada es verdadera.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especificar un bloque de código a ejecutar, si la misma condición es falsa.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g1dd2b324201_0_3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dd2b324201_0_3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g1dd2b324201_0_32"/>
          <p:cNvSpPr txBox="1"/>
          <p:nvPr/>
        </p:nvSpPr>
        <p:spPr>
          <a:xfrm>
            <a:off x="6894125" y="1906025"/>
            <a:ext cx="5079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&gt; a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g1dd2b324201_0_32"/>
          <p:cNvSpPr txBox="1"/>
          <p:nvPr/>
        </p:nvSpPr>
        <p:spPr>
          <a:xfrm>
            <a:off x="6894125" y="3077713"/>
            <a:ext cx="50793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&gt; a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is greater than b"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g1dd2b324201_0_32"/>
          <p:cNvSpPr/>
          <p:nvPr/>
        </p:nvSpPr>
        <p:spPr>
          <a:xfrm>
            <a:off x="6176650" y="2295875"/>
            <a:ext cx="463200" cy="192600"/>
          </a:xfrm>
          <a:prstGeom prst="rightArrow">
            <a:avLst>
              <a:gd name="adj1" fmla="val 50000"/>
              <a:gd name="adj2" fmla="val 9196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dd2b324201_0_32"/>
          <p:cNvSpPr/>
          <p:nvPr/>
        </p:nvSpPr>
        <p:spPr>
          <a:xfrm>
            <a:off x="6163925" y="3781350"/>
            <a:ext cx="463200" cy="192600"/>
          </a:xfrm>
          <a:prstGeom prst="rightArrow">
            <a:avLst>
              <a:gd name="adj1" fmla="val 50000"/>
              <a:gd name="adj2" fmla="val 9196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Panorámica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Courier New</vt:lpstr>
      <vt:lpstr>Arial</vt:lpstr>
      <vt:lpstr>Trebuchet MS</vt:lpstr>
      <vt:lpstr>Oswald SemiBold</vt:lpstr>
      <vt:lpstr>Calibri</vt:lpstr>
      <vt:lpstr>Oswald</vt:lpstr>
      <vt:lpstr>Cormorant Light</vt:lpstr>
      <vt:lpstr>Office Theme</vt:lpstr>
      <vt:lpstr>Presentación de PowerPoint</vt:lpstr>
      <vt:lpstr>Condicionales en Java [if]</vt:lpstr>
      <vt:lpstr>Condicionales en Java [if]</vt:lpstr>
      <vt:lpstr>Condicionales en Java [else]</vt:lpstr>
      <vt:lpstr>Condicionales en Java [else]</vt:lpstr>
      <vt:lpstr>Condicionales en Java [else if]</vt:lpstr>
      <vt:lpstr>Condicionales en Java [else if]</vt:lpstr>
      <vt:lpstr>Condicionales en Python</vt:lpstr>
      <vt:lpstr>Condicionales en Python</vt:lpstr>
      <vt:lpstr>Condicionales en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2023-09-12T14:20:15Z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