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</p:sldIdLst>
  <p:sldSz cx="12192000" cy="6858000"/>
  <p:notesSz cx="12192000" cy="685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rmorant Light" panose="020B0604020202020204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Oswald SemiBold" panose="00000700000000000000" pitchFamily="2" charset="0"/>
      <p:regular r:id="rId26"/>
      <p:bold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NojyJQ0ABG1ckaywcIbIIAAo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D906D-B5D4-4457-B46D-9B005C30C2CF}">
  <a:tblStyle styleId="{DDFD906D-B5D4-4457-B46D-9B005C30C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Relationship Id="rId8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b61ca9f410_0_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5" name="Google Shape;725;g1b61ca9f41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78ec0692c4_0_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4" name="Google Shape;864;g278ec0692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78ec0692c4_0_6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9" name="Google Shape;879;g278ec0692c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78ec0692c4_0_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4" name="Google Shape;894;g278ec0692c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78ec0692c4_0_9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9" name="Google Shape;909;g278ec0692c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dd6d73f377_2_4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0" name="Google Shape;740;g1dd6d73f377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dd6d73f377_2_45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5" name="Google Shape;755;g1dd6d73f377_2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dd6d73f377_2_47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0" name="Google Shape;770;g1dd6d73f377_2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0f4114666e_0_50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5" name="Google Shape;785;g20f4114666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dd767738ca_0_19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0" name="Google Shape;800;g1dd767738c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dd767738ca_0_15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7" name="Google Shape;817;g1dd767738c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78ec0692c4_0_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2" name="Google Shape;832;g278ec0692c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78ec0692c4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9" name="Google Shape;849;g278ec0692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b61ca9f410_0_22"/>
          <p:cNvSpPr txBox="1"/>
          <p:nvPr/>
        </p:nvSpPr>
        <p:spPr>
          <a:xfrm>
            <a:off x="1244200" y="3162375"/>
            <a:ext cx="10101900" cy="340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val_venta1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int(input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"Ingrese el valor de la primera venta: "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categoria_1 = 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categoria_2 = 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categoria_3 = 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 1000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categoria_1 += val_venta1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1000 &gt;=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val_venta1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 &gt; 500)</a:t>
            </a:r>
            <a:r>
              <a:rPr lang="en-US" sz="2000" b="0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categoria_2 += val_venta1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500 &gt;=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categoria_3 += val_venta1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g1b61ca9f410_0_2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1b61ca9f410_0_2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1b61ca9f410_0_2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1" name="Google Shape;731;g1b61ca9f410_0_2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1b61ca9f410_0_2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1b61ca9f410_0_2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34" name="Google Shape;734;g1b61ca9f410_0_2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1b61ca9f410_0_22"/>
          <p:cNvSpPr txBox="1"/>
          <p:nvPr/>
        </p:nvSpPr>
        <p:spPr>
          <a:xfrm>
            <a:off x="735800" y="1323113"/>
            <a:ext cx="10506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 empleado de la tienda tiki taka realiza 3 ventas durante el día, se requiere saber cuál de ellas fue mayores a $1000, cuál fue mayor a $500 pero menores o iguales a $1000, y cuál fue menor o igual a $500. Además, se requiere saber el monto de lo vendido en cada categoría y de forma global.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g1b61ca9f410_0_2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1b61ca9f410_0_2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78ec0692c4_0_3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g278ec0692c4_0_3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g278ec0692c4_0_3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9" name="Google Shape;869;g278ec0692c4_0_37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g278ec0692c4_0_3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278ec0692c4_0_3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72" name="Google Shape;872;g278ec0692c4_0_3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278ec0692c4_0_37"/>
          <p:cNvSpPr txBox="1"/>
          <p:nvPr/>
        </p:nvSpPr>
        <p:spPr>
          <a:xfrm>
            <a:off x="724200" y="1599850"/>
            <a:ext cx="10743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1" i="1"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50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4" name="Google Shape;874;g278ec0692c4_0_3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278ec0692c4_0_3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6" name="Google Shape;876;g278ec0692c4_0_37"/>
          <p:cNvSpPr txBox="1"/>
          <p:nvPr/>
        </p:nvSpPr>
        <p:spPr>
          <a:xfrm>
            <a:off x="2912188" y="1298200"/>
            <a:ext cx="8176500" cy="52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20000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0.15</a:t>
            </a:r>
            <a:endParaRPr sz="1700" b="1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tipo impositivo es 15% y su valor es:"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deducible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"si"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valor deducible es:"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endParaRPr sz="1700"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"felicidades deben regresarle:"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78ec0692c4_0_6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278ec0692c4_0_6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278ec0692c4_0_6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4" name="Google Shape;884;g278ec0692c4_0_6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g278ec0692c4_0_6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278ec0692c4_0_6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87" name="Google Shape;887;g278ec0692c4_0_6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278ec0692c4_0_66"/>
          <p:cNvSpPr txBox="1"/>
          <p:nvPr/>
        </p:nvSpPr>
        <p:spPr>
          <a:xfrm>
            <a:off x="724200" y="1599850"/>
            <a:ext cx="10743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1" i="1"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50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9" name="Google Shape;889;g278ec0692c4_0_6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278ec0692c4_0_6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1" name="Google Shape;891;g278ec0692c4_0_66"/>
          <p:cNvSpPr txBox="1"/>
          <p:nvPr/>
        </p:nvSpPr>
        <p:spPr>
          <a:xfrm>
            <a:off x="2979588" y="1418200"/>
            <a:ext cx="81765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20000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35000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endParaRPr sz="1700" b="1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tipo impositivo es 20% y su valor es:"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deducible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"si"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valor deducible es:"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endParaRPr sz="1700"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"felicidades deben regresarle:"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78ec0692c4_0_8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278ec0692c4_0_8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278ec0692c4_0_8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9" name="Google Shape;899;g278ec0692c4_0_8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g278ec0692c4_0_8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278ec0692c4_0_8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02" name="Google Shape;902;g278ec0692c4_0_8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278ec0692c4_0_80"/>
          <p:cNvSpPr txBox="1"/>
          <p:nvPr/>
        </p:nvSpPr>
        <p:spPr>
          <a:xfrm>
            <a:off x="724200" y="1599850"/>
            <a:ext cx="10743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1" i="1"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50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4" name="Google Shape;904;g278ec0692c4_0_8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278ec0692c4_0_8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6" name="Google Shape;906;g278ec0692c4_0_80"/>
          <p:cNvSpPr txBox="1"/>
          <p:nvPr/>
        </p:nvSpPr>
        <p:spPr>
          <a:xfrm>
            <a:off x="2979588" y="1418200"/>
            <a:ext cx="81765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35000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60000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endParaRPr sz="1700" b="1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tipo impositivo es 30% y su valor es:"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deducible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"si"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valor deducible es:"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endParaRPr sz="1700"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"felicidades deben regresarle:"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78ec0692c4_0_9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g278ec0692c4_0_9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278ec0692c4_0_9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4" name="Google Shape;914;g278ec0692c4_0_9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g278ec0692c4_0_9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278ec0692c4_0_9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17" name="Google Shape;917;g278ec0692c4_0_9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g278ec0692c4_0_94"/>
          <p:cNvSpPr txBox="1"/>
          <p:nvPr/>
        </p:nvSpPr>
        <p:spPr>
          <a:xfrm>
            <a:off x="724200" y="1599850"/>
            <a:ext cx="10743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1" i="1"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50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9" name="Google Shape;919;g278ec0692c4_0_9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g278ec0692c4_0_9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1" name="Google Shape;921;g278ec0692c4_0_94"/>
          <p:cNvSpPr txBox="1"/>
          <p:nvPr/>
        </p:nvSpPr>
        <p:spPr>
          <a:xfrm>
            <a:off x="2979588" y="1418200"/>
            <a:ext cx="8176500" cy="4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60000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endParaRPr sz="1700" b="1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tipo impositivo es 45% y su valor es:"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deducible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"si"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valor deducible es:"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endParaRPr sz="1700"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"felicidades deben regresarle:"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7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7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7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7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dd6d73f377_2_443"/>
          <p:cNvSpPr txBox="1"/>
          <p:nvPr/>
        </p:nvSpPr>
        <p:spPr>
          <a:xfrm>
            <a:off x="1199775" y="3191275"/>
            <a:ext cx="10101900" cy="252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val_venta2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int(input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"Ingrese el valor de la segunda venta: "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 1000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categoria_1 += val_venta2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1000 &gt;=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val_venta2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 &gt; 500)</a:t>
            </a:r>
            <a:r>
              <a:rPr lang="en-US" sz="2000" b="0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categoria_2 += val_venta2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500 &gt;=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categoria_3 += val_venta2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g1dd6d73f377_2_44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dd6d73f377_2_44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1dd6d73f377_2_44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6" name="Google Shape;746;g1dd6d73f377_2_44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g1dd6d73f377_2_44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dd6d73f377_2_44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49" name="Google Shape;749;g1dd6d73f377_2_44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1dd6d73f377_2_443"/>
          <p:cNvSpPr txBox="1"/>
          <p:nvPr/>
        </p:nvSpPr>
        <p:spPr>
          <a:xfrm>
            <a:off x="735800" y="1627913"/>
            <a:ext cx="1050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Continuación:</a:t>
            </a:r>
            <a:endParaRPr sz="20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1" name="Google Shape;751;g1dd6d73f377_2_44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1dd6d73f377_2_44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dd6d73f377_2_458"/>
          <p:cNvSpPr txBox="1"/>
          <p:nvPr/>
        </p:nvSpPr>
        <p:spPr>
          <a:xfrm>
            <a:off x="1199775" y="3191275"/>
            <a:ext cx="10101900" cy="252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val_venta3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int(input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"Ingrese el valor de la tercera venta: "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 1000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categoria_1 += val_venta3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1000 &gt;=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val_venta3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 &gt; 500)</a:t>
            </a:r>
            <a:r>
              <a:rPr lang="en-US" sz="2000" b="0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categoria_2 += val_venta3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500 &gt;=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val_venta3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strike="noStrike" cap="none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categoria_3 += val_venta3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Google Shape;758;g1dd6d73f377_2_45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1dd6d73f377_2_45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1dd6d73f377_2_45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1" name="Google Shape;761;g1dd6d73f377_2_458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1dd6d73f377_2_45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1dd6d73f377_2_45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64" name="Google Shape;764;g1dd6d73f377_2_45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1dd6d73f377_2_458"/>
          <p:cNvSpPr txBox="1"/>
          <p:nvPr/>
        </p:nvSpPr>
        <p:spPr>
          <a:xfrm>
            <a:off x="735800" y="1627913"/>
            <a:ext cx="1050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Continuación:</a:t>
            </a:r>
            <a:endParaRPr sz="20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g1dd6d73f377_2_45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g1dd6d73f377_2_45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dd6d73f377_2_47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1dd6d73f377_2_47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1dd6d73f377_2_47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5" name="Google Shape;775;g1dd6d73f377_2_47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1dd6d73f377_2_47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dd6d73f377_2_47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78" name="Google Shape;778;g1dd6d73f377_2_47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1dd6d73f377_2_472"/>
          <p:cNvSpPr txBox="1"/>
          <p:nvPr/>
        </p:nvSpPr>
        <p:spPr>
          <a:xfrm>
            <a:off x="735800" y="1627913"/>
            <a:ext cx="1050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5.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Continuación:</a:t>
            </a:r>
            <a:endParaRPr sz="2000" b="0" i="1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g1dd6d73f377_2_47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1dd6d73f377_2_47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[elif]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2" name="Google Shape;782;g1dd6d73f377_2_472"/>
          <p:cNvSpPr txBox="1"/>
          <p:nvPr/>
        </p:nvSpPr>
        <p:spPr>
          <a:xfrm>
            <a:off x="1704150" y="3089550"/>
            <a:ext cx="8783700" cy="267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total_vendido = categoria_1 + categoria_2 + categoria_3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Se vendió: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,categoria_1,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de la primera categoría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Se vendió: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,categoria_2,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de la segunda categoría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Se vendió: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,categoria_3,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de la tercera categoría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Total de ventas: </a:t>
            </a:r>
            <a:r>
              <a:rPr lang="en-US" sz="2000" b="0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9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total_vendido)</a:t>
            </a:r>
            <a:endParaRPr sz="19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0f4114666e_0_50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g20f4114666e_0_50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20f4114666e_0_50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0" name="Google Shape;790;g20f4114666e_0_50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g20f4114666e_0_50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20f4114666e_0_50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93" name="Google Shape;793;g20f4114666e_0_50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20f4114666e_0_506"/>
          <p:cNvSpPr txBox="1"/>
          <p:nvPr/>
        </p:nvSpPr>
        <p:spPr>
          <a:xfrm>
            <a:off x="724200" y="1599850"/>
            <a:ext cx="10743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programa que le diga al usuario si la contraseña ingresada es lo suficientemente larga, además de verificar que sea la contraseña correcta.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5" name="Google Shape;795;g20f4114666e_0_50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20f4114666e_0_50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7" name="Google Shape;797;g20f4114666e_0_506"/>
          <p:cNvSpPr txBox="1"/>
          <p:nvPr/>
        </p:nvSpPr>
        <p:spPr>
          <a:xfrm>
            <a:off x="2326350" y="3564100"/>
            <a:ext cx="7539300" cy="187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2000" b="1" i="0" u="none" strike="noStrike" cap="none">
                <a:solidFill>
                  <a:srgbClr val="DBDBAA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0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la contraseña:"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rgbClr val="DBDBAA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lenPassword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rgbClr val="DBDB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dd767738ca_0_194"/>
          <p:cNvSpPr txBox="1"/>
          <p:nvPr/>
        </p:nvSpPr>
        <p:spPr>
          <a:xfrm>
            <a:off x="2326350" y="3564100"/>
            <a:ext cx="7539300" cy="187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2000" b="1" i="0" u="none" strike="noStrike" cap="none">
                <a:solidFill>
                  <a:srgbClr val="DBDBAA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0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la contraseña:"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rgbClr val="DBDBAA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lenPassword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strike="noStrike" cap="none">
                <a:solidFill>
                  <a:srgbClr val="DBDBAA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g1dd767738ca_0_19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g1dd767738ca_0_19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1dd767738ca_0_19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6" name="Google Shape;806;g1dd767738ca_0_19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1dd767738ca_0_19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1dd767738ca_0_19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09" name="Google Shape;809;g1dd767738ca_0_19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1dd767738ca_0_194"/>
          <p:cNvSpPr txBox="1"/>
          <p:nvPr/>
        </p:nvSpPr>
        <p:spPr>
          <a:xfrm>
            <a:off x="724200" y="1599850"/>
            <a:ext cx="10743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Escribir un programa que le diga al usuario si la contraseña ingresada es lo suficientemente larga, además de verificar que sea la contraseña correcta.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1" name="Google Shape;811;g1dd767738ca_0_19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1dd767738ca_0_19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3" name="Google Shape;813;g1dd767738ca_0_194"/>
          <p:cNvSpPr/>
          <p:nvPr/>
        </p:nvSpPr>
        <p:spPr>
          <a:xfrm>
            <a:off x="6519450" y="5036100"/>
            <a:ext cx="1318200" cy="2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1dd767738ca_0_194"/>
          <p:cNvSpPr/>
          <p:nvPr/>
        </p:nvSpPr>
        <p:spPr>
          <a:xfrm>
            <a:off x="7924475" y="3421600"/>
            <a:ext cx="3766500" cy="149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método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length()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cuenta el número total de caracteres en un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Cualquier variable de tipo 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puede acceder a este método.</a:t>
            </a:r>
            <a:endParaRPr sz="1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dd767738ca_0_15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g1dd767738ca_0_15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1dd767738ca_0_15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2" name="Google Shape;822;g1dd767738ca_0_15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g1dd767738ca_0_15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1dd767738ca_0_15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25" name="Google Shape;825;g1dd767738ca_0_15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1dd767738ca_0_156"/>
          <p:cNvSpPr txBox="1"/>
          <p:nvPr/>
        </p:nvSpPr>
        <p:spPr>
          <a:xfrm>
            <a:off x="425163" y="3206550"/>
            <a:ext cx="1975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6.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Continuación:</a:t>
            </a:r>
            <a:endParaRPr sz="2000" b="0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7" name="Google Shape;827;g1dd767738ca_0_15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g1dd767738ca_0_15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 - </a:t>
            </a:r>
            <a:r>
              <a:rPr lang="en-US" sz="20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9" name="Google Shape;829;g1dd767738ca_0_156"/>
          <p:cNvSpPr txBox="1"/>
          <p:nvPr/>
        </p:nvSpPr>
        <p:spPr>
          <a:xfrm>
            <a:off x="2413100" y="1767300"/>
            <a:ext cx="9583500" cy="398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lenPassword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>
                <a:solidFill>
                  <a:srgbClr val="B4CD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9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9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"Constraseña suficientemente larga."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9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.equals(</a:t>
            </a:r>
            <a:r>
              <a:rPr lang="en-US" sz="19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"password_secure"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9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9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"Ademas es la contraseña correcta."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9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9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"Pero es incorrecta."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9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9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"Constraseña muy corta e insegura."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9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-US" sz="19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Objects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.equals(</a:t>
            </a:r>
            <a:r>
              <a:rPr lang="en-US" sz="1900" b="1" i="0" u="none" strike="noStrike" cap="non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"password_secure"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9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 b="1" i="0" u="none" strike="noStrike" cap="none">
                <a:solidFill>
                  <a:srgbClr val="DBDB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"Ademas es incorrecta."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78ec0692c4_0_1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278ec0692c4_0_1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278ec0692c4_0_1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7" name="Google Shape;837;g278ec0692c4_0_1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g278ec0692c4_0_1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278ec0692c4_0_1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40" name="Google Shape;840;g278ec0692c4_0_1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278ec0692c4_0_16"/>
          <p:cNvSpPr txBox="1"/>
          <p:nvPr/>
        </p:nvSpPr>
        <p:spPr>
          <a:xfrm>
            <a:off x="724200" y="1599850"/>
            <a:ext cx="10743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1" i="1"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Los tramos impositivos para la declaración de la renta en un determinado país son los siguientes:</a:t>
            </a:r>
            <a:endParaRPr sz="280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2" name="Google Shape;842;g278ec0692c4_0_1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g278ec0692c4_0_1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 - </a:t>
            </a:r>
            <a:r>
              <a:rPr lang="en-US" sz="20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844" name="Google Shape;844;g278ec0692c4_0_16"/>
          <p:cNvGraphicFramePr/>
          <p:nvPr/>
        </p:nvGraphicFramePr>
        <p:xfrm>
          <a:off x="521125" y="327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{DDFD906D-B5D4-4457-B46D-9B005C30C2CF}</a:tableStyleId>
              </a:tblPr>
              <a:tblGrid>
                <a:gridCol w="34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Renta anual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Tipo Impositivo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Menos de 10.000$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Entre 10.000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/>
                        <a:t> y 20.000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$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Entre 20.000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/>
                        <a:t> y 35.000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$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Entre 35.000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$ y 60.000$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Más de 60.000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$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5" name="Google Shape;845;g278ec0692c4_0_16"/>
          <p:cNvSpPr txBox="1"/>
          <p:nvPr/>
        </p:nvSpPr>
        <p:spPr>
          <a:xfrm>
            <a:off x="7895200" y="3221750"/>
            <a:ext cx="3839100" cy="2001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2CC"/>
                </a:highlight>
              </a:rPr>
              <a:t>Escribir un programa que pregunte al usuario su renta anual, muestre por pantalla el tipo impositivo que le corresponde y si tiene un deducible aplicarlo con el valor 20% respecto a la renta</a:t>
            </a:r>
            <a:r>
              <a:rPr lang="en-US" sz="2300">
                <a:solidFill>
                  <a:schemeClr val="dk1"/>
                </a:solidFill>
                <a:highlight>
                  <a:srgbClr val="FFF2CC"/>
                </a:highlight>
              </a:rPr>
              <a:t>.</a:t>
            </a:r>
            <a:endParaRPr sz="2100">
              <a:highlight>
                <a:srgbClr val="FFF2CC"/>
              </a:highlight>
            </a:endParaRPr>
          </a:p>
        </p:txBody>
      </p:sp>
      <p:sp>
        <p:nvSpPr>
          <p:cNvPr id="846" name="Google Shape;846;g278ec0692c4_0_16"/>
          <p:cNvSpPr/>
          <p:nvPr/>
        </p:nvSpPr>
        <p:spPr>
          <a:xfrm>
            <a:off x="9580000" y="5468107"/>
            <a:ext cx="292500" cy="356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78ec0692c4_0_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g278ec0692c4_0_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g278ec0692c4_0_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4" name="Google Shape;854;g278ec0692c4_0_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g278ec0692c4_0_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278ec0692c4_0_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57" name="Google Shape;857;g278ec0692c4_0_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278ec0692c4_0_0"/>
          <p:cNvSpPr txBox="1"/>
          <p:nvPr/>
        </p:nvSpPr>
        <p:spPr>
          <a:xfrm>
            <a:off x="724200" y="1599850"/>
            <a:ext cx="107436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1" i="1"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50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9" name="Google Shape;859;g278ec0692c4_0_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g278ec0692c4_0_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anidados - </a:t>
            </a: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1" name="Google Shape;861;g278ec0692c4_0_0"/>
          <p:cNvSpPr txBox="1"/>
          <p:nvPr/>
        </p:nvSpPr>
        <p:spPr>
          <a:xfrm>
            <a:off x="2527300" y="1274500"/>
            <a:ext cx="8815800" cy="53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"Introduzca el valor de su sueldo"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deducible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"¿Cuenta con algún deducible? Introduzca ( si o no)"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endParaRPr sz="1600" b="1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tipo impositivo es 5% y su valor es:"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deducible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"si"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sueldo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"El valor deducible es:"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netodedu</a:t>
            </a:r>
            <a:endParaRPr sz="1600" b="1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"felicidades deben regresarle:"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1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"Valor total a pagar:"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neto</a:t>
            </a:r>
            <a:r>
              <a:rPr lang="en-US" sz="1600" b="1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Microsoft Office PowerPoint</Application>
  <PresentationFormat>Panorámica</PresentationFormat>
  <Paragraphs>196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Courier New</vt:lpstr>
      <vt:lpstr>Arial</vt:lpstr>
      <vt:lpstr>Trebuchet MS</vt:lpstr>
      <vt:lpstr>Calibri</vt:lpstr>
      <vt:lpstr>Cormorant Light</vt:lpstr>
      <vt:lpstr>Oswald</vt:lpstr>
      <vt:lpstr>Oswald SemiBold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2023-09-12T14:23:32Z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