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4"/>
  </p:notesMasterIdLst>
  <p:sldIdLst>
    <p:sldId id="271" r:id="rId2"/>
    <p:sldId id="272" r:id="rId3"/>
    <p:sldId id="273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2" r:id="rId13"/>
  </p:sldIdLst>
  <p:sldSz cx="12192000" cy="6858000"/>
  <p:notesSz cx="12192000" cy="6858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Cormorant Light" panose="020B0604020202020204" charset="0"/>
      <p:regular r:id="rId19"/>
      <p:bold r:id="rId20"/>
      <p:italic r:id="rId21"/>
      <p:boldItalic r:id="rId22"/>
    </p:embeddedFont>
    <p:embeddedFont>
      <p:font typeface="Oswald" panose="00000500000000000000" pitchFamily="2" charset="0"/>
      <p:regular r:id="rId23"/>
      <p:bold r:id="rId24"/>
    </p:embeddedFont>
    <p:embeddedFont>
      <p:font typeface="Oswald SemiBold" panose="00000700000000000000" pitchFamily="2" charset="0"/>
      <p:regular r:id="rId25"/>
      <p:bold r:id="rId26"/>
    </p:embeddedFont>
    <p:embeddedFont>
      <p:font typeface="Trebuchet MS" panose="020B0603020202020204" pitchFamily="34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83" roundtripDataSignature="AMtx7mgNojyJQ0ABG1ckaywcIbIIAAoXI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DFD906D-B5D4-4457-B46D-9B005C30C2CF}">
  <a:tblStyle styleId="{DDFD906D-B5D4-4457-B46D-9B005C30C2C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8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font" Target="fonts/font15.fntdata"/><Relationship Id="rId83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8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86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font" Target="fonts/font16.fntdata"/><Relationship Id="rId8" Type="http://schemas.openxmlformats.org/officeDocument/2006/relationships/slide" Target="slides/slide7.xml"/><Relationship Id="rId8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1b61ca9f410_0_0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78" name="Google Shape;378;g1b61ca9f41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20f4114666e_0_35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25" name="Google Shape;525;g20f4114666e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1dd6d73f377_2_314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40" name="Google Shape;540;g1dd6d73f377_2_3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20f4114666e_0_49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59" name="Google Shape;559;g20f4114666e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1dd6d73f377_2_157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93" name="Google Shape;393;g1dd6d73f377_2_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1dd6d73f377_2_176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09" name="Google Shape;409;g1dd6d73f377_2_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20e6a75d8f8_0_9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28" name="Google Shape;428;g20e6a75d8f8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1dd6d73f377_2_195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42" name="Google Shape;442;g1dd6d73f377_2_1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20f4114666e_0_0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58" name="Google Shape;458;g20f4114666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1dd6d73f377_2_236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75" name="Google Shape;475;g1dd6d73f377_2_2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20f4114666e_0_17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95" name="Google Shape;495;g20f4114666e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1dd6d73f377_2_277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09" name="Google Shape;509;g1dd6d73f377_2_2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6"/>
          <p:cNvSpPr txBox="1">
            <a:spLocks noGrp="1"/>
          </p:cNvSpPr>
          <p:nvPr>
            <p:ph type="title"/>
          </p:nvPr>
        </p:nvSpPr>
        <p:spPr>
          <a:xfrm>
            <a:off x="4025654" y="3205940"/>
            <a:ext cx="4140691" cy="543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400" b="0" i="0">
                <a:solidFill>
                  <a:srgbClr val="00AEAA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46"/>
          <p:cNvSpPr txBox="1">
            <a:spLocks noGrp="1"/>
          </p:cNvSpPr>
          <p:nvPr>
            <p:ph type="body" idx="1"/>
          </p:nvPr>
        </p:nvSpPr>
        <p:spPr>
          <a:xfrm>
            <a:off x="925071" y="2583713"/>
            <a:ext cx="10341857" cy="3909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6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6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6"/>
          <p:cNvSpPr txBox="1">
            <a:spLocks noGrp="1"/>
          </p:cNvSpPr>
          <p:nvPr>
            <p:ph type="sldNum" idx="12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28" name="Google Shape;28;p46"/>
          <p:cNvSpPr/>
          <p:nvPr/>
        </p:nvSpPr>
        <p:spPr>
          <a:xfrm>
            <a:off x="0" y="979731"/>
            <a:ext cx="5742757" cy="67061"/>
          </a:xfrm>
          <a:prstGeom prst="rect">
            <a:avLst/>
          </a:prstGeom>
          <a:solidFill>
            <a:srgbClr val="FDD90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" name="Google Shape;29;p46"/>
          <p:cNvPicPr preferRelativeResize="0"/>
          <p:nvPr/>
        </p:nvPicPr>
        <p:blipFill rotWithShape="1">
          <a:blip r:embed="rId2">
            <a:alphaModFix/>
          </a:blip>
          <a:srcRect b="10486"/>
          <a:stretch/>
        </p:blipFill>
        <p:spPr>
          <a:xfrm>
            <a:off x="1112945" y="267945"/>
            <a:ext cx="2711809" cy="664341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30;p46" descr="OTRA – Observatorio de Transparencia Umanizales"/>
          <p:cNvPicPr preferRelativeResize="0"/>
          <p:nvPr/>
        </p:nvPicPr>
        <p:blipFill rotWithShape="1">
          <a:blip r:embed="rId3">
            <a:alphaModFix/>
          </a:blip>
          <a:srcRect t="12270" b="10521"/>
          <a:stretch/>
        </p:blipFill>
        <p:spPr>
          <a:xfrm>
            <a:off x="0" y="0"/>
            <a:ext cx="1203811" cy="929443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46"/>
          <p:cNvSpPr/>
          <p:nvPr/>
        </p:nvSpPr>
        <p:spPr>
          <a:xfrm>
            <a:off x="3824754" y="362992"/>
            <a:ext cx="1918003" cy="566451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 11">
  <p:cSld name="OBJECT_12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3d738efa72_0_3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g13d738efa72_0_31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g13d738efa72_0_3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g13d738efa72_0_3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g13d738efa72_0_3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 2">
  <p:cSld name="OBJECT_3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f4846aa7dd_0_5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gf4846aa7dd_0_52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gf4846aa7dd_0_5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gf4846aa7dd_0_5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gf4846aa7dd_0_5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 5">
  <p:cSld name="OBJECT_6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f4846aa7dd_0_117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gf4846aa7dd_0_117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gf4846aa7dd_0_117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gf4846aa7dd_0_117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gf4846aa7dd_0_117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 8">
  <p:cSld name="OBJECT_9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f4846aa7dd_0_19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gf4846aa7dd_0_192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gf4846aa7dd_0_19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gf4846aa7dd_0_19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gf4846aa7dd_0_19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 7">
  <p:cSld name="OBJECT_8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f4846aa7dd_0_165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gf4846aa7dd_0_165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gf4846aa7dd_0_165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gf4846aa7dd_0_165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gf4846aa7dd_0_165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 12">
  <p:cSld name="OBJECT_13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3d738efa72_0_768"/>
          <p:cNvSpPr txBox="1">
            <a:spLocks noGrp="1"/>
          </p:cNvSpPr>
          <p:nvPr>
            <p:ph type="title"/>
          </p:nvPr>
        </p:nvSpPr>
        <p:spPr>
          <a:xfrm>
            <a:off x="838200" y="8372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None/>
              <a:defRPr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g13d738efa72_0_768"/>
          <p:cNvSpPr txBox="1">
            <a:spLocks noGrp="1"/>
          </p:cNvSpPr>
          <p:nvPr>
            <p:ph type="body" idx="1"/>
          </p:nvPr>
        </p:nvSpPr>
        <p:spPr>
          <a:xfrm>
            <a:off x="838200" y="21629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  <a:defRPr/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3" name="Google Shape;113;g13d738efa72_0_76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ormorant Light"/>
                <a:ea typeface="Cormorant Light"/>
                <a:cs typeface="Cormorant Light"/>
                <a:sym typeface="Cormorant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 3">
  <p:cSld name="OBJECT_4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f4846aa7dd_0_64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gf4846aa7dd_0_64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gf4846aa7dd_0_64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gf4846aa7dd_0_64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gf4846aa7dd_0_64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9"/>
          <p:cNvSpPr txBox="1"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49"/>
          <p:cNvSpPr txBox="1">
            <a:spLocks noGrp="1"/>
          </p:cNvSpPr>
          <p:nvPr>
            <p:ph type="subTitle" idx="1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49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49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49"/>
          <p:cNvSpPr txBox="1">
            <a:spLocks noGrp="1"/>
          </p:cNvSpPr>
          <p:nvPr>
            <p:ph type="sldNum" idx="12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f4846aa7dd_0_1184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gf4846aa7dd_0_1184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9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29" name="Google Shape;129;gf4846aa7dd_0_1184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9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gf4846aa7dd_0_1184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31" name="Google Shape;131;gf4846aa7dd_0_1184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gf4846aa7dd_0_118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gf4846aa7dd_0_118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gf4846aa7dd_0_118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 6">
  <p:cSld name="OBJECT_7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f4846aa7dd_0_150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gf4846aa7dd_0_150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gf4846aa7dd_0_150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gf4846aa7dd_0_150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gf4846aa7dd_0_150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7"/>
          <p:cNvSpPr txBox="1">
            <a:spLocks noGrp="1"/>
          </p:cNvSpPr>
          <p:nvPr>
            <p:ph type="title"/>
          </p:nvPr>
        </p:nvSpPr>
        <p:spPr>
          <a:xfrm>
            <a:off x="4025654" y="3205940"/>
            <a:ext cx="4140691" cy="543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400" b="0" i="0">
                <a:solidFill>
                  <a:srgbClr val="00AEAA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47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47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7"/>
          <p:cNvSpPr txBox="1">
            <a:spLocks noGrp="1"/>
          </p:cNvSpPr>
          <p:nvPr>
            <p:ph type="sldNum" idx="12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37" name="Google Shape;37;p47"/>
          <p:cNvSpPr/>
          <p:nvPr/>
        </p:nvSpPr>
        <p:spPr>
          <a:xfrm>
            <a:off x="0" y="979731"/>
            <a:ext cx="5742757" cy="67061"/>
          </a:xfrm>
          <a:prstGeom prst="rect">
            <a:avLst/>
          </a:prstGeom>
          <a:solidFill>
            <a:srgbClr val="FDD90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8" name="Google Shape;38;p47"/>
          <p:cNvPicPr preferRelativeResize="0"/>
          <p:nvPr/>
        </p:nvPicPr>
        <p:blipFill rotWithShape="1">
          <a:blip r:embed="rId2">
            <a:alphaModFix/>
          </a:blip>
          <a:srcRect b="10486"/>
          <a:stretch/>
        </p:blipFill>
        <p:spPr>
          <a:xfrm>
            <a:off x="1112945" y="267945"/>
            <a:ext cx="2711809" cy="664341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Google Shape;39;p47" descr="OTRA – Observatorio de Transparencia Umanizales"/>
          <p:cNvPicPr preferRelativeResize="0"/>
          <p:nvPr/>
        </p:nvPicPr>
        <p:blipFill rotWithShape="1">
          <a:blip r:embed="rId3">
            <a:alphaModFix/>
          </a:blip>
          <a:srcRect t="12270" b="10521"/>
          <a:stretch/>
        </p:blipFill>
        <p:spPr>
          <a:xfrm>
            <a:off x="0" y="0"/>
            <a:ext cx="1203811" cy="929443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47"/>
          <p:cNvSpPr/>
          <p:nvPr/>
        </p:nvSpPr>
        <p:spPr>
          <a:xfrm>
            <a:off x="3824754" y="362992"/>
            <a:ext cx="1918003" cy="566451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 9">
  <p:cSld name="OBJECT_10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3d738efa72_0_8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g13d738efa72_0_8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g13d738efa72_0_8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g13d738efa72_0_8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g13d738efa72_0_8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>
  <p:cSld name="OBJECT_1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f4846aa7dd_0_32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gf4846aa7dd_0_32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gf4846aa7dd_0_3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gf4846aa7dd_0_3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gf4846aa7dd_0_3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13d738efa72_0_77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g13d738efa72_0_77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50" name="Google Shape;50;g13d738efa72_0_77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erpo de texto">
  <p:cSld name="Cuerpo de texto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f4846aa7dd_0_83"/>
          <p:cNvSpPr txBox="1">
            <a:spLocks noGrp="1"/>
          </p:cNvSpPr>
          <p:nvPr>
            <p:ph type="title"/>
          </p:nvPr>
        </p:nvSpPr>
        <p:spPr>
          <a:xfrm>
            <a:off x="838200" y="128141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AFAA"/>
              </a:buClr>
              <a:buSzPts val="3400"/>
              <a:buFont typeface="Arial"/>
              <a:buNone/>
              <a:defRPr sz="3400">
                <a:solidFill>
                  <a:srgbClr val="00AFAA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gf4846aa7dd_0_83"/>
          <p:cNvSpPr txBox="1">
            <a:spLocks noGrp="1"/>
          </p:cNvSpPr>
          <p:nvPr>
            <p:ph type="body" idx="1"/>
          </p:nvPr>
        </p:nvSpPr>
        <p:spPr>
          <a:xfrm>
            <a:off x="838200" y="2606978"/>
            <a:ext cx="10515600" cy="361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000"/>
              <a:buNone/>
              <a:defRPr sz="2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4" name="Google Shape;54;gf4846aa7dd_0_8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 1">
  <p:cSld name="OBJECT_2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f4846aa7dd_0_43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gf4846aa7dd_0_43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gf4846aa7dd_0_4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gf4846aa7dd_0_4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gf4846aa7dd_0_4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48"/>
          <p:cNvSpPr txBox="1">
            <a:spLocks noGrp="1"/>
          </p:cNvSpPr>
          <p:nvPr>
            <p:ph type="title"/>
          </p:nvPr>
        </p:nvSpPr>
        <p:spPr>
          <a:xfrm>
            <a:off x="4025654" y="3205940"/>
            <a:ext cx="4140691" cy="543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400" b="0" i="0">
                <a:solidFill>
                  <a:srgbClr val="00AEAA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48"/>
          <p:cNvSpPr txBox="1">
            <a:spLocks noGrp="1"/>
          </p:cNvSpPr>
          <p:nvPr>
            <p:ph type="body" idx="1"/>
          </p:nvPr>
        </p:nvSpPr>
        <p:spPr>
          <a:xfrm>
            <a:off x="911225" y="2583713"/>
            <a:ext cx="4856480" cy="3909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48"/>
          <p:cNvSpPr txBox="1">
            <a:spLocks noGrp="1"/>
          </p:cNvSpPr>
          <p:nvPr>
            <p:ph type="body" idx="2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48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48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48"/>
          <p:cNvSpPr txBox="1">
            <a:spLocks noGrp="1"/>
          </p:cNvSpPr>
          <p:nvPr>
            <p:ph type="sldNum" idx="12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 4">
  <p:cSld name="OBJECT_5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f4846aa7dd_0_75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gf4846aa7dd_0_75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gf4846aa7dd_0_75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gf4846aa7dd_0_75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gf4846aa7dd_0_75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 10">
  <p:cSld name="OBJECT_11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3d738efa72_0_19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g13d738efa72_0_19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g13d738efa72_0_19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g13d738efa72_0_19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g13d738efa72_0_19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4"/>
          <p:cNvSpPr/>
          <p:nvPr/>
        </p:nvSpPr>
        <p:spPr>
          <a:xfrm>
            <a:off x="9377361" y="6415087"/>
            <a:ext cx="2814955" cy="443230"/>
          </a:xfrm>
          <a:custGeom>
            <a:avLst/>
            <a:gdLst/>
            <a:ahLst/>
            <a:cxnLst/>
            <a:rect l="l" t="t" r="r" b="b"/>
            <a:pathLst>
              <a:path w="2814954" h="443229" extrusionOk="0">
                <a:moveTo>
                  <a:pt x="0" y="0"/>
                </a:moveTo>
                <a:lnTo>
                  <a:pt x="2814636" y="0"/>
                </a:lnTo>
                <a:lnTo>
                  <a:pt x="2814636" y="442912"/>
                </a:lnTo>
                <a:lnTo>
                  <a:pt x="0" y="442912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7;p44"/>
          <p:cNvSpPr/>
          <p:nvPr/>
        </p:nvSpPr>
        <p:spPr>
          <a:xfrm>
            <a:off x="0" y="1725611"/>
            <a:ext cx="243204" cy="5132705"/>
          </a:xfrm>
          <a:custGeom>
            <a:avLst/>
            <a:gdLst/>
            <a:ahLst/>
            <a:cxnLst/>
            <a:rect l="l" t="t" r="r" b="b"/>
            <a:pathLst>
              <a:path w="243204" h="5132705" extrusionOk="0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8;p44"/>
          <p:cNvSpPr/>
          <p:nvPr/>
        </p:nvSpPr>
        <p:spPr>
          <a:xfrm>
            <a:off x="9501186" y="6510336"/>
            <a:ext cx="252729" cy="252729"/>
          </a:xfrm>
          <a:custGeom>
            <a:avLst/>
            <a:gdLst/>
            <a:ahLst/>
            <a:cxnLst/>
            <a:rect l="l" t="t" r="r" b="b"/>
            <a:pathLst>
              <a:path w="252729" h="252729" extrusionOk="0">
                <a:moveTo>
                  <a:pt x="0" y="0"/>
                </a:moveTo>
                <a:lnTo>
                  <a:pt x="252411" y="0"/>
                </a:lnTo>
                <a:lnTo>
                  <a:pt x="252411" y="252412"/>
                </a:lnTo>
                <a:lnTo>
                  <a:pt x="0" y="252412"/>
                </a:lnTo>
                <a:lnTo>
                  <a:pt x="0" y="0"/>
                </a:lnTo>
                <a:close/>
              </a:path>
            </a:pathLst>
          </a:custGeom>
          <a:solidFill>
            <a:srgbClr val="FCDE6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9;p44"/>
          <p:cNvSpPr txBox="1">
            <a:spLocks noGrp="1"/>
          </p:cNvSpPr>
          <p:nvPr>
            <p:ph type="title"/>
          </p:nvPr>
        </p:nvSpPr>
        <p:spPr>
          <a:xfrm>
            <a:off x="4025654" y="3205940"/>
            <a:ext cx="4140691" cy="543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400" b="0" i="0" u="none" strike="noStrike" cap="none">
                <a:solidFill>
                  <a:srgbClr val="00AEA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44"/>
          <p:cNvSpPr txBox="1">
            <a:spLocks noGrp="1"/>
          </p:cNvSpPr>
          <p:nvPr>
            <p:ph type="body" idx="1"/>
          </p:nvPr>
        </p:nvSpPr>
        <p:spPr>
          <a:xfrm>
            <a:off x="925071" y="2583713"/>
            <a:ext cx="10341857" cy="3909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44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44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44"/>
          <p:cNvSpPr txBox="1">
            <a:spLocks noGrp="1"/>
          </p:cNvSpPr>
          <p:nvPr>
            <p:ph type="sldNum" idx="12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14" name="Google Shape;14;p44"/>
          <p:cNvSpPr/>
          <p:nvPr/>
        </p:nvSpPr>
        <p:spPr>
          <a:xfrm>
            <a:off x="0" y="979731"/>
            <a:ext cx="5742757" cy="67061"/>
          </a:xfrm>
          <a:prstGeom prst="rect">
            <a:avLst/>
          </a:prstGeom>
          <a:solidFill>
            <a:srgbClr val="FDD90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" name="Google Shape;15;p44"/>
          <p:cNvPicPr preferRelativeResize="0"/>
          <p:nvPr/>
        </p:nvPicPr>
        <p:blipFill rotWithShape="1">
          <a:blip r:embed="rId22">
            <a:alphaModFix/>
          </a:blip>
          <a:srcRect b="10486"/>
          <a:stretch/>
        </p:blipFill>
        <p:spPr>
          <a:xfrm>
            <a:off x="1112945" y="267945"/>
            <a:ext cx="2711809" cy="6643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44" descr="OTRA – Observatorio de Transparencia Umanizales"/>
          <p:cNvPicPr preferRelativeResize="0"/>
          <p:nvPr/>
        </p:nvPicPr>
        <p:blipFill rotWithShape="1">
          <a:blip r:embed="rId23">
            <a:alphaModFix/>
          </a:blip>
          <a:srcRect t="12270" b="10521"/>
          <a:stretch/>
        </p:blipFill>
        <p:spPr>
          <a:xfrm>
            <a:off x="0" y="0"/>
            <a:ext cx="1203811" cy="929443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44"/>
          <p:cNvSpPr/>
          <p:nvPr/>
        </p:nvSpPr>
        <p:spPr>
          <a:xfrm>
            <a:off x="3824754" y="362992"/>
            <a:ext cx="1918003" cy="566451"/>
          </a:xfrm>
          <a:prstGeom prst="rect">
            <a:avLst/>
          </a:prstGeom>
          <a:blipFill rotWithShape="1">
            <a:blip r:embed="rId2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66" r:id="rId17"/>
    <p:sldLayoutId id="2147483667" r:id="rId18"/>
    <p:sldLayoutId id="2147483668" r:id="rId19"/>
    <p:sldLayoutId id="2147483669" r:id="rId2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1b61ca9f410_0_0"/>
          <p:cNvSpPr/>
          <p:nvPr/>
        </p:nvSpPr>
        <p:spPr>
          <a:xfrm>
            <a:off x="0" y="1725611"/>
            <a:ext cx="243204" cy="5132705"/>
          </a:xfrm>
          <a:custGeom>
            <a:avLst/>
            <a:gdLst/>
            <a:ahLst/>
            <a:cxnLst/>
            <a:rect l="l" t="t" r="r" b="b"/>
            <a:pathLst>
              <a:path w="243204" h="5132705" extrusionOk="0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1" name="Google Shape;381;g1b61ca9f410_0_0"/>
          <p:cNvSpPr/>
          <p:nvPr/>
        </p:nvSpPr>
        <p:spPr>
          <a:xfrm>
            <a:off x="9185075" y="6323026"/>
            <a:ext cx="3010662" cy="536885"/>
          </a:xfrm>
          <a:custGeom>
            <a:avLst/>
            <a:gdLst/>
            <a:ahLst/>
            <a:cxnLst/>
            <a:rect l="l" t="t" r="r" b="b"/>
            <a:pathLst>
              <a:path w="7526655" h="1501775" extrusionOk="0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2" name="Google Shape;382;g1b61ca9f410_0_0"/>
          <p:cNvSpPr/>
          <p:nvPr/>
        </p:nvSpPr>
        <p:spPr>
          <a:xfrm>
            <a:off x="9287540" y="6444999"/>
            <a:ext cx="292455" cy="292933"/>
          </a:xfrm>
          <a:custGeom>
            <a:avLst/>
            <a:gdLst/>
            <a:ahLst/>
            <a:cxnLst/>
            <a:rect l="l" t="t" r="r" b="b"/>
            <a:pathLst>
              <a:path w="386079" h="384175" extrusionOk="0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83" name="Google Shape;383;g1b61ca9f410_0_0"/>
          <p:cNvPicPr preferRelativeResize="0"/>
          <p:nvPr/>
        </p:nvPicPr>
        <p:blipFill rotWithShape="1">
          <a:blip r:embed="rId3">
            <a:alphaModFix/>
          </a:blip>
          <a:srcRect t="17296" b="17581"/>
          <a:stretch/>
        </p:blipFill>
        <p:spPr>
          <a:xfrm>
            <a:off x="0" y="0"/>
            <a:ext cx="2825825" cy="1051600"/>
          </a:xfrm>
          <a:prstGeom prst="rect">
            <a:avLst/>
          </a:prstGeom>
          <a:noFill/>
          <a:ln>
            <a:noFill/>
          </a:ln>
        </p:spPr>
      </p:pic>
      <p:sp>
        <p:nvSpPr>
          <p:cNvPr id="384" name="Google Shape;384;g1b61ca9f410_0_0"/>
          <p:cNvSpPr/>
          <p:nvPr/>
        </p:nvSpPr>
        <p:spPr>
          <a:xfrm>
            <a:off x="0" y="1127800"/>
            <a:ext cx="3519000" cy="705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385;g1b61ca9f410_0_0"/>
          <p:cNvSpPr txBox="1"/>
          <p:nvPr/>
        </p:nvSpPr>
        <p:spPr>
          <a:xfrm>
            <a:off x="2912200" y="173475"/>
            <a:ext cx="2212800" cy="677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lang="en-US" sz="1600" b="0" i="0" u="none" strike="noStrike" cap="non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sz="1600" b="0" i="0" u="none" strike="noStrike" cap="non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386" name="Google Shape;386;g1b61ca9f410_0_0"/>
          <p:cNvSpPr/>
          <p:nvPr/>
        </p:nvSpPr>
        <p:spPr>
          <a:xfrm>
            <a:off x="2807500" y="273850"/>
            <a:ext cx="28500" cy="452400"/>
          </a:xfrm>
          <a:prstGeom prst="rect">
            <a:avLst/>
          </a:prstGeom>
          <a:solidFill>
            <a:srgbClr val="003870"/>
          </a:solidFill>
          <a:ln w="9525" cap="flat" cmpd="sng">
            <a:solidFill>
              <a:srgbClr val="00387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Google Shape;387;g1b61ca9f410_0_0"/>
          <p:cNvSpPr txBox="1"/>
          <p:nvPr/>
        </p:nvSpPr>
        <p:spPr>
          <a:xfrm>
            <a:off x="593325" y="1475525"/>
            <a:ext cx="9090900" cy="14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Ejemplo 1.</a:t>
            </a:r>
            <a:endParaRPr sz="2000" b="1" i="1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Escribir un programa que imprima “</a:t>
            </a:r>
            <a:r>
              <a:rPr lang="en-US"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20 es mayor que 18</a:t>
            </a: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” si el número 20 es mayor que el número 18.</a:t>
            </a:r>
            <a:endParaRPr sz="2000" b="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88" name="Google Shape;388;g1b61ca9f410_0_0"/>
          <p:cNvSpPr/>
          <p:nvPr/>
        </p:nvSpPr>
        <p:spPr>
          <a:xfrm>
            <a:off x="6829250" y="-2"/>
            <a:ext cx="5362742" cy="510604"/>
          </a:xfrm>
          <a:custGeom>
            <a:avLst/>
            <a:gdLst/>
            <a:ahLst/>
            <a:cxnLst/>
            <a:rect l="l" t="t" r="r" b="b"/>
            <a:pathLst>
              <a:path w="7526655" h="1501775" extrusionOk="0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9" name="Google Shape;389;g1b61ca9f410_0_0"/>
          <p:cNvSpPr txBox="1"/>
          <p:nvPr/>
        </p:nvSpPr>
        <p:spPr>
          <a:xfrm>
            <a:off x="6885700" y="0"/>
            <a:ext cx="52914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Ejemplos </a:t>
            </a:r>
            <a:r>
              <a:rPr lang="en-US" sz="2000" b="0" i="0" u="none" strike="noStrike" cap="none">
                <a:solidFill>
                  <a:srgbClr val="003870"/>
                </a:solidFill>
                <a:latin typeface="Courier New"/>
                <a:ea typeface="Courier New"/>
                <a:cs typeface="Courier New"/>
                <a:sym typeface="Courier New"/>
              </a:rPr>
              <a:t>[if]</a:t>
            </a:r>
            <a:r>
              <a:rPr lang="en-US" sz="2000" b="0" i="0" u="none" strike="noStrike" cap="none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 - Java</a:t>
            </a:r>
            <a:endParaRPr sz="2000" b="0" i="0" u="none" strike="noStrike" cap="none">
              <a:solidFill>
                <a:srgbClr val="00387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390" name="Google Shape;390;g1b61ca9f410_0_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034350" y="1475525"/>
            <a:ext cx="1508700" cy="150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20f4114666e_0_35"/>
          <p:cNvSpPr/>
          <p:nvPr/>
        </p:nvSpPr>
        <p:spPr>
          <a:xfrm>
            <a:off x="0" y="1725611"/>
            <a:ext cx="243204" cy="5132705"/>
          </a:xfrm>
          <a:custGeom>
            <a:avLst/>
            <a:gdLst/>
            <a:ahLst/>
            <a:cxnLst/>
            <a:rect l="l" t="t" r="r" b="b"/>
            <a:pathLst>
              <a:path w="243204" h="5132705" extrusionOk="0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8" name="Google Shape;528;g20f4114666e_0_35"/>
          <p:cNvSpPr/>
          <p:nvPr/>
        </p:nvSpPr>
        <p:spPr>
          <a:xfrm>
            <a:off x="9185075" y="6323026"/>
            <a:ext cx="3010662" cy="536885"/>
          </a:xfrm>
          <a:custGeom>
            <a:avLst/>
            <a:gdLst/>
            <a:ahLst/>
            <a:cxnLst/>
            <a:rect l="l" t="t" r="r" b="b"/>
            <a:pathLst>
              <a:path w="7526655" h="1501775" extrusionOk="0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9" name="Google Shape;529;g20f4114666e_0_35"/>
          <p:cNvSpPr/>
          <p:nvPr/>
        </p:nvSpPr>
        <p:spPr>
          <a:xfrm>
            <a:off x="9287540" y="6444999"/>
            <a:ext cx="292455" cy="292933"/>
          </a:xfrm>
          <a:custGeom>
            <a:avLst/>
            <a:gdLst/>
            <a:ahLst/>
            <a:cxnLst/>
            <a:rect l="l" t="t" r="r" b="b"/>
            <a:pathLst>
              <a:path w="386079" h="384175" extrusionOk="0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30" name="Google Shape;530;g20f4114666e_0_35"/>
          <p:cNvPicPr preferRelativeResize="0"/>
          <p:nvPr/>
        </p:nvPicPr>
        <p:blipFill rotWithShape="1">
          <a:blip r:embed="rId3">
            <a:alphaModFix/>
          </a:blip>
          <a:srcRect t="17296" b="17581"/>
          <a:stretch/>
        </p:blipFill>
        <p:spPr>
          <a:xfrm>
            <a:off x="0" y="0"/>
            <a:ext cx="2825825" cy="1051600"/>
          </a:xfrm>
          <a:prstGeom prst="rect">
            <a:avLst/>
          </a:prstGeom>
          <a:noFill/>
          <a:ln>
            <a:noFill/>
          </a:ln>
        </p:spPr>
      </p:pic>
      <p:sp>
        <p:nvSpPr>
          <p:cNvPr id="531" name="Google Shape;531;g20f4114666e_0_35"/>
          <p:cNvSpPr/>
          <p:nvPr/>
        </p:nvSpPr>
        <p:spPr>
          <a:xfrm>
            <a:off x="0" y="1127800"/>
            <a:ext cx="3519000" cy="705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2" name="Google Shape;532;g20f4114666e_0_35"/>
          <p:cNvSpPr txBox="1"/>
          <p:nvPr/>
        </p:nvSpPr>
        <p:spPr>
          <a:xfrm>
            <a:off x="2912200" y="173475"/>
            <a:ext cx="2212800" cy="677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lang="en-US" sz="1600" b="0" i="0" u="none" strike="noStrike" cap="non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sz="1600" b="0" i="0" u="none" strike="noStrike" cap="non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533" name="Google Shape;533;g20f4114666e_0_35"/>
          <p:cNvSpPr/>
          <p:nvPr/>
        </p:nvSpPr>
        <p:spPr>
          <a:xfrm>
            <a:off x="2807500" y="273850"/>
            <a:ext cx="28500" cy="452400"/>
          </a:xfrm>
          <a:prstGeom prst="rect">
            <a:avLst/>
          </a:prstGeom>
          <a:solidFill>
            <a:srgbClr val="003870"/>
          </a:solidFill>
          <a:ln w="9525" cap="flat" cmpd="sng">
            <a:solidFill>
              <a:srgbClr val="00387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4" name="Google Shape;534;g20f4114666e_0_35"/>
          <p:cNvSpPr txBox="1"/>
          <p:nvPr/>
        </p:nvSpPr>
        <p:spPr>
          <a:xfrm>
            <a:off x="937550" y="2686550"/>
            <a:ext cx="6039000" cy="2616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DD4A68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0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("Ingrese la edad del usuario: ")</a:t>
            </a:r>
            <a:endParaRPr sz="20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AFAA"/>
                </a:solidFill>
                <a:latin typeface="Courier New"/>
                <a:ea typeface="Courier New"/>
                <a:cs typeface="Courier New"/>
                <a:sym typeface="Courier New"/>
              </a:rPr>
              <a:t>edad</a:t>
            </a:r>
            <a:r>
              <a:rPr lang="en-US" sz="20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int(input())</a:t>
            </a:r>
            <a:endParaRPr sz="2000" b="0" i="0" u="none" strike="noStrike" cap="none">
              <a:solidFill>
                <a:srgbClr val="0077AA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77AA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0077AA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20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(edad </a:t>
            </a:r>
            <a:r>
              <a:rPr lang="en-US" sz="2000" b="0" i="0" u="none" strike="noStrike" cap="none">
                <a:solidFill>
                  <a:srgbClr val="9A6E3A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&gt;=</a:t>
            </a:r>
            <a:r>
              <a:rPr lang="en-US" sz="20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18)</a:t>
            </a:r>
            <a:r>
              <a:rPr lang="en-US" sz="2000" b="0" i="0" u="none" strike="noStrike" cap="none">
                <a:solidFill>
                  <a:srgbClr val="999999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20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DD4A6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000" b="0" i="0" u="none" strike="noStrike" cap="none">
                <a:solidFill>
                  <a:srgbClr val="999999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000" b="0" i="0" u="none" strike="noStrike" cap="none">
                <a:solidFill>
                  <a:srgbClr val="6699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"Mayor de Edad"</a:t>
            </a:r>
            <a:r>
              <a:rPr lang="en-US" sz="2000" b="0" i="0" u="none" strike="noStrike" cap="none">
                <a:solidFill>
                  <a:srgbClr val="999999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2000" b="0" i="0" u="none" strike="noStrike" cap="none">
              <a:solidFill>
                <a:srgbClr val="999999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999999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DD4A6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000" b="0" i="0" u="none" strike="noStrike" cap="none">
                <a:solidFill>
                  <a:srgbClr val="999999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000" b="0" i="0" u="none" strike="noStrike" cap="none">
                <a:solidFill>
                  <a:srgbClr val="6699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"Menor de Edad"</a:t>
            </a:r>
            <a:r>
              <a:rPr lang="en-US" sz="2000" b="0" i="0" u="none" strike="noStrike" cap="none">
                <a:solidFill>
                  <a:srgbClr val="999999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2000" b="0" i="0" u="none" strike="noStrike" cap="none">
              <a:solidFill>
                <a:srgbClr val="999999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35" name="Google Shape;535;g20f4114666e_0_35"/>
          <p:cNvSpPr txBox="1"/>
          <p:nvPr/>
        </p:nvSpPr>
        <p:spPr>
          <a:xfrm>
            <a:off x="1006200" y="1792825"/>
            <a:ext cx="24228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Código en Python:</a:t>
            </a:r>
            <a:endParaRPr sz="2000" b="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36" name="Google Shape;536;g20f4114666e_0_35"/>
          <p:cNvSpPr/>
          <p:nvPr/>
        </p:nvSpPr>
        <p:spPr>
          <a:xfrm>
            <a:off x="6829250" y="-2"/>
            <a:ext cx="5362742" cy="510604"/>
          </a:xfrm>
          <a:custGeom>
            <a:avLst/>
            <a:gdLst/>
            <a:ahLst/>
            <a:cxnLst/>
            <a:rect l="l" t="t" r="r" b="b"/>
            <a:pathLst>
              <a:path w="7526655" h="1501775" extrusionOk="0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7" name="Google Shape;537;g20f4114666e_0_35"/>
          <p:cNvSpPr txBox="1"/>
          <p:nvPr/>
        </p:nvSpPr>
        <p:spPr>
          <a:xfrm>
            <a:off x="6885700" y="0"/>
            <a:ext cx="52914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Ejemplos </a:t>
            </a:r>
            <a:r>
              <a:rPr lang="en-US" sz="2000" b="0" i="0" u="none" strike="noStrike" cap="none">
                <a:solidFill>
                  <a:srgbClr val="003870"/>
                </a:solidFill>
                <a:latin typeface="Courier New"/>
                <a:ea typeface="Courier New"/>
                <a:cs typeface="Courier New"/>
                <a:sym typeface="Courier New"/>
              </a:rPr>
              <a:t>[if]</a:t>
            </a:r>
            <a:r>
              <a:rPr lang="en-US" sz="2000" b="0" i="0" u="none" strike="noStrike" cap="none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 - </a:t>
            </a:r>
            <a:r>
              <a:rPr lang="en-US" sz="2000" b="1" i="0" u="none" strike="noStrike" cap="none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Python</a:t>
            </a:r>
            <a:endParaRPr sz="2000" b="1" i="0" u="none" strike="noStrike" cap="none">
              <a:solidFill>
                <a:srgbClr val="00387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1dd6d73f377_2_314"/>
          <p:cNvSpPr/>
          <p:nvPr/>
        </p:nvSpPr>
        <p:spPr>
          <a:xfrm>
            <a:off x="0" y="1725611"/>
            <a:ext cx="243204" cy="5132705"/>
          </a:xfrm>
          <a:custGeom>
            <a:avLst/>
            <a:gdLst/>
            <a:ahLst/>
            <a:cxnLst/>
            <a:rect l="l" t="t" r="r" b="b"/>
            <a:pathLst>
              <a:path w="243204" h="5132705" extrusionOk="0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3" name="Google Shape;543;g1dd6d73f377_2_314"/>
          <p:cNvSpPr/>
          <p:nvPr/>
        </p:nvSpPr>
        <p:spPr>
          <a:xfrm>
            <a:off x="9185075" y="6323026"/>
            <a:ext cx="3010662" cy="536885"/>
          </a:xfrm>
          <a:custGeom>
            <a:avLst/>
            <a:gdLst/>
            <a:ahLst/>
            <a:cxnLst/>
            <a:rect l="l" t="t" r="r" b="b"/>
            <a:pathLst>
              <a:path w="7526655" h="1501775" extrusionOk="0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4" name="Google Shape;544;g1dd6d73f377_2_314"/>
          <p:cNvSpPr/>
          <p:nvPr/>
        </p:nvSpPr>
        <p:spPr>
          <a:xfrm>
            <a:off x="9287540" y="6444999"/>
            <a:ext cx="292455" cy="292933"/>
          </a:xfrm>
          <a:custGeom>
            <a:avLst/>
            <a:gdLst/>
            <a:ahLst/>
            <a:cxnLst/>
            <a:rect l="l" t="t" r="r" b="b"/>
            <a:pathLst>
              <a:path w="386079" h="384175" extrusionOk="0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45" name="Google Shape;545;g1dd6d73f377_2_314"/>
          <p:cNvPicPr preferRelativeResize="0"/>
          <p:nvPr/>
        </p:nvPicPr>
        <p:blipFill rotWithShape="1">
          <a:blip r:embed="rId3">
            <a:alphaModFix/>
          </a:blip>
          <a:srcRect t="17296" b="17581"/>
          <a:stretch/>
        </p:blipFill>
        <p:spPr>
          <a:xfrm>
            <a:off x="0" y="0"/>
            <a:ext cx="2825825" cy="1051600"/>
          </a:xfrm>
          <a:prstGeom prst="rect">
            <a:avLst/>
          </a:prstGeom>
          <a:noFill/>
          <a:ln>
            <a:noFill/>
          </a:ln>
        </p:spPr>
      </p:pic>
      <p:sp>
        <p:nvSpPr>
          <p:cNvPr id="546" name="Google Shape;546;g1dd6d73f377_2_314"/>
          <p:cNvSpPr/>
          <p:nvPr/>
        </p:nvSpPr>
        <p:spPr>
          <a:xfrm>
            <a:off x="0" y="1127800"/>
            <a:ext cx="3519000" cy="705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7" name="Google Shape;547;g1dd6d73f377_2_314"/>
          <p:cNvSpPr txBox="1"/>
          <p:nvPr/>
        </p:nvSpPr>
        <p:spPr>
          <a:xfrm>
            <a:off x="2912200" y="173475"/>
            <a:ext cx="2212800" cy="677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lang="en-US" sz="1600" b="0" i="0" u="none" strike="noStrike" cap="non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sz="1600" b="0" i="0" u="none" strike="noStrike" cap="non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548" name="Google Shape;548;g1dd6d73f377_2_314"/>
          <p:cNvSpPr/>
          <p:nvPr/>
        </p:nvSpPr>
        <p:spPr>
          <a:xfrm>
            <a:off x="2807500" y="273850"/>
            <a:ext cx="28500" cy="452400"/>
          </a:xfrm>
          <a:prstGeom prst="rect">
            <a:avLst/>
          </a:prstGeom>
          <a:solidFill>
            <a:srgbClr val="003870"/>
          </a:solidFill>
          <a:ln w="9525" cap="flat" cmpd="sng">
            <a:solidFill>
              <a:srgbClr val="00387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9" name="Google Shape;549;g1dd6d73f377_2_314"/>
          <p:cNvSpPr txBox="1"/>
          <p:nvPr/>
        </p:nvSpPr>
        <p:spPr>
          <a:xfrm>
            <a:off x="1006200" y="1792825"/>
            <a:ext cx="24228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Código en Python:</a:t>
            </a:r>
            <a:endParaRPr sz="2000" b="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50" name="Google Shape;550;g1dd6d73f377_2_314"/>
          <p:cNvSpPr/>
          <p:nvPr/>
        </p:nvSpPr>
        <p:spPr>
          <a:xfrm>
            <a:off x="6829250" y="-2"/>
            <a:ext cx="5362742" cy="510604"/>
          </a:xfrm>
          <a:custGeom>
            <a:avLst/>
            <a:gdLst/>
            <a:ahLst/>
            <a:cxnLst/>
            <a:rect l="l" t="t" r="r" b="b"/>
            <a:pathLst>
              <a:path w="7526655" h="1501775" extrusionOk="0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1" name="Google Shape;551;g1dd6d73f377_2_314"/>
          <p:cNvSpPr txBox="1"/>
          <p:nvPr/>
        </p:nvSpPr>
        <p:spPr>
          <a:xfrm>
            <a:off x="6885700" y="0"/>
            <a:ext cx="52914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Ejemplos </a:t>
            </a:r>
            <a:r>
              <a:rPr lang="en-US" sz="2000" b="0" i="0" u="none" strike="noStrike" cap="none">
                <a:solidFill>
                  <a:srgbClr val="003870"/>
                </a:solidFill>
                <a:latin typeface="Courier New"/>
                <a:ea typeface="Courier New"/>
                <a:cs typeface="Courier New"/>
                <a:sym typeface="Courier New"/>
              </a:rPr>
              <a:t>[if]</a:t>
            </a:r>
            <a:r>
              <a:rPr lang="en-US" sz="2000" b="0" i="0" u="none" strike="noStrike" cap="none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 - </a:t>
            </a:r>
            <a:r>
              <a:rPr lang="en-US" sz="2000" b="1" i="0" u="none" strike="noStrike" cap="none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Python</a:t>
            </a:r>
            <a:endParaRPr sz="2000" b="1" i="0" u="none" strike="noStrike" cap="none">
              <a:solidFill>
                <a:srgbClr val="00387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52" name="Google Shape;552;g1dd6d73f377_2_314"/>
          <p:cNvSpPr/>
          <p:nvPr/>
        </p:nvSpPr>
        <p:spPr>
          <a:xfrm>
            <a:off x="10574605" y="5632232"/>
            <a:ext cx="1011300" cy="359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3" name="Google Shape;553;g1dd6d73f377_2_314"/>
          <p:cNvSpPr/>
          <p:nvPr/>
        </p:nvSpPr>
        <p:spPr>
          <a:xfrm>
            <a:off x="7154250" y="1356301"/>
            <a:ext cx="4908600" cy="2191212"/>
          </a:xfrm>
          <a:prstGeom prst="cloud">
            <a:avLst/>
          </a:pr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4" name="Google Shape;554;g1dd6d73f377_2_3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669016" y="3082049"/>
            <a:ext cx="2522984" cy="2706234"/>
          </a:xfrm>
          <a:prstGeom prst="rect">
            <a:avLst/>
          </a:prstGeom>
          <a:noFill/>
          <a:ln>
            <a:noFill/>
          </a:ln>
        </p:spPr>
      </p:pic>
      <p:sp>
        <p:nvSpPr>
          <p:cNvPr id="555" name="Google Shape;555;g1dd6d73f377_2_314"/>
          <p:cNvSpPr txBox="1"/>
          <p:nvPr/>
        </p:nvSpPr>
        <p:spPr>
          <a:xfrm>
            <a:off x="7820775" y="1920913"/>
            <a:ext cx="3984600" cy="10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-US" sz="19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Sin embargo este código tiene un pequeño error.</a:t>
            </a:r>
            <a:endParaRPr sz="1900" b="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-US" sz="19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¿Quién puede decirme cual es?</a:t>
            </a:r>
            <a:endParaRPr sz="1900" b="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56" name="Google Shape;556;g1dd6d73f377_2_314"/>
          <p:cNvSpPr txBox="1"/>
          <p:nvPr/>
        </p:nvSpPr>
        <p:spPr>
          <a:xfrm>
            <a:off x="937550" y="2686550"/>
            <a:ext cx="6039000" cy="2616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DD4A68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0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("Ingrese la edad del usuario: ")</a:t>
            </a:r>
            <a:endParaRPr sz="20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AFAA"/>
                </a:solidFill>
                <a:latin typeface="Courier New"/>
                <a:ea typeface="Courier New"/>
                <a:cs typeface="Courier New"/>
                <a:sym typeface="Courier New"/>
              </a:rPr>
              <a:t>edad</a:t>
            </a:r>
            <a:r>
              <a:rPr lang="en-US" sz="20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int(input())</a:t>
            </a:r>
            <a:endParaRPr sz="2000" b="0" i="0" u="none" strike="noStrike" cap="none">
              <a:solidFill>
                <a:srgbClr val="0077AA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77AA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0077AA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20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(edad </a:t>
            </a:r>
            <a:r>
              <a:rPr lang="en-US" sz="2000" b="0" i="0" u="none" strike="noStrike" cap="none">
                <a:solidFill>
                  <a:srgbClr val="9A6E3A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&gt;=</a:t>
            </a:r>
            <a:r>
              <a:rPr lang="en-US" sz="20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18)</a:t>
            </a:r>
            <a:r>
              <a:rPr lang="en-US" sz="2000" b="0" i="0" u="none" strike="noStrike" cap="none">
                <a:solidFill>
                  <a:srgbClr val="999999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20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DD4A6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000" b="0" i="0" u="none" strike="noStrike" cap="none">
                <a:solidFill>
                  <a:srgbClr val="999999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000" b="0" i="0" u="none" strike="noStrike" cap="none">
                <a:solidFill>
                  <a:srgbClr val="6699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"Mayor de Edad"</a:t>
            </a:r>
            <a:r>
              <a:rPr lang="en-US" sz="2000" b="0" i="0" u="none" strike="noStrike" cap="none">
                <a:solidFill>
                  <a:srgbClr val="999999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2000" b="0" i="0" u="none" strike="noStrike" cap="none">
              <a:solidFill>
                <a:srgbClr val="999999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999999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DD4A6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000" b="0" i="0" u="none" strike="noStrike" cap="none">
                <a:solidFill>
                  <a:srgbClr val="999999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000" b="0" i="0" u="none" strike="noStrike" cap="none">
                <a:solidFill>
                  <a:srgbClr val="6699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"Menor de Edad"</a:t>
            </a:r>
            <a:r>
              <a:rPr lang="en-US" sz="2000" b="0" i="0" u="none" strike="noStrike" cap="none">
                <a:solidFill>
                  <a:srgbClr val="999999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2000" b="0" i="0" u="none" strike="noStrike" cap="none">
              <a:solidFill>
                <a:srgbClr val="999999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g20f4114666e_0_49"/>
          <p:cNvSpPr txBox="1"/>
          <p:nvPr/>
        </p:nvSpPr>
        <p:spPr>
          <a:xfrm>
            <a:off x="829475" y="1346550"/>
            <a:ext cx="102054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¡Exacto!</a:t>
            </a: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Sin importar si es o no mayor de edad debido a la estructura del condicional, siempre se mostrará que es menor de edad.</a:t>
            </a:r>
            <a:endParaRPr sz="2000" b="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62" name="Google Shape;562;g20f4114666e_0_49"/>
          <p:cNvSpPr/>
          <p:nvPr/>
        </p:nvSpPr>
        <p:spPr>
          <a:xfrm>
            <a:off x="0" y="1725611"/>
            <a:ext cx="243204" cy="5132705"/>
          </a:xfrm>
          <a:custGeom>
            <a:avLst/>
            <a:gdLst/>
            <a:ahLst/>
            <a:cxnLst/>
            <a:rect l="l" t="t" r="r" b="b"/>
            <a:pathLst>
              <a:path w="243204" h="5132705" extrusionOk="0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3" name="Google Shape;563;g20f4114666e_0_49"/>
          <p:cNvSpPr/>
          <p:nvPr/>
        </p:nvSpPr>
        <p:spPr>
          <a:xfrm>
            <a:off x="9185075" y="6323026"/>
            <a:ext cx="3010662" cy="536885"/>
          </a:xfrm>
          <a:custGeom>
            <a:avLst/>
            <a:gdLst/>
            <a:ahLst/>
            <a:cxnLst/>
            <a:rect l="l" t="t" r="r" b="b"/>
            <a:pathLst>
              <a:path w="7526655" h="1501775" extrusionOk="0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4" name="Google Shape;564;g20f4114666e_0_49"/>
          <p:cNvSpPr/>
          <p:nvPr/>
        </p:nvSpPr>
        <p:spPr>
          <a:xfrm>
            <a:off x="9287540" y="6444999"/>
            <a:ext cx="292455" cy="292933"/>
          </a:xfrm>
          <a:custGeom>
            <a:avLst/>
            <a:gdLst/>
            <a:ahLst/>
            <a:cxnLst/>
            <a:rect l="l" t="t" r="r" b="b"/>
            <a:pathLst>
              <a:path w="386079" h="384175" extrusionOk="0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65" name="Google Shape;565;g20f4114666e_0_49"/>
          <p:cNvPicPr preferRelativeResize="0"/>
          <p:nvPr/>
        </p:nvPicPr>
        <p:blipFill rotWithShape="1">
          <a:blip r:embed="rId3">
            <a:alphaModFix/>
          </a:blip>
          <a:srcRect t="17296" b="17581"/>
          <a:stretch/>
        </p:blipFill>
        <p:spPr>
          <a:xfrm>
            <a:off x="0" y="0"/>
            <a:ext cx="2825825" cy="1051600"/>
          </a:xfrm>
          <a:prstGeom prst="rect">
            <a:avLst/>
          </a:prstGeom>
          <a:noFill/>
          <a:ln>
            <a:noFill/>
          </a:ln>
        </p:spPr>
      </p:pic>
      <p:sp>
        <p:nvSpPr>
          <p:cNvPr id="566" name="Google Shape;566;g20f4114666e_0_49"/>
          <p:cNvSpPr/>
          <p:nvPr/>
        </p:nvSpPr>
        <p:spPr>
          <a:xfrm>
            <a:off x="0" y="1127800"/>
            <a:ext cx="3519000" cy="705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7" name="Google Shape;567;g20f4114666e_0_49"/>
          <p:cNvSpPr txBox="1"/>
          <p:nvPr/>
        </p:nvSpPr>
        <p:spPr>
          <a:xfrm>
            <a:off x="2912200" y="173475"/>
            <a:ext cx="2212800" cy="677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lang="en-US" sz="1600" b="0" i="0" u="none" strike="noStrike" cap="non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sz="1600" b="0" i="0" u="none" strike="noStrike" cap="non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568" name="Google Shape;568;g20f4114666e_0_49"/>
          <p:cNvSpPr/>
          <p:nvPr/>
        </p:nvSpPr>
        <p:spPr>
          <a:xfrm>
            <a:off x="2807500" y="273850"/>
            <a:ext cx="28500" cy="452400"/>
          </a:xfrm>
          <a:prstGeom prst="rect">
            <a:avLst/>
          </a:prstGeom>
          <a:solidFill>
            <a:srgbClr val="003870"/>
          </a:solidFill>
          <a:ln w="9525" cap="flat" cmpd="sng">
            <a:solidFill>
              <a:srgbClr val="00387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69" name="Google Shape;569;g20f4114666e_0_4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6900" y="2264310"/>
            <a:ext cx="5189712" cy="431779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0" name="Google Shape;570;g20f4114666e_0_4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886975" y="2264300"/>
            <a:ext cx="5948749" cy="4055300"/>
          </a:xfrm>
          <a:prstGeom prst="rect">
            <a:avLst/>
          </a:prstGeom>
          <a:noFill/>
          <a:ln>
            <a:noFill/>
          </a:ln>
        </p:spPr>
      </p:pic>
      <p:sp>
        <p:nvSpPr>
          <p:cNvPr id="571" name="Google Shape;571;g20f4114666e_0_49"/>
          <p:cNvSpPr/>
          <p:nvPr/>
        </p:nvSpPr>
        <p:spPr>
          <a:xfrm>
            <a:off x="6829250" y="-2"/>
            <a:ext cx="5362742" cy="510604"/>
          </a:xfrm>
          <a:custGeom>
            <a:avLst/>
            <a:gdLst/>
            <a:ahLst/>
            <a:cxnLst/>
            <a:rect l="l" t="t" r="r" b="b"/>
            <a:pathLst>
              <a:path w="7526655" h="1501775" extrusionOk="0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2" name="Google Shape;572;g20f4114666e_0_49"/>
          <p:cNvSpPr txBox="1"/>
          <p:nvPr/>
        </p:nvSpPr>
        <p:spPr>
          <a:xfrm>
            <a:off x="6885700" y="0"/>
            <a:ext cx="52914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Ejemplos </a:t>
            </a:r>
            <a:r>
              <a:rPr lang="en-US" sz="2000" b="0" i="0" u="none" strike="noStrike" cap="none">
                <a:solidFill>
                  <a:srgbClr val="003870"/>
                </a:solidFill>
                <a:latin typeface="Courier New"/>
                <a:ea typeface="Courier New"/>
                <a:cs typeface="Courier New"/>
                <a:sym typeface="Courier New"/>
              </a:rPr>
              <a:t>[if]</a:t>
            </a:r>
            <a:r>
              <a:rPr lang="en-US" sz="2000" b="0" i="0" u="none" strike="noStrike" cap="none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 - </a:t>
            </a:r>
            <a:r>
              <a:rPr lang="en-US" sz="2000" b="1" i="0" u="none" strike="noStrike" cap="none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Python</a:t>
            </a:r>
            <a:endParaRPr sz="2000" b="1" i="0" u="none" strike="noStrike" cap="none">
              <a:solidFill>
                <a:srgbClr val="00387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573" name="Google Shape;573;g20f4114666e_0_49"/>
          <p:cNvPicPr preferRelativeResize="0"/>
          <p:nvPr/>
        </p:nvPicPr>
        <p:blipFill rotWithShape="1">
          <a:blip r:embed="rId6">
            <a:alphaModFix/>
          </a:blip>
          <a:srcRect l="5991" t="19011" r="50335" b="18736"/>
          <a:stretch/>
        </p:blipFill>
        <p:spPr>
          <a:xfrm>
            <a:off x="10635950" y="3006850"/>
            <a:ext cx="1107685" cy="105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4" name="Google Shape;574;g20f4114666e_0_49"/>
          <p:cNvPicPr preferRelativeResize="0"/>
          <p:nvPr/>
        </p:nvPicPr>
        <p:blipFill rotWithShape="1">
          <a:blip r:embed="rId6">
            <a:alphaModFix/>
          </a:blip>
          <a:srcRect l="51854" t="19786" r="6463" b="19200"/>
          <a:stretch/>
        </p:blipFill>
        <p:spPr>
          <a:xfrm>
            <a:off x="4422525" y="3006850"/>
            <a:ext cx="1078672" cy="105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1dd6d73f377_2_157"/>
          <p:cNvSpPr/>
          <p:nvPr/>
        </p:nvSpPr>
        <p:spPr>
          <a:xfrm>
            <a:off x="0" y="1725611"/>
            <a:ext cx="243204" cy="5132705"/>
          </a:xfrm>
          <a:custGeom>
            <a:avLst/>
            <a:gdLst/>
            <a:ahLst/>
            <a:cxnLst/>
            <a:rect l="l" t="t" r="r" b="b"/>
            <a:pathLst>
              <a:path w="243204" h="5132705" extrusionOk="0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6" name="Google Shape;396;g1dd6d73f377_2_157"/>
          <p:cNvSpPr/>
          <p:nvPr/>
        </p:nvSpPr>
        <p:spPr>
          <a:xfrm>
            <a:off x="9185075" y="6323026"/>
            <a:ext cx="3010662" cy="536885"/>
          </a:xfrm>
          <a:custGeom>
            <a:avLst/>
            <a:gdLst/>
            <a:ahLst/>
            <a:cxnLst/>
            <a:rect l="l" t="t" r="r" b="b"/>
            <a:pathLst>
              <a:path w="7526655" h="1501775" extrusionOk="0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7" name="Google Shape;397;g1dd6d73f377_2_157"/>
          <p:cNvSpPr/>
          <p:nvPr/>
        </p:nvSpPr>
        <p:spPr>
          <a:xfrm>
            <a:off x="9287540" y="6444999"/>
            <a:ext cx="292455" cy="292933"/>
          </a:xfrm>
          <a:custGeom>
            <a:avLst/>
            <a:gdLst/>
            <a:ahLst/>
            <a:cxnLst/>
            <a:rect l="l" t="t" r="r" b="b"/>
            <a:pathLst>
              <a:path w="386079" h="384175" extrusionOk="0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98" name="Google Shape;398;g1dd6d73f377_2_157"/>
          <p:cNvPicPr preferRelativeResize="0"/>
          <p:nvPr/>
        </p:nvPicPr>
        <p:blipFill rotWithShape="1">
          <a:blip r:embed="rId3">
            <a:alphaModFix/>
          </a:blip>
          <a:srcRect t="17296" b="17581"/>
          <a:stretch/>
        </p:blipFill>
        <p:spPr>
          <a:xfrm>
            <a:off x="0" y="0"/>
            <a:ext cx="2825825" cy="1051600"/>
          </a:xfrm>
          <a:prstGeom prst="rect">
            <a:avLst/>
          </a:prstGeom>
          <a:noFill/>
          <a:ln>
            <a:noFill/>
          </a:ln>
        </p:spPr>
      </p:pic>
      <p:sp>
        <p:nvSpPr>
          <p:cNvPr id="399" name="Google Shape;399;g1dd6d73f377_2_157"/>
          <p:cNvSpPr/>
          <p:nvPr/>
        </p:nvSpPr>
        <p:spPr>
          <a:xfrm>
            <a:off x="0" y="1127800"/>
            <a:ext cx="3519000" cy="705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Google Shape;400;g1dd6d73f377_2_157"/>
          <p:cNvSpPr txBox="1"/>
          <p:nvPr/>
        </p:nvSpPr>
        <p:spPr>
          <a:xfrm>
            <a:off x="2912200" y="173475"/>
            <a:ext cx="2212800" cy="677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lang="en-US" sz="1600" b="0" i="0" u="none" strike="noStrike" cap="non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sz="1600" b="0" i="0" u="none" strike="noStrike" cap="non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401" name="Google Shape;401;g1dd6d73f377_2_157"/>
          <p:cNvSpPr/>
          <p:nvPr/>
        </p:nvSpPr>
        <p:spPr>
          <a:xfrm>
            <a:off x="2807500" y="273850"/>
            <a:ext cx="28500" cy="452400"/>
          </a:xfrm>
          <a:prstGeom prst="rect">
            <a:avLst/>
          </a:prstGeom>
          <a:solidFill>
            <a:srgbClr val="003870"/>
          </a:solidFill>
          <a:ln w="9525" cap="flat" cmpd="sng">
            <a:solidFill>
              <a:srgbClr val="00387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2" name="Google Shape;402;g1dd6d73f377_2_15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034350" y="1475525"/>
            <a:ext cx="1508700" cy="1508700"/>
          </a:xfrm>
          <a:prstGeom prst="rect">
            <a:avLst/>
          </a:prstGeom>
          <a:noFill/>
          <a:ln>
            <a:noFill/>
          </a:ln>
        </p:spPr>
      </p:pic>
      <p:sp>
        <p:nvSpPr>
          <p:cNvPr id="403" name="Google Shape;403;g1dd6d73f377_2_157"/>
          <p:cNvSpPr txBox="1"/>
          <p:nvPr/>
        </p:nvSpPr>
        <p:spPr>
          <a:xfrm>
            <a:off x="593325" y="1475525"/>
            <a:ext cx="9090900" cy="14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Ejemplo 1.</a:t>
            </a:r>
            <a:endParaRPr sz="2000" b="1" i="1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Escribir un programa que imprima “</a:t>
            </a:r>
            <a:r>
              <a:rPr lang="en-US"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20 es mayor que 18</a:t>
            </a: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” si el número 20 es mayor que el número 18.</a:t>
            </a:r>
            <a:endParaRPr sz="2000" b="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04" name="Google Shape;404;g1dd6d73f377_2_157"/>
          <p:cNvSpPr/>
          <p:nvPr/>
        </p:nvSpPr>
        <p:spPr>
          <a:xfrm>
            <a:off x="6829250" y="-2"/>
            <a:ext cx="5362742" cy="510604"/>
          </a:xfrm>
          <a:custGeom>
            <a:avLst/>
            <a:gdLst/>
            <a:ahLst/>
            <a:cxnLst/>
            <a:rect l="l" t="t" r="r" b="b"/>
            <a:pathLst>
              <a:path w="7526655" h="1501775" extrusionOk="0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5" name="Google Shape;405;g1dd6d73f377_2_157"/>
          <p:cNvSpPr txBox="1"/>
          <p:nvPr/>
        </p:nvSpPr>
        <p:spPr>
          <a:xfrm>
            <a:off x="6885700" y="0"/>
            <a:ext cx="52914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Ejemplos </a:t>
            </a:r>
            <a:r>
              <a:rPr lang="en-US" sz="2000" b="0" i="0" u="none" strike="noStrike" cap="none">
                <a:solidFill>
                  <a:srgbClr val="003870"/>
                </a:solidFill>
                <a:latin typeface="Courier New"/>
                <a:ea typeface="Courier New"/>
                <a:cs typeface="Courier New"/>
                <a:sym typeface="Courier New"/>
              </a:rPr>
              <a:t>[if]</a:t>
            </a:r>
            <a:r>
              <a:rPr lang="en-US" sz="2000" b="0" i="0" u="none" strike="noStrike" cap="none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 - Java</a:t>
            </a:r>
            <a:endParaRPr sz="2000" b="0" i="0" u="none" strike="noStrike" cap="none">
              <a:solidFill>
                <a:srgbClr val="00387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06" name="Google Shape;406;g1dd6d73f377_2_157"/>
          <p:cNvSpPr txBox="1">
            <a:spLocks noGrp="1"/>
          </p:cNvSpPr>
          <p:nvPr>
            <p:ph type="title"/>
          </p:nvPr>
        </p:nvSpPr>
        <p:spPr>
          <a:xfrm>
            <a:off x="711825" y="3168750"/>
            <a:ext cx="7168200" cy="10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000" b="1">
                <a:solidFill>
                  <a:srgbClr val="0077A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20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-US" sz="2000">
                <a:solidFill>
                  <a:srgbClr val="99005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20</a:t>
            </a:r>
            <a:r>
              <a:rPr lang="en-US" sz="2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>
                <a:solidFill>
                  <a:srgbClr val="9A6E3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-US" sz="2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>
                <a:solidFill>
                  <a:srgbClr val="99005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18</a:t>
            </a:r>
            <a:r>
              <a:rPr lang="en-US" sz="20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2000"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0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2000" b="1">
                <a:solidFill>
                  <a:srgbClr val="DD4A6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2000" b="1">
                <a:solidFill>
                  <a:srgbClr val="9999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20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2000" b="1">
                <a:solidFill>
                  <a:srgbClr val="9999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2000" b="1">
                <a:solidFill>
                  <a:srgbClr val="DD4A6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lang="en-US" sz="20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000">
                <a:solidFill>
                  <a:srgbClr val="6699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"20 es mayor que 18"</a:t>
            </a:r>
            <a:r>
              <a:rPr lang="en-US" sz="20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2000"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152400" lvl="0" indent="0" algn="l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SzPts val="1400"/>
              <a:buNone/>
            </a:pPr>
            <a:r>
              <a:rPr lang="en-US" sz="20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1dd6d73f377_2_176"/>
          <p:cNvSpPr/>
          <p:nvPr/>
        </p:nvSpPr>
        <p:spPr>
          <a:xfrm>
            <a:off x="0" y="1725611"/>
            <a:ext cx="243204" cy="5132705"/>
          </a:xfrm>
          <a:custGeom>
            <a:avLst/>
            <a:gdLst/>
            <a:ahLst/>
            <a:cxnLst/>
            <a:rect l="l" t="t" r="r" b="b"/>
            <a:pathLst>
              <a:path w="243204" h="5132705" extrusionOk="0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2" name="Google Shape;412;g1dd6d73f377_2_176"/>
          <p:cNvSpPr/>
          <p:nvPr/>
        </p:nvSpPr>
        <p:spPr>
          <a:xfrm>
            <a:off x="9185075" y="6323026"/>
            <a:ext cx="3010662" cy="536885"/>
          </a:xfrm>
          <a:custGeom>
            <a:avLst/>
            <a:gdLst/>
            <a:ahLst/>
            <a:cxnLst/>
            <a:rect l="l" t="t" r="r" b="b"/>
            <a:pathLst>
              <a:path w="7526655" h="1501775" extrusionOk="0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3" name="Google Shape;413;g1dd6d73f377_2_176"/>
          <p:cNvSpPr/>
          <p:nvPr/>
        </p:nvSpPr>
        <p:spPr>
          <a:xfrm>
            <a:off x="9287540" y="6444999"/>
            <a:ext cx="292455" cy="292933"/>
          </a:xfrm>
          <a:custGeom>
            <a:avLst/>
            <a:gdLst/>
            <a:ahLst/>
            <a:cxnLst/>
            <a:rect l="l" t="t" r="r" b="b"/>
            <a:pathLst>
              <a:path w="386079" h="384175" extrusionOk="0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14" name="Google Shape;414;g1dd6d73f377_2_176"/>
          <p:cNvPicPr preferRelativeResize="0"/>
          <p:nvPr/>
        </p:nvPicPr>
        <p:blipFill rotWithShape="1">
          <a:blip r:embed="rId3">
            <a:alphaModFix/>
          </a:blip>
          <a:srcRect t="17296" b="17581"/>
          <a:stretch/>
        </p:blipFill>
        <p:spPr>
          <a:xfrm>
            <a:off x="0" y="0"/>
            <a:ext cx="2825825" cy="1051600"/>
          </a:xfrm>
          <a:prstGeom prst="rect">
            <a:avLst/>
          </a:prstGeom>
          <a:noFill/>
          <a:ln>
            <a:noFill/>
          </a:ln>
        </p:spPr>
      </p:pic>
      <p:sp>
        <p:nvSpPr>
          <p:cNvPr id="415" name="Google Shape;415;g1dd6d73f377_2_176"/>
          <p:cNvSpPr/>
          <p:nvPr/>
        </p:nvSpPr>
        <p:spPr>
          <a:xfrm>
            <a:off x="0" y="1127800"/>
            <a:ext cx="3519000" cy="705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6" name="Google Shape;416;g1dd6d73f377_2_176"/>
          <p:cNvSpPr txBox="1"/>
          <p:nvPr/>
        </p:nvSpPr>
        <p:spPr>
          <a:xfrm>
            <a:off x="2912200" y="173475"/>
            <a:ext cx="2212800" cy="677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lang="en-US" sz="1600" b="0" i="0" u="none" strike="noStrike" cap="non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sz="1600" b="0" i="0" u="none" strike="noStrike" cap="non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417" name="Google Shape;417;g1dd6d73f377_2_176"/>
          <p:cNvSpPr/>
          <p:nvPr/>
        </p:nvSpPr>
        <p:spPr>
          <a:xfrm>
            <a:off x="2807500" y="273850"/>
            <a:ext cx="28500" cy="452400"/>
          </a:xfrm>
          <a:prstGeom prst="rect">
            <a:avLst/>
          </a:prstGeom>
          <a:solidFill>
            <a:srgbClr val="003870"/>
          </a:solidFill>
          <a:ln w="9525" cap="flat" cmpd="sng">
            <a:solidFill>
              <a:srgbClr val="00387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8" name="Google Shape;418;g1dd6d73f377_2_17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034350" y="1475525"/>
            <a:ext cx="1508700" cy="1508700"/>
          </a:xfrm>
          <a:prstGeom prst="rect">
            <a:avLst/>
          </a:prstGeom>
          <a:noFill/>
          <a:ln>
            <a:noFill/>
          </a:ln>
        </p:spPr>
      </p:pic>
      <p:sp>
        <p:nvSpPr>
          <p:cNvPr id="419" name="Google Shape;419;g1dd6d73f377_2_176"/>
          <p:cNvSpPr txBox="1"/>
          <p:nvPr/>
        </p:nvSpPr>
        <p:spPr>
          <a:xfrm>
            <a:off x="593325" y="1475525"/>
            <a:ext cx="9090900" cy="14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Ejemplo 1.</a:t>
            </a:r>
            <a:endParaRPr sz="2000" b="1" i="1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Escribir un programa que imprima “</a:t>
            </a:r>
            <a:r>
              <a:rPr lang="en-US"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20 es mayor que 18</a:t>
            </a: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” si el número 20 es mayor que el número 18.</a:t>
            </a:r>
            <a:endParaRPr sz="2000" b="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20" name="Google Shape;420;g1dd6d73f377_2_176"/>
          <p:cNvSpPr/>
          <p:nvPr/>
        </p:nvSpPr>
        <p:spPr>
          <a:xfrm>
            <a:off x="6829250" y="-2"/>
            <a:ext cx="5362742" cy="510604"/>
          </a:xfrm>
          <a:custGeom>
            <a:avLst/>
            <a:gdLst/>
            <a:ahLst/>
            <a:cxnLst/>
            <a:rect l="l" t="t" r="r" b="b"/>
            <a:pathLst>
              <a:path w="7526655" h="1501775" extrusionOk="0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1" name="Google Shape;421;g1dd6d73f377_2_176"/>
          <p:cNvSpPr txBox="1"/>
          <p:nvPr/>
        </p:nvSpPr>
        <p:spPr>
          <a:xfrm>
            <a:off x="6885700" y="0"/>
            <a:ext cx="52914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Ejemplos </a:t>
            </a:r>
            <a:r>
              <a:rPr lang="en-US" sz="2000" b="0" i="0" u="none" strike="noStrike" cap="none">
                <a:solidFill>
                  <a:srgbClr val="003870"/>
                </a:solidFill>
                <a:latin typeface="Courier New"/>
                <a:ea typeface="Courier New"/>
                <a:cs typeface="Courier New"/>
                <a:sym typeface="Courier New"/>
              </a:rPr>
              <a:t>[if]</a:t>
            </a:r>
            <a:r>
              <a:rPr lang="en-US" sz="2000" b="0" i="0" u="none" strike="noStrike" cap="none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 - Java</a:t>
            </a:r>
            <a:endParaRPr sz="2000" b="0" i="0" u="none" strike="noStrike" cap="none">
              <a:solidFill>
                <a:srgbClr val="00387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22" name="Google Shape;422;g1dd6d73f377_2_176"/>
          <p:cNvSpPr txBox="1">
            <a:spLocks noGrp="1"/>
          </p:cNvSpPr>
          <p:nvPr>
            <p:ph type="title"/>
          </p:nvPr>
        </p:nvSpPr>
        <p:spPr>
          <a:xfrm>
            <a:off x="711825" y="3168750"/>
            <a:ext cx="7168200" cy="10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000" b="1">
                <a:solidFill>
                  <a:srgbClr val="0077A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20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-US" sz="2000">
                <a:solidFill>
                  <a:srgbClr val="99005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20</a:t>
            </a:r>
            <a:r>
              <a:rPr lang="en-US" sz="2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>
                <a:solidFill>
                  <a:srgbClr val="9A6E3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-US" sz="2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>
                <a:solidFill>
                  <a:srgbClr val="99005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18</a:t>
            </a:r>
            <a:r>
              <a:rPr lang="en-US" sz="20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2000"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0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2000" b="1">
                <a:solidFill>
                  <a:srgbClr val="DD4A6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2000" b="1">
                <a:solidFill>
                  <a:srgbClr val="9999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20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2000" b="1">
                <a:solidFill>
                  <a:srgbClr val="9999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2000" b="1">
                <a:solidFill>
                  <a:srgbClr val="DD4A6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lang="en-US" sz="20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000">
                <a:solidFill>
                  <a:srgbClr val="6699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"20 es mayor que 18"</a:t>
            </a:r>
            <a:r>
              <a:rPr lang="en-US" sz="20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2000"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152400" lvl="0" indent="0" algn="l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SzPts val="1400"/>
              <a:buNone/>
            </a:pPr>
            <a:r>
              <a:rPr lang="en-US" sz="20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23" name="Google Shape;423;g1dd6d73f377_2_176"/>
          <p:cNvSpPr txBox="1"/>
          <p:nvPr/>
        </p:nvSpPr>
        <p:spPr>
          <a:xfrm>
            <a:off x="5054800" y="4307300"/>
            <a:ext cx="6739800" cy="19548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152400" lvl="0" indent="0" algn="l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0077A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00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 </a:t>
            </a:r>
            <a:r>
              <a:rPr lang="en-US" sz="2000" b="0" i="0" u="none" strike="noStrike" cap="none">
                <a:solidFill>
                  <a:srgbClr val="9A6E3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200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0" i="0" u="none" strike="noStrike" cap="none">
                <a:solidFill>
                  <a:srgbClr val="99005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-US" sz="200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2000" b="0" i="0" u="none" strike="noStrike" cap="non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152400" lvl="0" indent="0" algn="l" rtl="0">
              <a:lnSpc>
                <a:spcPct val="7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0077A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00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y </a:t>
            </a:r>
            <a:r>
              <a:rPr lang="en-US" sz="2000" b="0" i="0" u="none" strike="noStrike" cap="none">
                <a:solidFill>
                  <a:srgbClr val="9A6E3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200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0" i="0" u="none" strike="noStrike" cap="none">
                <a:solidFill>
                  <a:srgbClr val="99005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200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2000" b="0" i="0" u="none" strike="noStrike" cap="non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152400" lvl="0" indent="0" algn="l" rtl="0">
              <a:lnSpc>
                <a:spcPct val="7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0077A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200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-US" sz="200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 </a:t>
            </a:r>
            <a:r>
              <a:rPr lang="en-US" sz="2000" b="0" i="0" u="none" strike="noStrike" cap="none">
                <a:solidFill>
                  <a:srgbClr val="9A6E3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-US" sz="200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y</a:t>
            </a:r>
            <a:r>
              <a:rPr lang="en-US" sz="200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200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2000" b="1" i="0" u="none" strike="noStrike" cap="non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152400" lvl="0" indent="0" algn="l" rtl="0">
              <a:lnSpc>
                <a:spcPct val="7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DD4A6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System</a:t>
            </a:r>
            <a:r>
              <a:rPr lang="en-US" sz="2000" b="1" i="0" u="none" strike="noStrike" cap="none">
                <a:solidFill>
                  <a:srgbClr val="9999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200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2000" b="1" i="0" u="none" strike="noStrike" cap="none">
                <a:solidFill>
                  <a:srgbClr val="9999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2000" b="1" i="0" u="none" strike="noStrike" cap="none">
                <a:solidFill>
                  <a:srgbClr val="DD4A6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lang="en-US" sz="200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000" b="0" i="0" u="none" strike="noStrike" cap="none">
                <a:solidFill>
                  <a:srgbClr val="6699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"x </a:t>
            </a:r>
            <a:r>
              <a:rPr lang="en-US" sz="2000" b="0" i="0" u="none" strike="noStrike" cap="none">
                <a:solidFill>
                  <a:srgbClr val="6699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es mayor que</a:t>
            </a:r>
            <a:r>
              <a:rPr lang="en-US" sz="2000" b="0" i="0" u="none" strike="noStrike" cap="none">
                <a:solidFill>
                  <a:srgbClr val="6699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y"</a:t>
            </a:r>
            <a:r>
              <a:rPr lang="en-US" sz="200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2000" b="1" i="0" u="none" strike="noStrike" cap="non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152400" lvl="0" indent="0" algn="l" rtl="0">
              <a:lnSpc>
                <a:spcPct val="7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000" b="1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24" name="Google Shape;424;g1dd6d73f377_2_176"/>
          <p:cNvSpPr txBox="1"/>
          <p:nvPr/>
        </p:nvSpPr>
        <p:spPr>
          <a:xfrm>
            <a:off x="889500" y="4950275"/>
            <a:ext cx="35190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Comparando dos números enteros</a:t>
            </a:r>
            <a:endParaRPr sz="2000" b="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25" name="Google Shape;425;g1dd6d73f377_2_176"/>
          <p:cNvSpPr/>
          <p:nvPr/>
        </p:nvSpPr>
        <p:spPr>
          <a:xfrm>
            <a:off x="4408500" y="5254175"/>
            <a:ext cx="463200" cy="192600"/>
          </a:xfrm>
          <a:prstGeom prst="rightArrow">
            <a:avLst>
              <a:gd name="adj1" fmla="val 50000"/>
              <a:gd name="adj2" fmla="val 91965"/>
            </a:avLst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20e6a75d8f8_0_9"/>
          <p:cNvSpPr/>
          <p:nvPr/>
        </p:nvSpPr>
        <p:spPr>
          <a:xfrm>
            <a:off x="0" y="1725611"/>
            <a:ext cx="243204" cy="5132705"/>
          </a:xfrm>
          <a:custGeom>
            <a:avLst/>
            <a:gdLst/>
            <a:ahLst/>
            <a:cxnLst/>
            <a:rect l="l" t="t" r="r" b="b"/>
            <a:pathLst>
              <a:path w="243204" h="5132705" extrusionOk="0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1" name="Google Shape;431;g20e6a75d8f8_0_9"/>
          <p:cNvSpPr/>
          <p:nvPr/>
        </p:nvSpPr>
        <p:spPr>
          <a:xfrm>
            <a:off x="9185075" y="6323026"/>
            <a:ext cx="3010662" cy="536885"/>
          </a:xfrm>
          <a:custGeom>
            <a:avLst/>
            <a:gdLst/>
            <a:ahLst/>
            <a:cxnLst/>
            <a:rect l="l" t="t" r="r" b="b"/>
            <a:pathLst>
              <a:path w="7526655" h="1501775" extrusionOk="0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2" name="Google Shape;432;g20e6a75d8f8_0_9"/>
          <p:cNvSpPr/>
          <p:nvPr/>
        </p:nvSpPr>
        <p:spPr>
          <a:xfrm>
            <a:off x="9287540" y="6444999"/>
            <a:ext cx="292455" cy="292933"/>
          </a:xfrm>
          <a:custGeom>
            <a:avLst/>
            <a:gdLst/>
            <a:ahLst/>
            <a:cxnLst/>
            <a:rect l="l" t="t" r="r" b="b"/>
            <a:pathLst>
              <a:path w="386079" h="384175" extrusionOk="0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33" name="Google Shape;433;g20e6a75d8f8_0_9"/>
          <p:cNvPicPr preferRelativeResize="0"/>
          <p:nvPr/>
        </p:nvPicPr>
        <p:blipFill rotWithShape="1">
          <a:blip r:embed="rId3">
            <a:alphaModFix/>
          </a:blip>
          <a:srcRect t="17296" b="17581"/>
          <a:stretch/>
        </p:blipFill>
        <p:spPr>
          <a:xfrm>
            <a:off x="0" y="0"/>
            <a:ext cx="2825825" cy="1051600"/>
          </a:xfrm>
          <a:prstGeom prst="rect">
            <a:avLst/>
          </a:prstGeom>
          <a:noFill/>
          <a:ln>
            <a:noFill/>
          </a:ln>
        </p:spPr>
      </p:pic>
      <p:sp>
        <p:nvSpPr>
          <p:cNvPr id="434" name="Google Shape;434;g20e6a75d8f8_0_9"/>
          <p:cNvSpPr/>
          <p:nvPr/>
        </p:nvSpPr>
        <p:spPr>
          <a:xfrm>
            <a:off x="0" y="1127800"/>
            <a:ext cx="3519000" cy="705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" name="Google Shape;435;g20e6a75d8f8_0_9"/>
          <p:cNvSpPr txBox="1"/>
          <p:nvPr/>
        </p:nvSpPr>
        <p:spPr>
          <a:xfrm>
            <a:off x="2912200" y="173475"/>
            <a:ext cx="2212800" cy="677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lang="en-US" sz="1600" b="0" i="0" u="none" strike="noStrike" cap="non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sz="1600" b="0" i="0" u="none" strike="noStrike" cap="non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436" name="Google Shape;436;g20e6a75d8f8_0_9"/>
          <p:cNvSpPr/>
          <p:nvPr/>
        </p:nvSpPr>
        <p:spPr>
          <a:xfrm>
            <a:off x="2807500" y="273850"/>
            <a:ext cx="28500" cy="452400"/>
          </a:xfrm>
          <a:prstGeom prst="rect">
            <a:avLst/>
          </a:prstGeom>
          <a:solidFill>
            <a:srgbClr val="003870"/>
          </a:solidFill>
          <a:ln w="9525" cap="flat" cmpd="sng">
            <a:solidFill>
              <a:srgbClr val="00387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" name="Google Shape;437;g20e6a75d8f8_0_9"/>
          <p:cNvSpPr txBox="1"/>
          <p:nvPr/>
        </p:nvSpPr>
        <p:spPr>
          <a:xfrm>
            <a:off x="514850" y="2706513"/>
            <a:ext cx="72486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66D9EF"/>
                </a:solidFill>
                <a:latin typeface="Trebuchet MS"/>
                <a:ea typeface="Trebuchet MS"/>
                <a:cs typeface="Trebuchet MS"/>
                <a:sym typeface="Trebuchet MS"/>
              </a:rPr>
              <a:t>if</a:t>
            </a:r>
            <a:r>
              <a:rPr lang="en-US"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(nevando &amp;&amp; (temperatura &gt;= </a:t>
            </a:r>
            <a:r>
              <a:rPr lang="en-US" sz="2000" b="0" i="0" u="none" strike="noStrike" cap="none">
                <a:solidFill>
                  <a:srgbClr val="AE81FF"/>
                </a:solidFill>
                <a:latin typeface="Trebuchet MS"/>
                <a:ea typeface="Trebuchet MS"/>
                <a:cs typeface="Trebuchet MS"/>
                <a:sym typeface="Trebuchet MS"/>
              </a:rPr>
              <a:t>20</a:t>
            </a:r>
            <a:r>
              <a:rPr lang="en-US" sz="2000" b="0" i="0" u="none" strike="noStrike" cap="none">
                <a:solidFill>
                  <a:srgbClr val="F8F8F2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&amp;&amp; temperatura &lt;= </a:t>
            </a:r>
            <a:r>
              <a:rPr lang="en-US" sz="2000" b="0" i="0" u="none" strike="noStrike" cap="none">
                <a:solidFill>
                  <a:srgbClr val="AE81FF"/>
                </a:solidFill>
                <a:latin typeface="Trebuchet MS"/>
                <a:ea typeface="Trebuchet MS"/>
                <a:cs typeface="Trebuchet MS"/>
                <a:sym typeface="Trebuchet MS"/>
              </a:rPr>
              <a:t>30</a:t>
            </a:r>
            <a:r>
              <a:rPr lang="en-US" sz="2000" b="0" i="0" u="none" strike="noStrike" cap="none">
                <a:solidFill>
                  <a:srgbClr val="F8F8F2"/>
                </a:solidFill>
                <a:latin typeface="Trebuchet MS"/>
                <a:ea typeface="Trebuchet MS"/>
                <a:cs typeface="Trebuchet MS"/>
                <a:sym typeface="Trebuchet MS"/>
              </a:rPr>
              <a:t>)</a:t>
            </a:r>
            <a:r>
              <a:rPr lang="en-US"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) {</a:t>
            </a:r>
            <a:endParaRPr sz="20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F8F8F2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System.out.</a:t>
            </a:r>
            <a:r>
              <a:rPr lang="en-US" sz="2000" b="0" i="0" u="none" strike="noStrike" cap="non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println</a:t>
            </a:r>
            <a:r>
              <a:rPr lang="en-US"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(</a:t>
            </a:r>
            <a:r>
              <a:rPr lang="en-US" sz="2000" b="0" i="0" u="none" strike="noStrike" cap="none">
                <a:solidFill>
                  <a:srgbClr val="66D9EF"/>
                </a:solidFill>
                <a:latin typeface="Trebuchet MS"/>
                <a:ea typeface="Trebuchet MS"/>
                <a:cs typeface="Trebuchet MS"/>
                <a:sym typeface="Trebuchet MS"/>
              </a:rPr>
              <a:t>"No me lo creo"</a:t>
            </a:r>
            <a:r>
              <a:rPr lang="en-US"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);</a:t>
            </a:r>
            <a:endParaRPr sz="20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}</a:t>
            </a:r>
            <a:endParaRPr sz="20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38" name="Google Shape;438;g20e6a75d8f8_0_9"/>
          <p:cNvSpPr txBox="1"/>
          <p:nvPr/>
        </p:nvSpPr>
        <p:spPr>
          <a:xfrm>
            <a:off x="417900" y="1731600"/>
            <a:ext cx="97377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También podemos implementar otro tipo de operadores en las estructuras condicionales, como son los booleanos </a:t>
            </a:r>
            <a:endParaRPr sz="2000" b="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39" name="Google Shape;439;g20e6a75d8f8_0_9"/>
          <p:cNvSpPr txBox="1"/>
          <p:nvPr/>
        </p:nvSpPr>
        <p:spPr>
          <a:xfrm>
            <a:off x="514850" y="4210325"/>
            <a:ext cx="75975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66D9EF"/>
                </a:solidFill>
                <a:latin typeface="Trebuchet MS"/>
                <a:ea typeface="Trebuchet MS"/>
                <a:cs typeface="Trebuchet MS"/>
                <a:sym typeface="Trebuchet MS"/>
              </a:rPr>
              <a:t>if</a:t>
            </a:r>
            <a:r>
              <a:rPr lang="en-US" sz="2000" b="0" i="0" u="none" strike="noStrike" cap="none">
                <a:solidFill>
                  <a:srgbClr val="F8F8F2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((temperatura &lt;</a:t>
            </a:r>
            <a:r>
              <a:rPr lang="en-US" sz="2000" b="0" i="0" u="none" strike="noStrike" cap="none">
                <a:solidFill>
                  <a:srgbClr val="F8F8F2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000" b="0" i="0" u="none" strike="noStrike" cap="none">
                <a:solidFill>
                  <a:srgbClr val="AE81FF"/>
                </a:solidFill>
                <a:latin typeface="Trebuchet MS"/>
                <a:ea typeface="Trebuchet MS"/>
                <a:cs typeface="Trebuchet MS"/>
                <a:sym typeface="Trebuchet MS"/>
              </a:rPr>
              <a:t>0</a:t>
            </a:r>
            <a:r>
              <a:rPr lang="en-US" sz="2000" b="0" i="0" u="none" strike="noStrike" cap="none">
                <a:solidFill>
                  <a:srgbClr val="F8F8F2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|| temperatura &gt;</a:t>
            </a:r>
            <a:r>
              <a:rPr lang="en-US" sz="2000" b="0" i="0" u="none" strike="noStrike" cap="none">
                <a:solidFill>
                  <a:srgbClr val="F8F8F2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000" b="0" i="0" u="none" strike="noStrike" cap="none">
                <a:solidFill>
                  <a:srgbClr val="AE81FF"/>
                </a:solidFill>
                <a:latin typeface="Trebuchet MS"/>
                <a:ea typeface="Trebuchet MS"/>
                <a:cs typeface="Trebuchet MS"/>
                <a:sym typeface="Trebuchet MS"/>
              </a:rPr>
              <a:t>30</a:t>
            </a:r>
            <a:r>
              <a:rPr lang="en-US"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) &amp;&amp; haceSol) {</a:t>
            </a:r>
            <a:endParaRPr sz="20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F8F8F2"/>
                </a:solidFill>
                <a:latin typeface="Trebuchet MS"/>
                <a:ea typeface="Trebuchet MS"/>
                <a:cs typeface="Trebuchet MS"/>
                <a:sym typeface="Trebuchet MS"/>
              </a:rPr>
              <a:t>    </a:t>
            </a:r>
            <a:r>
              <a:rPr lang="en-US"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System.out.</a:t>
            </a:r>
            <a:r>
              <a:rPr lang="en-US" sz="2000" b="0" i="0" u="none" strike="noStrike" cap="non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println</a:t>
            </a:r>
            <a:r>
              <a:rPr lang="en-US"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(</a:t>
            </a:r>
            <a:r>
              <a:rPr lang="en-US" sz="2000" b="0" i="0" u="none" strike="noStrike" cap="none">
                <a:solidFill>
                  <a:srgbClr val="66D9EF"/>
                </a:solidFill>
                <a:latin typeface="Trebuchet MS"/>
                <a:ea typeface="Trebuchet MS"/>
                <a:cs typeface="Trebuchet MS"/>
                <a:sym typeface="Trebuchet MS"/>
              </a:rPr>
              <a:t>"Mejor me quedo en casa"</a:t>
            </a:r>
            <a:r>
              <a:rPr lang="en-US"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);</a:t>
            </a:r>
            <a:endParaRPr sz="20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}</a:t>
            </a:r>
            <a:endParaRPr sz="20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1dd6d73f377_2_195"/>
          <p:cNvSpPr/>
          <p:nvPr/>
        </p:nvSpPr>
        <p:spPr>
          <a:xfrm>
            <a:off x="0" y="1725611"/>
            <a:ext cx="243204" cy="5132705"/>
          </a:xfrm>
          <a:custGeom>
            <a:avLst/>
            <a:gdLst/>
            <a:ahLst/>
            <a:cxnLst/>
            <a:rect l="l" t="t" r="r" b="b"/>
            <a:pathLst>
              <a:path w="243204" h="5132705" extrusionOk="0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5" name="Google Shape;445;g1dd6d73f377_2_195"/>
          <p:cNvSpPr/>
          <p:nvPr/>
        </p:nvSpPr>
        <p:spPr>
          <a:xfrm>
            <a:off x="9185075" y="6323026"/>
            <a:ext cx="3010662" cy="536885"/>
          </a:xfrm>
          <a:custGeom>
            <a:avLst/>
            <a:gdLst/>
            <a:ahLst/>
            <a:cxnLst/>
            <a:rect l="l" t="t" r="r" b="b"/>
            <a:pathLst>
              <a:path w="7526655" h="1501775" extrusionOk="0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6" name="Google Shape;446;g1dd6d73f377_2_195"/>
          <p:cNvSpPr/>
          <p:nvPr/>
        </p:nvSpPr>
        <p:spPr>
          <a:xfrm>
            <a:off x="9287540" y="6444999"/>
            <a:ext cx="292455" cy="292933"/>
          </a:xfrm>
          <a:custGeom>
            <a:avLst/>
            <a:gdLst/>
            <a:ahLst/>
            <a:cxnLst/>
            <a:rect l="l" t="t" r="r" b="b"/>
            <a:pathLst>
              <a:path w="386079" h="384175" extrusionOk="0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47" name="Google Shape;447;g1dd6d73f377_2_195"/>
          <p:cNvPicPr preferRelativeResize="0"/>
          <p:nvPr/>
        </p:nvPicPr>
        <p:blipFill rotWithShape="1">
          <a:blip r:embed="rId3">
            <a:alphaModFix/>
          </a:blip>
          <a:srcRect t="17296" b="17581"/>
          <a:stretch/>
        </p:blipFill>
        <p:spPr>
          <a:xfrm>
            <a:off x="0" y="0"/>
            <a:ext cx="2825825" cy="1051600"/>
          </a:xfrm>
          <a:prstGeom prst="rect">
            <a:avLst/>
          </a:prstGeom>
          <a:noFill/>
          <a:ln>
            <a:noFill/>
          </a:ln>
        </p:spPr>
      </p:pic>
      <p:sp>
        <p:nvSpPr>
          <p:cNvPr id="448" name="Google Shape;448;g1dd6d73f377_2_195"/>
          <p:cNvSpPr/>
          <p:nvPr/>
        </p:nvSpPr>
        <p:spPr>
          <a:xfrm>
            <a:off x="0" y="1127800"/>
            <a:ext cx="3519000" cy="705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9" name="Google Shape;449;g1dd6d73f377_2_195"/>
          <p:cNvSpPr txBox="1"/>
          <p:nvPr/>
        </p:nvSpPr>
        <p:spPr>
          <a:xfrm>
            <a:off x="2912200" y="173475"/>
            <a:ext cx="2212800" cy="677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lang="en-US" sz="1600" b="0" i="0" u="none" strike="noStrike" cap="non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sz="1600" b="0" i="0" u="none" strike="noStrike" cap="non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450" name="Google Shape;450;g1dd6d73f377_2_195"/>
          <p:cNvSpPr/>
          <p:nvPr/>
        </p:nvSpPr>
        <p:spPr>
          <a:xfrm>
            <a:off x="2807500" y="273850"/>
            <a:ext cx="28500" cy="452400"/>
          </a:xfrm>
          <a:prstGeom prst="rect">
            <a:avLst/>
          </a:prstGeom>
          <a:solidFill>
            <a:srgbClr val="003870"/>
          </a:solidFill>
          <a:ln w="9525" cap="flat" cmpd="sng">
            <a:solidFill>
              <a:srgbClr val="00387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1" name="Google Shape;451;g1dd6d73f377_2_195"/>
          <p:cNvSpPr txBox="1"/>
          <p:nvPr/>
        </p:nvSpPr>
        <p:spPr>
          <a:xfrm>
            <a:off x="821925" y="1475525"/>
            <a:ext cx="7665300" cy="20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Ejemplo 2.</a:t>
            </a:r>
            <a:endParaRPr sz="2000" b="1" i="1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Escribir un programa que compare la temperatura y el clima.</a:t>
            </a:r>
            <a:endParaRPr sz="2000" b="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-US" sz="1900" b="0" i="1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Casos hipotéticos de clima y temperatura:</a:t>
            </a:r>
            <a:endParaRPr sz="1900" b="0" i="1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52" name="Google Shape;452;g1dd6d73f377_2_195"/>
          <p:cNvSpPr/>
          <p:nvPr/>
        </p:nvSpPr>
        <p:spPr>
          <a:xfrm>
            <a:off x="6829250" y="-2"/>
            <a:ext cx="5362742" cy="510604"/>
          </a:xfrm>
          <a:custGeom>
            <a:avLst/>
            <a:gdLst/>
            <a:ahLst/>
            <a:cxnLst/>
            <a:rect l="l" t="t" r="r" b="b"/>
            <a:pathLst>
              <a:path w="7526655" h="1501775" extrusionOk="0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3" name="Google Shape;453;g1dd6d73f377_2_195"/>
          <p:cNvSpPr txBox="1"/>
          <p:nvPr/>
        </p:nvSpPr>
        <p:spPr>
          <a:xfrm>
            <a:off x="6885700" y="0"/>
            <a:ext cx="52914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Ejemplos </a:t>
            </a:r>
            <a:r>
              <a:rPr lang="en-US" sz="2000" b="0" i="0" u="none" strike="noStrike" cap="none">
                <a:solidFill>
                  <a:srgbClr val="003870"/>
                </a:solidFill>
                <a:latin typeface="Courier New"/>
                <a:ea typeface="Courier New"/>
                <a:cs typeface="Courier New"/>
                <a:sym typeface="Courier New"/>
              </a:rPr>
              <a:t>[if]</a:t>
            </a:r>
            <a:r>
              <a:rPr lang="en-US" sz="2000" b="0" i="0" u="none" strike="noStrike" cap="none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 - Java</a:t>
            </a:r>
            <a:endParaRPr sz="2000" b="0" i="0" u="none" strike="noStrike" cap="none">
              <a:solidFill>
                <a:srgbClr val="00387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54" name="Google Shape;454;g1dd6d73f377_2_195"/>
          <p:cNvSpPr txBox="1"/>
          <p:nvPr/>
        </p:nvSpPr>
        <p:spPr>
          <a:xfrm>
            <a:off x="821925" y="3815275"/>
            <a:ext cx="10920000" cy="20319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lang="en-US" sz="20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clima = "Nevando"</a:t>
            </a:r>
            <a:r>
              <a:rPr lang="en-US" sz="20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2000" b="1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en-US" sz="20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temperatura = 28</a:t>
            </a:r>
            <a:r>
              <a:rPr lang="en-US" sz="20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2000" b="1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66D9E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en-US" sz="20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0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clima == "Nevando" </a:t>
            </a: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&amp;&amp;</a:t>
            </a:r>
            <a:r>
              <a:rPr lang="en-US" sz="20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(temperatura &gt;= </a:t>
            </a:r>
            <a:r>
              <a:rPr lang="en-US" sz="2000" b="0" i="0" u="none" strike="noStrike" cap="none">
                <a:solidFill>
                  <a:srgbClr val="AE81FF"/>
                </a:solidFill>
                <a:latin typeface="Courier New"/>
                <a:ea typeface="Courier New"/>
                <a:cs typeface="Courier New"/>
                <a:sym typeface="Courier New"/>
              </a:rPr>
              <a:t>20</a:t>
            </a:r>
            <a:r>
              <a:rPr lang="en-US" sz="2000" b="0" i="0" u="none" strike="noStrike" cap="none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&amp;&amp;</a:t>
            </a:r>
            <a:r>
              <a:rPr lang="en-US" sz="20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temperatura &lt;= </a:t>
            </a:r>
            <a:r>
              <a:rPr lang="en-US" sz="2000" b="0" i="0" u="none" strike="noStrike" cap="none">
                <a:solidFill>
                  <a:srgbClr val="AE81FF"/>
                </a:solidFill>
                <a:latin typeface="Courier New"/>
                <a:ea typeface="Courier New"/>
                <a:cs typeface="Courier New"/>
                <a:sym typeface="Courier New"/>
              </a:rPr>
              <a:t>30</a:t>
            </a:r>
            <a:r>
              <a:rPr lang="en-US" sz="2000" b="0" i="0" u="none" strike="noStrike" cap="none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20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2000" b="1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20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System.out.</a:t>
            </a:r>
            <a:r>
              <a:rPr lang="en-US" sz="2000" b="1" i="0" u="none" strike="noStrike" cap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lang="en-US" sz="20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0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"El clima está muy loco"</a:t>
            </a:r>
            <a:r>
              <a:rPr lang="en-US" sz="20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2000" b="1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000" b="1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55" name="Google Shape;455;g1dd6d73f377_2_195"/>
          <p:cNvSpPr txBox="1"/>
          <p:nvPr/>
        </p:nvSpPr>
        <p:spPr>
          <a:xfrm>
            <a:off x="8487225" y="1613075"/>
            <a:ext cx="3333300" cy="1231500"/>
          </a:xfrm>
          <a:prstGeom prst="rect">
            <a:avLst/>
          </a:prstGeom>
          <a:solidFill>
            <a:srgbClr val="64CBC9"/>
          </a:solidFill>
          <a:ln w="9525" cap="flat" cmpd="sng">
            <a:solidFill>
              <a:srgbClr val="00387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También podemos implementar otro tipo de operadores en las estructuras condicionales, como los booleanos.</a:t>
            </a:r>
            <a:endParaRPr sz="1700" b="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20f4114666e_0_0"/>
          <p:cNvSpPr/>
          <p:nvPr/>
        </p:nvSpPr>
        <p:spPr>
          <a:xfrm>
            <a:off x="0" y="1725611"/>
            <a:ext cx="243204" cy="5132705"/>
          </a:xfrm>
          <a:custGeom>
            <a:avLst/>
            <a:gdLst/>
            <a:ahLst/>
            <a:cxnLst/>
            <a:rect l="l" t="t" r="r" b="b"/>
            <a:pathLst>
              <a:path w="243204" h="5132705" extrusionOk="0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1" name="Google Shape;461;g20f4114666e_0_0"/>
          <p:cNvSpPr/>
          <p:nvPr/>
        </p:nvSpPr>
        <p:spPr>
          <a:xfrm>
            <a:off x="9185075" y="6323026"/>
            <a:ext cx="3010662" cy="536885"/>
          </a:xfrm>
          <a:custGeom>
            <a:avLst/>
            <a:gdLst/>
            <a:ahLst/>
            <a:cxnLst/>
            <a:rect l="l" t="t" r="r" b="b"/>
            <a:pathLst>
              <a:path w="7526655" h="1501775" extrusionOk="0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2" name="Google Shape;462;g20f4114666e_0_0"/>
          <p:cNvSpPr/>
          <p:nvPr/>
        </p:nvSpPr>
        <p:spPr>
          <a:xfrm>
            <a:off x="9287540" y="6444999"/>
            <a:ext cx="292455" cy="292933"/>
          </a:xfrm>
          <a:custGeom>
            <a:avLst/>
            <a:gdLst/>
            <a:ahLst/>
            <a:cxnLst/>
            <a:rect l="l" t="t" r="r" b="b"/>
            <a:pathLst>
              <a:path w="386079" h="384175" extrusionOk="0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63" name="Google Shape;463;g20f4114666e_0_0"/>
          <p:cNvPicPr preferRelativeResize="0"/>
          <p:nvPr/>
        </p:nvPicPr>
        <p:blipFill rotWithShape="1">
          <a:blip r:embed="rId3">
            <a:alphaModFix/>
          </a:blip>
          <a:srcRect t="17296" b="17581"/>
          <a:stretch/>
        </p:blipFill>
        <p:spPr>
          <a:xfrm>
            <a:off x="0" y="0"/>
            <a:ext cx="2825825" cy="1051600"/>
          </a:xfrm>
          <a:prstGeom prst="rect">
            <a:avLst/>
          </a:prstGeom>
          <a:noFill/>
          <a:ln>
            <a:noFill/>
          </a:ln>
        </p:spPr>
      </p:pic>
      <p:sp>
        <p:nvSpPr>
          <p:cNvPr id="464" name="Google Shape;464;g20f4114666e_0_0"/>
          <p:cNvSpPr/>
          <p:nvPr/>
        </p:nvSpPr>
        <p:spPr>
          <a:xfrm>
            <a:off x="0" y="1127800"/>
            <a:ext cx="3519000" cy="705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5" name="Google Shape;465;g20f4114666e_0_0"/>
          <p:cNvSpPr txBox="1"/>
          <p:nvPr/>
        </p:nvSpPr>
        <p:spPr>
          <a:xfrm>
            <a:off x="2912200" y="173475"/>
            <a:ext cx="2212800" cy="677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lang="en-US" sz="1600" b="0" i="0" u="none" strike="noStrike" cap="non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sz="1600" b="0" i="0" u="none" strike="noStrike" cap="non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466" name="Google Shape;466;g20f4114666e_0_0"/>
          <p:cNvSpPr/>
          <p:nvPr/>
        </p:nvSpPr>
        <p:spPr>
          <a:xfrm>
            <a:off x="2807500" y="273850"/>
            <a:ext cx="28500" cy="452400"/>
          </a:xfrm>
          <a:prstGeom prst="rect">
            <a:avLst/>
          </a:prstGeom>
          <a:solidFill>
            <a:srgbClr val="003870"/>
          </a:solidFill>
          <a:ln w="9525" cap="flat" cmpd="sng">
            <a:solidFill>
              <a:srgbClr val="00387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7" name="Google Shape;467;g20f4114666e_0_0"/>
          <p:cNvSpPr/>
          <p:nvPr/>
        </p:nvSpPr>
        <p:spPr>
          <a:xfrm>
            <a:off x="6829250" y="-2"/>
            <a:ext cx="5362742" cy="510604"/>
          </a:xfrm>
          <a:custGeom>
            <a:avLst/>
            <a:gdLst/>
            <a:ahLst/>
            <a:cxnLst/>
            <a:rect l="l" t="t" r="r" b="b"/>
            <a:pathLst>
              <a:path w="7526655" h="1501775" extrusionOk="0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8" name="Google Shape;468;g20f4114666e_0_0"/>
          <p:cNvSpPr txBox="1"/>
          <p:nvPr/>
        </p:nvSpPr>
        <p:spPr>
          <a:xfrm>
            <a:off x="6885700" y="0"/>
            <a:ext cx="52914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Ejemplos </a:t>
            </a:r>
            <a:r>
              <a:rPr lang="en-US" sz="2000" b="0" i="0" u="none" strike="noStrike" cap="none">
                <a:solidFill>
                  <a:srgbClr val="003870"/>
                </a:solidFill>
                <a:latin typeface="Courier New"/>
                <a:ea typeface="Courier New"/>
                <a:cs typeface="Courier New"/>
                <a:sym typeface="Courier New"/>
              </a:rPr>
              <a:t>[if]</a:t>
            </a:r>
            <a:r>
              <a:rPr lang="en-US" sz="2000" b="0" i="0" u="none" strike="noStrike" cap="none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 - </a:t>
            </a:r>
            <a:r>
              <a:rPr lang="en-US" sz="2000" b="1" i="0" u="none" strike="noStrike" cap="none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Python</a:t>
            </a:r>
            <a:endParaRPr sz="2000" b="1" i="0" u="none" strike="noStrike" cap="none">
              <a:solidFill>
                <a:srgbClr val="00387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69" name="Google Shape;469;g20f4114666e_0_0"/>
          <p:cNvSpPr txBox="1"/>
          <p:nvPr/>
        </p:nvSpPr>
        <p:spPr>
          <a:xfrm>
            <a:off x="593325" y="1475525"/>
            <a:ext cx="9090900" cy="14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Ejemplo 1.</a:t>
            </a:r>
            <a:endParaRPr sz="2000" b="1" i="1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Escribir un programa que imprima “</a:t>
            </a:r>
            <a:r>
              <a:rPr lang="en-US"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20 es mayor que 18</a:t>
            </a: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” si el número 20 es mayor que el número 18.</a:t>
            </a:r>
            <a:endParaRPr sz="2000" b="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70" name="Google Shape;470;g20f4114666e_0_0"/>
          <p:cNvSpPr txBox="1">
            <a:spLocks noGrp="1"/>
          </p:cNvSpPr>
          <p:nvPr>
            <p:ph type="title"/>
          </p:nvPr>
        </p:nvSpPr>
        <p:spPr>
          <a:xfrm>
            <a:off x="773224" y="3238225"/>
            <a:ext cx="49146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000" b="1">
                <a:solidFill>
                  <a:srgbClr val="0077A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2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-US" sz="2000">
                <a:solidFill>
                  <a:srgbClr val="99005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20</a:t>
            </a:r>
            <a:r>
              <a:rPr lang="en-US" sz="2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>
                <a:solidFill>
                  <a:srgbClr val="9A6E3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-US" sz="2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>
                <a:solidFill>
                  <a:srgbClr val="99005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18</a:t>
            </a:r>
            <a:r>
              <a:rPr lang="en-US" sz="2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	</a:t>
            </a:r>
            <a:r>
              <a:rPr lang="en-US" sz="2000" b="1">
                <a:solidFill>
                  <a:srgbClr val="DD4A6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0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000">
                <a:solidFill>
                  <a:srgbClr val="6699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"20 es mayor que 18"</a:t>
            </a:r>
            <a:r>
              <a:rPr lang="en-US" sz="20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2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71" name="Google Shape;471;g20f4114666e_0_0"/>
          <p:cNvSpPr/>
          <p:nvPr/>
        </p:nvSpPr>
        <p:spPr>
          <a:xfrm>
            <a:off x="1903225" y="4354750"/>
            <a:ext cx="3010608" cy="2149632"/>
          </a:xfrm>
          <a:prstGeom prst="cloud">
            <a:avLst/>
          </a:pr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Nota: En Python no se usan llaves para los condicionales, por lo tanto es primordial mantener el orden de indentación.</a:t>
            </a:r>
            <a:endParaRPr sz="14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472" name="Google Shape;472;g20f4114666e_0_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57602" y="5556150"/>
            <a:ext cx="1149450" cy="114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1dd6d73f377_2_236"/>
          <p:cNvSpPr/>
          <p:nvPr/>
        </p:nvSpPr>
        <p:spPr>
          <a:xfrm>
            <a:off x="0" y="1725611"/>
            <a:ext cx="243204" cy="5132705"/>
          </a:xfrm>
          <a:custGeom>
            <a:avLst/>
            <a:gdLst/>
            <a:ahLst/>
            <a:cxnLst/>
            <a:rect l="l" t="t" r="r" b="b"/>
            <a:pathLst>
              <a:path w="243204" h="5132705" extrusionOk="0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8" name="Google Shape;478;g1dd6d73f377_2_236"/>
          <p:cNvSpPr/>
          <p:nvPr/>
        </p:nvSpPr>
        <p:spPr>
          <a:xfrm>
            <a:off x="9185075" y="6323026"/>
            <a:ext cx="3010662" cy="536885"/>
          </a:xfrm>
          <a:custGeom>
            <a:avLst/>
            <a:gdLst/>
            <a:ahLst/>
            <a:cxnLst/>
            <a:rect l="l" t="t" r="r" b="b"/>
            <a:pathLst>
              <a:path w="7526655" h="1501775" extrusionOk="0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9" name="Google Shape;479;g1dd6d73f377_2_236"/>
          <p:cNvSpPr/>
          <p:nvPr/>
        </p:nvSpPr>
        <p:spPr>
          <a:xfrm>
            <a:off x="9287540" y="6444999"/>
            <a:ext cx="292455" cy="292933"/>
          </a:xfrm>
          <a:custGeom>
            <a:avLst/>
            <a:gdLst/>
            <a:ahLst/>
            <a:cxnLst/>
            <a:rect l="l" t="t" r="r" b="b"/>
            <a:pathLst>
              <a:path w="386079" h="384175" extrusionOk="0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80" name="Google Shape;480;g1dd6d73f377_2_236"/>
          <p:cNvPicPr preferRelativeResize="0"/>
          <p:nvPr/>
        </p:nvPicPr>
        <p:blipFill rotWithShape="1">
          <a:blip r:embed="rId3">
            <a:alphaModFix/>
          </a:blip>
          <a:srcRect t="17296" b="17581"/>
          <a:stretch/>
        </p:blipFill>
        <p:spPr>
          <a:xfrm>
            <a:off x="0" y="0"/>
            <a:ext cx="2825825" cy="1051600"/>
          </a:xfrm>
          <a:prstGeom prst="rect">
            <a:avLst/>
          </a:prstGeom>
          <a:noFill/>
          <a:ln>
            <a:noFill/>
          </a:ln>
        </p:spPr>
      </p:pic>
      <p:sp>
        <p:nvSpPr>
          <p:cNvPr id="481" name="Google Shape;481;g1dd6d73f377_2_236"/>
          <p:cNvSpPr/>
          <p:nvPr/>
        </p:nvSpPr>
        <p:spPr>
          <a:xfrm>
            <a:off x="0" y="1127800"/>
            <a:ext cx="3519000" cy="705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2" name="Google Shape;482;g1dd6d73f377_2_236"/>
          <p:cNvSpPr txBox="1"/>
          <p:nvPr/>
        </p:nvSpPr>
        <p:spPr>
          <a:xfrm>
            <a:off x="2912200" y="173475"/>
            <a:ext cx="2212800" cy="677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lang="en-US" sz="1600" b="0" i="0" u="none" strike="noStrike" cap="non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sz="1600" b="0" i="0" u="none" strike="noStrike" cap="non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483" name="Google Shape;483;g1dd6d73f377_2_236"/>
          <p:cNvSpPr/>
          <p:nvPr/>
        </p:nvSpPr>
        <p:spPr>
          <a:xfrm>
            <a:off x="2807500" y="273850"/>
            <a:ext cx="28500" cy="452400"/>
          </a:xfrm>
          <a:prstGeom prst="rect">
            <a:avLst/>
          </a:prstGeom>
          <a:solidFill>
            <a:srgbClr val="003870"/>
          </a:solidFill>
          <a:ln w="9525" cap="flat" cmpd="sng">
            <a:solidFill>
              <a:srgbClr val="00387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4" name="Google Shape;484;g1dd6d73f377_2_236"/>
          <p:cNvSpPr/>
          <p:nvPr/>
        </p:nvSpPr>
        <p:spPr>
          <a:xfrm>
            <a:off x="6829250" y="-2"/>
            <a:ext cx="5362742" cy="510604"/>
          </a:xfrm>
          <a:custGeom>
            <a:avLst/>
            <a:gdLst/>
            <a:ahLst/>
            <a:cxnLst/>
            <a:rect l="l" t="t" r="r" b="b"/>
            <a:pathLst>
              <a:path w="7526655" h="1501775" extrusionOk="0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5" name="Google Shape;485;g1dd6d73f377_2_236"/>
          <p:cNvSpPr txBox="1"/>
          <p:nvPr/>
        </p:nvSpPr>
        <p:spPr>
          <a:xfrm>
            <a:off x="6885700" y="0"/>
            <a:ext cx="52914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Ejemplos </a:t>
            </a:r>
            <a:r>
              <a:rPr lang="en-US" sz="2000" b="0" i="0" u="none" strike="noStrike" cap="none">
                <a:solidFill>
                  <a:srgbClr val="003870"/>
                </a:solidFill>
                <a:latin typeface="Courier New"/>
                <a:ea typeface="Courier New"/>
                <a:cs typeface="Courier New"/>
                <a:sym typeface="Courier New"/>
              </a:rPr>
              <a:t>[if]</a:t>
            </a:r>
            <a:r>
              <a:rPr lang="en-US" sz="2000" b="0" i="0" u="none" strike="noStrike" cap="none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 - </a:t>
            </a:r>
            <a:r>
              <a:rPr lang="en-US" sz="2000" b="1" i="0" u="none" strike="noStrike" cap="none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Python</a:t>
            </a:r>
            <a:endParaRPr sz="2000" b="1" i="0" u="none" strike="noStrike" cap="none">
              <a:solidFill>
                <a:srgbClr val="00387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86" name="Google Shape;486;g1dd6d73f377_2_236"/>
          <p:cNvSpPr txBox="1"/>
          <p:nvPr/>
        </p:nvSpPr>
        <p:spPr>
          <a:xfrm>
            <a:off x="593325" y="1475525"/>
            <a:ext cx="9090900" cy="14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Ejemplo 1.</a:t>
            </a:r>
            <a:endParaRPr sz="2000" b="1" i="1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Escribir un programa que imprima “</a:t>
            </a:r>
            <a:r>
              <a:rPr lang="en-US"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20 es mayor que 18</a:t>
            </a: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” si el número 20 es mayor que el número 18.</a:t>
            </a:r>
            <a:endParaRPr sz="2000" b="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87" name="Google Shape;487;g1dd6d73f377_2_236"/>
          <p:cNvSpPr txBox="1">
            <a:spLocks noGrp="1"/>
          </p:cNvSpPr>
          <p:nvPr>
            <p:ph type="title"/>
          </p:nvPr>
        </p:nvSpPr>
        <p:spPr>
          <a:xfrm>
            <a:off x="773224" y="3238225"/>
            <a:ext cx="49146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000" b="1">
                <a:solidFill>
                  <a:srgbClr val="0077A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2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-US" sz="2000">
                <a:solidFill>
                  <a:srgbClr val="99005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20</a:t>
            </a:r>
            <a:r>
              <a:rPr lang="en-US" sz="2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>
                <a:solidFill>
                  <a:srgbClr val="9A6E3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-US" sz="2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>
                <a:solidFill>
                  <a:srgbClr val="99005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18</a:t>
            </a:r>
            <a:r>
              <a:rPr lang="en-US" sz="2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	</a:t>
            </a:r>
            <a:r>
              <a:rPr lang="en-US" sz="2000" b="1">
                <a:solidFill>
                  <a:srgbClr val="DD4A6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0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000">
                <a:solidFill>
                  <a:srgbClr val="6699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"20 es mayor que 18"</a:t>
            </a:r>
            <a:r>
              <a:rPr lang="en-US" sz="20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2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88" name="Google Shape;488;g1dd6d73f377_2_236"/>
          <p:cNvSpPr/>
          <p:nvPr/>
        </p:nvSpPr>
        <p:spPr>
          <a:xfrm>
            <a:off x="1903225" y="4354750"/>
            <a:ext cx="3010608" cy="2149632"/>
          </a:xfrm>
          <a:prstGeom prst="cloud">
            <a:avLst/>
          </a:pr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Nota: En Python no se usan llaves para los condicionales, por lo tanto es primordial mantener el orden de indentación.</a:t>
            </a:r>
            <a:endParaRPr sz="14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489" name="Google Shape;489;g1dd6d73f377_2_23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57602" y="5556150"/>
            <a:ext cx="1149450" cy="1149450"/>
          </a:xfrm>
          <a:prstGeom prst="rect">
            <a:avLst/>
          </a:prstGeom>
          <a:noFill/>
          <a:ln>
            <a:noFill/>
          </a:ln>
        </p:spPr>
      </p:pic>
      <p:sp>
        <p:nvSpPr>
          <p:cNvPr id="490" name="Google Shape;490;g1dd6d73f377_2_236"/>
          <p:cNvSpPr txBox="1"/>
          <p:nvPr/>
        </p:nvSpPr>
        <p:spPr>
          <a:xfrm>
            <a:off x="7039325" y="4597363"/>
            <a:ext cx="4484100" cy="15699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152400" lvl="0" indent="0" algn="l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 </a:t>
            </a:r>
            <a:r>
              <a:rPr lang="en-US" sz="2000" b="0" i="0" u="none" strike="noStrike" cap="none">
                <a:solidFill>
                  <a:srgbClr val="9A6E3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200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0" i="0" u="none" strike="noStrike" cap="none">
                <a:solidFill>
                  <a:srgbClr val="99005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endParaRPr sz="2000" b="0" i="0" u="none" strike="noStrike" cap="non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152400" lvl="0" indent="0" algn="l" rtl="0">
              <a:lnSpc>
                <a:spcPct val="7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y </a:t>
            </a:r>
            <a:r>
              <a:rPr lang="en-US" sz="2000" b="0" i="0" u="none" strike="noStrike" cap="none">
                <a:solidFill>
                  <a:srgbClr val="9A6E3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200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0" i="0" u="none" strike="noStrike" cap="none">
                <a:solidFill>
                  <a:srgbClr val="99005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sz="2000" b="0" i="0" u="none" strike="noStrike" cap="non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152400" lvl="0" indent="0" algn="l" rtl="0">
              <a:lnSpc>
                <a:spcPct val="7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0077A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200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-US" sz="200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 </a:t>
            </a:r>
            <a:r>
              <a:rPr lang="en-US" sz="2000" b="0" i="0" u="none" strike="noStrike" cap="none">
                <a:solidFill>
                  <a:srgbClr val="9A6E3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-US" sz="200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y</a:t>
            </a:r>
            <a:r>
              <a:rPr lang="en-US" sz="200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200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2000" b="1" i="0" u="none" strike="noStrike" cap="non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152400" lvl="0" indent="0" algn="l" rtl="0">
              <a:lnSpc>
                <a:spcPct val="7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DD4A6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print</a:t>
            </a:r>
            <a:r>
              <a:rPr lang="en-US" sz="200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000" b="0" i="0" u="none" strike="noStrike" cap="none">
                <a:solidFill>
                  <a:srgbClr val="6699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"x </a:t>
            </a:r>
            <a:r>
              <a:rPr lang="en-US" sz="2000" b="0" i="0" u="none" strike="noStrike" cap="none">
                <a:solidFill>
                  <a:srgbClr val="6699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es mayor que</a:t>
            </a:r>
            <a:r>
              <a:rPr lang="en-US" sz="2000" b="0" i="0" u="none" strike="noStrike" cap="none">
                <a:solidFill>
                  <a:srgbClr val="6699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y"</a:t>
            </a:r>
            <a:r>
              <a:rPr lang="en-US" sz="200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2000" b="1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91" name="Google Shape;491;g1dd6d73f377_2_236"/>
          <p:cNvSpPr txBox="1"/>
          <p:nvPr/>
        </p:nvSpPr>
        <p:spPr>
          <a:xfrm>
            <a:off x="7521875" y="2935563"/>
            <a:ext cx="35190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Comparando dos números enteros</a:t>
            </a:r>
            <a:endParaRPr sz="2000" b="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92" name="Google Shape;492;g1dd6d73f377_2_236"/>
          <p:cNvSpPr/>
          <p:nvPr/>
        </p:nvSpPr>
        <p:spPr>
          <a:xfrm rot="5400000">
            <a:off x="9049775" y="3991750"/>
            <a:ext cx="463200" cy="192600"/>
          </a:xfrm>
          <a:prstGeom prst="rightArrow">
            <a:avLst>
              <a:gd name="adj1" fmla="val 50000"/>
              <a:gd name="adj2" fmla="val 91965"/>
            </a:avLst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20f4114666e_0_17"/>
          <p:cNvSpPr/>
          <p:nvPr/>
        </p:nvSpPr>
        <p:spPr>
          <a:xfrm>
            <a:off x="0" y="1725611"/>
            <a:ext cx="243204" cy="5132705"/>
          </a:xfrm>
          <a:custGeom>
            <a:avLst/>
            <a:gdLst/>
            <a:ahLst/>
            <a:cxnLst/>
            <a:rect l="l" t="t" r="r" b="b"/>
            <a:pathLst>
              <a:path w="243204" h="5132705" extrusionOk="0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8" name="Google Shape;498;g20f4114666e_0_17"/>
          <p:cNvSpPr/>
          <p:nvPr/>
        </p:nvSpPr>
        <p:spPr>
          <a:xfrm>
            <a:off x="9185075" y="6323026"/>
            <a:ext cx="3010662" cy="536885"/>
          </a:xfrm>
          <a:custGeom>
            <a:avLst/>
            <a:gdLst/>
            <a:ahLst/>
            <a:cxnLst/>
            <a:rect l="l" t="t" r="r" b="b"/>
            <a:pathLst>
              <a:path w="7526655" h="1501775" extrusionOk="0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9" name="Google Shape;499;g20f4114666e_0_17"/>
          <p:cNvSpPr/>
          <p:nvPr/>
        </p:nvSpPr>
        <p:spPr>
          <a:xfrm>
            <a:off x="9287540" y="6444999"/>
            <a:ext cx="292455" cy="292933"/>
          </a:xfrm>
          <a:custGeom>
            <a:avLst/>
            <a:gdLst/>
            <a:ahLst/>
            <a:cxnLst/>
            <a:rect l="l" t="t" r="r" b="b"/>
            <a:pathLst>
              <a:path w="386079" h="384175" extrusionOk="0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00" name="Google Shape;500;g20f4114666e_0_17"/>
          <p:cNvPicPr preferRelativeResize="0"/>
          <p:nvPr/>
        </p:nvPicPr>
        <p:blipFill rotWithShape="1">
          <a:blip r:embed="rId3">
            <a:alphaModFix/>
          </a:blip>
          <a:srcRect t="17296" b="17581"/>
          <a:stretch/>
        </p:blipFill>
        <p:spPr>
          <a:xfrm>
            <a:off x="0" y="0"/>
            <a:ext cx="2825825" cy="1051600"/>
          </a:xfrm>
          <a:prstGeom prst="rect">
            <a:avLst/>
          </a:prstGeom>
          <a:noFill/>
          <a:ln>
            <a:noFill/>
          </a:ln>
        </p:spPr>
      </p:pic>
      <p:sp>
        <p:nvSpPr>
          <p:cNvPr id="501" name="Google Shape;501;g20f4114666e_0_17"/>
          <p:cNvSpPr/>
          <p:nvPr/>
        </p:nvSpPr>
        <p:spPr>
          <a:xfrm>
            <a:off x="0" y="1127800"/>
            <a:ext cx="3519000" cy="705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2" name="Google Shape;502;g20f4114666e_0_17"/>
          <p:cNvSpPr txBox="1"/>
          <p:nvPr/>
        </p:nvSpPr>
        <p:spPr>
          <a:xfrm>
            <a:off x="2912200" y="173475"/>
            <a:ext cx="2212800" cy="677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lang="en-US" sz="1600" b="0" i="0" u="none" strike="noStrike" cap="non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sz="1600" b="0" i="0" u="none" strike="noStrike" cap="non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503" name="Google Shape;503;g20f4114666e_0_17"/>
          <p:cNvSpPr/>
          <p:nvPr/>
        </p:nvSpPr>
        <p:spPr>
          <a:xfrm>
            <a:off x="2807500" y="273850"/>
            <a:ext cx="28500" cy="452400"/>
          </a:xfrm>
          <a:prstGeom prst="rect">
            <a:avLst/>
          </a:prstGeom>
          <a:solidFill>
            <a:srgbClr val="003870"/>
          </a:solidFill>
          <a:ln w="9525" cap="flat" cmpd="sng">
            <a:solidFill>
              <a:srgbClr val="00387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4" name="Google Shape;504;g20f4114666e_0_17"/>
          <p:cNvSpPr txBox="1"/>
          <p:nvPr/>
        </p:nvSpPr>
        <p:spPr>
          <a:xfrm>
            <a:off x="556925" y="1423700"/>
            <a:ext cx="10897200" cy="14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Ejemplo 3.</a:t>
            </a:r>
            <a:endParaRPr sz="2000" b="1" i="1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Realizar un algoritmo que al introducir la edad del usuario imprima un mensaje señalando si es mayor o menor de edad.</a:t>
            </a:r>
            <a:endParaRPr sz="2000" b="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05" name="Google Shape;505;g20f4114666e_0_17"/>
          <p:cNvSpPr/>
          <p:nvPr/>
        </p:nvSpPr>
        <p:spPr>
          <a:xfrm>
            <a:off x="6829250" y="-2"/>
            <a:ext cx="5362742" cy="510604"/>
          </a:xfrm>
          <a:custGeom>
            <a:avLst/>
            <a:gdLst/>
            <a:ahLst/>
            <a:cxnLst/>
            <a:rect l="l" t="t" r="r" b="b"/>
            <a:pathLst>
              <a:path w="7526655" h="1501775" extrusionOk="0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6" name="Google Shape;506;g20f4114666e_0_17"/>
          <p:cNvSpPr txBox="1"/>
          <p:nvPr/>
        </p:nvSpPr>
        <p:spPr>
          <a:xfrm>
            <a:off x="6885700" y="0"/>
            <a:ext cx="52914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Ejemplos </a:t>
            </a:r>
            <a:r>
              <a:rPr lang="en-US" sz="2000" b="0" i="0" u="none" strike="noStrike" cap="none">
                <a:solidFill>
                  <a:srgbClr val="003870"/>
                </a:solidFill>
                <a:latin typeface="Courier New"/>
                <a:ea typeface="Courier New"/>
                <a:cs typeface="Courier New"/>
                <a:sym typeface="Courier New"/>
              </a:rPr>
              <a:t>[if]</a:t>
            </a:r>
            <a:r>
              <a:rPr lang="en-US" sz="2000" b="0" i="0" u="none" strike="noStrike" cap="none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 - </a:t>
            </a:r>
            <a:r>
              <a:rPr lang="en-US" sz="2000" b="1" i="0" u="none" strike="noStrike" cap="none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Python</a:t>
            </a:r>
            <a:endParaRPr sz="2000" b="1" i="0" u="none" strike="noStrike" cap="none">
              <a:solidFill>
                <a:srgbClr val="00387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1" name="Google Shape;511;g1dd6d73f377_2_2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50362" y="2898950"/>
            <a:ext cx="5720625" cy="3899801"/>
          </a:xfrm>
          <a:prstGeom prst="rect">
            <a:avLst/>
          </a:prstGeom>
          <a:noFill/>
          <a:ln>
            <a:noFill/>
          </a:ln>
        </p:spPr>
      </p:pic>
      <p:sp>
        <p:nvSpPr>
          <p:cNvPr id="512" name="Google Shape;512;g1dd6d73f377_2_277"/>
          <p:cNvSpPr/>
          <p:nvPr/>
        </p:nvSpPr>
        <p:spPr>
          <a:xfrm>
            <a:off x="0" y="1725611"/>
            <a:ext cx="243204" cy="5132705"/>
          </a:xfrm>
          <a:custGeom>
            <a:avLst/>
            <a:gdLst/>
            <a:ahLst/>
            <a:cxnLst/>
            <a:rect l="l" t="t" r="r" b="b"/>
            <a:pathLst>
              <a:path w="243204" h="5132705" extrusionOk="0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3" name="Google Shape;513;g1dd6d73f377_2_277"/>
          <p:cNvSpPr/>
          <p:nvPr/>
        </p:nvSpPr>
        <p:spPr>
          <a:xfrm>
            <a:off x="9185075" y="6323026"/>
            <a:ext cx="3010662" cy="536885"/>
          </a:xfrm>
          <a:custGeom>
            <a:avLst/>
            <a:gdLst/>
            <a:ahLst/>
            <a:cxnLst/>
            <a:rect l="l" t="t" r="r" b="b"/>
            <a:pathLst>
              <a:path w="7526655" h="1501775" extrusionOk="0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4" name="Google Shape;514;g1dd6d73f377_2_277"/>
          <p:cNvSpPr/>
          <p:nvPr/>
        </p:nvSpPr>
        <p:spPr>
          <a:xfrm>
            <a:off x="9287540" y="6444999"/>
            <a:ext cx="292455" cy="292933"/>
          </a:xfrm>
          <a:custGeom>
            <a:avLst/>
            <a:gdLst/>
            <a:ahLst/>
            <a:cxnLst/>
            <a:rect l="l" t="t" r="r" b="b"/>
            <a:pathLst>
              <a:path w="386079" h="384175" extrusionOk="0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15" name="Google Shape;515;g1dd6d73f377_2_277"/>
          <p:cNvPicPr preferRelativeResize="0"/>
          <p:nvPr/>
        </p:nvPicPr>
        <p:blipFill rotWithShape="1">
          <a:blip r:embed="rId4">
            <a:alphaModFix/>
          </a:blip>
          <a:srcRect t="17296" b="17581"/>
          <a:stretch/>
        </p:blipFill>
        <p:spPr>
          <a:xfrm>
            <a:off x="0" y="0"/>
            <a:ext cx="2825825" cy="1051600"/>
          </a:xfrm>
          <a:prstGeom prst="rect">
            <a:avLst/>
          </a:prstGeom>
          <a:noFill/>
          <a:ln>
            <a:noFill/>
          </a:ln>
        </p:spPr>
      </p:pic>
      <p:sp>
        <p:nvSpPr>
          <p:cNvPr id="516" name="Google Shape;516;g1dd6d73f377_2_277"/>
          <p:cNvSpPr/>
          <p:nvPr/>
        </p:nvSpPr>
        <p:spPr>
          <a:xfrm>
            <a:off x="0" y="1127800"/>
            <a:ext cx="3519000" cy="705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7" name="Google Shape;517;g1dd6d73f377_2_277"/>
          <p:cNvSpPr txBox="1"/>
          <p:nvPr/>
        </p:nvSpPr>
        <p:spPr>
          <a:xfrm>
            <a:off x="2912200" y="173475"/>
            <a:ext cx="2212800" cy="677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lang="en-US" sz="1600" b="0" i="0" u="none" strike="noStrike" cap="non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sz="1600" b="0" i="0" u="none" strike="noStrike" cap="non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518" name="Google Shape;518;g1dd6d73f377_2_277"/>
          <p:cNvSpPr/>
          <p:nvPr/>
        </p:nvSpPr>
        <p:spPr>
          <a:xfrm>
            <a:off x="2807500" y="273850"/>
            <a:ext cx="28500" cy="452400"/>
          </a:xfrm>
          <a:prstGeom prst="rect">
            <a:avLst/>
          </a:prstGeom>
          <a:solidFill>
            <a:srgbClr val="003870"/>
          </a:solidFill>
          <a:ln w="9525" cap="flat" cmpd="sng">
            <a:solidFill>
              <a:srgbClr val="00387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9" name="Google Shape;519;g1dd6d73f377_2_277"/>
          <p:cNvSpPr txBox="1"/>
          <p:nvPr/>
        </p:nvSpPr>
        <p:spPr>
          <a:xfrm>
            <a:off x="556925" y="1423700"/>
            <a:ext cx="10897200" cy="14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Ejemplo 3.</a:t>
            </a:r>
            <a:endParaRPr sz="2000" b="1" i="1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Realizar un algoritmo que al introducir la edad del usuario imprima un mensaje señalando si es mayor o menor de edad.</a:t>
            </a:r>
            <a:endParaRPr sz="2000" b="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20" name="Google Shape;520;g1dd6d73f377_2_277"/>
          <p:cNvSpPr/>
          <p:nvPr/>
        </p:nvSpPr>
        <p:spPr>
          <a:xfrm>
            <a:off x="6829250" y="-2"/>
            <a:ext cx="5362742" cy="510604"/>
          </a:xfrm>
          <a:custGeom>
            <a:avLst/>
            <a:gdLst/>
            <a:ahLst/>
            <a:cxnLst/>
            <a:rect l="l" t="t" r="r" b="b"/>
            <a:pathLst>
              <a:path w="7526655" h="1501775" extrusionOk="0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1" name="Google Shape;521;g1dd6d73f377_2_277"/>
          <p:cNvSpPr txBox="1"/>
          <p:nvPr/>
        </p:nvSpPr>
        <p:spPr>
          <a:xfrm>
            <a:off x="6885700" y="0"/>
            <a:ext cx="52914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Ejemplos </a:t>
            </a:r>
            <a:r>
              <a:rPr lang="en-US" sz="2000" b="0" i="0" u="none" strike="noStrike" cap="none">
                <a:solidFill>
                  <a:srgbClr val="003870"/>
                </a:solidFill>
                <a:latin typeface="Courier New"/>
                <a:ea typeface="Courier New"/>
                <a:cs typeface="Courier New"/>
                <a:sym typeface="Courier New"/>
              </a:rPr>
              <a:t>[if]</a:t>
            </a:r>
            <a:r>
              <a:rPr lang="en-US" sz="2000" b="0" i="0" u="none" strike="noStrike" cap="none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 - </a:t>
            </a:r>
            <a:r>
              <a:rPr lang="en-US" sz="2000" b="1" i="0" u="none" strike="noStrike" cap="none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Python</a:t>
            </a:r>
            <a:endParaRPr sz="2000" b="1" i="0" u="none" strike="noStrike" cap="none">
              <a:solidFill>
                <a:srgbClr val="00387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22" name="Google Shape;522;g1dd6d73f377_2_277"/>
          <p:cNvSpPr txBox="1"/>
          <p:nvPr/>
        </p:nvSpPr>
        <p:spPr>
          <a:xfrm>
            <a:off x="1244325" y="4325700"/>
            <a:ext cx="24228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Diagrama de Flujo</a:t>
            </a:r>
            <a:endParaRPr sz="2000" b="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758</Words>
  <Application>Microsoft Office PowerPoint</Application>
  <PresentationFormat>Panorámica</PresentationFormat>
  <Paragraphs>107</Paragraphs>
  <Slides>12</Slides>
  <Notes>12</Notes>
  <HiddenSlides>1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20" baseType="lpstr">
      <vt:lpstr>Oswald</vt:lpstr>
      <vt:lpstr>Cormorant Light</vt:lpstr>
      <vt:lpstr>Oswald SemiBold</vt:lpstr>
      <vt:lpstr>Courier New</vt:lpstr>
      <vt:lpstr>Arial</vt:lpstr>
      <vt:lpstr>Trebuchet MS</vt:lpstr>
      <vt:lpstr>Calibri</vt:lpstr>
      <vt:lpstr>Office Theme</vt:lpstr>
      <vt:lpstr>Presentación de PowerPoint</vt:lpstr>
      <vt:lpstr>if (20 &gt; 18) {   System.out.println("20 es mayor que 18"); }</vt:lpstr>
      <vt:lpstr>if (20 &gt; 18) {   System.out.println("20 es mayor que 18"); }</vt:lpstr>
      <vt:lpstr>Presentación de PowerPoint</vt:lpstr>
      <vt:lpstr>Presentación de PowerPoint</vt:lpstr>
      <vt:lpstr>if (20 &gt; 18):    print("20 es mayor que 18")</vt:lpstr>
      <vt:lpstr>if (20 &gt; 18):    print("20 es mayor que 18")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lastModifiedBy>RICARDO  ORTEGA BOLA�OS</cp:lastModifiedBy>
  <cp:revision>1</cp:revision>
  <dcterms:created xsi:type="dcterms:W3CDTF">2022-07-17T16:15:25Z</dcterms:created>
  <dcterms:modified xsi:type="dcterms:W3CDTF">2023-09-12T14:21:20Z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