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313" r:id="rId2"/>
    <p:sldId id="314" r:id="rId3"/>
    <p:sldId id="315" r:id="rId4"/>
    <p:sldId id="316" r:id="rId5"/>
    <p:sldId id="317" r:id="rId6"/>
    <p:sldId id="318" r:id="rId7"/>
    <p:sldId id="319" r:id="rId8"/>
    <p:sldId id="320" r:id="rId9"/>
  </p:sldIdLst>
  <p:sldSz cx="12192000" cy="6858000"/>
  <p:notesSz cx="12192000" cy="6858000"/>
  <p:embeddedFontLst>
    <p:embeddedFont>
      <p:font typeface="Calibri" panose="020F0502020204030204" pitchFamily="34" charset="0"/>
      <p:regular r:id="rId11"/>
      <p:bold r:id="rId12"/>
      <p:italic r:id="rId13"/>
      <p:boldItalic r:id="rId14"/>
    </p:embeddedFont>
    <p:embeddedFont>
      <p:font typeface="Cormorant Light" panose="020B0604020202020204" charset="0"/>
      <p:regular r:id="rId15"/>
      <p:bold r:id="rId16"/>
      <p:italic r:id="rId17"/>
      <p:boldItalic r:id="rId18"/>
    </p:embeddedFont>
    <p:embeddedFont>
      <p:font typeface="Oswald" panose="00000500000000000000" pitchFamily="2" charset="0"/>
      <p:regular r:id="rId19"/>
      <p:bold r:id="rId20"/>
    </p:embeddedFont>
    <p:embeddedFont>
      <p:font typeface="Oswald SemiBold" panose="00000700000000000000" pitchFamily="2" charset="0"/>
      <p:regular r:id="rId21"/>
      <p:bold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3" roundtripDataSignature="AMtx7mgNojyJQ0ABG1ckaywcIbIIAAoX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FD906D-B5D4-4457-B46D-9B005C30C2CF}">
  <a:tblStyle styleId="{DDFD906D-B5D4-4457-B46D-9B005C30C2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85"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8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8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1dd767738ca_0_4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6" name="Google Shape;1026;g1dd767738ca_0_4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dd767738ca_0_9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0" name="Google Shape;1040;g1dd767738ca_0_9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dd767738ca_0_6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5" name="Google Shape;1055;g1dd767738ca_0_6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dd767738ca_0_7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0" name="Google Shape;1070;g1dd767738ca_0_7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dd767738ca_0_10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4" name="Google Shape;1084;g1dd767738ca_0_10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1dd767738ca_0_16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9" name="Google Shape;1099;g1dd767738ca_0_16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1dd767738ca_0_12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6" name="Google Shape;1116;g1dd767738ca_0_1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1dd767738ca_0_14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1" name="Google Shape;1131;g1dd767738ca_0_14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6"/>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6"/>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8" name="Google Shape;28;p46"/>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46"/>
          <p:cNvPicPr preferRelativeResize="0"/>
          <p:nvPr/>
        </p:nvPicPr>
        <p:blipFill rotWithShape="1">
          <a:blip r:embed="rId2">
            <a:alphaModFix/>
          </a:blip>
          <a:srcRect b="10486"/>
          <a:stretch/>
        </p:blipFill>
        <p:spPr>
          <a:xfrm>
            <a:off x="1112945" y="267945"/>
            <a:ext cx="2711809" cy="664341"/>
          </a:xfrm>
          <a:prstGeom prst="rect">
            <a:avLst/>
          </a:prstGeom>
          <a:noFill/>
          <a:ln>
            <a:noFill/>
          </a:ln>
        </p:spPr>
      </p:pic>
      <p:pic>
        <p:nvPicPr>
          <p:cNvPr id="30" name="Google Shape;30;p46" descr="OTRA – Observatorio de Transparencia Umanizales"/>
          <p:cNvPicPr preferRelativeResize="0"/>
          <p:nvPr/>
        </p:nvPicPr>
        <p:blipFill rotWithShape="1">
          <a:blip r:embed="rId3">
            <a:alphaModFix/>
          </a:blip>
          <a:srcRect t="12270" b="10521"/>
          <a:stretch/>
        </p:blipFill>
        <p:spPr>
          <a:xfrm>
            <a:off x="0" y="0"/>
            <a:ext cx="1203811" cy="929443"/>
          </a:xfrm>
          <a:prstGeom prst="rect">
            <a:avLst/>
          </a:prstGeom>
          <a:noFill/>
          <a:ln>
            <a:noFill/>
          </a:ln>
        </p:spPr>
      </p:pic>
      <p:sp>
        <p:nvSpPr>
          <p:cNvPr id="31" name="Google Shape;31;p46"/>
          <p:cNvSpPr/>
          <p:nvPr/>
        </p:nvSpPr>
        <p:spPr>
          <a:xfrm>
            <a:off x="3824754" y="362992"/>
            <a:ext cx="1918003" cy="5664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11">
  <p:cSld name="OBJECT_12">
    <p:spTree>
      <p:nvGrpSpPr>
        <p:cNvPr id="1" name="Shape 80"/>
        <p:cNvGrpSpPr/>
        <p:nvPr/>
      </p:nvGrpSpPr>
      <p:grpSpPr>
        <a:xfrm>
          <a:off x="0" y="0"/>
          <a:ext cx="0" cy="0"/>
          <a:chOff x="0" y="0"/>
          <a:chExt cx="0" cy="0"/>
        </a:xfrm>
      </p:grpSpPr>
      <p:sp>
        <p:nvSpPr>
          <p:cNvPr id="81" name="Google Shape;81;g13d738efa72_0_3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g13d738efa72_0_3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83" name="Google Shape;83;g13d738efa72_0_3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g13d738efa72_0_3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13d738efa72_0_31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2">
  <p:cSld name="OBJECT_3">
    <p:spTree>
      <p:nvGrpSpPr>
        <p:cNvPr id="1" name="Shape 86"/>
        <p:cNvGrpSpPr/>
        <p:nvPr/>
      </p:nvGrpSpPr>
      <p:grpSpPr>
        <a:xfrm>
          <a:off x="0" y="0"/>
          <a:ext cx="0" cy="0"/>
          <a:chOff x="0" y="0"/>
          <a:chExt cx="0" cy="0"/>
        </a:xfrm>
      </p:grpSpPr>
      <p:sp>
        <p:nvSpPr>
          <p:cNvPr id="87" name="Google Shape;87;gf4846aa7dd_0_5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gf4846aa7dd_0_5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89" name="Google Shape;89;gf4846aa7dd_0_5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gf4846aa7dd_0_5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gf4846aa7dd_0_524"/>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5">
  <p:cSld name="OBJECT_6">
    <p:spTree>
      <p:nvGrpSpPr>
        <p:cNvPr id="1" name="Shape 92"/>
        <p:cNvGrpSpPr/>
        <p:nvPr/>
      </p:nvGrpSpPr>
      <p:grpSpPr>
        <a:xfrm>
          <a:off x="0" y="0"/>
          <a:ext cx="0" cy="0"/>
          <a:chOff x="0" y="0"/>
          <a:chExt cx="0" cy="0"/>
        </a:xfrm>
      </p:grpSpPr>
      <p:sp>
        <p:nvSpPr>
          <p:cNvPr id="93" name="Google Shape;93;gf4846aa7dd_0_117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f4846aa7dd_0_117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95" name="Google Shape;95;gf4846aa7dd_0_117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gf4846aa7dd_0_117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f4846aa7dd_0_117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8">
  <p:cSld name="OBJECT_9">
    <p:spTree>
      <p:nvGrpSpPr>
        <p:cNvPr id="1" name="Shape 98"/>
        <p:cNvGrpSpPr/>
        <p:nvPr/>
      </p:nvGrpSpPr>
      <p:grpSpPr>
        <a:xfrm>
          <a:off x="0" y="0"/>
          <a:ext cx="0" cy="0"/>
          <a:chOff x="0" y="0"/>
          <a:chExt cx="0" cy="0"/>
        </a:xfrm>
      </p:grpSpPr>
      <p:sp>
        <p:nvSpPr>
          <p:cNvPr id="99" name="Google Shape;99;gf4846aa7dd_0_19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f4846aa7dd_0_19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01" name="Google Shape;101;gf4846aa7dd_0_19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gf4846aa7dd_0_19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f4846aa7dd_0_1922"/>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7">
  <p:cSld name="OBJECT_8">
    <p:spTree>
      <p:nvGrpSpPr>
        <p:cNvPr id="1" name="Shape 104"/>
        <p:cNvGrpSpPr/>
        <p:nvPr/>
      </p:nvGrpSpPr>
      <p:grpSpPr>
        <a:xfrm>
          <a:off x="0" y="0"/>
          <a:ext cx="0" cy="0"/>
          <a:chOff x="0" y="0"/>
          <a:chExt cx="0" cy="0"/>
        </a:xfrm>
      </p:grpSpPr>
      <p:sp>
        <p:nvSpPr>
          <p:cNvPr id="105" name="Google Shape;105;gf4846aa7dd_0_16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f4846aa7dd_0_165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07" name="Google Shape;107;gf4846aa7dd_0_16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gf4846aa7dd_0_165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f4846aa7dd_0_1655"/>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objetos 12">
  <p:cSld name="OBJECT_13">
    <p:spTree>
      <p:nvGrpSpPr>
        <p:cNvPr id="1" name="Shape 110"/>
        <p:cNvGrpSpPr/>
        <p:nvPr/>
      </p:nvGrpSpPr>
      <p:grpSpPr>
        <a:xfrm>
          <a:off x="0" y="0"/>
          <a:ext cx="0" cy="0"/>
          <a:chOff x="0" y="0"/>
          <a:chExt cx="0" cy="0"/>
        </a:xfrm>
      </p:grpSpPr>
      <p:sp>
        <p:nvSpPr>
          <p:cNvPr id="111" name="Google Shape;111;g13d738efa72_0_768"/>
          <p:cNvSpPr txBox="1">
            <a:spLocks noGrp="1"/>
          </p:cNvSpPr>
          <p:nvPr>
            <p:ph type="title"/>
          </p:nvPr>
        </p:nvSpPr>
        <p:spPr>
          <a:xfrm>
            <a:off x="838200" y="8372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4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13d738efa72_0_768"/>
          <p:cNvSpPr txBox="1">
            <a:spLocks noGrp="1"/>
          </p:cNvSpPr>
          <p:nvPr>
            <p:ph type="body" idx="1"/>
          </p:nvPr>
        </p:nvSpPr>
        <p:spPr>
          <a:xfrm>
            <a:off x="838200" y="2162925"/>
            <a:ext cx="10515600" cy="43512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3" name="Google Shape;113;g13d738efa72_0_7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Cormorant Light"/>
                <a:ea typeface="Cormorant Light"/>
                <a:cs typeface="Cormorant Light"/>
                <a:sym typeface="Cormorant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3">
  <p:cSld name="OBJECT_4">
    <p:spTree>
      <p:nvGrpSpPr>
        <p:cNvPr id="1" name="Shape 114"/>
        <p:cNvGrpSpPr/>
        <p:nvPr/>
      </p:nvGrpSpPr>
      <p:grpSpPr>
        <a:xfrm>
          <a:off x="0" y="0"/>
          <a:ext cx="0" cy="0"/>
          <a:chOff x="0" y="0"/>
          <a:chExt cx="0" cy="0"/>
        </a:xfrm>
      </p:grpSpPr>
      <p:sp>
        <p:nvSpPr>
          <p:cNvPr id="115" name="Google Shape;115;gf4846aa7dd_0_6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gf4846aa7dd_0_6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17" name="Google Shape;117;gf4846aa7dd_0_6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f4846aa7dd_0_6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gf4846aa7dd_0_641"/>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0"/>
        <p:cNvGrpSpPr/>
        <p:nvPr/>
      </p:nvGrpSpPr>
      <p:grpSpPr>
        <a:xfrm>
          <a:off x="0" y="0"/>
          <a:ext cx="0" cy="0"/>
          <a:chOff x="0" y="0"/>
          <a:chExt cx="0" cy="0"/>
        </a:xfrm>
      </p:grpSpPr>
      <p:sp>
        <p:nvSpPr>
          <p:cNvPr id="121" name="Google Shape;121;p49"/>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9"/>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26"/>
        <p:cNvGrpSpPr/>
        <p:nvPr/>
      </p:nvGrpSpPr>
      <p:grpSpPr>
        <a:xfrm>
          <a:off x="0" y="0"/>
          <a:ext cx="0" cy="0"/>
          <a:chOff x="0" y="0"/>
          <a:chExt cx="0" cy="0"/>
        </a:xfrm>
      </p:grpSpPr>
      <p:sp>
        <p:nvSpPr>
          <p:cNvPr id="127" name="Google Shape;127;gf4846aa7dd_0_118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gf4846aa7dd_0_118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9" name="Google Shape;129;gf4846aa7dd_0_118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0" name="Google Shape;130;gf4846aa7dd_0_118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1" name="Google Shape;131;gf4846aa7dd_0_118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2" name="Google Shape;132;gf4846aa7dd_0_118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f4846aa7dd_0_118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f4846aa7dd_0_1184"/>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objetos 6">
  <p:cSld name="OBJECT_7">
    <p:spTree>
      <p:nvGrpSpPr>
        <p:cNvPr id="1" name="Shape 135"/>
        <p:cNvGrpSpPr/>
        <p:nvPr/>
      </p:nvGrpSpPr>
      <p:grpSpPr>
        <a:xfrm>
          <a:off x="0" y="0"/>
          <a:ext cx="0" cy="0"/>
          <a:chOff x="0" y="0"/>
          <a:chExt cx="0" cy="0"/>
        </a:xfrm>
      </p:grpSpPr>
      <p:sp>
        <p:nvSpPr>
          <p:cNvPr id="136" name="Google Shape;136;gf4846aa7dd_0_15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gf4846aa7dd_0_150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8" name="Google Shape;138;gf4846aa7dd_0_150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f4846aa7dd_0_150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f4846aa7dd_0_150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37" name="Google Shape;37;p47"/>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8" name="Google Shape;38;p47"/>
          <p:cNvPicPr preferRelativeResize="0"/>
          <p:nvPr/>
        </p:nvPicPr>
        <p:blipFill rotWithShape="1">
          <a:blip r:embed="rId2">
            <a:alphaModFix/>
          </a:blip>
          <a:srcRect b="10486"/>
          <a:stretch/>
        </p:blipFill>
        <p:spPr>
          <a:xfrm>
            <a:off x="1112945" y="267945"/>
            <a:ext cx="2711809" cy="664341"/>
          </a:xfrm>
          <a:prstGeom prst="rect">
            <a:avLst/>
          </a:prstGeom>
          <a:noFill/>
          <a:ln>
            <a:noFill/>
          </a:ln>
        </p:spPr>
      </p:pic>
      <p:pic>
        <p:nvPicPr>
          <p:cNvPr id="39" name="Google Shape;39;p47" descr="OTRA – Observatorio de Transparencia Umanizales"/>
          <p:cNvPicPr preferRelativeResize="0"/>
          <p:nvPr/>
        </p:nvPicPr>
        <p:blipFill rotWithShape="1">
          <a:blip r:embed="rId3">
            <a:alphaModFix/>
          </a:blip>
          <a:srcRect t="12270" b="10521"/>
          <a:stretch/>
        </p:blipFill>
        <p:spPr>
          <a:xfrm>
            <a:off x="0" y="0"/>
            <a:ext cx="1203811" cy="929443"/>
          </a:xfrm>
          <a:prstGeom prst="rect">
            <a:avLst/>
          </a:prstGeom>
          <a:noFill/>
          <a:ln>
            <a:noFill/>
          </a:ln>
        </p:spPr>
      </p:pic>
      <p:sp>
        <p:nvSpPr>
          <p:cNvPr id="40" name="Google Shape;40;p47"/>
          <p:cNvSpPr/>
          <p:nvPr/>
        </p:nvSpPr>
        <p:spPr>
          <a:xfrm>
            <a:off x="3824754" y="362992"/>
            <a:ext cx="1918003" cy="5664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objetos 9">
  <p:cSld name="OBJECT_10">
    <p:spTree>
      <p:nvGrpSpPr>
        <p:cNvPr id="1" name="Shape 141"/>
        <p:cNvGrpSpPr/>
        <p:nvPr/>
      </p:nvGrpSpPr>
      <p:grpSpPr>
        <a:xfrm>
          <a:off x="0" y="0"/>
          <a:ext cx="0" cy="0"/>
          <a:chOff x="0" y="0"/>
          <a:chExt cx="0" cy="0"/>
        </a:xfrm>
      </p:grpSpPr>
      <p:sp>
        <p:nvSpPr>
          <p:cNvPr id="142" name="Google Shape;142;g13d738efa72_0_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13d738efa72_0_8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44" name="Google Shape;144;g13d738efa72_0_8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13d738efa72_0_8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g13d738efa72_0_8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OBJECT_1">
    <p:spTree>
      <p:nvGrpSpPr>
        <p:cNvPr id="1" name="Shape 41"/>
        <p:cNvGrpSpPr/>
        <p:nvPr/>
      </p:nvGrpSpPr>
      <p:grpSpPr>
        <a:xfrm>
          <a:off x="0" y="0"/>
          <a:ext cx="0" cy="0"/>
          <a:chOff x="0" y="0"/>
          <a:chExt cx="0" cy="0"/>
        </a:xfrm>
      </p:grpSpPr>
      <p:sp>
        <p:nvSpPr>
          <p:cNvPr id="42" name="Google Shape;42;gf4846aa7dd_0_3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gf4846aa7dd_0_32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44" name="Google Shape;44;gf4846aa7dd_0_3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f4846aa7dd_0_3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f4846aa7dd_0_329"/>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g13d738efa72_0_77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9" name="Google Shape;49;g13d738efa72_0_77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50" name="Google Shape;50;g13d738efa72_0_774"/>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erpo de texto">
  <p:cSld name="Cuerpo de texto">
    <p:spTree>
      <p:nvGrpSpPr>
        <p:cNvPr id="1" name="Shape 51"/>
        <p:cNvGrpSpPr/>
        <p:nvPr/>
      </p:nvGrpSpPr>
      <p:grpSpPr>
        <a:xfrm>
          <a:off x="0" y="0"/>
          <a:ext cx="0" cy="0"/>
          <a:chOff x="0" y="0"/>
          <a:chExt cx="0" cy="0"/>
        </a:xfrm>
      </p:grpSpPr>
      <p:sp>
        <p:nvSpPr>
          <p:cNvPr id="52" name="Google Shape;52;gf4846aa7dd_0_83"/>
          <p:cNvSpPr txBox="1">
            <a:spLocks noGrp="1"/>
          </p:cNvSpPr>
          <p:nvPr>
            <p:ph type="title"/>
          </p:nvPr>
        </p:nvSpPr>
        <p:spPr>
          <a:xfrm>
            <a:off x="838200" y="128141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f4846aa7dd_0_83"/>
          <p:cNvSpPr txBox="1">
            <a:spLocks noGrp="1"/>
          </p:cNvSpPr>
          <p:nvPr>
            <p:ph type="body" idx="1"/>
          </p:nvPr>
        </p:nvSpPr>
        <p:spPr>
          <a:xfrm>
            <a:off x="838200" y="2606978"/>
            <a:ext cx="10515600" cy="3612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gf4846aa7dd_0_8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1">
  <p:cSld name="OBJECT_2">
    <p:spTree>
      <p:nvGrpSpPr>
        <p:cNvPr id="1" name="Shape 55"/>
        <p:cNvGrpSpPr/>
        <p:nvPr/>
      </p:nvGrpSpPr>
      <p:grpSpPr>
        <a:xfrm>
          <a:off x="0" y="0"/>
          <a:ext cx="0" cy="0"/>
          <a:chOff x="0" y="0"/>
          <a:chExt cx="0" cy="0"/>
        </a:xfrm>
      </p:grpSpPr>
      <p:sp>
        <p:nvSpPr>
          <p:cNvPr id="56" name="Google Shape;56;gf4846aa7dd_0_4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f4846aa7dd_0_43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58" name="Google Shape;58;gf4846aa7dd_0_4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f4846aa7dd_0_4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gf4846aa7dd_0_430"/>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8"/>
          <p:cNvSpPr txBox="1">
            <a:spLocks noGrp="1"/>
          </p:cNvSpPr>
          <p:nvPr>
            <p:ph type="body" idx="1"/>
          </p:nvPr>
        </p:nvSpPr>
        <p:spPr>
          <a:xfrm>
            <a:off x="911225" y="2583713"/>
            <a:ext cx="4856480" cy="39090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800" b="1" i="0">
                <a:solidFill>
                  <a:schemeClr val="dk1"/>
                </a:solidFill>
                <a:latin typeface="Trebuchet MS"/>
                <a:ea typeface="Trebuchet MS"/>
                <a:cs typeface="Trebuchet MS"/>
                <a:sym typeface="Trebuchet MS"/>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4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objetos 4">
  <p:cSld name="OBJECT_5">
    <p:spTree>
      <p:nvGrpSpPr>
        <p:cNvPr id="1" name="Shape 68"/>
        <p:cNvGrpSpPr/>
        <p:nvPr/>
      </p:nvGrpSpPr>
      <p:grpSpPr>
        <a:xfrm>
          <a:off x="0" y="0"/>
          <a:ext cx="0" cy="0"/>
          <a:chOff x="0" y="0"/>
          <a:chExt cx="0" cy="0"/>
        </a:xfrm>
      </p:grpSpPr>
      <p:sp>
        <p:nvSpPr>
          <p:cNvPr id="69" name="Google Shape;69;gf4846aa7dd_0_75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f4846aa7dd_0_75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71" name="Google Shape;71;gf4846aa7dd_0_7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f4846aa7dd_0_7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gf4846aa7dd_0_750"/>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objetos 10">
  <p:cSld name="OBJECT_11">
    <p:spTree>
      <p:nvGrpSpPr>
        <p:cNvPr id="1" name="Shape 74"/>
        <p:cNvGrpSpPr/>
        <p:nvPr/>
      </p:nvGrpSpPr>
      <p:grpSpPr>
        <a:xfrm>
          <a:off x="0" y="0"/>
          <a:ext cx="0" cy="0"/>
          <a:chOff x="0" y="0"/>
          <a:chExt cx="0" cy="0"/>
        </a:xfrm>
      </p:grpSpPr>
      <p:sp>
        <p:nvSpPr>
          <p:cNvPr id="75" name="Google Shape;75;g13d738efa72_0_19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3d738efa72_0_19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77" name="Google Shape;77;g13d738efa72_0_19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13d738efa72_0_19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13d738efa72_0_196"/>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4"/>
          <p:cNvSpPr/>
          <p:nvPr/>
        </p:nvSpPr>
        <p:spPr>
          <a:xfrm>
            <a:off x="9377361" y="6415087"/>
            <a:ext cx="2814955" cy="443230"/>
          </a:xfrm>
          <a:custGeom>
            <a:avLst/>
            <a:gdLst/>
            <a:ahLst/>
            <a:cxnLst/>
            <a:rect l="l" t="t" r="r" b="b"/>
            <a:pathLst>
              <a:path w="2814954" h="443229" extrusionOk="0">
                <a:moveTo>
                  <a:pt x="0" y="0"/>
                </a:moveTo>
                <a:lnTo>
                  <a:pt x="2814636" y="0"/>
                </a:lnTo>
                <a:lnTo>
                  <a:pt x="2814636" y="442912"/>
                </a:lnTo>
                <a:lnTo>
                  <a:pt x="0" y="442912"/>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44"/>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44"/>
          <p:cNvSpPr/>
          <p:nvPr/>
        </p:nvSpPr>
        <p:spPr>
          <a:xfrm>
            <a:off x="9501186" y="6510336"/>
            <a:ext cx="252729" cy="252729"/>
          </a:xfrm>
          <a:custGeom>
            <a:avLst/>
            <a:gdLst/>
            <a:ahLst/>
            <a:cxnLst/>
            <a:rect l="l" t="t" r="r" b="b"/>
            <a:pathLst>
              <a:path w="252729" h="252729" extrusionOk="0">
                <a:moveTo>
                  <a:pt x="0" y="0"/>
                </a:moveTo>
                <a:lnTo>
                  <a:pt x="252411" y="0"/>
                </a:lnTo>
                <a:lnTo>
                  <a:pt x="252411" y="252412"/>
                </a:lnTo>
                <a:lnTo>
                  <a:pt x="0" y="252412"/>
                </a:lnTo>
                <a:lnTo>
                  <a:pt x="0" y="0"/>
                </a:lnTo>
                <a:close/>
              </a:path>
            </a:pathLst>
          </a:custGeom>
          <a:solidFill>
            <a:srgbClr val="FCDE6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44"/>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400" b="0" i="0" u="none" strike="noStrike" cap="none">
                <a:solidFill>
                  <a:srgbClr val="00AEA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44"/>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4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4" name="Google Shape;14;p44"/>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 name="Google Shape;15;p44"/>
          <p:cNvPicPr preferRelativeResize="0"/>
          <p:nvPr/>
        </p:nvPicPr>
        <p:blipFill rotWithShape="1">
          <a:blip r:embed="rId22">
            <a:alphaModFix/>
          </a:blip>
          <a:srcRect b="10486"/>
          <a:stretch/>
        </p:blipFill>
        <p:spPr>
          <a:xfrm>
            <a:off x="1112945" y="267945"/>
            <a:ext cx="2711809" cy="664341"/>
          </a:xfrm>
          <a:prstGeom prst="rect">
            <a:avLst/>
          </a:prstGeom>
          <a:noFill/>
          <a:ln>
            <a:noFill/>
          </a:ln>
        </p:spPr>
      </p:pic>
      <p:pic>
        <p:nvPicPr>
          <p:cNvPr id="16" name="Google Shape;16;p44" descr="OTRA – Observatorio de Transparencia Umanizales"/>
          <p:cNvPicPr preferRelativeResize="0"/>
          <p:nvPr/>
        </p:nvPicPr>
        <p:blipFill rotWithShape="1">
          <a:blip r:embed="rId23">
            <a:alphaModFix/>
          </a:blip>
          <a:srcRect t="12270" b="10521"/>
          <a:stretch/>
        </p:blipFill>
        <p:spPr>
          <a:xfrm>
            <a:off x="0" y="0"/>
            <a:ext cx="1203811" cy="929443"/>
          </a:xfrm>
          <a:prstGeom prst="rect">
            <a:avLst/>
          </a:prstGeom>
          <a:noFill/>
          <a:ln>
            <a:noFill/>
          </a:ln>
        </p:spPr>
      </p:pic>
      <p:sp>
        <p:nvSpPr>
          <p:cNvPr id="17" name="Google Shape;17;p44"/>
          <p:cNvSpPr/>
          <p:nvPr/>
        </p:nvSpPr>
        <p:spPr>
          <a:xfrm>
            <a:off x="3824754" y="362992"/>
            <a:ext cx="1918003" cy="566451"/>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27"/>
        <p:cNvGrpSpPr/>
        <p:nvPr/>
      </p:nvGrpSpPr>
      <p:grpSpPr>
        <a:xfrm>
          <a:off x="0" y="0"/>
          <a:ext cx="0" cy="0"/>
          <a:chOff x="0" y="0"/>
          <a:chExt cx="0" cy="0"/>
        </a:xfrm>
      </p:grpSpPr>
      <p:sp>
        <p:nvSpPr>
          <p:cNvPr id="1028" name="Google Shape;1028;g1dd767738ca_0_42"/>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9" name="Google Shape;1029;g1dd767738ca_0_42"/>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0" name="Google Shape;1030;g1dd767738ca_0_42"/>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31" name="Google Shape;1031;g1dd767738ca_0_42"/>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1032" name="Google Shape;1032;g1dd767738ca_0_42"/>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g1dd767738ca_0_42"/>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34" name="Google Shape;1034;g1dd767738ca_0_42"/>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g1dd767738ca_0_42"/>
          <p:cNvSpPr txBox="1"/>
          <p:nvPr/>
        </p:nvSpPr>
        <p:spPr>
          <a:xfrm>
            <a:off x="834251" y="1725600"/>
            <a:ext cx="10719300" cy="17238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1" u="none" strike="noStrike" cap="none">
                <a:solidFill>
                  <a:srgbClr val="222222"/>
                </a:solidFill>
                <a:latin typeface="Trebuchet MS"/>
                <a:ea typeface="Trebuchet MS"/>
                <a:cs typeface="Trebuchet MS"/>
                <a:sym typeface="Trebuchet MS"/>
              </a:rPr>
              <a:t>Ejemplo 7.</a:t>
            </a:r>
            <a:endParaRPr sz="2000" b="1" i="1"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22222"/>
                </a:solidFill>
                <a:latin typeface="Trebuchet MS"/>
                <a:ea typeface="Trebuchet MS"/>
                <a:cs typeface="Trebuchet MS"/>
                <a:sym typeface="Trebuchet MS"/>
              </a:rPr>
              <a:t>En un cine le solicitan que realice un programa que dado un día de la semana le indique al usuario que película se estrena. Si el usuario ingresa un día no válido debe mostrar un mensaje indicando el error.</a:t>
            </a:r>
            <a:endParaRPr sz="2000" b="0" i="0" u="none" strike="noStrike" cap="none">
              <a:solidFill>
                <a:srgbClr val="000000"/>
              </a:solidFill>
              <a:latin typeface="Trebuchet MS"/>
              <a:ea typeface="Trebuchet MS"/>
              <a:cs typeface="Trebuchet MS"/>
              <a:sym typeface="Trebuchet MS"/>
            </a:endParaRPr>
          </a:p>
        </p:txBody>
      </p:sp>
      <p:sp>
        <p:nvSpPr>
          <p:cNvPr id="1036" name="Google Shape;1036;g1dd767738ca_0_42"/>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7" name="Google Shape;1037;g1dd767738ca_0_42"/>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Ejemplos Switch Case</a:t>
            </a:r>
            <a:endParaRPr sz="2000" b="1" i="0" u="none" strike="noStrike" cap="none">
              <a:solidFill>
                <a:srgbClr val="00387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41"/>
        <p:cNvGrpSpPr/>
        <p:nvPr/>
      </p:nvGrpSpPr>
      <p:grpSpPr>
        <a:xfrm>
          <a:off x="0" y="0"/>
          <a:ext cx="0" cy="0"/>
          <a:chOff x="0" y="0"/>
          <a:chExt cx="0" cy="0"/>
        </a:xfrm>
      </p:grpSpPr>
      <p:sp>
        <p:nvSpPr>
          <p:cNvPr id="1042" name="Google Shape;1042;g1dd767738ca_0_92"/>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3" name="Google Shape;1043;g1dd767738ca_0_92"/>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4" name="Google Shape;1044;g1dd767738ca_0_92"/>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45" name="Google Shape;1045;g1dd767738ca_0_92"/>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1046" name="Google Shape;1046;g1dd767738ca_0_92"/>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g1dd767738ca_0_92"/>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48" name="Google Shape;1048;g1dd767738ca_0_92"/>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g1dd767738ca_0_92"/>
          <p:cNvSpPr txBox="1"/>
          <p:nvPr/>
        </p:nvSpPr>
        <p:spPr>
          <a:xfrm>
            <a:off x="389863" y="2207150"/>
            <a:ext cx="3447900" cy="3263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1" u="none" strike="noStrike" cap="none">
                <a:solidFill>
                  <a:srgbClr val="222222"/>
                </a:solidFill>
                <a:latin typeface="Trebuchet MS"/>
                <a:ea typeface="Trebuchet MS"/>
                <a:cs typeface="Trebuchet MS"/>
                <a:sym typeface="Trebuchet MS"/>
              </a:rPr>
              <a:t>Ejemplo 7.</a:t>
            </a:r>
            <a:endParaRPr sz="2000" b="1" i="1"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22222"/>
                </a:solidFill>
                <a:latin typeface="Trebuchet MS"/>
                <a:ea typeface="Trebuchet MS"/>
                <a:cs typeface="Trebuchet MS"/>
                <a:sym typeface="Trebuchet MS"/>
              </a:rPr>
              <a:t>En un cine le solicitan que realice un programa que dado un día de la semana le indique al usuario que película se estrena. Si el usuario ingresa un día no válido debe mostrar un mensaje indicando el error.</a:t>
            </a:r>
            <a:endParaRPr sz="2000" b="0" i="0" u="none" strike="noStrike" cap="none">
              <a:solidFill>
                <a:srgbClr val="000000"/>
              </a:solidFill>
              <a:latin typeface="Trebuchet MS"/>
              <a:ea typeface="Trebuchet MS"/>
              <a:cs typeface="Trebuchet MS"/>
              <a:sym typeface="Trebuchet MS"/>
            </a:endParaRPr>
          </a:p>
        </p:txBody>
      </p:sp>
      <p:sp>
        <p:nvSpPr>
          <p:cNvPr id="1050" name="Google Shape;1050;g1dd767738ca_0_92"/>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1" name="Google Shape;1051;g1dd767738ca_0_92"/>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Ejemplos Switch Case</a:t>
            </a:r>
            <a:endParaRPr sz="2000" b="1" i="0" u="none" strike="noStrike" cap="none">
              <a:solidFill>
                <a:srgbClr val="003870"/>
              </a:solidFill>
              <a:latin typeface="Trebuchet MS"/>
              <a:ea typeface="Trebuchet MS"/>
              <a:cs typeface="Trebuchet MS"/>
              <a:sym typeface="Trebuchet MS"/>
            </a:endParaRPr>
          </a:p>
        </p:txBody>
      </p:sp>
      <p:sp>
        <p:nvSpPr>
          <p:cNvPr id="1052" name="Google Shape;1052;g1dd767738ca_0_92"/>
          <p:cNvSpPr txBox="1"/>
          <p:nvPr/>
        </p:nvSpPr>
        <p:spPr>
          <a:xfrm>
            <a:off x="4045300" y="1591400"/>
            <a:ext cx="8131800" cy="449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9C8B0"/>
                </a:solidFill>
                <a:latin typeface="Courier New"/>
                <a:ea typeface="Courier New"/>
                <a:cs typeface="Courier New"/>
                <a:sym typeface="Courier New"/>
              </a:rPr>
              <a:t>Scanner </a:t>
            </a:r>
            <a:r>
              <a:rPr lang="en-US" sz="2000" b="1" i="0" u="none" strike="noStrike" cap="none">
                <a:solidFill>
                  <a:srgbClr val="94DBFD"/>
                </a:solidFill>
                <a:latin typeface="Courier New"/>
                <a:ea typeface="Courier New"/>
                <a:cs typeface="Courier New"/>
                <a:sym typeface="Courier New"/>
              </a:rPr>
              <a:t>scanner </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new </a:t>
            </a:r>
            <a:r>
              <a:rPr lang="en-US" sz="2000" b="1" i="0" u="none" strike="noStrike" cap="none">
                <a:solidFill>
                  <a:srgbClr val="DBDBAA"/>
                </a:solidFill>
                <a:latin typeface="Courier New"/>
                <a:ea typeface="Courier New"/>
                <a:cs typeface="Courier New"/>
                <a:sym typeface="Courier New"/>
              </a:rPr>
              <a:t>Scanner</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rgbClr val="D4D4D4"/>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in</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out</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println</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CD9069"/>
                </a:solidFill>
                <a:latin typeface="Courier New"/>
                <a:ea typeface="Courier New"/>
                <a:cs typeface="Courier New"/>
                <a:sym typeface="Courier New"/>
              </a:rPr>
              <a:t>"Ingrese un dia de la semana:"</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9C8B0"/>
                </a:solidFill>
                <a:latin typeface="Courier New"/>
                <a:ea typeface="Courier New"/>
                <a:cs typeface="Courier New"/>
                <a:sym typeface="Courier New"/>
              </a:rPr>
              <a:t>String </a:t>
            </a:r>
            <a:r>
              <a:rPr lang="en-US" sz="2000" b="1" i="0" u="none" strike="noStrike" cap="none">
                <a:solidFill>
                  <a:srgbClr val="94DBFD"/>
                </a:solidFill>
                <a:latin typeface="Courier New"/>
                <a:ea typeface="Courier New"/>
                <a:cs typeface="Courier New"/>
                <a:sym typeface="Courier New"/>
              </a:rPr>
              <a:t>dia </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94DBFD"/>
                </a:solidFill>
                <a:latin typeface="Courier New"/>
                <a:ea typeface="Courier New"/>
                <a:cs typeface="Courier New"/>
                <a:sym typeface="Courier New"/>
              </a:rPr>
              <a:t>scanner</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nextLine</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D4D4D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499CD5"/>
                </a:solidFill>
                <a:latin typeface="Courier New"/>
                <a:ea typeface="Courier New"/>
                <a:cs typeface="Courier New"/>
                <a:sym typeface="Courier New"/>
              </a:rPr>
              <a:t>switch </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94DBFD"/>
                </a:solidFill>
                <a:latin typeface="Courier New"/>
                <a:ea typeface="Courier New"/>
                <a:cs typeface="Courier New"/>
                <a:sym typeface="Courier New"/>
              </a:rPr>
              <a:t>dia</a:t>
            </a:r>
            <a:r>
              <a:rPr lang="en-US" sz="2000" b="1" i="0" u="none" strike="noStrike" cap="none">
                <a:solidFill>
                  <a:schemeClr val="dk1"/>
                </a:solidFill>
                <a:latin typeface="Courier New"/>
                <a:ea typeface="Courier New"/>
                <a:cs typeface="Courier New"/>
                <a:sym typeface="Courier New"/>
              </a:rPr>
              <a:t>) {</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case </a:t>
            </a:r>
            <a:r>
              <a:rPr lang="en-US" sz="2000" b="1" i="0" u="none" strike="noStrike" cap="none">
                <a:solidFill>
                  <a:srgbClr val="CD9069"/>
                </a:solidFill>
                <a:latin typeface="Courier New"/>
                <a:ea typeface="Courier New"/>
                <a:cs typeface="Courier New"/>
                <a:sym typeface="Courier New"/>
              </a:rPr>
              <a:t>"Lunes"</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out</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println</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CD9069"/>
                </a:solidFill>
                <a:latin typeface="Courier New"/>
                <a:ea typeface="Courier New"/>
                <a:cs typeface="Courier New"/>
                <a:sym typeface="Courier New"/>
              </a:rPr>
              <a:t>"Estreno: The Menu"</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break</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case </a:t>
            </a:r>
            <a:r>
              <a:rPr lang="en-US" sz="2000" b="1" i="0" u="none" strike="noStrike" cap="none">
                <a:solidFill>
                  <a:srgbClr val="CD9069"/>
                </a:solidFill>
                <a:latin typeface="Courier New"/>
                <a:ea typeface="Courier New"/>
                <a:cs typeface="Courier New"/>
                <a:sym typeface="Courier New"/>
              </a:rPr>
              <a:t>"Martes"</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out</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println</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CD9069"/>
                </a:solidFill>
                <a:latin typeface="Courier New"/>
                <a:ea typeface="Courier New"/>
                <a:cs typeface="Courier New"/>
                <a:sym typeface="Courier New"/>
              </a:rPr>
              <a:t>"Estreno: Babylon"</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break</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case </a:t>
            </a:r>
            <a:r>
              <a:rPr lang="en-US" sz="2000" b="1" i="0" u="none" strike="noStrike" cap="none">
                <a:solidFill>
                  <a:srgbClr val="CD9069"/>
                </a:solidFill>
                <a:latin typeface="Courier New"/>
                <a:ea typeface="Courier New"/>
                <a:cs typeface="Courier New"/>
                <a:sym typeface="Courier New"/>
              </a:rPr>
              <a:t>"Miercoles"</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out</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println</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CD9069"/>
                </a:solidFill>
                <a:latin typeface="Courier New"/>
                <a:ea typeface="Courier New"/>
                <a:cs typeface="Courier New"/>
                <a:sym typeface="Courier New"/>
              </a:rPr>
              <a:t>"Estreno: Avatar 2"</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break</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56"/>
        <p:cNvGrpSpPr/>
        <p:nvPr/>
      </p:nvGrpSpPr>
      <p:grpSpPr>
        <a:xfrm>
          <a:off x="0" y="0"/>
          <a:ext cx="0" cy="0"/>
          <a:chOff x="0" y="0"/>
          <a:chExt cx="0" cy="0"/>
        </a:xfrm>
      </p:grpSpPr>
      <p:sp>
        <p:nvSpPr>
          <p:cNvPr id="1057" name="Google Shape;1057;g1dd767738ca_0_63"/>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8" name="Google Shape;1058;g1dd767738ca_0_63"/>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9" name="Google Shape;1059;g1dd767738ca_0_63"/>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60" name="Google Shape;1060;g1dd767738ca_0_63"/>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1061" name="Google Shape;1061;g1dd767738ca_0_63"/>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g1dd767738ca_0_63"/>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63" name="Google Shape;1063;g1dd767738ca_0_63"/>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g1dd767738ca_0_63"/>
          <p:cNvSpPr txBox="1"/>
          <p:nvPr/>
        </p:nvSpPr>
        <p:spPr>
          <a:xfrm>
            <a:off x="666600" y="3267550"/>
            <a:ext cx="2346900" cy="1108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1" u="none" strike="noStrike" cap="none">
                <a:solidFill>
                  <a:srgbClr val="222222"/>
                </a:solidFill>
                <a:latin typeface="Trebuchet MS"/>
                <a:ea typeface="Trebuchet MS"/>
                <a:cs typeface="Trebuchet MS"/>
                <a:sym typeface="Trebuchet MS"/>
              </a:rPr>
              <a:t>Ejemplo 7.</a:t>
            </a:r>
            <a:endParaRPr sz="2000" b="1" i="1"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r>
              <a:rPr lang="en-US" sz="2000" b="0" i="1" u="none" strike="noStrike" cap="none">
                <a:solidFill>
                  <a:srgbClr val="222222"/>
                </a:solidFill>
                <a:latin typeface="Trebuchet MS"/>
                <a:ea typeface="Trebuchet MS"/>
                <a:cs typeface="Trebuchet MS"/>
                <a:sym typeface="Trebuchet MS"/>
              </a:rPr>
              <a:t>Continuación:</a:t>
            </a:r>
            <a:endParaRPr sz="2000" b="0" i="1" u="none" strike="noStrike" cap="none">
              <a:solidFill>
                <a:srgbClr val="000000"/>
              </a:solidFill>
              <a:latin typeface="Trebuchet MS"/>
              <a:ea typeface="Trebuchet MS"/>
              <a:cs typeface="Trebuchet MS"/>
              <a:sym typeface="Trebuchet MS"/>
            </a:endParaRPr>
          </a:p>
        </p:txBody>
      </p:sp>
      <p:sp>
        <p:nvSpPr>
          <p:cNvPr id="1065" name="Google Shape;1065;g1dd767738ca_0_63"/>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6" name="Google Shape;1066;g1dd767738ca_0_63"/>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Ejemplos Switch Case</a:t>
            </a:r>
            <a:endParaRPr sz="2000" b="1" i="0" u="none" strike="noStrike" cap="none">
              <a:solidFill>
                <a:srgbClr val="003870"/>
              </a:solidFill>
              <a:latin typeface="Trebuchet MS"/>
              <a:ea typeface="Trebuchet MS"/>
              <a:cs typeface="Trebuchet MS"/>
              <a:sym typeface="Trebuchet MS"/>
            </a:endParaRPr>
          </a:p>
        </p:txBody>
      </p:sp>
      <p:sp>
        <p:nvSpPr>
          <p:cNvPr id="1067" name="Google Shape;1067;g1dd767738ca_0_63"/>
          <p:cNvSpPr txBox="1"/>
          <p:nvPr/>
        </p:nvSpPr>
        <p:spPr>
          <a:xfrm>
            <a:off x="3429000" y="1420438"/>
            <a:ext cx="8131800" cy="4802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499CD5"/>
                </a:solidFill>
                <a:latin typeface="Courier New"/>
                <a:ea typeface="Courier New"/>
                <a:cs typeface="Courier New"/>
                <a:sym typeface="Courier New"/>
              </a:rPr>
              <a:t>   case </a:t>
            </a:r>
            <a:r>
              <a:rPr lang="en-US" sz="2000" b="1" i="0" u="none" strike="noStrike" cap="none">
                <a:solidFill>
                  <a:srgbClr val="CD9069"/>
                </a:solidFill>
                <a:latin typeface="Courier New"/>
                <a:ea typeface="Courier New"/>
                <a:cs typeface="Courier New"/>
                <a:sym typeface="Courier New"/>
              </a:rPr>
              <a:t>"Jueves"</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out</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println</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CD9069"/>
                </a:solidFill>
                <a:latin typeface="Courier New"/>
                <a:ea typeface="Courier New"/>
                <a:cs typeface="Courier New"/>
                <a:sym typeface="Courier New"/>
              </a:rPr>
              <a:t>"Estreno: The Whale"</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break</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case </a:t>
            </a:r>
            <a:r>
              <a:rPr lang="en-US" sz="2000" b="1" i="0" u="none" strike="noStrike" cap="none">
                <a:solidFill>
                  <a:srgbClr val="CD9069"/>
                </a:solidFill>
                <a:latin typeface="Courier New"/>
                <a:ea typeface="Courier New"/>
                <a:cs typeface="Courier New"/>
                <a:sym typeface="Courier New"/>
              </a:rPr>
              <a:t>"Viernes"</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out</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println</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CD9069"/>
                </a:solidFill>
                <a:latin typeface="Courier New"/>
                <a:ea typeface="Courier New"/>
                <a:cs typeface="Courier New"/>
                <a:sym typeface="Courier New"/>
              </a:rPr>
              <a:t>"Estreno: John Wick 4"</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break</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case </a:t>
            </a:r>
            <a:r>
              <a:rPr lang="en-US" sz="2000" b="1" i="0" u="none" strike="noStrike" cap="none">
                <a:solidFill>
                  <a:srgbClr val="CD9069"/>
                </a:solidFill>
                <a:latin typeface="Courier New"/>
                <a:ea typeface="Courier New"/>
                <a:cs typeface="Courier New"/>
                <a:sym typeface="Courier New"/>
              </a:rPr>
              <a:t>"Sabado"</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out</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println</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CD9069"/>
                </a:solidFill>
                <a:latin typeface="Courier New"/>
                <a:ea typeface="Courier New"/>
                <a:cs typeface="Courier New"/>
                <a:sym typeface="Courier New"/>
              </a:rPr>
              <a:t>"Estreno: Oppenheimer"</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break</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case </a:t>
            </a:r>
            <a:r>
              <a:rPr lang="en-US" sz="2000" b="1" i="0" u="none" strike="noStrike" cap="none">
                <a:solidFill>
                  <a:srgbClr val="CD9069"/>
                </a:solidFill>
                <a:latin typeface="Courier New"/>
                <a:ea typeface="Courier New"/>
                <a:cs typeface="Courier New"/>
                <a:sym typeface="Courier New"/>
              </a:rPr>
              <a:t>"Domingo"</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out</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println</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CD9069"/>
                </a:solidFill>
                <a:latin typeface="Courier New"/>
                <a:ea typeface="Courier New"/>
                <a:cs typeface="Courier New"/>
                <a:sym typeface="Courier New"/>
              </a:rPr>
              <a:t>"Estreno: The Marvels"</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break</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499CD5"/>
                </a:solidFill>
                <a:latin typeface="Courier New"/>
                <a:ea typeface="Courier New"/>
                <a:cs typeface="Courier New"/>
                <a:sym typeface="Courier New"/>
              </a:rPr>
              <a:t>default</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D4D4D4"/>
                </a:solidFill>
                <a:latin typeface="Courier New"/>
                <a:ea typeface="Courier New"/>
                <a:cs typeface="Courier New"/>
                <a:sym typeface="Courier New"/>
              </a:rPr>
              <a:t>       </a:t>
            </a:r>
            <a:r>
              <a:rPr lang="en-US" sz="2000" b="1" i="0" u="none" strike="noStrike" cap="none">
                <a:solidFill>
                  <a:srgbClr val="39C8B0"/>
                </a:solidFill>
                <a:latin typeface="Courier New"/>
                <a:ea typeface="Courier New"/>
                <a:cs typeface="Courier New"/>
                <a:sym typeface="Courier New"/>
              </a:rPr>
              <a:t>System</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FFC66D"/>
                </a:solidFill>
                <a:latin typeface="Courier New"/>
                <a:ea typeface="Courier New"/>
                <a:cs typeface="Courier New"/>
                <a:sym typeface="Courier New"/>
              </a:rPr>
              <a:t>out</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DBDBAA"/>
                </a:solidFill>
                <a:latin typeface="Courier New"/>
                <a:ea typeface="Courier New"/>
                <a:cs typeface="Courier New"/>
                <a:sym typeface="Courier New"/>
              </a:rPr>
              <a:t>println</a:t>
            </a:r>
            <a:r>
              <a:rPr lang="en-US" sz="2000" b="1" i="0" u="none" strike="noStrike" cap="none">
                <a:solidFill>
                  <a:schemeClr val="dk1"/>
                </a:solidFill>
                <a:latin typeface="Courier New"/>
                <a:ea typeface="Courier New"/>
                <a:cs typeface="Courier New"/>
                <a:sym typeface="Courier New"/>
              </a:rPr>
              <a:t>(</a:t>
            </a:r>
            <a:r>
              <a:rPr lang="en-US" sz="2000" b="1" i="0" u="none" strike="noStrike" cap="none">
                <a:solidFill>
                  <a:srgbClr val="CD9069"/>
                </a:solidFill>
                <a:latin typeface="Courier New"/>
                <a:ea typeface="Courier New"/>
                <a:cs typeface="Courier New"/>
                <a:sym typeface="Courier New"/>
              </a:rPr>
              <a:t>"Ingrese un dia valido"</a:t>
            </a:r>
            <a:r>
              <a:rPr lang="en-US" sz="2000" b="1" i="0" u="none" strike="noStrike" cap="none">
                <a:solidFill>
                  <a:schemeClr val="dk1"/>
                </a:solidFill>
                <a:latin typeface="Courier New"/>
                <a:ea typeface="Courier New"/>
                <a:cs typeface="Courier New"/>
                <a:sym typeface="Courier New"/>
              </a:rPr>
              <a:t>);</a:t>
            </a:r>
            <a:endParaRPr sz="20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ourier New"/>
                <a:ea typeface="Courier New"/>
                <a:cs typeface="Courier New"/>
                <a:sym typeface="Courier New"/>
              </a:rPr>
              <a:t>}</a:t>
            </a:r>
            <a:endParaRPr sz="14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71"/>
        <p:cNvGrpSpPr/>
        <p:nvPr/>
      </p:nvGrpSpPr>
      <p:grpSpPr>
        <a:xfrm>
          <a:off x="0" y="0"/>
          <a:ext cx="0" cy="0"/>
          <a:chOff x="0" y="0"/>
          <a:chExt cx="0" cy="0"/>
        </a:xfrm>
      </p:grpSpPr>
      <p:sp>
        <p:nvSpPr>
          <p:cNvPr id="1072" name="Google Shape;1072;g1dd767738ca_0_78"/>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3" name="Google Shape;1073;g1dd767738ca_0_78"/>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4" name="Google Shape;1074;g1dd767738ca_0_78"/>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75" name="Google Shape;1075;g1dd767738ca_0_78"/>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1076" name="Google Shape;1076;g1dd767738ca_0_78"/>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g1dd767738ca_0_78"/>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78" name="Google Shape;1078;g1dd767738ca_0_78"/>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g1dd767738ca_0_78"/>
          <p:cNvSpPr txBox="1"/>
          <p:nvPr/>
        </p:nvSpPr>
        <p:spPr>
          <a:xfrm>
            <a:off x="741450" y="1599850"/>
            <a:ext cx="10709100" cy="17238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1" u="none" strike="noStrike" cap="none">
                <a:solidFill>
                  <a:srgbClr val="222222"/>
                </a:solidFill>
                <a:latin typeface="Trebuchet MS"/>
                <a:ea typeface="Trebuchet MS"/>
                <a:cs typeface="Trebuchet MS"/>
                <a:sym typeface="Trebuchet MS"/>
              </a:rPr>
              <a:t>Ejemplo 8.</a:t>
            </a:r>
            <a:endParaRPr sz="2000" b="1" i="1"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22222"/>
                </a:solidFill>
                <a:latin typeface="Trebuchet MS"/>
                <a:ea typeface="Trebuchet MS"/>
                <a:cs typeface="Trebuchet MS"/>
                <a:sym typeface="Trebuchet MS"/>
              </a:rPr>
              <a:t>Realice un programa que realice una operación aritmética con dos números enteros. El usuario ingresará el nombre de la operación y los dos números por teclado. Si la operación ingresada no se encuentra, debe mostrar un mensaje indicandolo.</a:t>
            </a:r>
            <a:endParaRPr sz="2000" b="0" i="0" u="none" strike="noStrike" cap="none">
              <a:solidFill>
                <a:srgbClr val="000000"/>
              </a:solidFill>
              <a:latin typeface="Trebuchet MS"/>
              <a:ea typeface="Trebuchet MS"/>
              <a:cs typeface="Trebuchet MS"/>
              <a:sym typeface="Trebuchet MS"/>
            </a:endParaRPr>
          </a:p>
        </p:txBody>
      </p:sp>
      <p:sp>
        <p:nvSpPr>
          <p:cNvPr id="1080" name="Google Shape;1080;g1dd767738ca_0_78"/>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1" name="Google Shape;1081;g1dd767738ca_0_78"/>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Ejemplos Switch Case</a:t>
            </a:r>
            <a:endParaRPr sz="2000" b="1" i="0" u="none" strike="noStrike" cap="none">
              <a:solidFill>
                <a:srgbClr val="00387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85"/>
        <p:cNvGrpSpPr/>
        <p:nvPr/>
      </p:nvGrpSpPr>
      <p:grpSpPr>
        <a:xfrm>
          <a:off x="0" y="0"/>
          <a:ext cx="0" cy="0"/>
          <a:chOff x="0" y="0"/>
          <a:chExt cx="0" cy="0"/>
        </a:xfrm>
      </p:grpSpPr>
      <p:sp>
        <p:nvSpPr>
          <p:cNvPr id="1086" name="Google Shape;1086;g1dd767738ca_0_109"/>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7" name="Google Shape;1087;g1dd767738ca_0_109"/>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8" name="Google Shape;1088;g1dd767738ca_0_109"/>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89" name="Google Shape;1089;g1dd767738ca_0_109"/>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1090" name="Google Shape;1090;g1dd767738ca_0_109"/>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g1dd767738ca_0_109"/>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92" name="Google Shape;1092;g1dd767738ca_0_109"/>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g1dd767738ca_0_109"/>
          <p:cNvSpPr txBox="1"/>
          <p:nvPr/>
        </p:nvSpPr>
        <p:spPr>
          <a:xfrm>
            <a:off x="474450" y="1819875"/>
            <a:ext cx="3055800" cy="41868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1" u="none" strike="noStrike" cap="none">
                <a:solidFill>
                  <a:srgbClr val="222222"/>
                </a:solidFill>
                <a:latin typeface="Trebuchet MS"/>
                <a:ea typeface="Trebuchet MS"/>
                <a:cs typeface="Trebuchet MS"/>
                <a:sym typeface="Trebuchet MS"/>
              </a:rPr>
              <a:t>Ejemplo 8.</a:t>
            </a:r>
            <a:endParaRPr sz="2000" b="1" i="1"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22222"/>
                </a:solidFill>
                <a:latin typeface="Trebuchet MS"/>
                <a:ea typeface="Trebuchet MS"/>
                <a:cs typeface="Trebuchet MS"/>
                <a:sym typeface="Trebuchet MS"/>
              </a:rPr>
              <a:t>Realice un programa que realice una operación aritmética con dos números enteros. El usuario ingresará el nombre de la operación y los dos números por teclado. Si la operación ingresada no se encuentra, debe mostrar un mensaje indicandolo.</a:t>
            </a:r>
            <a:endParaRPr sz="2000" b="0" i="0" u="none" strike="noStrike" cap="none">
              <a:solidFill>
                <a:srgbClr val="000000"/>
              </a:solidFill>
              <a:latin typeface="Trebuchet MS"/>
              <a:ea typeface="Trebuchet MS"/>
              <a:cs typeface="Trebuchet MS"/>
              <a:sym typeface="Trebuchet MS"/>
            </a:endParaRPr>
          </a:p>
        </p:txBody>
      </p:sp>
      <p:sp>
        <p:nvSpPr>
          <p:cNvPr id="1094" name="Google Shape;1094;g1dd767738ca_0_109"/>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5" name="Google Shape;1095;g1dd767738ca_0_109"/>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Ejemplos Switch Case</a:t>
            </a:r>
            <a:endParaRPr sz="2000" b="1" i="0" u="none" strike="noStrike" cap="none">
              <a:solidFill>
                <a:srgbClr val="003870"/>
              </a:solidFill>
              <a:latin typeface="Trebuchet MS"/>
              <a:ea typeface="Trebuchet MS"/>
              <a:cs typeface="Trebuchet MS"/>
              <a:sym typeface="Trebuchet MS"/>
            </a:endParaRPr>
          </a:p>
        </p:txBody>
      </p:sp>
      <p:sp>
        <p:nvSpPr>
          <p:cNvPr id="1096" name="Google Shape;1096;g1dd767738ca_0_109"/>
          <p:cNvSpPr txBox="1"/>
          <p:nvPr/>
        </p:nvSpPr>
        <p:spPr>
          <a:xfrm>
            <a:off x="3882500" y="1972275"/>
            <a:ext cx="8191200" cy="398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Scanner </a:t>
            </a:r>
            <a:r>
              <a:rPr lang="en-US" sz="1900" b="1" i="0" u="none" strike="noStrike" cap="none">
                <a:solidFill>
                  <a:srgbClr val="94DBFD"/>
                </a:solidFill>
                <a:latin typeface="Courier New"/>
                <a:ea typeface="Courier New"/>
                <a:cs typeface="Courier New"/>
                <a:sym typeface="Courier New"/>
              </a:rPr>
              <a:t>scanner </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D4D4D4"/>
                </a:solidFill>
                <a:latin typeface="Courier New"/>
                <a:ea typeface="Courier New"/>
                <a:cs typeface="Courier New"/>
                <a:sym typeface="Courier New"/>
              </a:rPr>
              <a:t> </a:t>
            </a:r>
            <a:r>
              <a:rPr lang="en-US" sz="1900" b="1" i="0" u="none" strike="noStrike" cap="none">
                <a:solidFill>
                  <a:srgbClr val="499CD5"/>
                </a:solidFill>
                <a:latin typeface="Courier New"/>
                <a:ea typeface="Courier New"/>
                <a:cs typeface="Courier New"/>
                <a:sym typeface="Courier New"/>
              </a:rPr>
              <a:t>new </a:t>
            </a:r>
            <a:r>
              <a:rPr lang="en-US" sz="1900" b="1" i="0" u="none" strike="noStrike" cap="none">
                <a:solidFill>
                  <a:schemeClr val="dk1"/>
                </a:solidFill>
                <a:latin typeface="Courier New"/>
                <a:ea typeface="Courier New"/>
                <a:cs typeface="Courier New"/>
                <a:sym typeface="Courier New"/>
              </a:rPr>
              <a:t>Scanner(</a:t>
            </a:r>
            <a:r>
              <a:rPr lang="en-US" sz="1900" b="1" i="0" u="none" strike="noStrike" cap="none">
                <a:solidFill>
                  <a:srgbClr val="39C8B0"/>
                </a:solidFill>
                <a:latin typeface="Courier New"/>
                <a:ea typeface="Courier New"/>
                <a:cs typeface="Courier New"/>
                <a:sym typeface="Courier New"/>
              </a:rPr>
              <a:t>System</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FFC66D"/>
                </a:solidFill>
                <a:latin typeface="Courier New"/>
                <a:ea typeface="Courier New"/>
                <a:cs typeface="Courier New"/>
                <a:sym typeface="Courier New"/>
              </a:rPr>
              <a:t>in</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D4D4D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System</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FFC66D"/>
                </a:solidFill>
                <a:latin typeface="Courier New"/>
                <a:ea typeface="Courier New"/>
                <a:cs typeface="Courier New"/>
                <a:sym typeface="Courier New"/>
              </a:rPr>
              <a:t>out</a:t>
            </a:r>
            <a:r>
              <a:rPr lang="en-US" sz="1900" b="1" i="0" u="none" strike="noStrike" cap="none">
                <a:solidFill>
                  <a:schemeClr val="dk1"/>
                </a:solidFill>
                <a:latin typeface="Courier New"/>
                <a:ea typeface="Courier New"/>
                <a:cs typeface="Courier New"/>
                <a:sym typeface="Courier New"/>
              </a:rPr>
              <a:t>.println(</a:t>
            </a:r>
            <a:r>
              <a:rPr lang="en-US" sz="1900" b="1" i="0" u="none" strike="noStrike" cap="none">
                <a:solidFill>
                  <a:srgbClr val="CD9069"/>
                </a:solidFill>
                <a:latin typeface="Courier New"/>
                <a:ea typeface="Courier New"/>
                <a:cs typeface="Courier New"/>
                <a:sym typeface="Courier New"/>
              </a:rPr>
              <a:t>"Ingrese el primer numero:"</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499CD5"/>
                </a:solidFill>
                <a:latin typeface="Courier New"/>
                <a:ea typeface="Courier New"/>
                <a:cs typeface="Courier New"/>
                <a:sym typeface="Courier New"/>
              </a:rPr>
              <a:t>int </a:t>
            </a:r>
            <a:r>
              <a:rPr lang="en-US" sz="1900" b="1" i="0" u="none" strike="noStrike" cap="none">
                <a:solidFill>
                  <a:srgbClr val="94DBFD"/>
                </a:solidFill>
                <a:latin typeface="Courier New"/>
                <a:ea typeface="Courier New"/>
                <a:cs typeface="Courier New"/>
                <a:sym typeface="Courier New"/>
              </a:rPr>
              <a:t>num1 </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D4D4D4"/>
                </a:solidFill>
                <a:latin typeface="Courier New"/>
                <a:ea typeface="Courier New"/>
                <a:cs typeface="Courier New"/>
                <a:sym typeface="Courier New"/>
              </a:rPr>
              <a:t> </a:t>
            </a:r>
            <a:r>
              <a:rPr lang="en-US" sz="1900" b="1" i="0" u="none" strike="noStrike" cap="none">
                <a:solidFill>
                  <a:srgbClr val="94DBFD"/>
                </a:solidFill>
                <a:latin typeface="Courier New"/>
                <a:ea typeface="Courier New"/>
                <a:cs typeface="Courier New"/>
                <a:sym typeface="Courier New"/>
              </a:rPr>
              <a:t>scanner</a:t>
            </a:r>
            <a:r>
              <a:rPr lang="en-US" sz="1900" b="1" i="0" u="none" strike="noStrike" cap="none">
                <a:solidFill>
                  <a:schemeClr val="dk1"/>
                </a:solidFill>
                <a:latin typeface="Courier New"/>
                <a:ea typeface="Courier New"/>
                <a:cs typeface="Courier New"/>
                <a:sym typeface="Courier New"/>
              </a:rPr>
              <a:t>.nextInt();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D4D4D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System</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FFC66D"/>
                </a:solidFill>
                <a:latin typeface="Courier New"/>
                <a:ea typeface="Courier New"/>
                <a:cs typeface="Courier New"/>
                <a:sym typeface="Courier New"/>
              </a:rPr>
              <a:t>out</a:t>
            </a:r>
            <a:r>
              <a:rPr lang="en-US" sz="1900" b="1" i="0" u="none" strike="noStrike" cap="none">
                <a:solidFill>
                  <a:schemeClr val="dk1"/>
                </a:solidFill>
                <a:latin typeface="Courier New"/>
                <a:ea typeface="Courier New"/>
                <a:cs typeface="Courier New"/>
                <a:sym typeface="Courier New"/>
              </a:rPr>
              <a:t>.println(</a:t>
            </a:r>
            <a:r>
              <a:rPr lang="en-US" sz="1900" b="1" i="0" u="none" strike="noStrike" cap="none">
                <a:solidFill>
                  <a:srgbClr val="CD9069"/>
                </a:solidFill>
                <a:latin typeface="Courier New"/>
                <a:ea typeface="Courier New"/>
                <a:cs typeface="Courier New"/>
                <a:sym typeface="Courier New"/>
              </a:rPr>
              <a:t>"Ingrese el segundo numero:"</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499CD5"/>
                </a:solidFill>
                <a:latin typeface="Courier New"/>
                <a:ea typeface="Courier New"/>
                <a:cs typeface="Courier New"/>
                <a:sym typeface="Courier New"/>
              </a:rPr>
              <a:t>int </a:t>
            </a:r>
            <a:r>
              <a:rPr lang="en-US" sz="1900" b="1" i="0" u="none" strike="noStrike" cap="none">
                <a:solidFill>
                  <a:srgbClr val="94DBFD"/>
                </a:solidFill>
                <a:latin typeface="Courier New"/>
                <a:ea typeface="Courier New"/>
                <a:cs typeface="Courier New"/>
                <a:sym typeface="Courier New"/>
              </a:rPr>
              <a:t>num2 </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D4D4D4"/>
                </a:solidFill>
                <a:latin typeface="Courier New"/>
                <a:ea typeface="Courier New"/>
                <a:cs typeface="Courier New"/>
                <a:sym typeface="Courier New"/>
              </a:rPr>
              <a:t> </a:t>
            </a:r>
            <a:r>
              <a:rPr lang="en-US" sz="1900" b="1" i="0" u="none" strike="noStrike" cap="none">
                <a:solidFill>
                  <a:srgbClr val="94DBFD"/>
                </a:solidFill>
                <a:latin typeface="Courier New"/>
                <a:ea typeface="Courier New"/>
                <a:cs typeface="Courier New"/>
                <a:sym typeface="Courier New"/>
              </a:rPr>
              <a:t>scanner</a:t>
            </a:r>
            <a:r>
              <a:rPr lang="en-US" sz="1900" b="1" i="0" u="none" strike="noStrike" cap="none">
                <a:solidFill>
                  <a:schemeClr val="dk1"/>
                </a:solidFill>
                <a:latin typeface="Courier New"/>
                <a:ea typeface="Courier New"/>
                <a:cs typeface="Courier New"/>
                <a:sym typeface="Courier New"/>
              </a:rPr>
              <a:t>.nextInt();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D4D4D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94DBFD"/>
                </a:solidFill>
                <a:latin typeface="Courier New"/>
                <a:ea typeface="Courier New"/>
                <a:cs typeface="Courier New"/>
                <a:sym typeface="Courier New"/>
              </a:rPr>
              <a:t>scanner</a:t>
            </a:r>
            <a:r>
              <a:rPr lang="en-US" sz="1900" b="1" i="0" u="none" strike="noStrike" cap="none">
                <a:solidFill>
                  <a:schemeClr val="dk1"/>
                </a:solidFill>
                <a:latin typeface="Courier New"/>
                <a:ea typeface="Courier New"/>
                <a:cs typeface="Courier New"/>
                <a:sym typeface="Courier New"/>
              </a:rPr>
              <a:t>.nextLine();</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System</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FFC66D"/>
                </a:solidFill>
                <a:latin typeface="Courier New"/>
                <a:ea typeface="Courier New"/>
                <a:cs typeface="Courier New"/>
                <a:sym typeface="Courier New"/>
              </a:rPr>
              <a:t>out</a:t>
            </a:r>
            <a:r>
              <a:rPr lang="en-US" sz="1900" b="1" i="0" u="none" strike="noStrike" cap="none">
                <a:solidFill>
                  <a:schemeClr val="dk1"/>
                </a:solidFill>
                <a:latin typeface="Courier New"/>
                <a:ea typeface="Courier New"/>
                <a:cs typeface="Courier New"/>
                <a:sym typeface="Courier New"/>
              </a:rPr>
              <a:t>.println(</a:t>
            </a:r>
            <a:r>
              <a:rPr lang="en-US" sz="1900" b="1" i="0" u="none" strike="noStrike" cap="none">
                <a:solidFill>
                  <a:srgbClr val="CD9069"/>
                </a:solidFill>
                <a:latin typeface="Courier New"/>
                <a:ea typeface="Courier New"/>
                <a:cs typeface="Courier New"/>
                <a:sym typeface="Courier New"/>
              </a:rPr>
              <a:t>"Ingrese la operacion aritmetica:"</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String </a:t>
            </a:r>
            <a:r>
              <a:rPr lang="en-US" sz="1900" b="1" i="0" u="none" strike="noStrike" cap="none">
                <a:solidFill>
                  <a:srgbClr val="94DBFD"/>
                </a:solidFill>
                <a:latin typeface="Courier New"/>
                <a:ea typeface="Courier New"/>
                <a:cs typeface="Courier New"/>
                <a:sym typeface="Courier New"/>
              </a:rPr>
              <a:t>operacion </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D4D4D4"/>
                </a:solidFill>
                <a:latin typeface="Courier New"/>
                <a:ea typeface="Courier New"/>
                <a:cs typeface="Courier New"/>
                <a:sym typeface="Courier New"/>
              </a:rPr>
              <a:t> </a:t>
            </a:r>
            <a:r>
              <a:rPr lang="en-US" sz="1900" b="1" i="0" u="none" strike="noStrike" cap="none">
                <a:solidFill>
                  <a:srgbClr val="94DBFD"/>
                </a:solidFill>
                <a:latin typeface="Courier New"/>
                <a:ea typeface="Courier New"/>
                <a:cs typeface="Courier New"/>
                <a:sym typeface="Courier New"/>
              </a:rPr>
              <a:t>scanner</a:t>
            </a:r>
            <a:r>
              <a:rPr lang="en-US" sz="1900" b="1" i="0" u="none" strike="noStrike" cap="none">
                <a:solidFill>
                  <a:schemeClr val="dk1"/>
                </a:solidFill>
                <a:latin typeface="Courier New"/>
                <a:ea typeface="Courier New"/>
                <a:cs typeface="Courier New"/>
                <a:sym typeface="Courier New"/>
              </a:rPr>
              <a:t>.nextLine();</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D4D4D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499CD5"/>
                </a:solidFill>
                <a:latin typeface="Courier New"/>
                <a:ea typeface="Courier New"/>
                <a:cs typeface="Courier New"/>
                <a:sym typeface="Courier New"/>
              </a:rPr>
              <a:t>double </a:t>
            </a:r>
            <a:r>
              <a:rPr lang="en-US" sz="1900" b="1" i="0" u="none" strike="noStrike" cap="none">
                <a:solidFill>
                  <a:srgbClr val="94DBFD"/>
                </a:solidFill>
                <a:latin typeface="Courier New"/>
                <a:ea typeface="Courier New"/>
                <a:cs typeface="Courier New"/>
                <a:sym typeface="Courier New"/>
              </a:rPr>
              <a:t>res</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00"/>
        <p:cNvGrpSpPr/>
        <p:nvPr/>
      </p:nvGrpSpPr>
      <p:grpSpPr>
        <a:xfrm>
          <a:off x="0" y="0"/>
          <a:ext cx="0" cy="0"/>
          <a:chOff x="0" y="0"/>
          <a:chExt cx="0" cy="0"/>
        </a:xfrm>
      </p:grpSpPr>
      <p:sp>
        <p:nvSpPr>
          <p:cNvPr id="1101" name="Google Shape;1101;g1dd767738ca_0_169"/>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2" name="Google Shape;1102;g1dd767738ca_0_169"/>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3" name="Google Shape;1103;g1dd767738ca_0_169"/>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04" name="Google Shape;1104;g1dd767738ca_0_169"/>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1105" name="Google Shape;1105;g1dd767738ca_0_169"/>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g1dd767738ca_0_169"/>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107" name="Google Shape;1107;g1dd767738ca_0_169"/>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g1dd767738ca_0_169"/>
          <p:cNvSpPr txBox="1"/>
          <p:nvPr/>
        </p:nvSpPr>
        <p:spPr>
          <a:xfrm>
            <a:off x="474450" y="1819875"/>
            <a:ext cx="3055800" cy="41868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1" u="none" strike="noStrike" cap="none">
                <a:solidFill>
                  <a:srgbClr val="222222"/>
                </a:solidFill>
                <a:latin typeface="Trebuchet MS"/>
                <a:ea typeface="Trebuchet MS"/>
                <a:cs typeface="Trebuchet MS"/>
                <a:sym typeface="Trebuchet MS"/>
              </a:rPr>
              <a:t>Ejemplo 8.</a:t>
            </a:r>
            <a:endParaRPr sz="2000" b="1" i="1"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222222"/>
                </a:solidFill>
                <a:latin typeface="Trebuchet MS"/>
                <a:ea typeface="Trebuchet MS"/>
                <a:cs typeface="Trebuchet MS"/>
                <a:sym typeface="Trebuchet MS"/>
              </a:rPr>
              <a:t>Realice un programa que realice una operación aritmética con dos números enteros. El usuario ingresará el nombre de la operación y los dos números por teclado. Si la operación ingresada no se encuentra, debe mostrar un mensaje indicandolo.</a:t>
            </a:r>
            <a:endParaRPr sz="2000" b="0" i="0" u="none" strike="noStrike" cap="none">
              <a:solidFill>
                <a:srgbClr val="000000"/>
              </a:solidFill>
              <a:latin typeface="Trebuchet MS"/>
              <a:ea typeface="Trebuchet MS"/>
              <a:cs typeface="Trebuchet MS"/>
              <a:sym typeface="Trebuchet MS"/>
            </a:endParaRPr>
          </a:p>
        </p:txBody>
      </p:sp>
      <p:sp>
        <p:nvSpPr>
          <p:cNvPr id="1109" name="Google Shape;1109;g1dd767738ca_0_169"/>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0" name="Google Shape;1110;g1dd767738ca_0_169"/>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Ejemplos Switch Case</a:t>
            </a:r>
            <a:endParaRPr sz="2000" b="1" i="0" u="none" strike="noStrike" cap="none">
              <a:solidFill>
                <a:srgbClr val="003870"/>
              </a:solidFill>
              <a:latin typeface="Trebuchet MS"/>
              <a:ea typeface="Trebuchet MS"/>
              <a:cs typeface="Trebuchet MS"/>
              <a:sym typeface="Trebuchet MS"/>
            </a:endParaRPr>
          </a:p>
        </p:txBody>
      </p:sp>
      <p:sp>
        <p:nvSpPr>
          <p:cNvPr id="1111" name="Google Shape;1111;g1dd767738ca_0_169"/>
          <p:cNvSpPr txBox="1"/>
          <p:nvPr/>
        </p:nvSpPr>
        <p:spPr>
          <a:xfrm>
            <a:off x="3882500" y="1972275"/>
            <a:ext cx="8191200" cy="398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Scanner </a:t>
            </a:r>
            <a:r>
              <a:rPr lang="en-US" sz="1900" b="1" i="0" u="none" strike="noStrike" cap="none">
                <a:solidFill>
                  <a:srgbClr val="94DBFD"/>
                </a:solidFill>
                <a:latin typeface="Courier New"/>
                <a:ea typeface="Courier New"/>
                <a:cs typeface="Courier New"/>
                <a:sym typeface="Courier New"/>
              </a:rPr>
              <a:t>scanner </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D4D4D4"/>
                </a:solidFill>
                <a:latin typeface="Courier New"/>
                <a:ea typeface="Courier New"/>
                <a:cs typeface="Courier New"/>
                <a:sym typeface="Courier New"/>
              </a:rPr>
              <a:t> </a:t>
            </a:r>
            <a:r>
              <a:rPr lang="en-US" sz="1900" b="1" i="0" u="none" strike="noStrike" cap="none">
                <a:solidFill>
                  <a:srgbClr val="499CD5"/>
                </a:solidFill>
                <a:latin typeface="Courier New"/>
                <a:ea typeface="Courier New"/>
                <a:cs typeface="Courier New"/>
                <a:sym typeface="Courier New"/>
              </a:rPr>
              <a:t>new </a:t>
            </a:r>
            <a:r>
              <a:rPr lang="en-US" sz="1900" b="1" i="0" u="none" strike="noStrike" cap="none">
                <a:solidFill>
                  <a:schemeClr val="dk1"/>
                </a:solidFill>
                <a:latin typeface="Courier New"/>
                <a:ea typeface="Courier New"/>
                <a:cs typeface="Courier New"/>
                <a:sym typeface="Courier New"/>
              </a:rPr>
              <a:t>Scanner(</a:t>
            </a:r>
            <a:r>
              <a:rPr lang="en-US" sz="1900" b="1" i="0" u="none" strike="noStrike" cap="none">
                <a:solidFill>
                  <a:srgbClr val="39C8B0"/>
                </a:solidFill>
                <a:latin typeface="Courier New"/>
                <a:ea typeface="Courier New"/>
                <a:cs typeface="Courier New"/>
                <a:sym typeface="Courier New"/>
              </a:rPr>
              <a:t>System</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FFC66D"/>
                </a:solidFill>
                <a:latin typeface="Courier New"/>
                <a:ea typeface="Courier New"/>
                <a:cs typeface="Courier New"/>
                <a:sym typeface="Courier New"/>
              </a:rPr>
              <a:t>in</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D4D4D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System</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FFC66D"/>
                </a:solidFill>
                <a:latin typeface="Courier New"/>
                <a:ea typeface="Courier New"/>
                <a:cs typeface="Courier New"/>
                <a:sym typeface="Courier New"/>
              </a:rPr>
              <a:t>out</a:t>
            </a:r>
            <a:r>
              <a:rPr lang="en-US" sz="1900" b="1" i="0" u="none" strike="noStrike" cap="none">
                <a:solidFill>
                  <a:schemeClr val="dk1"/>
                </a:solidFill>
                <a:latin typeface="Courier New"/>
                <a:ea typeface="Courier New"/>
                <a:cs typeface="Courier New"/>
                <a:sym typeface="Courier New"/>
              </a:rPr>
              <a:t>.println(</a:t>
            </a:r>
            <a:r>
              <a:rPr lang="en-US" sz="1900" b="1" i="0" u="none" strike="noStrike" cap="none">
                <a:solidFill>
                  <a:srgbClr val="CD9069"/>
                </a:solidFill>
                <a:latin typeface="Courier New"/>
                <a:ea typeface="Courier New"/>
                <a:cs typeface="Courier New"/>
                <a:sym typeface="Courier New"/>
              </a:rPr>
              <a:t>"Ingrese el primer numero:"</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499CD5"/>
                </a:solidFill>
                <a:latin typeface="Courier New"/>
                <a:ea typeface="Courier New"/>
                <a:cs typeface="Courier New"/>
                <a:sym typeface="Courier New"/>
              </a:rPr>
              <a:t>int </a:t>
            </a:r>
            <a:r>
              <a:rPr lang="en-US" sz="1900" b="1" i="0" u="none" strike="noStrike" cap="none">
                <a:solidFill>
                  <a:srgbClr val="94DBFD"/>
                </a:solidFill>
                <a:latin typeface="Courier New"/>
                <a:ea typeface="Courier New"/>
                <a:cs typeface="Courier New"/>
                <a:sym typeface="Courier New"/>
              </a:rPr>
              <a:t>num1 </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D4D4D4"/>
                </a:solidFill>
                <a:latin typeface="Courier New"/>
                <a:ea typeface="Courier New"/>
                <a:cs typeface="Courier New"/>
                <a:sym typeface="Courier New"/>
              </a:rPr>
              <a:t> </a:t>
            </a:r>
            <a:r>
              <a:rPr lang="en-US" sz="1900" b="1" i="0" u="none" strike="noStrike" cap="none">
                <a:solidFill>
                  <a:srgbClr val="94DBFD"/>
                </a:solidFill>
                <a:latin typeface="Courier New"/>
                <a:ea typeface="Courier New"/>
                <a:cs typeface="Courier New"/>
                <a:sym typeface="Courier New"/>
              </a:rPr>
              <a:t>scanner</a:t>
            </a:r>
            <a:r>
              <a:rPr lang="en-US" sz="1900" b="1" i="0" u="none" strike="noStrike" cap="none">
                <a:solidFill>
                  <a:schemeClr val="dk1"/>
                </a:solidFill>
                <a:latin typeface="Courier New"/>
                <a:ea typeface="Courier New"/>
                <a:cs typeface="Courier New"/>
                <a:sym typeface="Courier New"/>
              </a:rPr>
              <a:t>.nextInt();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D4D4D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System</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FFC66D"/>
                </a:solidFill>
                <a:latin typeface="Courier New"/>
                <a:ea typeface="Courier New"/>
                <a:cs typeface="Courier New"/>
                <a:sym typeface="Courier New"/>
              </a:rPr>
              <a:t>out</a:t>
            </a:r>
            <a:r>
              <a:rPr lang="en-US" sz="1900" b="1" i="0" u="none" strike="noStrike" cap="none">
                <a:solidFill>
                  <a:schemeClr val="dk1"/>
                </a:solidFill>
                <a:latin typeface="Courier New"/>
                <a:ea typeface="Courier New"/>
                <a:cs typeface="Courier New"/>
                <a:sym typeface="Courier New"/>
              </a:rPr>
              <a:t>.println(</a:t>
            </a:r>
            <a:r>
              <a:rPr lang="en-US" sz="1900" b="1" i="0" u="none" strike="noStrike" cap="none">
                <a:solidFill>
                  <a:srgbClr val="CD9069"/>
                </a:solidFill>
                <a:latin typeface="Courier New"/>
                <a:ea typeface="Courier New"/>
                <a:cs typeface="Courier New"/>
                <a:sym typeface="Courier New"/>
              </a:rPr>
              <a:t>"Ingrese el segundo numero:"</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499CD5"/>
                </a:solidFill>
                <a:latin typeface="Courier New"/>
                <a:ea typeface="Courier New"/>
                <a:cs typeface="Courier New"/>
                <a:sym typeface="Courier New"/>
              </a:rPr>
              <a:t>int </a:t>
            </a:r>
            <a:r>
              <a:rPr lang="en-US" sz="1900" b="1" i="0" u="none" strike="noStrike" cap="none">
                <a:solidFill>
                  <a:srgbClr val="94DBFD"/>
                </a:solidFill>
                <a:latin typeface="Courier New"/>
                <a:ea typeface="Courier New"/>
                <a:cs typeface="Courier New"/>
                <a:sym typeface="Courier New"/>
              </a:rPr>
              <a:t>num2 </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D4D4D4"/>
                </a:solidFill>
                <a:latin typeface="Courier New"/>
                <a:ea typeface="Courier New"/>
                <a:cs typeface="Courier New"/>
                <a:sym typeface="Courier New"/>
              </a:rPr>
              <a:t> </a:t>
            </a:r>
            <a:r>
              <a:rPr lang="en-US" sz="1900" b="1" i="0" u="none" strike="noStrike" cap="none">
                <a:solidFill>
                  <a:srgbClr val="94DBFD"/>
                </a:solidFill>
                <a:latin typeface="Courier New"/>
                <a:ea typeface="Courier New"/>
                <a:cs typeface="Courier New"/>
                <a:sym typeface="Courier New"/>
              </a:rPr>
              <a:t>scanner</a:t>
            </a:r>
            <a:r>
              <a:rPr lang="en-US" sz="1900" b="1" i="0" u="none" strike="noStrike" cap="none">
                <a:solidFill>
                  <a:schemeClr val="dk1"/>
                </a:solidFill>
                <a:latin typeface="Courier New"/>
                <a:ea typeface="Courier New"/>
                <a:cs typeface="Courier New"/>
                <a:sym typeface="Courier New"/>
              </a:rPr>
              <a:t>.nextInt();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D4D4D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94DBFD"/>
                </a:solidFill>
                <a:latin typeface="Courier New"/>
                <a:ea typeface="Courier New"/>
                <a:cs typeface="Courier New"/>
                <a:sym typeface="Courier New"/>
              </a:rPr>
              <a:t>scanner</a:t>
            </a:r>
            <a:r>
              <a:rPr lang="en-US" sz="1900" b="1" i="0" u="none" strike="noStrike" cap="none">
                <a:solidFill>
                  <a:schemeClr val="dk1"/>
                </a:solidFill>
                <a:latin typeface="Courier New"/>
                <a:ea typeface="Courier New"/>
                <a:cs typeface="Courier New"/>
                <a:sym typeface="Courier New"/>
              </a:rPr>
              <a:t>.nextLine();</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System</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FFC66D"/>
                </a:solidFill>
                <a:latin typeface="Courier New"/>
                <a:ea typeface="Courier New"/>
                <a:cs typeface="Courier New"/>
                <a:sym typeface="Courier New"/>
              </a:rPr>
              <a:t>out</a:t>
            </a:r>
            <a:r>
              <a:rPr lang="en-US" sz="1900" b="1" i="0" u="none" strike="noStrike" cap="none">
                <a:solidFill>
                  <a:schemeClr val="dk1"/>
                </a:solidFill>
                <a:latin typeface="Courier New"/>
                <a:ea typeface="Courier New"/>
                <a:cs typeface="Courier New"/>
                <a:sym typeface="Courier New"/>
              </a:rPr>
              <a:t>.println(</a:t>
            </a:r>
            <a:r>
              <a:rPr lang="en-US" sz="1900" b="1" i="0" u="none" strike="noStrike" cap="none">
                <a:solidFill>
                  <a:srgbClr val="CD9069"/>
                </a:solidFill>
                <a:latin typeface="Courier New"/>
                <a:ea typeface="Courier New"/>
                <a:cs typeface="Courier New"/>
                <a:sym typeface="Courier New"/>
              </a:rPr>
              <a:t>"Ingrese la operacion aritmetica:"</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39C8B0"/>
                </a:solidFill>
                <a:latin typeface="Courier New"/>
                <a:ea typeface="Courier New"/>
                <a:cs typeface="Courier New"/>
                <a:sym typeface="Courier New"/>
              </a:rPr>
              <a:t>String </a:t>
            </a:r>
            <a:r>
              <a:rPr lang="en-US" sz="1900" b="1" i="0" u="none" strike="noStrike" cap="none">
                <a:solidFill>
                  <a:srgbClr val="94DBFD"/>
                </a:solidFill>
                <a:latin typeface="Courier New"/>
                <a:ea typeface="Courier New"/>
                <a:cs typeface="Courier New"/>
                <a:sym typeface="Courier New"/>
              </a:rPr>
              <a:t>operacion </a:t>
            </a:r>
            <a:r>
              <a:rPr lang="en-US" sz="1900" b="1" i="0" u="none" strike="noStrike" cap="none">
                <a:solidFill>
                  <a:schemeClr val="dk1"/>
                </a:solidFill>
                <a:latin typeface="Courier New"/>
                <a:ea typeface="Courier New"/>
                <a:cs typeface="Courier New"/>
                <a:sym typeface="Courier New"/>
              </a:rPr>
              <a:t>=</a:t>
            </a:r>
            <a:r>
              <a:rPr lang="en-US" sz="1900" b="1" i="0" u="none" strike="noStrike" cap="none">
                <a:solidFill>
                  <a:srgbClr val="D4D4D4"/>
                </a:solidFill>
                <a:latin typeface="Courier New"/>
                <a:ea typeface="Courier New"/>
                <a:cs typeface="Courier New"/>
                <a:sym typeface="Courier New"/>
              </a:rPr>
              <a:t> </a:t>
            </a:r>
            <a:r>
              <a:rPr lang="en-US" sz="1900" b="1" i="0" u="none" strike="noStrike" cap="none">
                <a:solidFill>
                  <a:srgbClr val="94DBFD"/>
                </a:solidFill>
                <a:latin typeface="Courier New"/>
                <a:ea typeface="Courier New"/>
                <a:cs typeface="Courier New"/>
                <a:sym typeface="Courier New"/>
              </a:rPr>
              <a:t>scanner</a:t>
            </a:r>
            <a:r>
              <a:rPr lang="en-US" sz="1900" b="1" i="0" u="none" strike="noStrike" cap="none">
                <a:solidFill>
                  <a:schemeClr val="dk1"/>
                </a:solidFill>
                <a:latin typeface="Courier New"/>
                <a:ea typeface="Courier New"/>
                <a:cs typeface="Courier New"/>
                <a:sym typeface="Courier New"/>
              </a:rPr>
              <a:t>.nextLine();</a:t>
            </a:r>
            <a:endParaRPr sz="19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D4D4D4"/>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499CD5"/>
                </a:solidFill>
                <a:latin typeface="Courier New"/>
                <a:ea typeface="Courier New"/>
                <a:cs typeface="Courier New"/>
                <a:sym typeface="Courier New"/>
              </a:rPr>
              <a:t>double </a:t>
            </a:r>
            <a:r>
              <a:rPr lang="en-US" sz="1900" b="1" i="0" u="none" strike="noStrike" cap="none">
                <a:solidFill>
                  <a:srgbClr val="94DBFD"/>
                </a:solidFill>
                <a:latin typeface="Courier New"/>
                <a:ea typeface="Courier New"/>
                <a:cs typeface="Courier New"/>
                <a:sym typeface="Courier New"/>
              </a:rPr>
              <a:t>res</a:t>
            </a:r>
            <a:r>
              <a:rPr lang="en-US" sz="1900" b="1" i="0" u="none" strike="noStrike" cap="none">
                <a:solidFill>
                  <a:schemeClr val="dk1"/>
                </a:solidFill>
                <a:latin typeface="Courier New"/>
                <a:ea typeface="Courier New"/>
                <a:cs typeface="Courier New"/>
                <a:sym typeface="Courier New"/>
              </a:rPr>
              <a:t>;</a:t>
            </a:r>
            <a:endParaRPr sz="1900" b="1" i="0" u="none" strike="noStrike" cap="none">
              <a:solidFill>
                <a:schemeClr val="dk1"/>
              </a:solidFill>
              <a:latin typeface="Courier New"/>
              <a:ea typeface="Courier New"/>
              <a:cs typeface="Courier New"/>
              <a:sym typeface="Courier New"/>
            </a:endParaRPr>
          </a:p>
        </p:txBody>
      </p:sp>
      <p:sp>
        <p:nvSpPr>
          <p:cNvPr id="1112" name="Google Shape;1112;g1dd767738ca_0_169"/>
          <p:cNvSpPr/>
          <p:nvPr/>
        </p:nvSpPr>
        <p:spPr>
          <a:xfrm>
            <a:off x="7998525" y="2633263"/>
            <a:ext cx="3986400" cy="157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rebuchet MS"/>
                <a:ea typeface="Trebuchet MS"/>
                <a:cs typeface="Trebuchet MS"/>
                <a:sym typeface="Trebuchet MS"/>
              </a:rPr>
              <a:t>Esta línea es necesaria ya que el objeto </a:t>
            </a:r>
            <a:r>
              <a:rPr lang="en-US" sz="1600" b="0" i="0" u="none" strike="noStrike" cap="none">
                <a:solidFill>
                  <a:srgbClr val="000000"/>
                </a:solidFill>
                <a:latin typeface="Courier New"/>
                <a:ea typeface="Courier New"/>
                <a:cs typeface="Courier New"/>
                <a:sym typeface="Courier New"/>
              </a:rPr>
              <a:t>Scanner </a:t>
            </a:r>
            <a:r>
              <a:rPr lang="en-US" sz="1600" b="0" i="0" u="none" strike="noStrike" cap="none">
                <a:solidFill>
                  <a:srgbClr val="000000"/>
                </a:solidFill>
                <a:latin typeface="Trebuchet MS"/>
                <a:ea typeface="Trebuchet MS"/>
                <a:cs typeface="Trebuchet MS"/>
                <a:sym typeface="Trebuchet MS"/>
              </a:rPr>
              <a:t>leerá el resto de las líneas donde lo dejó la lectura anterior, es decir, seguirá leyendo tipos </a:t>
            </a:r>
            <a:r>
              <a:rPr lang="en-US" sz="1600" b="0" i="0" u="none" strike="noStrike" cap="none">
                <a:solidFill>
                  <a:srgbClr val="000000"/>
                </a:solidFill>
                <a:latin typeface="Courier New"/>
                <a:ea typeface="Courier New"/>
                <a:cs typeface="Courier New"/>
                <a:sym typeface="Courier New"/>
              </a:rPr>
              <a:t>int</a:t>
            </a:r>
            <a:r>
              <a:rPr lang="en-US" sz="1600" b="0" i="0" u="none" strike="noStrike" cap="none">
                <a:solidFill>
                  <a:srgbClr val="000000"/>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
        <p:nvSpPr>
          <p:cNvPr id="1113" name="Google Shape;1113;g1dd767738ca_0_169"/>
          <p:cNvSpPr/>
          <p:nvPr/>
        </p:nvSpPr>
        <p:spPr>
          <a:xfrm>
            <a:off x="3958700" y="4384375"/>
            <a:ext cx="2960700" cy="292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17"/>
        <p:cNvGrpSpPr/>
        <p:nvPr/>
      </p:nvGrpSpPr>
      <p:grpSpPr>
        <a:xfrm>
          <a:off x="0" y="0"/>
          <a:ext cx="0" cy="0"/>
          <a:chOff x="0" y="0"/>
          <a:chExt cx="0" cy="0"/>
        </a:xfrm>
      </p:grpSpPr>
      <p:sp>
        <p:nvSpPr>
          <p:cNvPr id="1118" name="Google Shape;1118;g1dd767738ca_0_123"/>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9" name="Google Shape;1119;g1dd767738ca_0_123"/>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0" name="Google Shape;1120;g1dd767738ca_0_123"/>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21" name="Google Shape;1121;g1dd767738ca_0_123"/>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1122" name="Google Shape;1122;g1dd767738ca_0_123"/>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g1dd767738ca_0_123"/>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124" name="Google Shape;1124;g1dd767738ca_0_123"/>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g1dd767738ca_0_123"/>
          <p:cNvSpPr txBox="1"/>
          <p:nvPr/>
        </p:nvSpPr>
        <p:spPr>
          <a:xfrm>
            <a:off x="373200" y="3152975"/>
            <a:ext cx="1953900" cy="1108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1" u="none" strike="noStrike" cap="none">
                <a:solidFill>
                  <a:srgbClr val="222222"/>
                </a:solidFill>
                <a:latin typeface="Trebuchet MS"/>
                <a:ea typeface="Trebuchet MS"/>
                <a:cs typeface="Trebuchet MS"/>
                <a:sym typeface="Trebuchet MS"/>
              </a:rPr>
              <a:t>Ejemplo 8.</a:t>
            </a:r>
            <a:endParaRPr sz="2000" b="1" i="1"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r>
              <a:rPr lang="en-US" sz="2000" b="0" i="1" u="none" strike="noStrike" cap="none">
                <a:solidFill>
                  <a:srgbClr val="222222"/>
                </a:solidFill>
                <a:latin typeface="Trebuchet MS"/>
                <a:ea typeface="Trebuchet MS"/>
                <a:cs typeface="Trebuchet MS"/>
                <a:sym typeface="Trebuchet MS"/>
              </a:rPr>
              <a:t>Continuación:</a:t>
            </a:r>
            <a:endParaRPr sz="2000" b="0" i="1" u="none" strike="noStrike" cap="none">
              <a:solidFill>
                <a:srgbClr val="000000"/>
              </a:solidFill>
              <a:latin typeface="Trebuchet MS"/>
              <a:ea typeface="Trebuchet MS"/>
              <a:cs typeface="Trebuchet MS"/>
              <a:sym typeface="Trebuchet MS"/>
            </a:endParaRPr>
          </a:p>
        </p:txBody>
      </p:sp>
      <p:sp>
        <p:nvSpPr>
          <p:cNvPr id="1126" name="Google Shape;1126;g1dd767738ca_0_123"/>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7" name="Google Shape;1127;g1dd767738ca_0_123"/>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Ejemplos Switch Case</a:t>
            </a:r>
            <a:endParaRPr sz="2000" b="1" i="0" u="none" strike="noStrike" cap="none">
              <a:solidFill>
                <a:srgbClr val="003870"/>
              </a:solidFill>
              <a:latin typeface="Trebuchet MS"/>
              <a:ea typeface="Trebuchet MS"/>
              <a:cs typeface="Trebuchet MS"/>
              <a:sym typeface="Trebuchet MS"/>
            </a:endParaRPr>
          </a:p>
        </p:txBody>
      </p:sp>
      <p:sp>
        <p:nvSpPr>
          <p:cNvPr id="1128" name="Google Shape;1128;g1dd767738ca_0_123"/>
          <p:cNvSpPr txBox="1"/>
          <p:nvPr/>
        </p:nvSpPr>
        <p:spPr>
          <a:xfrm>
            <a:off x="2238225" y="1817400"/>
            <a:ext cx="9849900" cy="388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499CD5"/>
                </a:solidFill>
                <a:latin typeface="Courier New"/>
                <a:ea typeface="Courier New"/>
                <a:cs typeface="Courier New"/>
                <a:sym typeface="Courier New"/>
              </a:rPr>
              <a:t>switch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94DBFD"/>
                </a:solidFill>
                <a:latin typeface="Courier New"/>
                <a:ea typeface="Courier New"/>
                <a:cs typeface="Courier New"/>
                <a:sym typeface="Courier New"/>
              </a:rPr>
              <a:t>operacion</a:t>
            </a:r>
            <a:r>
              <a:rPr lang="en-US" sz="1850" b="1" i="0" u="none" strike="noStrike" cap="none">
                <a:solidFill>
                  <a:schemeClr val="dk1"/>
                </a:solidFill>
                <a:latin typeface="Courier New"/>
                <a:ea typeface="Courier New"/>
                <a:cs typeface="Courier New"/>
                <a:sym typeface="Courier New"/>
              </a:rPr>
              <a:t>) {</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case </a:t>
            </a:r>
            <a:r>
              <a:rPr lang="en-US" sz="1850" b="1" i="0" u="none" strike="noStrike" cap="none">
                <a:solidFill>
                  <a:srgbClr val="CD9069"/>
                </a:solidFill>
                <a:latin typeface="Courier New"/>
                <a:ea typeface="Courier New"/>
                <a:cs typeface="Courier New"/>
                <a:sym typeface="Courier New"/>
              </a:rPr>
              <a:t>"Suma"</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num1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num2</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39C8B0"/>
                </a:solidFill>
                <a:latin typeface="Courier New"/>
                <a:ea typeface="Courier New"/>
                <a:cs typeface="Courier New"/>
                <a:sym typeface="Courier New"/>
              </a:rPr>
              <a:t>System</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FFC66D"/>
                </a:solidFill>
                <a:latin typeface="Courier New"/>
                <a:ea typeface="Courier New"/>
                <a:cs typeface="Courier New"/>
                <a:sym typeface="Courier New"/>
              </a:rPr>
              <a:t>out</a:t>
            </a:r>
            <a:r>
              <a:rPr lang="en-US" sz="1850" b="1" i="0" u="none" strike="noStrike" cap="none">
                <a:solidFill>
                  <a:schemeClr val="dk1"/>
                </a:solidFill>
                <a:latin typeface="Courier New"/>
                <a:ea typeface="Courier New"/>
                <a:cs typeface="Courier New"/>
                <a:sym typeface="Courier New"/>
              </a:rPr>
              <a:t>.println(</a:t>
            </a:r>
            <a:r>
              <a:rPr lang="en-US" sz="1850" b="1" i="0" u="none" strike="noStrike" cap="none">
                <a:solidFill>
                  <a:srgbClr val="CD9069"/>
                </a:solidFill>
                <a:latin typeface="Courier New"/>
                <a:ea typeface="Courier New"/>
                <a:cs typeface="Courier New"/>
                <a:sym typeface="Courier New"/>
              </a:rPr>
              <a:t>"Resultado de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operacion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CD9069"/>
                </a:solidFill>
                <a:latin typeface="Courier New"/>
                <a:ea typeface="Courier New"/>
                <a:cs typeface="Courier New"/>
                <a:sym typeface="Courier New"/>
              </a:rPr>
              <a:t>":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break</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case </a:t>
            </a:r>
            <a:r>
              <a:rPr lang="en-US" sz="1850" b="1" i="0" u="none" strike="noStrike" cap="none">
                <a:solidFill>
                  <a:srgbClr val="CD9069"/>
                </a:solidFill>
                <a:latin typeface="Courier New"/>
                <a:ea typeface="Courier New"/>
                <a:cs typeface="Courier New"/>
                <a:sym typeface="Courier New"/>
              </a:rPr>
              <a:t>"Resta"</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num1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num2</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39C8B0"/>
                </a:solidFill>
                <a:latin typeface="Courier New"/>
                <a:ea typeface="Courier New"/>
                <a:cs typeface="Courier New"/>
                <a:sym typeface="Courier New"/>
              </a:rPr>
              <a:t>System</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FFC66D"/>
                </a:solidFill>
                <a:latin typeface="Courier New"/>
                <a:ea typeface="Courier New"/>
                <a:cs typeface="Courier New"/>
                <a:sym typeface="Courier New"/>
              </a:rPr>
              <a:t>out</a:t>
            </a:r>
            <a:r>
              <a:rPr lang="en-US" sz="1850" b="1" i="0" u="none" strike="noStrike" cap="none">
                <a:solidFill>
                  <a:schemeClr val="dk1"/>
                </a:solidFill>
                <a:latin typeface="Courier New"/>
                <a:ea typeface="Courier New"/>
                <a:cs typeface="Courier New"/>
                <a:sym typeface="Courier New"/>
              </a:rPr>
              <a:t>.println(</a:t>
            </a:r>
            <a:r>
              <a:rPr lang="en-US" sz="1850" b="1" i="0" u="none" strike="noStrike" cap="none">
                <a:solidFill>
                  <a:srgbClr val="CD9069"/>
                </a:solidFill>
                <a:latin typeface="Courier New"/>
                <a:ea typeface="Courier New"/>
                <a:cs typeface="Courier New"/>
                <a:sym typeface="Courier New"/>
              </a:rPr>
              <a:t>"Resultado de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operacion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CD9069"/>
                </a:solidFill>
                <a:latin typeface="Courier New"/>
                <a:ea typeface="Courier New"/>
                <a:cs typeface="Courier New"/>
                <a:sym typeface="Courier New"/>
              </a:rPr>
              <a:t>":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break</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case </a:t>
            </a:r>
            <a:r>
              <a:rPr lang="en-US" sz="1850" b="1" i="0" u="none" strike="noStrike" cap="none">
                <a:solidFill>
                  <a:srgbClr val="CD9069"/>
                </a:solidFill>
                <a:latin typeface="Courier New"/>
                <a:ea typeface="Courier New"/>
                <a:cs typeface="Courier New"/>
                <a:sym typeface="Courier New"/>
              </a:rPr>
              <a:t>"Multiplicacion"</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 </a:t>
            </a:r>
            <a:r>
              <a:rPr lang="en-US" sz="1850" b="1" i="0" u="none" strike="noStrike" cap="none">
                <a:solidFill>
                  <a:schemeClr val="dk1"/>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num1 </a:t>
            </a:r>
            <a:r>
              <a:rPr lang="en-US" sz="1850" b="1" i="0" u="none" strike="noStrike" cap="none">
                <a:solidFill>
                  <a:schemeClr val="dk1"/>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num2</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39C8B0"/>
                </a:solidFill>
                <a:latin typeface="Courier New"/>
                <a:ea typeface="Courier New"/>
                <a:cs typeface="Courier New"/>
                <a:sym typeface="Courier New"/>
              </a:rPr>
              <a:t>System</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FFC66D"/>
                </a:solidFill>
                <a:latin typeface="Courier New"/>
                <a:ea typeface="Courier New"/>
                <a:cs typeface="Courier New"/>
                <a:sym typeface="Courier New"/>
              </a:rPr>
              <a:t>out</a:t>
            </a:r>
            <a:r>
              <a:rPr lang="en-US" sz="1850" b="1" i="0" u="none" strike="noStrike" cap="none">
                <a:solidFill>
                  <a:schemeClr val="dk1"/>
                </a:solidFill>
                <a:latin typeface="Courier New"/>
                <a:ea typeface="Courier New"/>
                <a:cs typeface="Courier New"/>
                <a:sym typeface="Courier New"/>
              </a:rPr>
              <a:t>.println(</a:t>
            </a:r>
            <a:r>
              <a:rPr lang="en-US" sz="1850" b="1" i="0" u="none" strike="noStrike" cap="none">
                <a:solidFill>
                  <a:srgbClr val="CD9069"/>
                </a:solidFill>
                <a:latin typeface="Courier New"/>
                <a:ea typeface="Courier New"/>
                <a:cs typeface="Courier New"/>
                <a:sym typeface="Courier New"/>
              </a:rPr>
              <a:t>"Resultado de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operacion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CD9069"/>
                </a:solidFill>
                <a:latin typeface="Courier New"/>
                <a:ea typeface="Courier New"/>
                <a:cs typeface="Courier New"/>
                <a:sym typeface="Courier New"/>
              </a:rPr>
              <a:t>":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break</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32"/>
        <p:cNvGrpSpPr/>
        <p:nvPr/>
      </p:nvGrpSpPr>
      <p:grpSpPr>
        <a:xfrm>
          <a:off x="0" y="0"/>
          <a:ext cx="0" cy="0"/>
          <a:chOff x="0" y="0"/>
          <a:chExt cx="0" cy="0"/>
        </a:xfrm>
      </p:grpSpPr>
      <p:sp>
        <p:nvSpPr>
          <p:cNvPr id="1133" name="Google Shape;1133;g1dd767738ca_0_140"/>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4" name="Google Shape;1134;g1dd767738ca_0_140"/>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5" name="Google Shape;1135;g1dd767738ca_0_140"/>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36" name="Google Shape;1136;g1dd767738ca_0_140"/>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1137" name="Google Shape;1137;g1dd767738ca_0_140"/>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g1dd767738ca_0_140"/>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139" name="Google Shape;1139;g1dd767738ca_0_140"/>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g1dd767738ca_0_140"/>
          <p:cNvSpPr txBox="1"/>
          <p:nvPr/>
        </p:nvSpPr>
        <p:spPr>
          <a:xfrm>
            <a:off x="373200" y="3152975"/>
            <a:ext cx="1953900" cy="1108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1" u="none" strike="noStrike" cap="none">
                <a:solidFill>
                  <a:srgbClr val="222222"/>
                </a:solidFill>
                <a:latin typeface="Trebuchet MS"/>
                <a:ea typeface="Trebuchet MS"/>
                <a:cs typeface="Trebuchet MS"/>
                <a:sym typeface="Trebuchet MS"/>
              </a:rPr>
              <a:t>Ejemplo 8.</a:t>
            </a:r>
            <a:endParaRPr sz="2000" b="1" i="1"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222222"/>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000"/>
              <a:buFont typeface="Arial"/>
              <a:buNone/>
            </a:pPr>
            <a:r>
              <a:rPr lang="en-US" sz="2000" b="0" i="1" u="none" strike="noStrike" cap="none">
                <a:solidFill>
                  <a:srgbClr val="222222"/>
                </a:solidFill>
                <a:latin typeface="Trebuchet MS"/>
                <a:ea typeface="Trebuchet MS"/>
                <a:cs typeface="Trebuchet MS"/>
                <a:sym typeface="Trebuchet MS"/>
              </a:rPr>
              <a:t>Continuación:</a:t>
            </a:r>
            <a:endParaRPr sz="2000" b="0" i="1" u="none" strike="noStrike" cap="none">
              <a:solidFill>
                <a:srgbClr val="000000"/>
              </a:solidFill>
              <a:latin typeface="Trebuchet MS"/>
              <a:ea typeface="Trebuchet MS"/>
              <a:cs typeface="Trebuchet MS"/>
              <a:sym typeface="Trebuchet MS"/>
            </a:endParaRPr>
          </a:p>
        </p:txBody>
      </p:sp>
      <p:sp>
        <p:nvSpPr>
          <p:cNvPr id="1141" name="Google Shape;1141;g1dd767738ca_0_140"/>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2" name="Google Shape;1142;g1dd767738ca_0_140"/>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rgbClr val="003870"/>
                </a:solidFill>
                <a:latin typeface="Trebuchet MS"/>
                <a:ea typeface="Trebuchet MS"/>
                <a:cs typeface="Trebuchet MS"/>
                <a:sym typeface="Trebuchet MS"/>
              </a:rPr>
              <a:t>Ejemplos Switch Case</a:t>
            </a:r>
            <a:endParaRPr sz="2000" b="1" i="0" u="none" strike="noStrike" cap="none">
              <a:solidFill>
                <a:srgbClr val="003870"/>
              </a:solidFill>
              <a:latin typeface="Trebuchet MS"/>
              <a:ea typeface="Trebuchet MS"/>
              <a:cs typeface="Trebuchet MS"/>
              <a:sym typeface="Trebuchet MS"/>
            </a:endParaRPr>
          </a:p>
        </p:txBody>
      </p:sp>
      <p:sp>
        <p:nvSpPr>
          <p:cNvPr id="1143" name="Google Shape;1143;g1dd767738ca_0_140"/>
          <p:cNvSpPr txBox="1"/>
          <p:nvPr/>
        </p:nvSpPr>
        <p:spPr>
          <a:xfrm>
            <a:off x="2223425" y="2171113"/>
            <a:ext cx="9849900" cy="3032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case </a:t>
            </a:r>
            <a:r>
              <a:rPr lang="en-US" sz="1850" b="1" i="0" u="none" strike="noStrike" cap="none">
                <a:solidFill>
                  <a:srgbClr val="CD9069"/>
                </a:solidFill>
                <a:latin typeface="Courier New"/>
                <a:ea typeface="Courier New"/>
                <a:cs typeface="Courier New"/>
                <a:sym typeface="Courier New"/>
              </a:rPr>
              <a:t>"Division"</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num1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num2</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39C8B0"/>
                </a:solidFill>
                <a:latin typeface="Courier New"/>
                <a:ea typeface="Courier New"/>
                <a:cs typeface="Courier New"/>
                <a:sym typeface="Courier New"/>
              </a:rPr>
              <a:t>System</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FFC66D"/>
                </a:solidFill>
                <a:latin typeface="Courier New"/>
                <a:ea typeface="Courier New"/>
                <a:cs typeface="Courier New"/>
                <a:sym typeface="Courier New"/>
              </a:rPr>
              <a:t>out</a:t>
            </a:r>
            <a:r>
              <a:rPr lang="en-US" sz="1850" b="1" i="0" u="none" strike="noStrike" cap="none">
                <a:solidFill>
                  <a:schemeClr val="dk1"/>
                </a:solidFill>
                <a:latin typeface="Courier New"/>
                <a:ea typeface="Courier New"/>
                <a:cs typeface="Courier New"/>
                <a:sym typeface="Courier New"/>
              </a:rPr>
              <a:t>.println(</a:t>
            </a:r>
            <a:r>
              <a:rPr lang="en-US" sz="1850" b="1" i="0" u="none" strike="noStrike" cap="none">
                <a:solidFill>
                  <a:srgbClr val="CD9069"/>
                </a:solidFill>
                <a:latin typeface="Courier New"/>
                <a:ea typeface="Courier New"/>
                <a:cs typeface="Courier New"/>
                <a:sym typeface="Courier New"/>
              </a:rPr>
              <a:t>"Resultado de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operacion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CD9069"/>
                </a:solidFill>
                <a:latin typeface="Courier New"/>
                <a:ea typeface="Courier New"/>
                <a:cs typeface="Courier New"/>
                <a:sym typeface="Courier New"/>
              </a:rPr>
              <a:t>":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break</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case </a:t>
            </a:r>
            <a:r>
              <a:rPr lang="en-US" sz="1850" b="1" i="0" u="none" strike="noStrike" cap="none">
                <a:solidFill>
                  <a:srgbClr val="CD9069"/>
                </a:solidFill>
                <a:latin typeface="Courier New"/>
                <a:ea typeface="Courier New"/>
                <a:cs typeface="Courier New"/>
                <a:sym typeface="Courier New"/>
              </a:rPr>
              <a:t>"Potencia"</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chemeClr val="dk1"/>
                </a:solidFill>
                <a:latin typeface="Courier New"/>
                <a:ea typeface="Courier New"/>
                <a:cs typeface="Courier New"/>
                <a:sym typeface="Courier New"/>
              </a:rPr>
              <a:t>Math.pow(</a:t>
            </a:r>
            <a:r>
              <a:rPr lang="en-US" sz="1850" b="1" i="0" u="none" strike="noStrike" cap="none">
                <a:solidFill>
                  <a:srgbClr val="94DBFD"/>
                </a:solidFill>
                <a:latin typeface="Courier New"/>
                <a:ea typeface="Courier New"/>
                <a:cs typeface="Courier New"/>
                <a:sym typeface="Courier New"/>
              </a:rPr>
              <a:t>num1</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num2</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39C8B0"/>
                </a:solidFill>
                <a:latin typeface="Courier New"/>
                <a:ea typeface="Courier New"/>
                <a:cs typeface="Courier New"/>
                <a:sym typeface="Courier New"/>
              </a:rPr>
              <a:t>System</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FFC66D"/>
                </a:solidFill>
                <a:latin typeface="Courier New"/>
                <a:ea typeface="Courier New"/>
                <a:cs typeface="Courier New"/>
                <a:sym typeface="Courier New"/>
              </a:rPr>
              <a:t>out</a:t>
            </a:r>
            <a:r>
              <a:rPr lang="en-US" sz="1850" b="1" i="0" u="none" strike="noStrike" cap="none">
                <a:solidFill>
                  <a:schemeClr val="dk1"/>
                </a:solidFill>
                <a:latin typeface="Courier New"/>
                <a:ea typeface="Courier New"/>
                <a:cs typeface="Courier New"/>
                <a:sym typeface="Courier New"/>
              </a:rPr>
              <a:t>.println(</a:t>
            </a:r>
            <a:r>
              <a:rPr lang="en-US" sz="1850" b="1" i="0" u="none" strike="noStrike" cap="none">
                <a:solidFill>
                  <a:srgbClr val="CD9069"/>
                </a:solidFill>
                <a:latin typeface="Courier New"/>
                <a:ea typeface="Courier New"/>
                <a:cs typeface="Courier New"/>
                <a:sym typeface="Courier New"/>
              </a:rPr>
              <a:t>"Resultado de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operacion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CD9069"/>
                </a:solidFill>
                <a:latin typeface="Courier New"/>
                <a:ea typeface="Courier New"/>
                <a:cs typeface="Courier New"/>
                <a:sym typeface="Courier New"/>
              </a:rPr>
              <a:t>": " </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94DBFD"/>
                </a:solidFill>
                <a:latin typeface="Courier New"/>
                <a:ea typeface="Courier New"/>
                <a:cs typeface="Courier New"/>
                <a:sym typeface="Courier New"/>
              </a:rPr>
              <a:t>res</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break</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499CD5"/>
                </a:solidFill>
                <a:latin typeface="Courier New"/>
                <a:ea typeface="Courier New"/>
                <a:cs typeface="Courier New"/>
                <a:sym typeface="Courier New"/>
              </a:rPr>
              <a:t>default</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D4D4D4"/>
                </a:solidFill>
                <a:latin typeface="Courier New"/>
                <a:ea typeface="Courier New"/>
                <a:cs typeface="Courier New"/>
                <a:sym typeface="Courier New"/>
              </a:rPr>
              <a:t>       </a:t>
            </a:r>
            <a:r>
              <a:rPr lang="en-US" sz="1850" b="1" i="0" u="none" strike="noStrike" cap="none">
                <a:solidFill>
                  <a:srgbClr val="39C8B0"/>
                </a:solidFill>
                <a:latin typeface="Courier New"/>
                <a:ea typeface="Courier New"/>
                <a:cs typeface="Courier New"/>
                <a:sym typeface="Courier New"/>
              </a:rPr>
              <a:t>System</a:t>
            </a:r>
            <a:r>
              <a:rPr lang="en-US" sz="1850" b="1" i="0" u="none" strike="noStrike" cap="none">
                <a:solidFill>
                  <a:schemeClr val="dk1"/>
                </a:solidFill>
                <a:latin typeface="Courier New"/>
                <a:ea typeface="Courier New"/>
                <a:cs typeface="Courier New"/>
                <a:sym typeface="Courier New"/>
              </a:rPr>
              <a:t>.</a:t>
            </a:r>
            <a:r>
              <a:rPr lang="en-US" sz="1850" b="1" i="0" u="none" strike="noStrike" cap="none">
                <a:solidFill>
                  <a:srgbClr val="FFC66D"/>
                </a:solidFill>
                <a:latin typeface="Courier New"/>
                <a:ea typeface="Courier New"/>
                <a:cs typeface="Courier New"/>
                <a:sym typeface="Courier New"/>
              </a:rPr>
              <a:t>out</a:t>
            </a:r>
            <a:r>
              <a:rPr lang="en-US" sz="1850" b="1" i="0" u="none" strike="noStrike" cap="none">
                <a:solidFill>
                  <a:schemeClr val="dk1"/>
                </a:solidFill>
                <a:latin typeface="Courier New"/>
                <a:ea typeface="Courier New"/>
                <a:cs typeface="Courier New"/>
                <a:sym typeface="Courier New"/>
              </a:rPr>
              <a:t>.println(</a:t>
            </a:r>
            <a:r>
              <a:rPr lang="en-US" sz="1850" b="1" i="0" u="none" strike="noStrike" cap="none">
                <a:solidFill>
                  <a:srgbClr val="CD9069"/>
                </a:solidFill>
                <a:latin typeface="Courier New"/>
                <a:ea typeface="Courier New"/>
                <a:cs typeface="Courier New"/>
                <a:sym typeface="Courier New"/>
              </a:rPr>
              <a:t>"Operacion no valida"</a:t>
            </a:r>
            <a:r>
              <a:rPr lang="en-US" sz="1850" b="1" i="0" u="none" strike="noStrike" cap="none">
                <a:solidFill>
                  <a:schemeClr val="dk1"/>
                </a:solidFill>
                <a:latin typeface="Courier New"/>
                <a:ea typeface="Courier New"/>
                <a:cs typeface="Courier New"/>
                <a:sym typeface="Courier New"/>
              </a:rPr>
              <a:t>);</a:t>
            </a:r>
            <a:endParaRPr sz="1850" b="1" i="0" u="none" strike="noStrike" cap="non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Panorámica</PresentationFormat>
  <Paragraphs>119</Paragraphs>
  <Slides>8</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Courier New</vt:lpstr>
      <vt:lpstr>Arial</vt:lpstr>
      <vt:lpstr>Cormorant Light</vt:lpstr>
      <vt:lpstr>Trebuchet MS</vt:lpstr>
      <vt:lpstr>Calibri</vt:lpstr>
      <vt:lpstr>Oswald</vt:lpstr>
      <vt:lpstr>Oswald SemiBold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RICARDO  ORTEGA BOLA�OS</cp:lastModifiedBy>
  <cp:revision>1</cp:revision>
  <dcterms:created xsi:type="dcterms:W3CDTF">2022-07-17T16:15:25Z</dcterms:created>
  <dcterms:modified xsi:type="dcterms:W3CDTF">2023-09-12T14:25:10Z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