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308" r:id="rId2"/>
    <p:sldId id="309" r:id="rId3"/>
    <p:sldId id="310" r:id="rId4"/>
    <p:sldId id="311" r:id="rId5"/>
  </p:sldIdLst>
  <p:sldSz cx="12192000" cy="6858000"/>
  <p:notesSz cx="12192000" cy="6858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ormorant Light" panose="020B0604020202020204" charset="0"/>
      <p:regular r:id="rId11"/>
      <p:bold r:id="rId12"/>
      <p:italic r:id="rId13"/>
      <p:boldItalic r:id="rId14"/>
    </p:embeddedFont>
    <p:embeddedFont>
      <p:font typeface="Oswald" panose="00000500000000000000" pitchFamily="2" charset="0"/>
      <p:regular r:id="rId15"/>
      <p:bold r:id="rId16"/>
    </p:embeddedFont>
    <p:embeddedFont>
      <p:font typeface="Oswald SemiBold" panose="00000700000000000000" pitchFamily="2" charset="0"/>
      <p:regular r:id="rId17"/>
      <p:bold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3" roundtripDataSignature="AMtx7mgNojyJQ0ABG1ckaywcIbIIAAoX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FD906D-B5D4-4457-B46D-9B005C30C2CF}">
  <a:tblStyle styleId="{DDFD906D-B5D4-4457-B46D-9B005C30C2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84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0f4114666e_0_52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0" name="Google Shape;950;g20f4114666e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dd6d73f377_2_48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6" name="Google Shape;966;g1dd6d73f377_2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dd767738ca_0_2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1" name="Google Shape;981;g1dd767738c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20f4114666e_0_53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8" name="Google Shape;998;g20f4114666e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6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6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8" name="Google Shape;28;p46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6"/>
          <p:cNvPicPr preferRelativeResize="0"/>
          <p:nvPr/>
        </p:nvPicPr>
        <p:blipFill rotWithShape="1">
          <a:blip r:embed="rId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6" descr="OTRA – Observatorio de Transparencia Umanizales"/>
          <p:cNvPicPr preferRelativeResize="0"/>
          <p:nvPr/>
        </p:nvPicPr>
        <p:blipFill rotWithShape="1">
          <a:blip r:embed="rId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6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1">
  <p:cSld name="OBJECT_1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d738efa72_0_3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g13d738efa72_0_3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13d738efa72_0_3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13d738efa72_0_3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13d738efa72_0_3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2">
  <p:cSld name="OBJECT_3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4846aa7dd_0_5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f4846aa7dd_0_5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f4846aa7dd_0_5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f4846aa7dd_0_5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f4846aa7dd_0_5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5">
  <p:cSld name="OBJECT_6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4846aa7dd_0_11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f4846aa7dd_0_11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f4846aa7dd_0_11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f4846aa7dd_0_11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f4846aa7dd_0_11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8">
  <p:cSld name="OBJECT_9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4846aa7dd_0_19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f4846aa7dd_0_19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f4846aa7dd_0_19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f4846aa7dd_0_19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f4846aa7dd_0_19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7">
  <p:cSld name="OBJECT_8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4846aa7dd_0_16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f4846aa7dd_0_16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f4846aa7dd_0_16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f4846aa7dd_0_16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f4846aa7dd_0_16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2">
  <p:cSld name="OBJECT_1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d738efa72_0_768"/>
          <p:cNvSpPr txBox="1">
            <a:spLocks noGrp="1"/>
          </p:cNvSpPr>
          <p:nvPr>
            <p:ph type="title"/>
          </p:nvPr>
        </p:nvSpPr>
        <p:spPr>
          <a:xfrm>
            <a:off x="838200" y="837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g13d738efa72_0_768"/>
          <p:cNvSpPr txBox="1">
            <a:spLocks noGrp="1"/>
          </p:cNvSpPr>
          <p:nvPr>
            <p:ph type="body" idx="1"/>
          </p:nvPr>
        </p:nvSpPr>
        <p:spPr>
          <a:xfrm>
            <a:off x="838200" y="21629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g13d738efa72_0_7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morant Light"/>
                <a:ea typeface="Cormorant Light"/>
                <a:cs typeface="Cormorant Light"/>
                <a:sym typeface="Cormorant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3">
  <p:cSld name="OBJECT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4846aa7dd_0_6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f4846aa7dd_0_6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f4846aa7dd_0_6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f4846aa7dd_0_6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f4846aa7dd_0_6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9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9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4846aa7dd_0_118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f4846aa7dd_0_118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gf4846aa7dd_0_118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f4846aa7dd_0_118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gf4846aa7dd_0_118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f4846aa7dd_0_11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f4846aa7dd_0_11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f4846aa7dd_0_11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6">
  <p:cSld name="OBJECT_7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4846aa7dd_0_150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f4846aa7dd_0_15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f4846aa7dd_0_150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f4846aa7dd_0_150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f4846aa7dd_0_150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7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7" name="Google Shape;37;p47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47"/>
          <p:cNvPicPr preferRelativeResize="0"/>
          <p:nvPr/>
        </p:nvPicPr>
        <p:blipFill rotWithShape="1">
          <a:blip r:embed="rId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7" descr="OTRA – Observatorio de Transparencia Umanizales"/>
          <p:cNvPicPr preferRelativeResize="0"/>
          <p:nvPr/>
        </p:nvPicPr>
        <p:blipFill rotWithShape="1">
          <a:blip r:embed="rId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7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9">
  <p:cSld name="OBJECT_10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d738efa72_0_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13d738efa72_0_8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g13d738efa72_0_8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13d738efa72_0_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13d738efa72_0_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OBJECT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f4846aa7dd_0_3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f4846aa7dd_0_3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f4846aa7dd_0_3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f4846aa7dd_0_3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f4846aa7dd_0_3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3d738efa72_0_77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13d738efa72_0_77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g13d738efa72_0_77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erpo de texto">
  <p:cSld name="Cuerpo de text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f4846aa7dd_0_83"/>
          <p:cNvSpPr txBox="1">
            <a:spLocks noGrp="1"/>
          </p:cNvSpPr>
          <p:nvPr>
            <p:ph type="title"/>
          </p:nvPr>
        </p:nvSpPr>
        <p:spPr>
          <a:xfrm>
            <a:off x="838200" y="128141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FAA"/>
              </a:buClr>
              <a:buSzPts val="3400"/>
              <a:buFont typeface="Arial"/>
              <a:buNone/>
              <a:defRPr sz="3400">
                <a:solidFill>
                  <a:srgbClr val="00AF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f4846aa7dd_0_83"/>
          <p:cNvSpPr txBox="1">
            <a:spLocks noGrp="1"/>
          </p:cNvSpPr>
          <p:nvPr>
            <p:ph type="body" idx="1"/>
          </p:nvPr>
        </p:nvSpPr>
        <p:spPr>
          <a:xfrm>
            <a:off x="838200" y="2606978"/>
            <a:ext cx="10515600" cy="3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gf4846aa7dd_0_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">
  <p:cSld name="OBJECT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4846aa7dd_0_4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f4846aa7dd_0_4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f4846aa7dd_0_4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f4846aa7dd_0_4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f4846aa7dd_0_4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0" i="0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8"/>
          <p:cNvSpPr txBox="1">
            <a:spLocks noGrp="1"/>
          </p:cNvSpPr>
          <p:nvPr>
            <p:ph type="body" idx="1"/>
          </p:nvPr>
        </p:nvSpPr>
        <p:spPr>
          <a:xfrm>
            <a:off x="911225" y="2583713"/>
            <a:ext cx="4856480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8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4">
  <p:cSld name="OBJECT_5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4846aa7dd_0_7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f4846aa7dd_0_7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f4846aa7dd_0_7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f4846aa7dd_0_7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f4846aa7dd_0_7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 10">
  <p:cSld name="OBJECT_1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d738efa72_0_1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13d738efa72_0_1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13d738efa72_0_19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13d738efa72_0_1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13d738efa72_0_1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/>
          <p:nvPr/>
        </p:nvSpPr>
        <p:spPr>
          <a:xfrm>
            <a:off x="9377361" y="6415087"/>
            <a:ext cx="2814955" cy="443230"/>
          </a:xfrm>
          <a:custGeom>
            <a:avLst/>
            <a:gdLst/>
            <a:ahLst/>
            <a:cxnLst/>
            <a:rect l="l" t="t" r="r" b="b"/>
            <a:pathLst>
              <a:path w="2814954" h="443229" extrusionOk="0">
                <a:moveTo>
                  <a:pt x="0" y="0"/>
                </a:moveTo>
                <a:lnTo>
                  <a:pt x="2814636" y="0"/>
                </a:lnTo>
                <a:lnTo>
                  <a:pt x="2814636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44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44"/>
          <p:cNvSpPr/>
          <p:nvPr/>
        </p:nvSpPr>
        <p:spPr>
          <a:xfrm>
            <a:off x="9501186" y="6510336"/>
            <a:ext cx="252729" cy="252729"/>
          </a:xfrm>
          <a:custGeom>
            <a:avLst/>
            <a:gdLst/>
            <a:ahLst/>
            <a:cxnLst/>
            <a:rect l="l" t="t" r="r" b="b"/>
            <a:pathLst>
              <a:path w="252729" h="252729" extrusionOk="0">
                <a:moveTo>
                  <a:pt x="0" y="0"/>
                </a:moveTo>
                <a:lnTo>
                  <a:pt x="252411" y="0"/>
                </a:lnTo>
                <a:lnTo>
                  <a:pt x="252411" y="252412"/>
                </a:lnTo>
                <a:lnTo>
                  <a:pt x="0" y="252412"/>
                </a:lnTo>
                <a:lnTo>
                  <a:pt x="0" y="0"/>
                </a:lnTo>
                <a:close/>
              </a:path>
            </a:pathLst>
          </a:custGeom>
          <a:solidFill>
            <a:srgbClr val="FCDE6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44"/>
          <p:cNvSpPr txBox="1">
            <a:spLocks noGrp="1"/>
          </p:cNvSpPr>
          <p:nvPr>
            <p:ph type="title"/>
          </p:nvPr>
        </p:nvSpPr>
        <p:spPr>
          <a:xfrm>
            <a:off x="4025654" y="3205940"/>
            <a:ext cx="4140691" cy="54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rgbClr val="00AE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44"/>
          <p:cNvSpPr txBox="1">
            <a:spLocks noGrp="1"/>
          </p:cNvSpPr>
          <p:nvPr>
            <p:ph type="body" idx="1"/>
          </p:nvPr>
        </p:nvSpPr>
        <p:spPr>
          <a:xfrm>
            <a:off x="925071" y="2583713"/>
            <a:ext cx="10341857" cy="390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" name="Google Shape;14;p44"/>
          <p:cNvSpPr/>
          <p:nvPr/>
        </p:nvSpPr>
        <p:spPr>
          <a:xfrm>
            <a:off x="0" y="979731"/>
            <a:ext cx="5742757" cy="67061"/>
          </a:xfrm>
          <a:prstGeom prst="rect">
            <a:avLst/>
          </a:prstGeom>
          <a:solidFill>
            <a:srgbClr val="FDD9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44"/>
          <p:cNvPicPr preferRelativeResize="0"/>
          <p:nvPr/>
        </p:nvPicPr>
        <p:blipFill rotWithShape="1">
          <a:blip r:embed="rId22">
            <a:alphaModFix/>
          </a:blip>
          <a:srcRect b="10486"/>
          <a:stretch/>
        </p:blipFill>
        <p:spPr>
          <a:xfrm>
            <a:off x="1112945" y="267945"/>
            <a:ext cx="2711809" cy="664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4" descr="OTRA – Observatorio de Transparencia Umanizales"/>
          <p:cNvPicPr preferRelativeResize="0"/>
          <p:nvPr/>
        </p:nvPicPr>
        <p:blipFill rotWithShape="1">
          <a:blip r:embed="rId23">
            <a:alphaModFix/>
          </a:blip>
          <a:srcRect t="12270" b="10521"/>
          <a:stretch/>
        </p:blipFill>
        <p:spPr>
          <a:xfrm>
            <a:off x="0" y="0"/>
            <a:ext cx="1203811" cy="929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4"/>
          <p:cNvSpPr/>
          <p:nvPr/>
        </p:nvSpPr>
        <p:spPr>
          <a:xfrm>
            <a:off x="3824754" y="362992"/>
            <a:ext cx="1918003" cy="566451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20f4114666e_0_521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g20f4114666e_0_521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g20f4114666e_0_521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5" name="Google Shape;955;g20f4114666e_0_521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g20f4114666e_0_521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g20f4114666e_0_521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58" name="Google Shape;958;g20f4114666e_0_521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g20f4114666e_0_521"/>
          <p:cNvSpPr txBox="1"/>
          <p:nvPr/>
        </p:nvSpPr>
        <p:spPr>
          <a:xfrm>
            <a:off x="495550" y="3054075"/>
            <a:ext cx="34368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Es un tipo de enunciado condicional que activa solo la condición de coincidencia de la entrada dada.</a:t>
            </a:r>
            <a:endParaRPr sz="20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0" name="Google Shape;960;g20f4114666e_0_521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g20f4114666e_0_521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Switch Case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62" name="Google Shape;962;g20f4114666e_0_5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84700" y="969700"/>
            <a:ext cx="7736346" cy="5447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g20f4114666e_0_5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29800" y="969700"/>
            <a:ext cx="859150" cy="8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1dd6d73f377_2_487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g1dd6d73f377_2_487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g1dd6d73f377_2_487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1" name="Google Shape;971;g1dd6d73f377_2_487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g1dd6d73f377_2_487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g1dd6d73f377_2_487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74" name="Google Shape;974;g1dd6d73f377_2_487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g1dd6d73f377_2_487"/>
          <p:cNvSpPr txBox="1"/>
          <p:nvPr/>
        </p:nvSpPr>
        <p:spPr>
          <a:xfrm>
            <a:off x="651700" y="1762525"/>
            <a:ext cx="4340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30200" lvl="0" indent="0" algn="l" rtl="0">
              <a:lnSpc>
                <a:spcPct val="144230"/>
              </a:lnSpc>
              <a:spcBef>
                <a:spcPts val="700"/>
              </a:spcBef>
              <a:spcAft>
                <a:spcPts val="7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AEAA"/>
                </a:solidFill>
                <a:latin typeface="Trebuchet MS"/>
                <a:ea typeface="Trebuchet MS"/>
                <a:cs typeface="Trebuchet MS"/>
                <a:sym typeface="Trebuchet MS"/>
              </a:rPr>
              <a:t>Palabras Reservadas</a:t>
            </a:r>
            <a:endParaRPr sz="3000" b="0" i="0" u="none" strike="noStrike" cap="none">
              <a:solidFill>
                <a:srgbClr val="00AEA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6" name="Google Shape;976;g1dd6d73f377_2_487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g1dd6d73f377_2_487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Switch Case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8" name="Google Shape;978;g1dd6d73f377_2_487"/>
          <p:cNvSpPr txBox="1"/>
          <p:nvPr/>
        </p:nvSpPr>
        <p:spPr>
          <a:xfrm>
            <a:off x="573875" y="3119950"/>
            <a:ext cx="4999200" cy="19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70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Las selecciones (de los casos) se especifican con las palabras reservadas </a:t>
            </a:r>
            <a:r>
              <a:rPr lang="en-US" sz="2100" b="1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US" sz="2100" b="1" i="0" u="none" strike="noStrike" cap="none">
                <a:solidFill>
                  <a:srgbClr val="0000C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(cambiar), </a:t>
            </a:r>
            <a:r>
              <a:rPr lang="en-US" sz="2100" b="1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(caso), </a:t>
            </a:r>
            <a:r>
              <a:rPr lang="en-US" sz="2100" b="1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default </a:t>
            </a:r>
            <a:r>
              <a:rPr lang="en-US"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(por defecto) y </a:t>
            </a:r>
            <a:r>
              <a:rPr lang="en-US" sz="2100" b="1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break </a:t>
            </a:r>
            <a:r>
              <a:rPr lang="en-US"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(detenerse).</a:t>
            </a:r>
            <a:endParaRPr sz="2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dd767738ca_0_25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g1dd767738ca_0_25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g1dd767738ca_0_25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6" name="Google Shape;986;g1dd767738ca_0_25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g1dd767738ca_0_25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g1dd767738ca_0_25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989" name="Google Shape;989;g1dd767738ca_0_25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g1dd767738ca_0_25"/>
          <p:cNvSpPr txBox="1"/>
          <p:nvPr/>
        </p:nvSpPr>
        <p:spPr>
          <a:xfrm>
            <a:off x="651700" y="1762525"/>
            <a:ext cx="4340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30200" lvl="0" indent="0" algn="l" rtl="0">
              <a:lnSpc>
                <a:spcPct val="144230"/>
              </a:lnSpc>
              <a:spcBef>
                <a:spcPts val="700"/>
              </a:spcBef>
              <a:spcAft>
                <a:spcPts val="7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rgbClr val="00AEAA"/>
                </a:solidFill>
                <a:latin typeface="Trebuchet MS"/>
                <a:ea typeface="Trebuchet MS"/>
                <a:cs typeface="Trebuchet MS"/>
                <a:sym typeface="Trebuchet MS"/>
              </a:rPr>
              <a:t>Palabras Reservadas</a:t>
            </a:r>
            <a:endParaRPr sz="3000" b="0" i="0" u="none" strike="noStrike" cap="none">
              <a:solidFill>
                <a:srgbClr val="00AEA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1" name="Google Shape;991;g1dd767738ca_0_25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g1dd767738ca_0_25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Switch Case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3" name="Google Shape;993;g1dd767738ca_0_25"/>
          <p:cNvSpPr txBox="1"/>
          <p:nvPr/>
        </p:nvSpPr>
        <p:spPr>
          <a:xfrm>
            <a:off x="573875" y="3119950"/>
            <a:ext cx="4999200" cy="19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70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Las selecciones (de los casos) se especifican con las palabras reservadas </a:t>
            </a:r>
            <a:r>
              <a:rPr lang="en-US" sz="2100" b="1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US" sz="2100" b="1" i="0" u="none" strike="noStrike" cap="none">
                <a:solidFill>
                  <a:srgbClr val="0000C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(cambiar), </a:t>
            </a:r>
            <a:r>
              <a:rPr lang="en-US" sz="2100" b="1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-US"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(caso), </a:t>
            </a:r>
            <a:r>
              <a:rPr lang="en-US" sz="2100" b="1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default </a:t>
            </a:r>
            <a:r>
              <a:rPr lang="en-US"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(por defecto) y </a:t>
            </a:r>
            <a:r>
              <a:rPr lang="en-US" sz="2100" b="1" i="0" u="none" strike="noStrike" cap="none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break </a:t>
            </a:r>
            <a:r>
              <a:rPr lang="en-US"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(detenerse).</a:t>
            </a:r>
            <a:endParaRPr sz="2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4" name="Google Shape;994;g1dd767738ca_0_25"/>
          <p:cNvSpPr txBox="1"/>
          <p:nvPr/>
        </p:nvSpPr>
        <p:spPr>
          <a:xfrm>
            <a:off x="6236000" y="1316800"/>
            <a:ext cx="5717400" cy="489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9D00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US" sz="2000" b="0" i="0" u="none" strike="noStrike" cap="none">
                <a:solidFill>
                  <a:srgbClr val="9EFE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i="0" u="none" strike="noStrike" cap="non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000" b="0" i="0" u="none" strike="noStrike" cap="none">
                <a:solidFill>
                  <a:srgbClr val="9EFE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 b="0" i="0" u="none" strike="noStrike" cap="none">
              <a:solidFill>
                <a:srgbClr val="9EFE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9EFE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 b="0" i="0" u="none" strike="noStrike" cap="none">
                <a:solidFill>
                  <a:srgbClr val="FF9D0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US" sz="2000" b="0" i="0" u="none" strike="noStrike" cap="none">
                <a:solidFill>
                  <a:srgbClr val="9EFE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val1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9EFE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000" b="0" i="0" u="none" strike="noStrike" cap="none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// instrucciones si </a:t>
            </a:r>
            <a:r>
              <a:rPr lang="en-US" sz="2000" b="1" i="0" u="none" strike="noStrike" cap="non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 b="0" i="0" u="none" strike="noStrike" cap="none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 es </a:t>
            </a:r>
            <a:r>
              <a:rPr lang="en-US" sz="2000" b="1" i="0" u="none" strike="noStrike" cap="non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val1</a:t>
            </a:r>
            <a:endParaRPr sz="2000" b="1" i="0" u="none" strike="noStrike" cap="non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9EFE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000" b="0" i="0" u="none" strike="noStrike" cap="none">
                <a:solidFill>
                  <a:srgbClr val="FF9D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9EFE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 b="0" i="0" u="none" strike="noStrike" cap="none">
                <a:solidFill>
                  <a:srgbClr val="FF9D0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US" sz="2000" b="0" i="0" u="none" strike="noStrike" cap="none">
                <a:solidFill>
                  <a:srgbClr val="9EFE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val2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9EFE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0" i="0" u="none" strike="noStrike" cap="none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 // instrucciones si </a:t>
            </a:r>
            <a:r>
              <a:rPr lang="en-US" sz="2000" b="1" i="0" u="none" strike="noStrike" cap="non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 b="0" i="0" u="none" strike="noStrike" cap="none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 es </a:t>
            </a:r>
            <a:r>
              <a:rPr lang="en-US" sz="2000" b="1" i="0" u="none" strike="noStrike" cap="non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val2</a:t>
            </a:r>
            <a:endParaRPr sz="2000" b="0" i="0" u="none" strike="noStrike" cap="none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9EFE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000" b="0" i="0" u="none" strike="noStrike" cap="none">
                <a:solidFill>
                  <a:srgbClr val="FF9D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… 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9EFE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 b="0" i="0" u="none" strike="noStrike" cap="none">
                <a:solidFill>
                  <a:srgbClr val="FF9D0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-US" sz="2000" b="0" i="0" u="none" strike="noStrike" cap="none">
                <a:solidFill>
                  <a:srgbClr val="64CBC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i="0" u="none" strike="noStrike" cap="non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valN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9EFE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0" i="0" u="none" strike="noStrike" cap="none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 // instrucciones si </a:t>
            </a:r>
            <a:r>
              <a:rPr lang="en-US" sz="2000" b="1" i="0" u="none" strike="noStrike" cap="non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 b="0" i="0" u="none" strike="noStrike" cap="none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 es </a:t>
            </a:r>
            <a:r>
              <a:rPr lang="en-US" sz="2000" b="1" i="0" u="none" strike="noStrike" cap="non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valN</a:t>
            </a:r>
            <a:endParaRPr sz="2000" b="0" i="0" u="none" strike="noStrike" cap="none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9EFEFF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z="2000" b="0" i="0" u="none" strike="noStrike" cap="none">
                <a:solidFill>
                  <a:srgbClr val="FF9D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9EFE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 b="0" i="0" u="none" strike="noStrike" cap="none">
                <a:solidFill>
                  <a:srgbClr val="FF9D0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     // instrucciones si </a:t>
            </a:r>
            <a:r>
              <a:rPr lang="en-US" sz="2000" b="1" i="0" u="none" strike="noStrike" cap="non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000" b="0" i="0" u="none" strike="noStrike" cap="none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 no es                                              </a:t>
            </a:r>
            <a:endParaRPr sz="2000" b="1" i="0" u="none" strike="noStrike" cap="non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	     val1,val2, …</a:t>
            </a:r>
            <a:endParaRPr sz="2000" b="1" i="0" u="none" strike="noStrike" cap="non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330200" lvl="0" indent="0" algn="l" rtl="0">
              <a:lnSpc>
                <a:spcPct val="144230"/>
              </a:lnSpc>
              <a:spcBef>
                <a:spcPts val="700"/>
              </a:spcBef>
              <a:spcAft>
                <a:spcPts val="7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5" name="Google Shape;995;g1dd767738ca_0_25"/>
          <p:cNvSpPr/>
          <p:nvPr/>
        </p:nvSpPr>
        <p:spPr>
          <a:xfrm>
            <a:off x="5672938" y="3666550"/>
            <a:ext cx="463200" cy="192600"/>
          </a:xfrm>
          <a:prstGeom prst="rightArrow">
            <a:avLst>
              <a:gd name="adj1" fmla="val 50000"/>
              <a:gd name="adj2" fmla="val 91965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20f4114666e_0_536"/>
          <p:cNvSpPr/>
          <p:nvPr/>
        </p:nvSpPr>
        <p:spPr>
          <a:xfrm>
            <a:off x="4820500" y="2321788"/>
            <a:ext cx="6643800" cy="2652000"/>
          </a:xfrm>
          <a:prstGeom prst="round1Rect">
            <a:avLst>
              <a:gd name="adj" fmla="val 16667"/>
            </a:avLst>
          </a:prstGeom>
          <a:solidFill>
            <a:srgbClr val="64CB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g20f4114666e_0_536"/>
          <p:cNvSpPr/>
          <p:nvPr/>
        </p:nvSpPr>
        <p:spPr>
          <a:xfrm>
            <a:off x="0" y="1725611"/>
            <a:ext cx="243204" cy="5132705"/>
          </a:xfrm>
          <a:custGeom>
            <a:avLst/>
            <a:gdLst/>
            <a:ahLst/>
            <a:cxnLst/>
            <a:rect l="l" t="t" r="r" b="b"/>
            <a:pathLst>
              <a:path w="243204" h="5132705" extrusionOk="0">
                <a:moveTo>
                  <a:pt x="0" y="0"/>
                </a:moveTo>
                <a:lnTo>
                  <a:pt x="242886" y="0"/>
                </a:lnTo>
                <a:lnTo>
                  <a:pt x="242886" y="5132387"/>
                </a:lnTo>
                <a:lnTo>
                  <a:pt x="0" y="5132387"/>
                </a:lnTo>
                <a:lnTo>
                  <a:pt x="0" y="0"/>
                </a:lnTo>
                <a:close/>
              </a:path>
            </a:pathLst>
          </a:custGeom>
          <a:solidFill>
            <a:srgbClr val="64CBC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g20f4114666e_0_536"/>
          <p:cNvSpPr/>
          <p:nvPr/>
        </p:nvSpPr>
        <p:spPr>
          <a:xfrm>
            <a:off x="9185075" y="6323026"/>
            <a:ext cx="3010662" cy="536885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g20f4114666e_0_536"/>
          <p:cNvSpPr/>
          <p:nvPr/>
        </p:nvSpPr>
        <p:spPr>
          <a:xfrm>
            <a:off x="9287540" y="6444999"/>
            <a:ext cx="292455" cy="292933"/>
          </a:xfrm>
          <a:custGeom>
            <a:avLst/>
            <a:gdLst/>
            <a:ahLst/>
            <a:cxnLst/>
            <a:rect l="l" t="t" r="r" b="b"/>
            <a:pathLst>
              <a:path w="386079" h="384175" extrusionOk="0">
                <a:moveTo>
                  <a:pt x="0" y="0"/>
                </a:moveTo>
                <a:lnTo>
                  <a:pt x="385762" y="0"/>
                </a:lnTo>
                <a:lnTo>
                  <a:pt x="385762" y="384174"/>
                </a:lnTo>
                <a:lnTo>
                  <a:pt x="0" y="384174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4" name="Google Shape;1004;g20f4114666e_0_536"/>
          <p:cNvPicPr preferRelativeResize="0"/>
          <p:nvPr/>
        </p:nvPicPr>
        <p:blipFill rotWithShape="1">
          <a:blip r:embed="rId3">
            <a:alphaModFix/>
          </a:blip>
          <a:srcRect t="17296" b="17581"/>
          <a:stretch/>
        </p:blipFill>
        <p:spPr>
          <a:xfrm>
            <a:off x="0" y="0"/>
            <a:ext cx="2825825" cy="10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g20f4114666e_0_536"/>
          <p:cNvSpPr/>
          <p:nvPr/>
        </p:nvSpPr>
        <p:spPr>
          <a:xfrm>
            <a:off x="0" y="1127800"/>
            <a:ext cx="3519000" cy="70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g20f4114666e_0_536"/>
          <p:cNvSpPr txBox="1"/>
          <p:nvPr/>
        </p:nvSpPr>
        <p:spPr>
          <a:xfrm>
            <a:off x="2912200" y="173475"/>
            <a:ext cx="2212800" cy="67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3870"/>
                </a:solidFill>
                <a:latin typeface="Oswald"/>
                <a:ea typeface="Oswald"/>
                <a:cs typeface="Oswald"/>
                <a:sym typeface="Oswald"/>
              </a:rPr>
              <a:t>INGENIERÍA DE </a:t>
            </a:r>
            <a:r>
              <a:rPr lang="en-US" sz="1600" b="0" i="0" u="none" strike="noStrike" cap="none">
                <a:solidFill>
                  <a:srgbClr val="003870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SISTEMAS Y COMPUTACIÓN</a:t>
            </a:r>
            <a:endParaRPr sz="1600" b="0" i="0" u="none" strike="noStrike" cap="none">
              <a:solidFill>
                <a:srgbClr val="003870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1007" name="Google Shape;1007;g20f4114666e_0_536"/>
          <p:cNvSpPr/>
          <p:nvPr/>
        </p:nvSpPr>
        <p:spPr>
          <a:xfrm>
            <a:off x="2807500" y="273850"/>
            <a:ext cx="28500" cy="452400"/>
          </a:xfrm>
          <a:prstGeom prst="rect">
            <a:avLst/>
          </a:prstGeom>
          <a:solidFill>
            <a:srgbClr val="003870"/>
          </a:solidFill>
          <a:ln w="9525" cap="flat" cmpd="sng">
            <a:solidFill>
              <a:srgbClr val="0038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8" name="Google Shape;1008;g20f4114666e_0_5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9100" y="2295550"/>
            <a:ext cx="2825825" cy="282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g20f4114666e_0_536"/>
          <p:cNvSpPr txBox="1"/>
          <p:nvPr/>
        </p:nvSpPr>
        <p:spPr>
          <a:xfrm>
            <a:off x="5045200" y="2692500"/>
            <a:ext cx="61944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Python no cuenta con la estructura condicional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Switch Case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Se puede usar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elif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 un diccionario (estructura de datos) que permiten un funcionamiento similar.</a:t>
            </a:r>
            <a:endParaRPr sz="2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0" name="Google Shape;1010;g20f4114666e_0_536"/>
          <p:cNvSpPr/>
          <p:nvPr/>
        </p:nvSpPr>
        <p:spPr>
          <a:xfrm>
            <a:off x="6829250" y="-2"/>
            <a:ext cx="5362742" cy="510604"/>
          </a:xfrm>
          <a:custGeom>
            <a:avLst/>
            <a:gdLst/>
            <a:ahLst/>
            <a:cxnLst/>
            <a:rect l="l" t="t" r="r" b="b"/>
            <a:pathLst>
              <a:path w="7526655" h="1501775" extrusionOk="0">
                <a:moveTo>
                  <a:pt x="0" y="0"/>
                </a:moveTo>
                <a:lnTo>
                  <a:pt x="7526337" y="0"/>
                </a:lnTo>
                <a:lnTo>
                  <a:pt x="7526337" y="1501774"/>
                </a:lnTo>
                <a:lnTo>
                  <a:pt x="0" y="1501774"/>
                </a:lnTo>
                <a:lnTo>
                  <a:pt x="0" y="0"/>
                </a:lnTo>
                <a:close/>
              </a:path>
            </a:pathLst>
          </a:custGeom>
          <a:solidFill>
            <a:srgbClr val="00AEA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g20f4114666e_0_536"/>
          <p:cNvSpPr txBox="1"/>
          <p:nvPr/>
        </p:nvSpPr>
        <p:spPr>
          <a:xfrm>
            <a:off x="6885700" y="0"/>
            <a:ext cx="529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3870"/>
                </a:solidFill>
                <a:latin typeface="Trebuchet MS"/>
                <a:ea typeface="Trebuchet MS"/>
                <a:cs typeface="Trebuchet MS"/>
                <a:sym typeface="Trebuchet MS"/>
              </a:rPr>
              <a:t>Switch Case</a:t>
            </a:r>
            <a:endParaRPr sz="2000" b="1" i="0" u="none" strike="noStrike" cap="none">
              <a:solidFill>
                <a:srgbClr val="00387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Panorámica</PresentationFormat>
  <Paragraphs>29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Cormorant Light</vt:lpstr>
      <vt:lpstr>Courier New</vt:lpstr>
      <vt:lpstr>Arial</vt:lpstr>
      <vt:lpstr>Trebuchet MS</vt:lpstr>
      <vt:lpstr>Calibri</vt:lpstr>
      <vt:lpstr>Oswald</vt:lpstr>
      <vt:lpstr>Oswald SemiBold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RICARDO  ORTEGA BOLA�OS</cp:lastModifiedBy>
  <cp:revision>1</cp:revision>
  <dcterms:created xsi:type="dcterms:W3CDTF">2022-07-17T16:15:25Z</dcterms:created>
  <dcterms:modified xsi:type="dcterms:W3CDTF">2023-09-12T14:24:25Z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