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Oswald SemiBold"/>
      <p:regular r:id="rId42"/>
      <p:bold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44E88A-0BD7-4F33-BAB3-74A1F3A48B0D}">
  <a:tblStyle styleId="{9F44E88A-0BD7-4F33-BAB3-74A1F3A48B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OswaldSemiBold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Oswald-regular.fntdata"/><Relationship Id="rId21" Type="http://schemas.openxmlformats.org/officeDocument/2006/relationships/slide" Target="slides/slide15.xml"/><Relationship Id="rId43" Type="http://schemas.openxmlformats.org/officeDocument/2006/relationships/font" Target="fonts/OswaldSemiBol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ef59d5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27ef59d55d0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ef59d55d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27ef59d55d0_0_13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ef59d55d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27ef59d55d0_0_15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ef59d55d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27ef59d55d0_0_17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ef59d55d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27ef59d55d0_0_18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ef59d55d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27ef59d55d0_0_20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ef59d55d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27ef59d55d0_0_22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ef59d55d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27ef59d55d0_0_23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ef59d55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27ef59d55d0_0_25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ef59d55d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27ef59d55d0_0_26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ef59d55d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g27ef59d55d0_0_28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ef59d55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27ef59d55d0_0_1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ef59d55d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g27ef59d55d0_0_30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7ef59d55d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g27ef59d55d0_0_31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7ef59d55d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g27ef59d55d0_0_33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7ef59d55d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g27ef59d55d0_0_35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7ef59d55d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1" name="Google Shape;451;g27ef59d55d0_0_36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7ef59d55d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6" name="Google Shape;466;g27ef59d55d0_0_38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7ef59d55d0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2" name="Google Shape;482;g27ef59d55d0_0_39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7ef59d55d0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7" name="Google Shape;497;g27ef59d55d0_0_40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7ef59d55d0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3" name="Google Shape;513;g27ef59d55d0_0_42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7ef59d55d0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8" name="Google Shape;528;g27ef59d55d0_0_43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ef59d55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27ef59d55d0_0_2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7ef59d55d0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4" name="Google Shape;544;g27ef59d55d0_0_45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7ef59d55d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1" name="Google Shape;561;g27ef59d55d0_0_46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7ef59d55d0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8" name="Google Shape;578;g27ef59d55d0_0_48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7ef59d55d0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5" name="Google Shape;595;g27ef59d55d0_0_50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7ef59d55d0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2" name="Google Shape;612;g27ef59d55d0_0_51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7ef59d55d0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9" name="Google Shape;629;g27ef59d55d0_0_53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ef59d55d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7ef59d55d0_0_4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ef59d55d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7ef59d55d0_0_5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ef59d55d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27ef59d55d0_0_7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ef59d55d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27ef59d55d0_0_9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ef59d55d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27ef59d55d0_0_10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ef59d55d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27ef59d55d0_0_12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58" name="Google Shape;58;p13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1231763" y="1950816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Ejemplos Ciclo Para 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[for]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537731" y="1199888"/>
            <a:ext cx="8042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un programa que me imprima los números del 2 al 5, además debe restarle 10 a la variable índice e imprimirlo. Realice una prueba de escritorio.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537731" y="1199888"/>
            <a:ext cx="8042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un programa que me imprima los números del 2 al 5, además debe restarle 10 a la variable índice e imprimirlo. Realice una prueba de escritorio.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1379400" y="3009563"/>
            <a:ext cx="35655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(2, 6, 1):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(i-10)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5447438" y="2324963"/>
            <a:ext cx="3027672" cy="2221020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Podemos cambiar el rango de inicio de la iteración en caso de que se requiera tomar solo una parte específica de esta o discriminar un segmento. 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3812" y="3354844"/>
            <a:ext cx="1257169" cy="127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537731" y="1199888"/>
            <a:ext cx="39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430275" y="2538525"/>
            <a:ext cx="3413400" cy="118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(2, 6, 1):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(num)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(num-10)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7" name="Google Shape;257;p25"/>
          <p:cNvGraphicFramePr/>
          <p:nvPr/>
        </p:nvGraphicFramePr>
        <p:xfrm>
          <a:off x="4316906" y="1924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29225"/>
                <a:gridCol w="1555875"/>
                <a:gridCol w="1248150"/>
                <a:gridCol w="865850"/>
              </a:tblGrid>
              <a:tr h="35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num-10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-8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25"/>
          <p:cNvSpPr txBox="1"/>
          <p:nvPr/>
        </p:nvSpPr>
        <p:spPr>
          <a:xfrm>
            <a:off x="5296819" y="1294200"/>
            <a:ext cx="26394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Comparación:   </a:t>
            </a:r>
            <a:r>
              <a:rPr b="1" i="0" lang="e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&lt; 6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537731" y="1199888"/>
            <a:ext cx="39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430275" y="2538525"/>
            <a:ext cx="3413400" cy="118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(2, 6, 1):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(num)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(num-10)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75" name="Google Shape;275;p26"/>
          <p:cNvGraphicFramePr/>
          <p:nvPr/>
        </p:nvGraphicFramePr>
        <p:xfrm>
          <a:off x="4316906" y="1924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29225"/>
                <a:gridCol w="1555875"/>
                <a:gridCol w="1248150"/>
                <a:gridCol w="865850"/>
              </a:tblGrid>
              <a:tr h="35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num-10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-8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-7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26"/>
          <p:cNvSpPr txBox="1"/>
          <p:nvPr/>
        </p:nvSpPr>
        <p:spPr>
          <a:xfrm>
            <a:off x="5296819" y="1294200"/>
            <a:ext cx="26394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Comparación:   </a:t>
            </a:r>
            <a:r>
              <a:rPr b="1" i="0" lang="e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&lt; 6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2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537731" y="1199888"/>
            <a:ext cx="39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430275" y="2538525"/>
            <a:ext cx="3413400" cy="118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(2, 6, 1):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(num)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(num-10)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93" name="Google Shape;293;p27"/>
          <p:cNvGraphicFramePr/>
          <p:nvPr/>
        </p:nvGraphicFramePr>
        <p:xfrm>
          <a:off x="4316906" y="1924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29225"/>
                <a:gridCol w="1555875"/>
                <a:gridCol w="1248150"/>
                <a:gridCol w="865850"/>
              </a:tblGrid>
              <a:tr h="35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num-10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-8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-7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27"/>
          <p:cNvSpPr txBox="1"/>
          <p:nvPr/>
        </p:nvSpPr>
        <p:spPr>
          <a:xfrm>
            <a:off x="5296819" y="1294200"/>
            <a:ext cx="26394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Comparación:   </a:t>
            </a:r>
            <a:r>
              <a:rPr b="1" i="0" lang="e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&lt; 6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537731" y="1199888"/>
            <a:ext cx="39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430275" y="2538525"/>
            <a:ext cx="3413400" cy="118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(2, 6, 1):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(num)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(num-10)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11" name="Google Shape;311;p28"/>
          <p:cNvGraphicFramePr/>
          <p:nvPr/>
        </p:nvGraphicFramePr>
        <p:xfrm>
          <a:off x="4316906" y="1924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29225"/>
                <a:gridCol w="1555875"/>
                <a:gridCol w="1248150"/>
                <a:gridCol w="865850"/>
              </a:tblGrid>
              <a:tr h="35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num-10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-8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-7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28"/>
          <p:cNvSpPr txBox="1"/>
          <p:nvPr/>
        </p:nvSpPr>
        <p:spPr>
          <a:xfrm>
            <a:off x="5296819" y="1294200"/>
            <a:ext cx="26394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Comparación:   </a:t>
            </a:r>
            <a:r>
              <a:rPr b="1" i="0" lang="e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&lt; 6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>
            <a:off x="537731" y="1199888"/>
            <a:ext cx="39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430275" y="2538525"/>
            <a:ext cx="3413400" cy="118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(2, 6, 1):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(num)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(num-10)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29" name="Google Shape;329;p29"/>
          <p:cNvGraphicFramePr/>
          <p:nvPr/>
        </p:nvGraphicFramePr>
        <p:xfrm>
          <a:off x="4316906" y="1924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29225"/>
                <a:gridCol w="1555875"/>
                <a:gridCol w="1248150"/>
                <a:gridCol w="865850"/>
              </a:tblGrid>
              <a:tr h="35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num-10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-8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-7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p29"/>
          <p:cNvSpPr txBox="1"/>
          <p:nvPr/>
        </p:nvSpPr>
        <p:spPr>
          <a:xfrm>
            <a:off x="5296819" y="1294200"/>
            <a:ext cx="26394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Comparación:   </a:t>
            </a:r>
            <a:r>
              <a:rPr b="1" i="0" lang="e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&lt; 6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3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537731" y="1199888"/>
            <a:ext cx="8042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un programa que me imprima, con paso 2, los números del 0 al 8, además debe imprimir un mensaje cuando la variable índice sea 8. Realice una prueba de escritorio.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3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56" name="Google Shape;356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537731" y="1199888"/>
            <a:ext cx="8042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un programa que me imprima, con paso 2, los números del 0 al 8, además debe imprimir un mensaje cuando la variable índice sea 8. Realice una prueba de escritorio.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5707219" y="2608163"/>
            <a:ext cx="2639196" cy="1844316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También podemos cambiar el tamaño de las iteraciones (paso) de manera lo necesitemos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2" name="Google Shape;36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8863" y="3582485"/>
            <a:ext cx="1084538" cy="108452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1"/>
          <p:cNvSpPr txBox="1"/>
          <p:nvPr/>
        </p:nvSpPr>
        <p:spPr>
          <a:xfrm>
            <a:off x="648525" y="2909325"/>
            <a:ext cx="4852800" cy="197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i=0; i&lt;=8; i+=2) {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== 8) {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s" sz="17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#8"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470644" y="1106644"/>
            <a:ext cx="80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2469825" y="1133147"/>
            <a:ext cx="4204500" cy="143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i=0; i&lt;=8; i+=2)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== 8)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#8"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80" name="Google Shape;380;p32"/>
          <p:cNvGraphicFramePr/>
          <p:nvPr/>
        </p:nvGraphicFramePr>
        <p:xfrm>
          <a:off x="980981" y="2707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65525"/>
                <a:gridCol w="1337150"/>
                <a:gridCol w="1319275"/>
                <a:gridCol w="832625"/>
                <a:gridCol w="1507400"/>
                <a:gridCol w="1152950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 1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Comparación </a:t>
                      </a: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 2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37731" y="1199888"/>
            <a:ext cx="8042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un programa que me imprima los números del 1 al 5, además debe multiplicar por 3 la variable índice e imprimirlo. Realice una prueba de escritorio.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3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91" name="Google Shape;391;p3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3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3"/>
          <p:cNvSpPr txBox="1"/>
          <p:nvPr/>
        </p:nvSpPr>
        <p:spPr>
          <a:xfrm>
            <a:off x="470644" y="1106644"/>
            <a:ext cx="80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33"/>
          <p:cNvSpPr txBox="1"/>
          <p:nvPr/>
        </p:nvSpPr>
        <p:spPr>
          <a:xfrm>
            <a:off x="2469825" y="1133147"/>
            <a:ext cx="4204500" cy="143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i=0; i&lt;=8; i+=2)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== 8)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#8"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97" name="Google Shape;397;p33"/>
          <p:cNvGraphicFramePr/>
          <p:nvPr/>
        </p:nvGraphicFramePr>
        <p:xfrm>
          <a:off x="980981" y="2707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65525"/>
                <a:gridCol w="1337150"/>
                <a:gridCol w="1319275"/>
                <a:gridCol w="832625"/>
                <a:gridCol w="1507400"/>
                <a:gridCol w="1152950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 1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Comparación </a:t>
                      </a: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 2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3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1" name="Google Shape;411;p3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4"/>
          <p:cNvSpPr txBox="1"/>
          <p:nvPr/>
        </p:nvSpPr>
        <p:spPr>
          <a:xfrm>
            <a:off x="470644" y="1106644"/>
            <a:ext cx="80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3" name="Google Shape;413;p34"/>
          <p:cNvSpPr txBox="1"/>
          <p:nvPr/>
        </p:nvSpPr>
        <p:spPr>
          <a:xfrm>
            <a:off x="2469825" y="1133147"/>
            <a:ext cx="4204500" cy="143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i=0; i&lt;=8; i+=2)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== 8)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#8"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14" name="Google Shape;414;p34"/>
          <p:cNvGraphicFramePr/>
          <p:nvPr/>
        </p:nvGraphicFramePr>
        <p:xfrm>
          <a:off x="980981" y="2707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65525"/>
                <a:gridCol w="1337150"/>
                <a:gridCol w="1319275"/>
                <a:gridCol w="832625"/>
                <a:gridCol w="1507400"/>
                <a:gridCol w="1152950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 1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Comparación </a:t>
                      </a: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 2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3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25" name="Google Shape;425;p3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5"/>
          <p:cNvSpPr txBox="1"/>
          <p:nvPr/>
        </p:nvSpPr>
        <p:spPr>
          <a:xfrm>
            <a:off x="470644" y="1106644"/>
            <a:ext cx="80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0" name="Google Shape;430;p35"/>
          <p:cNvSpPr txBox="1"/>
          <p:nvPr/>
        </p:nvSpPr>
        <p:spPr>
          <a:xfrm>
            <a:off x="2469825" y="1133147"/>
            <a:ext cx="4204500" cy="143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i=0; i&lt;=8; i+=2)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== 8)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#8"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31" name="Google Shape;431;p35"/>
          <p:cNvGraphicFramePr/>
          <p:nvPr/>
        </p:nvGraphicFramePr>
        <p:xfrm>
          <a:off x="980981" y="2707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65525"/>
                <a:gridCol w="1337150"/>
                <a:gridCol w="1319275"/>
                <a:gridCol w="832625"/>
                <a:gridCol w="1507400"/>
                <a:gridCol w="1152950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 1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Comparación </a:t>
                      </a: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 2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"Hola #8"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3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42" name="Google Shape;442;p3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470644" y="1106644"/>
            <a:ext cx="80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7" name="Google Shape;447;p36"/>
          <p:cNvSpPr txBox="1"/>
          <p:nvPr/>
        </p:nvSpPr>
        <p:spPr>
          <a:xfrm>
            <a:off x="2469825" y="1133147"/>
            <a:ext cx="4204500" cy="143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i=0; i&lt;=8; i+=2)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== 8)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#8"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48" name="Google Shape;448;p36"/>
          <p:cNvGraphicFramePr/>
          <p:nvPr/>
        </p:nvGraphicFramePr>
        <p:xfrm>
          <a:off x="980981" y="2707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65525"/>
                <a:gridCol w="1337150"/>
                <a:gridCol w="1319275"/>
                <a:gridCol w="832625"/>
                <a:gridCol w="1507400"/>
                <a:gridCol w="1152950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 1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Comparación </a:t>
                      </a: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 2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"Hola #8"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3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59" name="Google Shape;459;p3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7"/>
          <p:cNvSpPr txBox="1"/>
          <p:nvPr/>
        </p:nvSpPr>
        <p:spPr>
          <a:xfrm>
            <a:off x="538894" y="1162406"/>
            <a:ext cx="7622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Carmen tiene una hija de 3 años que está aprendiendo a contar los números. Diseña un programa que le permita mostrar un conteo que inicie en 0 y finalice en la cifra que ella elija.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3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74" name="Google Shape;474;p3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8"/>
          <p:cNvSpPr txBox="1"/>
          <p:nvPr/>
        </p:nvSpPr>
        <p:spPr>
          <a:xfrm>
            <a:off x="538894" y="1162406"/>
            <a:ext cx="7622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Carmen tiene una hija de 3 años que está aprendiendo a contar los números. Diseña un programa que le permita mostrar un conteo que inicie en 0 y finalice en la cifra que ella elija.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38"/>
          <p:cNvSpPr txBox="1"/>
          <p:nvPr/>
        </p:nvSpPr>
        <p:spPr>
          <a:xfrm>
            <a:off x="1263263" y="2944388"/>
            <a:ext cx="6617400" cy="111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b="1" i="0" lang="es" sz="17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"Ingrese el final del ciclo for: "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i="0" lang="es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(0, n+1, 1):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7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3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Python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3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90" name="Google Shape;490;p3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3" name="Google Shape;493;p3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9"/>
          <p:cNvSpPr txBox="1"/>
          <p:nvPr/>
        </p:nvSpPr>
        <p:spPr>
          <a:xfrm>
            <a:off x="538894" y="1162406"/>
            <a:ext cx="7622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Realice un programa que imprima, con paso 2, los números de un determinado rango que el usuario debe ingresar.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4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0"/>
          <p:cNvSpPr txBox="1"/>
          <p:nvPr/>
        </p:nvSpPr>
        <p:spPr>
          <a:xfrm>
            <a:off x="538894" y="1162406"/>
            <a:ext cx="7622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Realice un programa que imprima, con paso 2, los números de un determinado rango que el usuario debe ingresar.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8" name="Google Shape;508;p40"/>
          <p:cNvSpPr txBox="1"/>
          <p:nvPr/>
        </p:nvSpPr>
        <p:spPr>
          <a:xfrm>
            <a:off x="1016325" y="2421329"/>
            <a:ext cx="7111500" cy="22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scn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Scanner(</a:t>
            </a:r>
            <a:r>
              <a:rPr b="1" i="0" lang="es" sz="15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5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5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s" sz="15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el numero inicial del rango: 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start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scn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.nextInt();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5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s" sz="15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el numero final del rango: "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 end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scn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.nextInt();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i&lt;=</a:t>
            </a:r>
            <a:r>
              <a:rPr b="1" i="0" lang="es" sz="15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i+=2) 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5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5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4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8" name="Google Shape;518;p4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21" name="Google Shape;521;p4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5" name="Google Shape;525;p41"/>
          <p:cNvSpPr txBox="1"/>
          <p:nvPr/>
        </p:nvSpPr>
        <p:spPr>
          <a:xfrm>
            <a:off x="458456" y="1106644"/>
            <a:ext cx="78636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6.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Realice un programa que haga una cuenta regresiva desde un número ingresado por el usuario. La cuenta regresiva debe terminar en 0. Realice una prueba de escritorio con </a:t>
            </a:r>
            <a:r>
              <a:rPr b="0" i="0" lang="e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4</a:t>
            </a:r>
            <a:r>
              <a:rPr b="0" i="0" lang="e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3" name="Google Shape;533;p4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36" name="Google Shape;536;p4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2"/>
          <p:cNvSpPr txBox="1"/>
          <p:nvPr/>
        </p:nvSpPr>
        <p:spPr>
          <a:xfrm>
            <a:off x="458456" y="1106644"/>
            <a:ext cx="78636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6.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Realice un programa que haga una cuenta regresiva desde un número ingresado por el usuario. La cuenta regresiva debe terminar en 0. Realice una prueba de escritorio con </a:t>
            </a:r>
            <a:r>
              <a:rPr b="0" i="0" lang="e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4</a:t>
            </a:r>
            <a:r>
              <a:rPr b="0" i="0" lang="e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9" name="Google Shape;539;p4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1" name="Google Shape;541;p42"/>
          <p:cNvSpPr txBox="1"/>
          <p:nvPr/>
        </p:nvSpPr>
        <p:spPr>
          <a:xfrm>
            <a:off x="922725" y="2600316"/>
            <a:ext cx="7298400" cy="210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6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scn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Scanner(</a:t>
            </a:r>
            <a:r>
              <a:rPr b="1" i="0" lang="es" sz="16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6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6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s" sz="16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numero: "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6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6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6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scn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.nextInt();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6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b="1" i="0" lang="es" sz="16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i&gt;=0; i--) 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6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// Notemos que escribir i-- es similar a escribir i=i-1</a:t>
            </a:r>
            <a:endParaRPr b="1" i="0" sz="1600" u="none" cap="none" strike="noStrike">
              <a:solidFill>
                <a:srgbClr val="699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6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6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37731" y="1199888"/>
            <a:ext cx="8042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</a:t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Realizar un programa que me imprima los números del 1 al 5, además debe multiplicar por 3 la variable índice e imprimirlo. Realice una prueba de escritorio.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677031" y="2916319"/>
            <a:ext cx="3764100" cy="118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i=1; i&lt;=5; i++){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.println(i*3);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4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2" name="Google Shape;552;p4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3"/>
          <p:cNvSpPr txBox="1"/>
          <p:nvPr/>
        </p:nvSpPr>
        <p:spPr>
          <a:xfrm>
            <a:off x="488925" y="1106644"/>
            <a:ext cx="17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6.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5" name="Google Shape;555;p4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7" name="Google Shape;557;p43"/>
          <p:cNvSpPr txBox="1"/>
          <p:nvPr/>
        </p:nvSpPr>
        <p:spPr>
          <a:xfrm>
            <a:off x="2817338" y="1212056"/>
            <a:ext cx="3509400" cy="10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4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4;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b="1" i="0" lang="es" sz="14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i&gt;=0; i--) {</a:t>
            </a:r>
            <a:endParaRPr b="1" i="0" sz="1400" u="none" cap="none" strike="noStrike">
              <a:solidFill>
                <a:srgbClr val="699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58" name="Google Shape;558;p43"/>
          <p:cNvGraphicFramePr/>
          <p:nvPr/>
        </p:nvGraphicFramePr>
        <p:xfrm>
          <a:off x="2344706" y="2366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65525"/>
                <a:gridCol w="1337150"/>
                <a:gridCol w="1319275"/>
                <a:gridCol w="832625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6" name="Google Shape;566;p4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69" name="Google Shape;569;p4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4"/>
          <p:cNvSpPr txBox="1"/>
          <p:nvPr/>
        </p:nvSpPr>
        <p:spPr>
          <a:xfrm>
            <a:off x="488925" y="1106644"/>
            <a:ext cx="17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6.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2" name="Google Shape;572;p4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4" name="Google Shape;574;p44"/>
          <p:cNvSpPr txBox="1"/>
          <p:nvPr/>
        </p:nvSpPr>
        <p:spPr>
          <a:xfrm>
            <a:off x="2817338" y="1212056"/>
            <a:ext cx="3509400" cy="10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4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4;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b="1" i="0" lang="es" sz="14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i&gt;=0; i--) {</a:t>
            </a:r>
            <a:endParaRPr b="1" i="0" sz="1400" u="none" cap="none" strike="noStrike">
              <a:solidFill>
                <a:srgbClr val="699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75" name="Google Shape;575;p44"/>
          <p:cNvGraphicFramePr/>
          <p:nvPr/>
        </p:nvGraphicFramePr>
        <p:xfrm>
          <a:off x="2344706" y="2366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65525"/>
                <a:gridCol w="1337150"/>
                <a:gridCol w="1319275"/>
                <a:gridCol w="832625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3" name="Google Shape;583;p4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86" name="Google Shape;586;p4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5"/>
          <p:cNvSpPr txBox="1"/>
          <p:nvPr/>
        </p:nvSpPr>
        <p:spPr>
          <a:xfrm>
            <a:off x="488925" y="1106644"/>
            <a:ext cx="17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6.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9" name="Google Shape;589;p4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1" name="Google Shape;591;p45"/>
          <p:cNvSpPr txBox="1"/>
          <p:nvPr/>
        </p:nvSpPr>
        <p:spPr>
          <a:xfrm>
            <a:off x="2817338" y="1212056"/>
            <a:ext cx="3509400" cy="10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4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4;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b="1" i="0" lang="es" sz="14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i&gt;=0; i--) {</a:t>
            </a:r>
            <a:endParaRPr b="1" i="0" sz="1400" u="none" cap="none" strike="noStrike">
              <a:solidFill>
                <a:srgbClr val="699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92" name="Google Shape;592;p45"/>
          <p:cNvGraphicFramePr/>
          <p:nvPr/>
        </p:nvGraphicFramePr>
        <p:xfrm>
          <a:off x="2344706" y="2366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65525"/>
                <a:gridCol w="1337150"/>
                <a:gridCol w="1319275"/>
                <a:gridCol w="832625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4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4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03" name="Google Shape;603;p4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6"/>
          <p:cNvSpPr txBox="1"/>
          <p:nvPr/>
        </p:nvSpPr>
        <p:spPr>
          <a:xfrm>
            <a:off x="488925" y="1106644"/>
            <a:ext cx="17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6.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6" name="Google Shape;606;p4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8" name="Google Shape;608;p46"/>
          <p:cNvSpPr txBox="1"/>
          <p:nvPr/>
        </p:nvSpPr>
        <p:spPr>
          <a:xfrm>
            <a:off x="2817338" y="1212056"/>
            <a:ext cx="3509400" cy="10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4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4;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b="1" i="0" lang="es" sz="14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i&gt;=0; i--) {</a:t>
            </a:r>
            <a:endParaRPr b="1" i="0" sz="1400" u="none" cap="none" strike="noStrike">
              <a:solidFill>
                <a:srgbClr val="699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09" name="Google Shape;609;p46"/>
          <p:cNvGraphicFramePr/>
          <p:nvPr/>
        </p:nvGraphicFramePr>
        <p:xfrm>
          <a:off x="2344706" y="2366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65525"/>
                <a:gridCol w="1337150"/>
                <a:gridCol w="1319275"/>
                <a:gridCol w="832625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7" name="Google Shape;617;p4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4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47"/>
          <p:cNvSpPr txBox="1"/>
          <p:nvPr/>
        </p:nvSpPr>
        <p:spPr>
          <a:xfrm>
            <a:off x="488925" y="1106644"/>
            <a:ext cx="17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6.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3" name="Google Shape;623;p4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4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5" name="Google Shape;625;p47"/>
          <p:cNvSpPr txBox="1"/>
          <p:nvPr/>
        </p:nvSpPr>
        <p:spPr>
          <a:xfrm>
            <a:off x="2817338" y="1212056"/>
            <a:ext cx="3509400" cy="10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4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4;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b="1" i="0" lang="es" sz="14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i&gt;=0; i--) {</a:t>
            </a:r>
            <a:endParaRPr b="1" i="0" sz="1400" u="none" cap="none" strike="noStrike">
              <a:solidFill>
                <a:srgbClr val="699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26" name="Google Shape;626;p47"/>
          <p:cNvGraphicFramePr/>
          <p:nvPr/>
        </p:nvGraphicFramePr>
        <p:xfrm>
          <a:off x="2344706" y="2366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65525"/>
                <a:gridCol w="1337150"/>
                <a:gridCol w="1319275"/>
                <a:gridCol w="832625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4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4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4" name="Google Shape;634;p4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4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37" name="Google Shape;637;p4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8"/>
          <p:cNvSpPr txBox="1"/>
          <p:nvPr/>
        </p:nvSpPr>
        <p:spPr>
          <a:xfrm>
            <a:off x="488925" y="1106644"/>
            <a:ext cx="17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6.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0" name="Google Shape;640;p4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2" name="Google Shape;642;p48"/>
          <p:cNvSpPr txBox="1"/>
          <p:nvPr/>
        </p:nvSpPr>
        <p:spPr>
          <a:xfrm>
            <a:off x="2817338" y="1212056"/>
            <a:ext cx="3509400" cy="10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4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4;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b="1" i="0" lang="es" sz="1400" u="none" cap="none" strike="noStrike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i&gt;=0; i--) {</a:t>
            </a:r>
            <a:endParaRPr b="1" i="0" sz="1400" u="none" cap="none" strike="noStrike">
              <a:solidFill>
                <a:srgbClr val="699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69985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43" name="Google Shape;643;p48"/>
          <p:cNvGraphicFramePr/>
          <p:nvPr/>
        </p:nvGraphicFramePr>
        <p:xfrm>
          <a:off x="2344706" y="2366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965525"/>
                <a:gridCol w="1337150"/>
                <a:gridCol w="1319275"/>
                <a:gridCol w="832625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Salida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37731" y="1199888"/>
            <a:ext cx="80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90056" y="2401650"/>
            <a:ext cx="3607800" cy="144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i=1; i&lt;=5; i++){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.println(i*3);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4340288" y="17377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1069025"/>
                <a:gridCol w="1308600"/>
                <a:gridCol w="1425775"/>
                <a:gridCol w="795700"/>
              </a:tblGrid>
              <a:tr h="35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i*3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537731" y="1199888"/>
            <a:ext cx="80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90056" y="2401650"/>
            <a:ext cx="3607800" cy="144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i=1; i&lt;=5; i++){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.println(i*3);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9" name="Google Shape;139;p18"/>
          <p:cNvGraphicFramePr/>
          <p:nvPr/>
        </p:nvGraphicFramePr>
        <p:xfrm>
          <a:off x="4340288" y="17377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1069025"/>
                <a:gridCol w="1308600"/>
                <a:gridCol w="1425775"/>
                <a:gridCol w="795700"/>
              </a:tblGrid>
              <a:tr h="35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i*3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37731" y="1199888"/>
            <a:ext cx="80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390056" y="2401650"/>
            <a:ext cx="3607800" cy="144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i=1; i&lt;=5; i++){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.println(i*3);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4340288" y="17377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1069025"/>
                <a:gridCol w="1308600"/>
                <a:gridCol w="1425775"/>
                <a:gridCol w="795700"/>
              </a:tblGrid>
              <a:tr h="35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i*3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537731" y="1199888"/>
            <a:ext cx="80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390056" y="2401650"/>
            <a:ext cx="3607800" cy="144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i=1; i&lt;=5; i++){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.println(i*3);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3" name="Google Shape;173;p20"/>
          <p:cNvGraphicFramePr/>
          <p:nvPr/>
        </p:nvGraphicFramePr>
        <p:xfrm>
          <a:off x="4340288" y="17377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1069025"/>
                <a:gridCol w="1308600"/>
                <a:gridCol w="1425775"/>
                <a:gridCol w="795700"/>
              </a:tblGrid>
              <a:tr h="35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i*3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537731" y="1199888"/>
            <a:ext cx="80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390056" y="2401650"/>
            <a:ext cx="3607800" cy="144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i=1; i&lt;=5; i++){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.println(i*3);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90" name="Google Shape;190;p21"/>
          <p:cNvGraphicFramePr/>
          <p:nvPr/>
        </p:nvGraphicFramePr>
        <p:xfrm>
          <a:off x="4340288" y="17377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1069025"/>
                <a:gridCol w="1308600"/>
                <a:gridCol w="1425775"/>
                <a:gridCol w="795700"/>
              </a:tblGrid>
              <a:tr h="35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i*3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537731" y="1199888"/>
            <a:ext cx="80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390056" y="2401650"/>
            <a:ext cx="3607800" cy="144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i=1; i&lt;=5; i++){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7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7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.println(i*3);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07" name="Google Shape;207;p22"/>
          <p:cNvGraphicFramePr/>
          <p:nvPr/>
        </p:nvGraphicFramePr>
        <p:xfrm>
          <a:off x="4340288" y="17377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{9F44E88A-0BD7-4F33-BAB3-74A1F3A48B0D}</a:tableStyleId>
              </a:tblPr>
              <a:tblGrid>
                <a:gridCol w="1069025"/>
                <a:gridCol w="1308600"/>
                <a:gridCol w="1425775"/>
                <a:gridCol w="795700"/>
              </a:tblGrid>
              <a:tr h="35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(var indice)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</a:t>
                      </a:r>
                      <a:r>
                        <a:rPr b="1" lang="e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omparación</a:t>
                      </a:r>
                      <a:endParaRPr b="1"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i*3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