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swald SemiBold"/>
      <p:regular r:id="rId36"/>
      <p:bold r:id="rId37"/>
    </p:embeddedFont>
    <p:embeddedFont>
      <p:font typeface="Oswald"/>
      <p:regular r:id="rId38"/>
      <p:bold r:id="rId39"/>
    </p:embeddedFont>
    <p:embeddedFont>
      <p:font typeface="Roboto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OswaldSemiBold-bold.fntdata"/><Relationship Id="rId14" Type="http://schemas.openxmlformats.org/officeDocument/2006/relationships/slide" Target="slides/slide9.xml"/><Relationship Id="rId36" Type="http://schemas.openxmlformats.org/officeDocument/2006/relationships/font" Target="fonts/OswaldSemiBold-regular.fntdata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85c272f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g285c272f365_0_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5c272f36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285c272f365_0_12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5c272f36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285c272f365_0_14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85c272f36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285c272f365_0_15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85c272f36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285c272f365_0_17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5c272f36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g285c272f365_0_18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85c272f36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g285c272f365_0_20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5c272f36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g285c272f365_0_21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85c272f365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g285c272f365_0_23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85c272f36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0" name="Google Shape;330;g285c272f365_0_25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85c272f36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g285c272f365_0_26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5c272f36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g285c272f365_0_1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85c272f36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g285c272f365_0_28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85c272f365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7" name="Google Shape;377;g285c272f365_0_29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85c272f365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g285c272f365_0_30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85c272f365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7" name="Google Shape;407;g285c272f365_0_32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85c272f365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3" name="Google Shape;423;g285c272f365_0_33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85c272f365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8" name="Google Shape;438;g285c272f365_0_35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85c272f365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4" name="Google Shape;454;g285c272f365_0_36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5c272f36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285c272f365_0_26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5c272f36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285c272f365_0_4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5c272f36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285c272f365_0_5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5c272f36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285c272f365_0_7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5c272f36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285c272f365_0_8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5c272f36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285c272f365_0_10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5c272f36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285c272f365_0_11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58" name="Google Shape;58;p13"/>
          <p:cNvPicPr preferRelativeResize="0"/>
          <p:nvPr/>
        </p:nvPicPr>
        <p:blipFill rotWithShape="1">
          <a:blip r:embed="rId3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hyperlink" Target="https://developer.mozilla.org/es/docs/Web/JavaScript/Reference/Global_Objects/St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1287300" y="1812506"/>
            <a:ext cx="668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Ciclo Hacer-Mientras </a:t>
            </a:r>
            <a:endParaRPr sz="4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Courier New"/>
                <a:ea typeface="Courier New"/>
                <a:cs typeface="Courier New"/>
                <a:sym typeface="Courier New"/>
              </a:rPr>
              <a:t>[do-while]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769819" y="1847588"/>
            <a:ext cx="6462600" cy="152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password = input.nextLine();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(!password.equals(</a:t>
            </a:r>
            <a:r>
              <a:rPr b="1" i="0" lang="es" sz="15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"1234"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i="0" lang="es" sz="15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"Bienvenido al sistema."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550688" y="1277438"/>
            <a:ext cx="804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Pedir al usuario que ingrese una contraseña hasta que sea correcta.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550688" y="1277438"/>
            <a:ext cx="804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Pedir al usuario que ingrese una contraseña hasta que sea correcta.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755175" y="1888088"/>
            <a:ext cx="6462600" cy="175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password = input.nextLine();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System.out.print(</a:t>
            </a:r>
            <a:r>
              <a:rPr b="1" i="0" lang="es" sz="15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"Ingrese la contraseña: "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password = input.nextLine();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(!password.equals(</a:t>
            </a:r>
            <a:r>
              <a:rPr b="1" i="0" lang="es" sz="15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"1234"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i="0" lang="es" sz="15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"Bienvenido al sistema."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2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550688" y="1163138"/>
            <a:ext cx="804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3.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Imprimir los primeros 20 números de la secuencia de Fibonacci.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550688" y="1163138"/>
            <a:ext cx="804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3.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Imprimir los primeros 20 números de la secuencia de Fibonacci.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2849288" y="1833019"/>
            <a:ext cx="3445500" cy="260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System.out.println(a);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6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a + b;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 = b;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 = sum;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s" sz="16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&lt;= </a:t>
            </a:r>
            <a:r>
              <a:rPr b="1" i="0" lang="es" sz="16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2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550688" y="1163138"/>
            <a:ext cx="62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Imprimir los números primos del 1 al 100.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8"/>
          <p:cNvSpPr txBox="1"/>
          <p:nvPr/>
        </p:nvSpPr>
        <p:spPr>
          <a:xfrm>
            <a:off x="664988" y="1578713"/>
            <a:ext cx="3464100" cy="12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8"/>
          <p:cNvSpPr txBox="1"/>
          <p:nvPr/>
        </p:nvSpPr>
        <p:spPr>
          <a:xfrm>
            <a:off x="550688" y="1163138"/>
            <a:ext cx="62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Imprimir los números primos del 1 al 100.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/>
          <p:nvPr/>
        </p:nvSpPr>
        <p:spPr>
          <a:xfrm>
            <a:off x="5815012" y="1661381"/>
            <a:ext cx="3187080" cy="2611656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Recuerda que puedes utilizar ciclos anidados, indiferentemente que sean ciclos diferentes a do while como while o for y al igual puedes incorporar condicionales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2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2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9"/>
          <p:cNvSpPr txBox="1"/>
          <p:nvPr/>
        </p:nvSpPr>
        <p:spPr>
          <a:xfrm>
            <a:off x="664988" y="1578713"/>
            <a:ext cx="3464100" cy="229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esPrimo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(j &lt;= i /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% j ==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esPrimo =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3075" y="2905838"/>
            <a:ext cx="1927912" cy="1927912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9"/>
          <p:cNvSpPr txBox="1"/>
          <p:nvPr/>
        </p:nvSpPr>
        <p:spPr>
          <a:xfrm>
            <a:off x="550688" y="1163138"/>
            <a:ext cx="62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Imprimir los números primos del 1 al 100.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3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20" name="Google Shape;320;p3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3" name="Google Shape;323;p3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0"/>
          <p:cNvSpPr txBox="1"/>
          <p:nvPr/>
        </p:nvSpPr>
        <p:spPr>
          <a:xfrm>
            <a:off x="664988" y="1578713"/>
            <a:ext cx="3464100" cy="358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esPrimo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(j &lt;= i /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% j ==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esPrimo =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j++;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(esPrimo)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System.out.println(i);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0"/>
          <p:cNvSpPr/>
          <p:nvPr/>
        </p:nvSpPr>
        <p:spPr>
          <a:xfrm>
            <a:off x="5815012" y="1661381"/>
            <a:ext cx="3187080" cy="2611656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Recuerda que puedes utilizar ciclos anidados, indiferentemente que sean ciclos diferentes a do while como while o for y al igual puedes incorporar condicionales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3075" y="2905838"/>
            <a:ext cx="1927912" cy="1927912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0"/>
          <p:cNvSpPr txBox="1"/>
          <p:nvPr/>
        </p:nvSpPr>
        <p:spPr>
          <a:xfrm>
            <a:off x="550688" y="1163138"/>
            <a:ext cx="62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Imprimir los números primos del 1 al 100.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3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38" name="Google Shape;338;p3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1"/>
          <p:cNvSpPr txBox="1"/>
          <p:nvPr/>
        </p:nvSpPr>
        <p:spPr>
          <a:xfrm>
            <a:off x="550688" y="1163138"/>
            <a:ext cx="8093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5.</a:t>
            </a:r>
            <a:r>
              <a:rPr b="0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Calcular la suma de los números ingresados por el usuario hasta que ingrese el número 0.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2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3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6" name="Google Shape;356;p3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2"/>
          <p:cNvSpPr txBox="1"/>
          <p:nvPr/>
        </p:nvSpPr>
        <p:spPr>
          <a:xfrm>
            <a:off x="681863" y="1903538"/>
            <a:ext cx="7830900" cy="152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 !=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2"/>
          <p:cNvSpPr txBox="1"/>
          <p:nvPr/>
        </p:nvSpPr>
        <p:spPr>
          <a:xfrm>
            <a:off x="550688" y="1163138"/>
            <a:ext cx="8093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5.</a:t>
            </a:r>
            <a:r>
              <a:rPr b="0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Calcular la suma de los números ingresados por el usuario hasta que ingrese el número 0.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49606" y="1866731"/>
            <a:ext cx="4733400" cy="20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 estructura de control de flujo </a:t>
            </a:r>
            <a:r>
              <a:rPr b="1" i="0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do-while</a:t>
            </a: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es similar al ciclo </a:t>
            </a:r>
            <a:r>
              <a:rPr b="1" i="0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pero se diferencia en que la condición de ejecución del ciclo se evalúa al final de cada iteración </a:t>
            </a:r>
            <a:r>
              <a:rPr lang="e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y no al inicio.</a:t>
            </a:r>
            <a:endParaRPr b="0" i="0" sz="1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 sintaxis básica del ciclo do-while es la siguiente:</a:t>
            </a:r>
            <a:endParaRPr b="0" i="0" sz="1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Ciclo Hacer-mientras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[do-while]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661819" y="1165885"/>
            <a:ext cx="418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s" sz="23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Definición</a:t>
            </a:r>
            <a:endParaRPr b="1" i="0" sz="23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3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69" name="Google Shape;369;p3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3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2" name="Google Shape;372;p3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3"/>
          <p:cNvSpPr txBox="1"/>
          <p:nvPr/>
        </p:nvSpPr>
        <p:spPr>
          <a:xfrm>
            <a:off x="550688" y="1163138"/>
            <a:ext cx="8093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5.</a:t>
            </a:r>
            <a:r>
              <a:rPr b="0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Calcular la suma de los números ingresados por el usuario hasta que ingrese el número 0.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4" name="Google Shape;374;p33"/>
          <p:cNvSpPr txBox="1"/>
          <p:nvPr/>
        </p:nvSpPr>
        <p:spPr>
          <a:xfrm>
            <a:off x="681863" y="1920713"/>
            <a:ext cx="7830900" cy="22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System.out.print(</a:t>
            </a:r>
            <a:r>
              <a:rPr b="1" i="0" lang="es" sz="15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 número (0 para salir): "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 = input.nextInt();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sum += num;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 !=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i="0" lang="es" sz="15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"La suma de los números ingresados es: "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sum);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2" name="Google Shape;382;p3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85" name="Google Shape;385;p3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Google Shape;388;p3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4"/>
          <p:cNvSpPr txBox="1"/>
          <p:nvPr>
            <p:ph type="title"/>
          </p:nvPr>
        </p:nvSpPr>
        <p:spPr>
          <a:xfrm>
            <a:off x="1261031" y="1762285"/>
            <a:ext cx="668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Ejemplos Ciclos anidados mixtos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3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00" name="Google Shape;400;p3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3" name="Google Shape;403;p3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5"/>
          <p:cNvSpPr txBox="1"/>
          <p:nvPr/>
        </p:nvSpPr>
        <p:spPr>
          <a:xfrm>
            <a:off x="550688" y="1163138"/>
            <a:ext cx="809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Imprimir los primeros 10 números triangulares.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2" name="Google Shape;412;p3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15" name="Google Shape;415;p3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8" name="Google Shape;418;p3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6"/>
          <p:cNvSpPr txBox="1"/>
          <p:nvPr/>
        </p:nvSpPr>
        <p:spPr>
          <a:xfrm>
            <a:off x="550688" y="1163138"/>
            <a:ext cx="809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Imprimir los primeros 10 números triangulares.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0" name="Google Shape;420;p36"/>
          <p:cNvSpPr txBox="1"/>
          <p:nvPr/>
        </p:nvSpPr>
        <p:spPr>
          <a:xfrm>
            <a:off x="3194269" y="1764347"/>
            <a:ext cx="2931000" cy="290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(j &lt;= i) {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sum += j;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j++;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System.out.println(sum);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8" name="Google Shape;428;p3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7"/>
          <p:cNvSpPr txBox="1"/>
          <p:nvPr/>
        </p:nvSpPr>
        <p:spPr>
          <a:xfrm>
            <a:off x="525375" y="980991"/>
            <a:ext cx="8093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Pedir al usuario que ingrese una cadena de texto y contar la cantidad de vocales y consonantes.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3" name="Google Shape;443;p3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46" name="Google Shape;446;p3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8"/>
          <p:cNvSpPr txBox="1"/>
          <p:nvPr/>
        </p:nvSpPr>
        <p:spPr>
          <a:xfrm>
            <a:off x="525375" y="980991"/>
            <a:ext cx="8093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Pedir al usuario que ingrese una cadena de texto y contar la cantidad de vocales y consonantes.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1" name="Google Shape;451;p38"/>
          <p:cNvSpPr txBox="1"/>
          <p:nvPr/>
        </p:nvSpPr>
        <p:spPr>
          <a:xfrm>
            <a:off x="1378913" y="1620994"/>
            <a:ext cx="6386100" cy="1800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es" sz="12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una cadena de texto: "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cadena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input.nextLine();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vocales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consonantes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 cadena.length()) 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3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3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62" name="Google Shape;462;p3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9"/>
          <p:cNvSpPr txBox="1"/>
          <p:nvPr/>
        </p:nvSpPr>
        <p:spPr>
          <a:xfrm>
            <a:off x="1378913" y="1663575"/>
            <a:ext cx="6386100" cy="327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es" sz="12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una cadena de texto: "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cadena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input.nextLine();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vocales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consonantes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 cadena.length()) 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cadena.charAt(i);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2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 == </a:t>
            </a:r>
            <a:r>
              <a:rPr b="1" i="0" lang="es" sz="12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 c ==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'e'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 c ==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'i'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 c ==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 c == </a:t>
            </a:r>
            <a:r>
              <a:rPr b="1" i="0" lang="es" sz="12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'u'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vocales++;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 &gt;=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&amp;&amp; c &lt;=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consonantes++;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i="0" lang="es" sz="12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"La cadena ingresada tiene "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vocales +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 vocales y "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consonantes +</a:t>
            </a:r>
            <a:r>
              <a:rPr b="1" i="0" lang="e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 consonantes."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9"/>
          <p:cNvSpPr txBox="1"/>
          <p:nvPr/>
        </p:nvSpPr>
        <p:spPr>
          <a:xfrm>
            <a:off x="525375" y="980991"/>
            <a:ext cx="8093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Pedir al usuario que ingrese una cadena de texto y contar la cantidad de vocales y consonantes.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2419181" y="3014906"/>
            <a:ext cx="1503900" cy="21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9" name="Google Shape;469;p39"/>
          <p:cNvCxnSpPr/>
          <p:nvPr/>
        </p:nvCxnSpPr>
        <p:spPr>
          <a:xfrm flipH="1" rot="10800000">
            <a:off x="4059788" y="1952831"/>
            <a:ext cx="3761400" cy="119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0" name="Google Shape;470;p39"/>
          <p:cNvSpPr txBox="1"/>
          <p:nvPr/>
        </p:nvSpPr>
        <p:spPr>
          <a:xfrm>
            <a:off x="7856175" y="1646456"/>
            <a:ext cx="116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Aquí se aplica teoría del nodo llamando a </a:t>
            </a:r>
            <a:r>
              <a:rPr b="0" i="0" lang="es" sz="9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 método </a:t>
            </a:r>
            <a:r>
              <a:rPr b="0" i="0" lang="es" sz="900" u="none" cap="none" strike="noStrike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charAt()</a:t>
            </a:r>
            <a:r>
              <a:rPr b="0" i="0" lang="es" sz="9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b="0" i="0" lang="es" sz="900" u="sng" cap="none" strike="noStrike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String</a:t>
            </a:r>
            <a:r>
              <a:rPr b="0" i="0" lang="es" sz="9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devuelve en un nuevo String el carácter UTF-16 de una cadena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Ciclo Hacer-mientras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[do-while]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97863" y="2676019"/>
            <a:ext cx="4215300" cy="124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r>
              <a:rPr b="1" i="0" lang="e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bloque de código a ejecutar al menos una vez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8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8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condición</a:t>
            </a:r>
            <a:r>
              <a:rPr b="1" i="0" lang="e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1938" y="511312"/>
            <a:ext cx="3366763" cy="41940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450450" y="1206188"/>
            <a:ext cx="4242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s" sz="23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</a:t>
            </a:r>
            <a:endParaRPr b="1" i="0" sz="23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Palabra reservada </a:t>
            </a:r>
            <a:r>
              <a:rPr b="1" i="0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y </a:t>
            </a:r>
            <a:r>
              <a:rPr b="1" i="0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b="1" i="0" sz="1700" u="none" cap="none" strike="noStrike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537375" y="1294200"/>
            <a:ext cx="4626900" cy="3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 igual que en el ciclo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el bloque de código dentro de la estructura se ejecuta mientras la condición se evalúa como verdadera. Sin embargo, en el ciclo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do-while</a:t>
            </a: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el bloque de código se ejecuta al menos una vez, independientemente de si la condición es verdadera o falsa. Después de la primera ejecución del bloque, se evalúa la condición y, si es verdadera, se vuelve a ejecutar el bloque. El ciclo continúa hasta que la condición se evalúa como falsa.</a:t>
            </a:r>
            <a:endParaRPr b="1" i="0" sz="1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Ciclo Hacer-mientras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[do-while]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3731" y="1181963"/>
            <a:ext cx="3731779" cy="2854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>
            <p:ph type="title"/>
          </p:nvPr>
        </p:nvSpPr>
        <p:spPr>
          <a:xfrm>
            <a:off x="1231763" y="1594003"/>
            <a:ext cx="6680400" cy="20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Ejemplos Ciclo Hacer-Mientras </a:t>
            </a:r>
            <a:endParaRPr sz="4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Courier New"/>
                <a:ea typeface="Courier New"/>
                <a:cs typeface="Courier New"/>
                <a:sym typeface="Courier New"/>
              </a:rPr>
              <a:t>[do-while]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550688" y="1163138"/>
            <a:ext cx="804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Calcular el factorial de un número ingresado por el usuario.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708038" y="1723838"/>
            <a:ext cx="4918200" cy="198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es" sz="15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 número: "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input.nextInt();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&lt;= n);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550688" y="1163138"/>
            <a:ext cx="804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Calcular el factorial de un número ingresado por el usuario.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715331" y="1789416"/>
            <a:ext cx="7618200" cy="244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es" sz="15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 número: "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input.nextInt();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factorial *= i;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&lt;= n);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i="0" lang="es" sz="15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"El factorial de "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n + </a:t>
            </a:r>
            <a:r>
              <a:rPr b="1" i="0" lang="es" sz="15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 es: "</a:t>
            </a: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factorial);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550688" y="1163138"/>
            <a:ext cx="804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Calcular el factorial de un número ingresado por el usuario.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550688" y="1277438"/>
            <a:ext cx="804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Pedir al usuario que ingrese una contraseña hasta que sea correcta.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