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Lst>
  <p:sldSz cy="6858000" cx="12192000"/>
  <p:notesSz cx="12192000" cy="6858000"/>
  <p:embeddedFontLst>
    <p:embeddedFont>
      <p:font typeface="Oswald SemiBold"/>
      <p:regular r:id="rId80"/>
      <p:bold r:id="rId81"/>
    </p:embeddedFont>
    <p:embeddedFont>
      <p:font typeface="Oswald"/>
      <p:regular r:id="rId82"/>
      <p:bold r:id="rId83"/>
    </p:embeddedFont>
    <p:embeddedFont>
      <p:font typeface="Cormorant Light"/>
      <p:regular r:id="rId84"/>
      <p:bold r:id="rId85"/>
      <p:italic r:id="rId86"/>
      <p:boldItalic r:id="rId8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88" roundtripDataSignature="AMtx7miTpSvZ+1FEn0KPBq9zg4F8MinU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CormorantLight-regular.fntdata"/><Relationship Id="rId83" Type="http://schemas.openxmlformats.org/officeDocument/2006/relationships/font" Target="fonts/Oswald-bold.fntdata"/><Relationship Id="rId42" Type="http://schemas.openxmlformats.org/officeDocument/2006/relationships/slide" Target="slides/slide37.xml"/><Relationship Id="rId86" Type="http://schemas.openxmlformats.org/officeDocument/2006/relationships/font" Target="fonts/CormorantLight-italic.fntdata"/><Relationship Id="rId41" Type="http://schemas.openxmlformats.org/officeDocument/2006/relationships/slide" Target="slides/slide36.xml"/><Relationship Id="rId85" Type="http://schemas.openxmlformats.org/officeDocument/2006/relationships/font" Target="fonts/CormorantLight-bold.fntdata"/><Relationship Id="rId44" Type="http://schemas.openxmlformats.org/officeDocument/2006/relationships/slide" Target="slides/slide39.xml"/><Relationship Id="rId88" Type="http://customschemas.google.com/relationships/presentationmetadata" Target="metadata"/><Relationship Id="rId43" Type="http://schemas.openxmlformats.org/officeDocument/2006/relationships/slide" Target="slides/slide38.xml"/><Relationship Id="rId87" Type="http://schemas.openxmlformats.org/officeDocument/2006/relationships/font" Target="fonts/CormorantLight-boldItalic.fntdata"/><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OswaldSemiBold-regular.fntdata"/><Relationship Id="rId82" Type="http://schemas.openxmlformats.org/officeDocument/2006/relationships/font" Target="fonts/Oswald-regular.fntdata"/><Relationship Id="rId81" Type="http://schemas.openxmlformats.org/officeDocument/2006/relationships/font" Target="fonts/OswaldSemiBo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1: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e1e69e2135_0_277: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7" name="Google Shape;297;g1e1e69e2135_0_277: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e146c2afcd_1_93: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6" name="Google Shape;326;g1e146c2afcd_1_93: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e146c2afcd_1_107: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1" name="Google Shape;341;g1e146c2afcd_1_107: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e1e69e2135_0_5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6" name="Google Shape;356;g1e1e69e2135_0_52: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e1e69e2135_0_7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4" name="Google Shape;374;g1e1e69e2135_0_72: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e1e69e2135_0_24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5" name="Google Shape;395;g1e1e69e2135_0_242: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e1e69e2135_0_256: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0" name="Google Shape;410;g1e1e69e2135_0_256: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1e1e69e2135_0_313: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6" name="Google Shape;426;g1e1e69e2135_0_313: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e1e69e2135_0_736: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5" name="Google Shape;445;g1e1e69e2135_0_736: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e1e69e2135_0_760: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1" name="Google Shape;461;g1e1e69e2135_0_760: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1" name="Google Shape;161;p2: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1e1e69e2135_0_377: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1" name="Google Shape;481;g1e1e69e2135_0_377: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e1e69e2135_0_396: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7" name="Google Shape;497;g1e1e69e2135_0_396: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e1e69e2135_0_415: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5" name="Google Shape;515;g1e1e69e2135_0_415: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1e1e69e2135_0_43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3" name="Google Shape;533;g1e1e69e2135_0_432: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1e1e69e2135_0_449: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51" name="Google Shape;551;g1e1e69e2135_0_449: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1e1e69e2135_0_468: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69" name="Google Shape;569;g1e1e69e2135_0_468: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1e1e69e2135_0_485: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7" name="Google Shape;587;g1e1e69e2135_0_485: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1e1e69e2135_0_503: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05" name="Google Shape;605;g1e1e69e2135_0_503: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1e1e69e2135_0_526: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24" name="Google Shape;624;g1e1e69e2135_0_526: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1e1e69e2135_0_559: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42" name="Google Shape;642;g1e1e69e2135_0_559: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dc50864afa_0_297: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g1dc50864afa_0_297: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1e1e69e2135_0_588: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62" name="Google Shape;662;g1e1e69e2135_0_588: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1e1e69e2135_0_617: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84" name="Google Shape;684;g1e1e69e2135_0_617: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1e1e69e2135_0_646: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08" name="Google Shape;708;g1e1e69e2135_0_646: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1e1e69e2135_0_675: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34" name="Google Shape;734;g1e1e69e2135_0_675: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1e1e69e2135_0_704: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62" name="Google Shape;762;g1e1e69e2135_0_704: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1e1e69e2135_0_1000: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92" name="Google Shape;792;g1e1e69e2135_0_1000: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1e1e69e2135_0_363: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08" name="Google Shape;808;g1e1e69e2135_0_363: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1e1e69e2624_0_136: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3" name="Google Shape;823;g1e1e69e2624_0_136: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1e1e69e2135_0_333: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35" name="Google Shape;835;g1e1e69e2135_0_333: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g1e1e69e2135_0_348: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49" name="Google Shape;849;g1e1e69e2135_0_348: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dd2b324201_0_54: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7" name="Google Shape;187;g1dd2b324201_0_54: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g1e1e69e2624_0_117: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65" name="Google Shape;865;g1e1e69e2624_0_117: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g1e1e69e2624_0_17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2" name="Google Shape;882;g1e1e69e2624_0_172: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g1e1e69e2624_0_0: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9" name="Google Shape;899;g1e1e69e2624_0_0: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g28ba507a54a_0_14: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5" name="Google Shape;915;g28ba507a54a_0_14: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g28ba507a54a_0_40: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33" name="Google Shape;933;g28ba507a54a_0_40: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g28ba507a54a_0_0: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1" name="Google Shape;951;g28ba507a54a_0_0: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g1e1e69e2624_0_19: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6" name="Google Shape;966;g1e1e69e2624_0_19: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g1e1e69e2624_0_36: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1" name="Google Shape;981;g1e1e69e2624_0_36: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g1e1e69e2624_0_51: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7" name="Google Shape;997;g1e1e69e2624_0_51: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1" name="Shape 1011"/>
        <p:cNvGrpSpPr/>
        <p:nvPr/>
      </p:nvGrpSpPr>
      <p:grpSpPr>
        <a:xfrm>
          <a:off x="0" y="0"/>
          <a:ext cx="0" cy="0"/>
          <a:chOff x="0" y="0"/>
          <a:chExt cx="0" cy="0"/>
        </a:xfrm>
      </p:grpSpPr>
      <p:sp>
        <p:nvSpPr>
          <p:cNvPr id="1012" name="Google Shape;1012;g1e1e69e2624_0_189: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3" name="Google Shape;1013;g1e1e69e2624_0_189: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e1393e5aad_0_130: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9" name="Google Shape;199;g1e1393e5aad_0_130: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1e1e69e2624_0_206: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28" name="Google Shape;1028;g1e1e69e2624_0_206: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2" name="Shape 1042"/>
        <p:cNvGrpSpPr/>
        <p:nvPr/>
      </p:nvGrpSpPr>
      <p:grpSpPr>
        <a:xfrm>
          <a:off x="0" y="0"/>
          <a:ext cx="0" cy="0"/>
          <a:chOff x="0" y="0"/>
          <a:chExt cx="0" cy="0"/>
        </a:xfrm>
      </p:grpSpPr>
      <p:sp>
        <p:nvSpPr>
          <p:cNvPr id="1043" name="Google Shape;1043;g1e1e69e2624_0_221: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44" name="Google Shape;1044;g1e1e69e2624_0_221: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8" name="Shape 1058"/>
        <p:cNvGrpSpPr/>
        <p:nvPr/>
      </p:nvGrpSpPr>
      <p:grpSpPr>
        <a:xfrm>
          <a:off x="0" y="0"/>
          <a:ext cx="0" cy="0"/>
          <a:chOff x="0" y="0"/>
          <a:chExt cx="0" cy="0"/>
        </a:xfrm>
      </p:grpSpPr>
      <p:sp>
        <p:nvSpPr>
          <p:cNvPr id="1059" name="Google Shape;1059;g1e1e69e2624_0_269: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0" name="Google Shape;1060;g1e1e69e2624_0_269: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3" name="Shape 1073"/>
        <p:cNvGrpSpPr/>
        <p:nvPr/>
      </p:nvGrpSpPr>
      <p:grpSpPr>
        <a:xfrm>
          <a:off x="0" y="0"/>
          <a:ext cx="0" cy="0"/>
          <a:chOff x="0" y="0"/>
          <a:chExt cx="0" cy="0"/>
        </a:xfrm>
      </p:grpSpPr>
      <p:sp>
        <p:nvSpPr>
          <p:cNvPr id="1074" name="Google Shape;1074;g1e1e69e2135_0_805: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5" name="Google Shape;1075;g1e1e69e2135_0_805: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9" name="Shape 1089"/>
        <p:cNvGrpSpPr/>
        <p:nvPr/>
      </p:nvGrpSpPr>
      <p:grpSpPr>
        <a:xfrm>
          <a:off x="0" y="0"/>
          <a:ext cx="0" cy="0"/>
          <a:chOff x="0" y="0"/>
          <a:chExt cx="0" cy="0"/>
        </a:xfrm>
      </p:grpSpPr>
      <p:sp>
        <p:nvSpPr>
          <p:cNvPr id="1090" name="Google Shape;1090;g1e1e69e2135_0_790: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1" name="Google Shape;1091;g1e1e69e2135_0_790: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5" name="Shape 1105"/>
        <p:cNvGrpSpPr/>
        <p:nvPr/>
      </p:nvGrpSpPr>
      <p:grpSpPr>
        <a:xfrm>
          <a:off x="0" y="0"/>
          <a:ext cx="0" cy="0"/>
          <a:chOff x="0" y="0"/>
          <a:chExt cx="0" cy="0"/>
        </a:xfrm>
      </p:grpSpPr>
      <p:sp>
        <p:nvSpPr>
          <p:cNvPr id="1106" name="Google Shape;1106;g1e1e69e2135_0_820: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07" name="Google Shape;1107;g1e1e69e2135_0_820: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0" name="Shape 1120"/>
        <p:cNvGrpSpPr/>
        <p:nvPr/>
      </p:nvGrpSpPr>
      <p:grpSpPr>
        <a:xfrm>
          <a:off x="0" y="0"/>
          <a:ext cx="0" cy="0"/>
          <a:chOff x="0" y="0"/>
          <a:chExt cx="0" cy="0"/>
        </a:xfrm>
      </p:grpSpPr>
      <p:sp>
        <p:nvSpPr>
          <p:cNvPr id="1121" name="Google Shape;1121;g1e1e69e2135_0_835: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2" name="Google Shape;1122;g1e1e69e2135_0_835: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6" name="Shape 1136"/>
        <p:cNvGrpSpPr/>
        <p:nvPr/>
      </p:nvGrpSpPr>
      <p:grpSpPr>
        <a:xfrm>
          <a:off x="0" y="0"/>
          <a:ext cx="0" cy="0"/>
          <a:chOff x="0" y="0"/>
          <a:chExt cx="0" cy="0"/>
        </a:xfrm>
      </p:grpSpPr>
      <p:sp>
        <p:nvSpPr>
          <p:cNvPr id="1137" name="Google Shape;1137;g1e1e69e2135_0_850: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8" name="Google Shape;1138;g1e1e69e2135_0_850: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2" name="Shape 1152"/>
        <p:cNvGrpSpPr/>
        <p:nvPr/>
      </p:nvGrpSpPr>
      <p:grpSpPr>
        <a:xfrm>
          <a:off x="0" y="0"/>
          <a:ext cx="0" cy="0"/>
          <a:chOff x="0" y="0"/>
          <a:chExt cx="0" cy="0"/>
        </a:xfrm>
      </p:grpSpPr>
      <p:sp>
        <p:nvSpPr>
          <p:cNvPr id="1153" name="Google Shape;1153;g1e1eeb4987c_0_80: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4" name="Google Shape;1154;g1e1eeb4987c_0_80: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7" name="Shape 1167"/>
        <p:cNvGrpSpPr/>
        <p:nvPr/>
      </p:nvGrpSpPr>
      <p:grpSpPr>
        <a:xfrm>
          <a:off x="0" y="0"/>
          <a:ext cx="0" cy="0"/>
          <a:chOff x="0" y="0"/>
          <a:chExt cx="0" cy="0"/>
        </a:xfrm>
      </p:grpSpPr>
      <p:sp>
        <p:nvSpPr>
          <p:cNvPr id="1168" name="Google Shape;1168;g1e1e69e2135_0_865: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69" name="Google Shape;1169;g1e1e69e2135_0_865: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e1e69e2135_0_107: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0" name="Google Shape;220;g1e1e69e2135_0_107: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3" name="Shape 1183"/>
        <p:cNvGrpSpPr/>
        <p:nvPr/>
      </p:nvGrpSpPr>
      <p:grpSpPr>
        <a:xfrm>
          <a:off x="0" y="0"/>
          <a:ext cx="0" cy="0"/>
          <a:chOff x="0" y="0"/>
          <a:chExt cx="0" cy="0"/>
        </a:xfrm>
      </p:grpSpPr>
      <p:sp>
        <p:nvSpPr>
          <p:cNvPr id="1184" name="Google Shape;1184;g1e1e69e2135_0_880: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5" name="Google Shape;1185;g1e1e69e2135_0_880: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9" name="Shape 1199"/>
        <p:cNvGrpSpPr/>
        <p:nvPr/>
      </p:nvGrpSpPr>
      <p:grpSpPr>
        <a:xfrm>
          <a:off x="0" y="0"/>
          <a:ext cx="0" cy="0"/>
          <a:chOff x="0" y="0"/>
          <a:chExt cx="0" cy="0"/>
        </a:xfrm>
      </p:grpSpPr>
      <p:sp>
        <p:nvSpPr>
          <p:cNvPr id="1200" name="Google Shape;1200;g1e1eeb4987c_0_95: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1" name="Google Shape;1201;g1e1eeb4987c_0_95: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4" name="Shape 1214"/>
        <p:cNvGrpSpPr/>
        <p:nvPr/>
      </p:nvGrpSpPr>
      <p:grpSpPr>
        <a:xfrm>
          <a:off x="0" y="0"/>
          <a:ext cx="0" cy="0"/>
          <a:chOff x="0" y="0"/>
          <a:chExt cx="0" cy="0"/>
        </a:xfrm>
      </p:grpSpPr>
      <p:sp>
        <p:nvSpPr>
          <p:cNvPr id="1215" name="Google Shape;1215;g1e1eeb4987c_0_140: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6" name="Google Shape;1216;g1e1eeb4987c_0_140: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9" name="Shape 1229"/>
        <p:cNvGrpSpPr/>
        <p:nvPr/>
      </p:nvGrpSpPr>
      <p:grpSpPr>
        <a:xfrm>
          <a:off x="0" y="0"/>
          <a:ext cx="0" cy="0"/>
          <a:chOff x="0" y="0"/>
          <a:chExt cx="0" cy="0"/>
        </a:xfrm>
      </p:grpSpPr>
      <p:sp>
        <p:nvSpPr>
          <p:cNvPr id="1230" name="Google Shape;1230;g1e1e69e2135_0_905: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31" name="Google Shape;1231;g1e1e69e2135_0_905: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5" name="Shape 1245"/>
        <p:cNvGrpSpPr/>
        <p:nvPr/>
      </p:nvGrpSpPr>
      <p:grpSpPr>
        <a:xfrm>
          <a:off x="0" y="0"/>
          <a:ext cx="0" cy="0"/>
          <a:chOff x="0" y="0"/>
          <a:chExt cx="0" cy="0"/>
        </a:xfrm>
      </p:grpSpPr>
      <p:sp>
        <p:nvSpPr>
          <p:cNvPr id="1246" name="Google Shape;1246;g1e1eeb4987c_0_17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7" name="Google Shape;1247;g1e1eeb4987c_0_172: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0" name="Shape 1260"/>
        <p:cNvGrpSpPr/>
        <p:nvPr/>
      </p:nvGrpSpPr>
      <p:grpSpPr>
        <a:xfrm>
          <a:off x="0" y="0"/>
          <a:ext cx="0" cy="0"/>
          <a:chOff x="0" y="0"/>
          <a:chExt cx="0" cy="0"/>
        </a:xfrm>
      </p:grpSpPr>
      <p:sp>
        <p:nvSpPr>
          <p:cNvPr id="1261" name="Google Shape;1261;g1e1e69e2135_0_921: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2" name="Google Shape;1262;g1e1e69e2135_0_921: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6" name="Shape 1276"/>
        <p:cNvGrpSpPr/>
        <p:nvPr/>
      </p:nvGrpSpPr>
      <p:grpSpPr>
        <a:xfrm>
          <a:off x="0" y="0"/>
          <a:ext cx="0" cy="0"/>
          <a:chOff x="0" y="0"/>
          <a:chExt cx="0" cy="0"/>
        </a:xfrm>
      </p:grpSpPr>
      <p:sp>
        <p:nvSpPr>
          <p:cNvPr id="1277" name="Google Shape;1277;g1e1eeb4987c_0_207: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8" name="Google Shape;1278;g1e1eeb4987c_0_207: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1" name="Shape 1291"/>
        <p:cNvGrpSpPr/>
        <p:nvPr/>
      </p:nvGrpSpPr>
      <p:grpSpPr>
        <a:xfrm>
          <a:off x="0" y="0"/>
          <a:ext cx="0" cy="0"/>
          <a:chOff x="0" y="0"/>
          <a:chExt cx="0" cy="0"/>
        </a:xfrm>
      </p:grpSpPr>
      <p:sp>
        <p:nvSpPr>
          <p:cNvPr id="1292" name="Google Shape;1292;g1e1e69e2135_0_937: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93" name="Google Shape;1293;g1e1e69e2135_0_937: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7" name="Shape 1307"/>
        <p:cNvGrpSpPr/>
        <p:nvPr/>
      </p:nvGrpSpPr>
      <p:grpSpPr>
        <a:xfrm>
          <a:off x="0" y="0"/>
          <a:ext cx="0" cy="0"/>
          <a:chOff x="0" y="0"/>
          <a:chExt cx="0" cy="0"/>
        </a:xfrm>
      </p:grpSpPr>
      <p:sp>
        <p:nvSpPr>
          <p:cNvPr id="1308" name="Google Shape;1308;g1e1eeb4987c_0_240: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9" name="Google Shape;1309;g1e1eeb4987c_0_240: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2" name="Shape 1322"/>
        <p:cNvGrpSpPr/>
        <p:nvPr/>
      </p:nvGrpSpPr>
      <p:grpSpPr>
        <a:xfrm>
          <a:off x="0" y="0"/>
          <a:ext cx="0" cy="0"/>
          <a:chOff x="0" y="0"/>
          <a:chExt cx="0" cy="0"/>
        </a:xfrm>
      </p:grpSpPr>
      <p:sp>
        <p:nvSpPr>
          <p:cNvPr id="1323" name="Google Shape;1323;g1e1e69e2135_0_953: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4" name="Google Shape;1324;g1e1e69e2135_0_953: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e1e69e2135_0_184: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6" name="Google Shape;236;g1e1e69e2135_0_184: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8" name="Shape 1338"/>
        <p:cNvGrpSpPr/>
        <p:nvPr/>
      </p:nvGrpSpPr>
      <p:grpSpPr>
        <a:xfrm>
          <a:off x="0" y="0"/>
          <a:ext cx="0" cy="0"/>
          <a:chOff x="0" y="0"/>
          <a:chExt cx="0" cy="0"/>
        </a:xfrm>
      </p:grpSpPr>
      <p:sp>
        <p:nvSpPr>
          <p:cNvPr id="1339" name="Google Shape;1339;g1e1eeb4987c_0_274: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40" name="Google Shape;1340;g1e1eeb4987c_0_274: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3" name="Shape 1353"/>
        <p:cNvGrpSpPr/>
        <p:nvPr/>
      </p:nvGrpSpPr>
      <p:grpSpPr>
        <a:xfrm>
          <a:off x="0" y="0"/>
          <a:ext cx="0" cy="0"/>
          <a:chOff x="0" y="0"/>
          <a:chExt cx="0" cy="0"/>
        </a:xfrm>
      </p:grpSpPr>
      <p:sp>
        <p:nvSpPr>
          <p:cNvPr id="1354" name="Google Shape;1354;g1e1e69e2135_0_983: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5" name="Google Shape;1355;g1e1e69e2135_0_983: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9" name="Shape 1369"/>
        <p:cNvGrpSpPr/>
        <p:nvPr/>
      </p:nvGrpSpPr>
      <p:grpSpPr>
        <a:xfrm>
          <a:off x="0" y="0"/>
          <a:ext cx="0" cy="0"/>
          <a:chOff x="0" y="0"/>
          <a:chExt cx="0" cy="0"/>
        </a:xfrm>
      </p:grpSpPr>
      <p:sp>
        <p:nvSpPr>
          <p:cNvPr id="1370" name="Google Shape;1370;g1e1e69e2135_0_8: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1" name="Google Shape;1371;g1e1e69e2135_0_8: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4" name="Shape 1384"/>
        <p:cNvGrpSpPr/>
        <p:nvPr/>
      </p:nvGrpSpPr>
      <p:grpSpPr>
        <a:xfrm>
          <a:off x="0" y="0"/>
          <a:ext cx="0" cy="0"/>
          <a:chOff x="0" y="0"/>
          <a:chExt cx="0" cy="0"/>
        </a:xfrm>
      </p:grpSpPr>
      <p:sp>
        <p:nvSpPr>
          <p:cNvPr id="1385" name="Google Shape;1385;g1e1e69e2135_0_1029: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6" name="Google Shape;1386;g1e1e69e2135_0_1029: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0" name="Shape 1400"/>
        <p:cNvGrpSpPr/>
        <p:nvPr/>
      </p:nvGrpSpPr>
      <p:grpSpPr>
        <a:xfrm>
          <a:off x="0" y="0"/>
          <a:ext cx="0" cy="0"/>
          <a:chOff x="0" y="0"/>
          <a:chExt cx="0" cy="0"/>
        </a:xfrm>
      </p:grpSpPr>
      <p:sp>
        <p:nvSpPr>
          <p:cNvPr id="1401" name="Google Shape;1401;p5: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2" name="Google Shape;1402;p5: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e1e69e2135_0_198: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1" name="Google Shape;251;g1e1e69e2135_0_198: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e1e69e2135_0_220: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4" name="Google Shape;274;g1e1e69e2135_0_220: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2.jpg"/><Relationship Id="rId3" Type="http://schemas.openxmlformats.org/officeDocument/2006/relationships/image" Target="../media/image2.png"/><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2.jpg"/><Relationship Id="rId3" Type="http://schemas.openxmlformats.org/officeDocument/2006/relationships/image" Target="../media/image2.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obj">
  <p:cSld name="OBJECT">
    <p:spTree>
      <p:nvGrpSpPr>
        <p:cNvPr id="18" name="Shape 18"/>
        <p:cNvGrpSpPr/>
        <p:nvPr/>
      </p:nvGrpSpPr>
      <p:grpSpPr>
        <a:xfrm>
          <a:off x="0" y="0"/>
          <a:ext cx="0" cy="0"/>
          <a:chOff x="0" y="0"/>
          <a:chExt cx="0" cy="0"/>
        </a:xfrm>
      </p:grpSpPr>
      <p:sp>
        <p:nvSpPr>
          <p:cNvPr id="19" name="Google Shape;19;p4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45"/>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10">
  <p:cSld name="OBJECT_11">
    <p:spTree>
      <p:nvGrpSpPr>
        <p:cNvPr id="74" name="Shape 74"/>
        <p:cNvGrpSpPr/>
        <p:nvPr/>
      </p:nvGrpSpPr>
      <p:grpSpPr>
        <a:xfrm>
          <a:off x="0" y="0"/>
          <a:ext cx="0" cy="0"/>
          <a:chOff x="0" y="0"/>
          <a:chExt cx="0" cy="0"/>
        </a:xfrm>
      </p:grpSpPr>
      <p:sp>
        <p:nvSpPr>
          <p:cNvPr id="75" name="Google Shape;75;g13d738efa72_0_19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g13d738efa72_0_19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77" name="Google Shape;77;g13d738efa72_0_19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g13d738efa72_0_19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g13d738efa72_0_196"/>
          <p:cNvSpPr txBox="1"/>
          <p:nvPr>
            <p:ph idx="12" type="sldNum"/>
          </p:nvPr>
        </p:nvSpPr>
        <p:spPr>
          <a:xfrm>
            <a:off x="8610600" y="6356350"/>
            <a:ext cx="2743200" cy="369300"/>
          </a:xfrm>
          <a:prstGeom prst="rect">
            <a:avLst/>
          </a:prstGeom>
          <a:noFill/>
          <a:ln>
            <a:noFill/>
          </a:ln>
        </p:spPr>
        <p:txBody>
          <a:bodyPr anchorCtr="0" anchor="ctr" bIns="45700" lIns="91425" spcFirstLastPara="1" rIns="91425" wrap="square" tIns="4570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11">
  <p:cSld name="OBJECT_12">
    <p:spTree>
      <p:nvGrpSpPr>
        <p:cNvPr id="80" name="Shape 80"/>
        <p:cNvGrpSpPr/>
        <p:nvPr/>
      </p:nvGrpSpPr>
      <p:grpSpPr>
        <a:xfrm>
          <a:off x="0" y="0"/>
          <a:ext cx="0" cy="0"/>
          <a:chOff x="0" y="0"/>
          <a:chExt cx="0" cy="0"/>
        </a:xfrm>
      </p:grpSpPr>
      <p:sp>
        <p:nvSpPr>
          <p:cNvPr id="81" name="Google Shape;81;g13d738efa72_0_31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g13d738efa72_0_31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83" name="Google Shape;83;g13d738efa72_0_31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g13d738efa72_0_31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g13d738efa72_0_318"/>
          <p:cNvSpPr txBox="1"/>
          <p:nvPr>
            <p:ph idx="12" type="sldNum"/>
          </p:nvPr>
        </p:nvSpPr>
        <p:spPr>
          <a:xfrm>
            <a:off x="8610600" y="6356350"/>
            <a:ext cx="2743200" cy="369300"/>
          </a:xfrm>
          <a:prstGeom prst="rect">
            <a:avLst/>
          </a:prstGeom>
          <a:noFill/>
          <a:ln>
            <a:noFill/>
          </a:ln>
        </p:spPr>
        <p:txBody>
          <a:bodyPr anchorCtr="0" anchor="ctr" bIns="45700" lIns="91425" spcFirstLastPara="1" rIns="91425" wrap="square" tIns="4570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2">
  <p:cSld name="OBJECT_3">
    <p:spTree>
      <p:nvGrpSpPr>
        <p:cNvPr id="86" name="Shape 86"/>
        <p:cNvGrpSpPr/>
        <p:nvPr/>
      </p:nvGrpSpPr>
      <p:grpSpPr>
        <a:xfrm>
          <a:off x="0" y="0"/>
          <a:ext cx="0" cy="0"/>
          <a:chOff x="0" y="0"/>
          <a:chExt cx="0" cy="0"/>
        </a:xfrm>
      </p:grpSpPr>
      <p:sp>
        <p:nvSpPr>
          <p:cNvPr id="87" name="Google Shape;87;gf4846aa7dd_0_52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gf4846aa7dd_0_52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89" name="Google Shape;89;gf4846aa7dd_0_52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gf4846aa7dd_0_52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gf4846aa7dd_0_524"/>
          <p:cNvSpPr txBox="1"/>
          <p:nvPr>
            <p:ph idx="12" type="sldNum"/>
          </p:nvPr>
        </p:nvSpPr>
        <p:spPr>
          <a:xfrm>
            <a:off x="8610600" y="6356350"/>
            <a:ext cx="2743200" cy="369300"/>
          </a:xfrm>
          <a:prstGeom prst="rect">
            <a:avLst/>
          </a:prstGeom>
          <a:noFill/>
          <a:ln>
            <a:noFill/>
          </a:ln>
        </p:spPr>
        <p:txBody>
          <a:bodyPr anchorCtr="0" anchor="ctr" bIns="45700" lIns="91425" spcFirstLastPara="1" rIns="91425" wrap="square" tIns="4570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5">
  <p:cSld name="OBJECT_6">
    <p:spTree>
      <p:nvGrpSpPr>
        <p:cNvPr id="92" name="Shape 92"/>
        <p:cNvGrpSpPr/>
        <p:nvPr/>
      </p:nvGrpSpPr>
      <p:grpSpPr>
        <a:xfrm>
          <a:off x="0" y="0"/>
          <a:ext cx="0" cy="0"/>
          <a:chOff x="0" y="0"/>
          <a:chExt cx="0" cy="0"/>
        </a:xfrm>
      </p:grpSpPr>
      <p:sp>
        <p:nvSpPr>
          <p:cNvPr id="93" name="Google Shape;93;gf4846aa7dd_0_117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gf4846aa7dd_0_117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95" name="Google Shape;95;gf4846aa7dd_0_117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gf4846aa7dd_0_117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gf4846aa7dd_0_1178"/>
          <p:cNvSpPr txBox="1"/>
          <p:nvPr>
            <p:ph idx="12" type="sldNum"/>
          </p:nvPr>
        </p:nvSpPr>
        <p:spPr>
          <a:xfrm>
            <a:off x="8610600" y="6356350"/>
            <a:ext cx="2743200" cy="369300"/>
          </a:xfrm>
          <a:prstGeom prst="rect">
            <a:avLst/>
          </a:prstGeom>
          <a:noFill/>
          <a:ln>
            <a:noFill/>
          </a:ln>
        </p:spPr>
        <p:txBody>
          <a:bodyPr anchorCtr="0" anchor="ctr" bIns="45700" lIns="91425" spcFirstLastPara="1" rIns="91425" wrap="square" tIns="4570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8">
  <p:cSld name="OBJECT_9">
    <p:spTree>
      <p:nvGrpSpPr>
        <p:cNvPr id="98" name="Shape 98"/>
        <p:cNvGrpSpPr/>
        <p:nvPr/>
      </p:nvGrpSpPr>
      <p:grpSpPr>
        <a:xfrm>
          <a:off x="0" y="0"/>
          <a:ext cx="0" cy="0"/>
          <a:chOff x="0" y="0"/>
          <a:chExt cx="0" cy="0"/>
        </a:xfrm>
      </p:grpSpPr>
      <p:sp>
        <p:nvSpPr>
          <p:cNvPr id="99" name="Google Shape;99;gf4846aa7dd_0_192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gf4846aa7dd_0_192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101" name="Google Shape;101;gf4846aa7dd_0_192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gf4846aa7dd_0_192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gf4846aa7dd_0_1922"/>
          <p:cNvSpPr txBox="1"/>
          <p:nvPr>
            <p:ph idx="12" type="sldNum"/>
          </p:nvPr>
        </p:nvSpPr>
        <p:spPr>
          <a:xfrm>
            <a:off x="8610600" y="6356350"/>
            <a:ext cx="2743200" cy="369300"/>
          </a:xfrm>
          <a:prstGeom prst="rect">
            <a:avLst/>
          </a:prstGeom>
          <a:noFill/>
          <a:ln>
            <a:noFill/>
          </a:ln>
        </p:spPr>
        <p:txBody>
          <a:bodyPr anchorCtr="0" anchor="ctr" bIns="45700" lIns="91425" spcFirstLastPara="1" rIns="91425" wrap="square" tIns="4570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7">
  <p:cSld name="OBJECT_8">
    <p:spTree>
      <p:nvGrpSpPr>
        <p:cNvPr id="104" name="Shape 104"/>
        <p:cNvGrpSpPr/>
        <p:nvPr/>
      </p:nvGrpSpPr>
      <p:grpSpPr>
        <a:xfrm>
          <a:off x="0" y="0"/>
          <a:ext cx="0" cy="0"/>
          <a:chOff x="0" y="0"/>
          <a:chExt cx="0" cy="0"/>
        </a:xfrm>
      </p:grpSpPr>
      <p:sp>
        <p:nvSpPr>
          <p:cNvPr id="105" name="Google Shape;105;gf4846aa7dd_0_165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gf4846aa7dd_0_165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107" name="Google Shape;107;gf4846aa7dd_0_165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gf4846aa7dd_0_165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gf4846aa7dd_0_1655"/>
          <p:cNvSpPr txBox="1"/>
          <p:nvPr>
            <p:ph idx="12" type="sldNum"/>
          </p:nvPr>
        </p:nvSpPr>
        <p:spPr>
          <a:xfrm>
            <a:off x="8610600" y="6356350"/>
            <a:ext cx="2743200" cy="369300"/>
          </a:xfrm>
          <a:prstGeom prst="rect">
            <a:avLst/>
          </a:prstGeom>
          <a:noFill/>
          <a:ln>
            <a:noFill/>
          </a:ln>
        </p:spPr>
        <p:txBody>
          <a:bodyPr anchorCtr="0" anchor="ctr" bIns="45700" lIns="91425" spcFirstLastPara="1" rIns="91425" wrap="square" tIns="4570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12">
  <p:cSld name="OBJECT_13">
    <p:spTree>
      <p:nvGrpSpPr>
        <p:cNvPr id="110" name="Shape 110"/>
        <p:cNvGrpSpPr/>
        <p:nvPr/>
      </p:nvGrpSpPr>
      <p:grpSpPr>
        <a:xfrm>
          <a:off x="0" y="0"/>
          <a:ext cx="0" cy="0"/>
          <a:chOff x="0" y="0"/>
          <a:chExt cx="0" cy="0"/>
        </a:xfrm>
      </p:grpSpPr>
      <p:sp>
        <p:nvSpPr>
          <p:cNvPr id="111" name="Google Shape;111;g13d738efa72_0_768"/>
          <p:cNvSpPr txBox="1"/>
          <p:nvPr>
            <p:ph type="title"/>
          </p:nvPr>
        </p:nvSpPr>
        <p:spPr>
          <a:xfrm>
            <a:off x="838200" y="837225"/>
            <a:ext cx="10515600" cy="13257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1"/>
              </a:buClr>
              <a:buSzPts val="4400"/>
              <a:buNone/>
              <a:defRPr>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g13d738efa72_0_768"/>
          <p:cNvSpPr txBox="1"/>
          <p:nvPr>
            <p:ph idx="1" type="body"/>
          </p:nvPr>
        </p:nvSpPr>
        <p:spPr>
          <a:xfrm>
            <a:off x="838200" y="2162925"/>
            <a:ext cx="10515600" cy="4351200"/>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SzPts val="2800"/>
              <a:buChar char="•"/>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113" name="Google Shape;113;g13d738efa72_0_76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Cormorant Light"/>
                <a:ea typeface="Cormorant Light"/>
                <a:cs typeface="Cormorant Light"/>
                <a:sym typeface="Cormorant Ligh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3">
  <p:cSld name="OBJECT_4">
    <p:spTree>
      <p:nvGrpSpPr>
        <p:cNvPr id="114" name="Shape 114"/>
        <p:cNvGrpSpPr/>
        <p:nvPr/>
      </p:nvGrpSpPr>
      <p:grpSpPr>
        <a:xfrm>
          <a:off x="0" y="0"/>
          <a:ext cx="0" cy="0"/>
          <a:chOff x="0" y="0"/>
          <a:chExt cx="0" cy="0"/>
        </a:xfrm>
      </p:grpSpPr>
      <p:sp>
        <p:nvSpPr>
          <p:cNvPr id="115" name="Google Shape;115;gf4846aa7dd_0_64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gf4846aa7dd_0_64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117" name="Google Shape;117;gf4846aa7dd_0_64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gf4846aa7dd_0_64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gf4846aa7dd_0_641"/>
          <p:cNvSpPr txBox="1"/>
          <p:nvPr>
            <p:ph idx="12" type="sldNum"/>
          </p:nvPr>
        </p:nvSpPr>
        <p:spPr>
          <a:xfrm>
            <a:off x="8610600" y="6356350"/>
            <a:ext cx="2743200" cy="369300"/>
          </a:xfrm>
          <a:prstGeom prst="rect">
            <a:avLst/>
          </a:prstGeom>
          <a:noFill/>
          <a:ln>
            <a:noFill/>
          </a:ln>
        </p:spPr>
        <p:txBody>
          <a:bodyPr anchorCtr="0" anchor="ctr" bIns="45700" lIns="91425" spcFirstLastPara="1" rIns="91425" wrap="square" tIns="4570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20" name="Shape 120"/>
        <p:cNvGrpSpPr/>
        <p:nvPr/>
      </p:nvGrpSpPr>
      <p:grpSpPr>
        <a:xfrm>
          <a:off x="0" y="0"/>
          <a:ext cx="0" cy="0"/>
          <a:chOff x="0" y="0"/>
          <a:chExt cx="0" cy="0"/>
        </a:xfrm>
      </p:grpSpPr>
      <p:sp>
        <p:nvSpPr>
          <p:cNvPr id="121" name="Google Shape;121;p49"/>
          <p:cNvSpPr txBox="1"/>
          <p:nvPr>
            <p:ph type="ctrTitle"/>
          </p:nvPr>
        </p:nvSpPr>
        <p:spPr>
          <a:xfrm>
            <a:off x="914400" y="2125980"/>
            <a:ext cx="10363200" cy="144018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49"/>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49"/>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49"/>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49"/>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126" name="Shape 126"/>
        <p:cNvGrpSpPr/>
        <p:nvPr/>
      </p:nvGrpSpPr>
      <p:grpSpPr>
        <a:xfrm>
          <a:off x="0" y="0"/>
          <a:ext cx="0" cy="0"/>
          <a:chOff x="0" y="0"/>
          <a:chExt cx="0" cy="0"/>
        </a:xfrm>
      </p:grpSpPr>
      <p:sp>
        <p:nvSpPr>
          <p:cNvPr id="127" name="Google Shape;127;gf4846aa7dd_0_1184"/>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gf4846aa7dd_0_1184"/>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9" name="Google Shape;129;gf4846aa7dd_0_1184"/>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130" name="Google Shape;130;gf4846aa7dd_0_1184"/>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1" name="Google Shape;131;gf4846aa7dd_0_1184"/>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132" name="Google Shape;132;gf4846aa7dd_0_118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gf4846aa7dd_0_118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gf4846aa7dd_0_1184"/>
          <p:cNvSpPr txBox="1"/>
          <p:nvPr>
            <p:ph idx="12" type="sldNum"/>
          </p:nvPr>
        </p:nvSpPr>
        <p:spPr>
          <a:xfrm>
            <a:off x="8610600" y="6356350"/>
            <a:ext cx="2743200" cy="369300"/>
          </a:xfrm>
          <a:prstGeom prst="rect">
            <a:avLst/>
          </a:prstGeom>
          <a:noFill/>
          <a:ln>
            <a:noFill/>
          </a:ln>
        </p:spPr>
        <p:txBody>
          <a:bodyPr anchorCtr="0" anchor="ctr" bIns="45700" lIns="91425" spcFirstLastPara="1" rIns="91425" wrap="square" tIns="4570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2" name="Shape 22"/>
        <p:cNvGrpSpPr/>
        <p:nvPr/>
      </p:nvGrpSpPr>
      <p:grpSpPr>
        <a:xfrm>
          <a:off x="0" y="0"/>
          <a:ext cx="0" cy="0"/>
          <a:chOff x="0" y="0"/>
          <a:chExt cx="0" cy="0"/>
        </a:xfrm>
      </p:grpSpPr>
      <p:sp>
        <p:nvSpPr>
          <p:cNvPr id="23" name="Google Shape;23;p46"/>
          <p:cNvSpPr txBox="1"/>
          <p:nvPr>
            <p:ph type="title"/>
          </p:nvPr>
        </p:nvSpPr>
        <p:spPr>
          <a:xfrm>
            <a:off x="4025654" y="3205940"/>
            <a:ext cx="4140691" cy="5435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400">
                <a:solidFill>
                  <a:srgbClr val="00AEAA"/>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46"/>
          <p:cNvSpPr txBox="1"/>
          <p:nvPr>
            <p:ph idx="1" type="body"/>
          </p:nvPr>
        </p:nvSpPr>
        <p:spPr>
          <a:xfrm>
            <a:off x="925071" y="2583713"/>
            <a:ext cx="10341857" cy="390906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a:solidFill>
                  <a:schemeClr val="dk1"/>
                </a:solidFil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5" name="Google Shape;25;p4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6"/>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8" name="Google Shape;28;p46"/>
          <p:cNvSpPr/>
          <p:nvPr/>
        </p:nvSpPr>
        <p:spPr>
          <a:xfrm>
            <a:off x="0" y="979731"/>
            <a:ext cx="5742757" cy="67061"/>
          </a:xfrm>
          <a:prstGeom prst="rect">
            <a:avLst/>
          </a:prstGeom>
          <a:solidFill>
            <a:srgbClr val="FDD90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9" name="Google Shape;29;p46"/>
          <p:cNvPicPr preferRelativeResize="0"/>
          <p:nvPr/>
        </p:nvPicPr>
        <p:blipFill rotWithShape="1">
          <a:blip r:embed="rId2">
            <a:alphaModFix/>
          </a:blip>
          <a:srcRect b="10486" l="0" r="0" t="0"/>
          <a:stretch/>
        </p:blipFill>
        <p:spPr>
          <a:xfrm>
            <a:off x="1112945" y="267945"/>
            <a:ext cx="2711809" cy="664341"/>
          </a:xfrm>
          <a:prstGeom prst="rect">
            <a:avLst/>
          </a:prstGeom>
          <a:noFill/>
          <a:ln>
            <a:noFill/>
          </a:ln>
        </p:spPr>
      </p:pic>
      <p:pic>
        <p:nvPicPr>
          <p:cNvPr descr="OTRA – Observatorio de Transparencia Umanizales" id="30" name="Google Shape;30;p46"/>
          <p:cNvPicPr preferRelativeResize="0"/>
          <p:nvPr/>
        </p:nvPicPr>
        <p:blipFill rotWithShape="1">
          <a:blip r:embed="rId3">
            <a:alphaModFix/>
          </a:blip>
          <a:srcRect b="10521" l="0" r="0" t="12270"/>
          <a:stretch/>
        </p:blipFill>
        <p:spPr>
          <a:xfrm>
            <a:off x="0" y="0"/>
            <a:ext cx="1203811" cy="929443"/>
          </a:xfrm>
          <a:prstGeom prst="rect">
            <a:avLst/>
          </a:prstGeom>
          <a:noFill/>
          <a:ln>
            <a:noFill/>
          </a:ln>
        </p:spPr>
      </p:pic>
      <p:sp>
        <p:nvSpPr>
          <p:cNvPr id="31" name="Google Shape;31;p46"/>
          <p:cNvSpPr/>
          <p:nvPr/>
        </p:nvSpPr>
        <p:spPr>
          <a:xfrm>
            <a:off x="3824754" y="362992"/>
            <a:ext cx="1918003" cy="56645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6">
  <p:cSld name="OBJECT_7">
    <p:spTree>
      <p:nvGrpSpPr>
        <p:cNvPr id="135" name="Shape 135"/>
        <p:cNvGrpSpPr/>
        <p:nvPr/>
      </p:nvGrpSpPr>
      <p:grpSpPr>
        <a:xfrm>
          <a:off x="0" y="0"/>
          <a:ext cx="0" cy="0"/>
          <a:chOff x="0" y="0"/>
          <a:chExt cx="0" cy="0"/>
        </a:xfrm>
      </p:grpSpPr>
      <p:sp>
        <p:nvSpPr>
          <p:cNvPr id="136" name="Google Shape;136;gf4846aa7dd_0_150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gf4846aa7dd_0_150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138" name="Google Shape;138;gf4846aa7dd_0_150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gf4846aa7dd_0_150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gf4846aa7dd_0_1508"/>
          <p:cNvSpPr txBox="1"/>
          <p:nvPr>
            <p:ph idx="12" type="sldNum"/>
          </p:nvPr>
        </p:nvSpPr>
        <p:spPr>
          <a:xfrm>
            <a:off x="8610600" y="6356350"/>
            <a:ext cx="2743200" cy="369300"/>
          </a:xfrm>
          <a:prstGeom prst="rect">
            <a:avLst/>
          </a:prstGeom>
          <a:noFill/>
          <a:ln>
            <a:noFill/>
          </a:ln>
        </p:spPr>
        <p:txBody>
          <a:bodyPr anchorCtr="0" anchor="ctr" bIns="45700" lIns="91425" spcFirstLastPara="1" rIns="91425" wrap="square" tIns="4570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9">
  <p:cSld name="OBJECT_10">
    <p:spTree>
      <p:nvGrpSpPr>
        <p:cNvPr id="141" name="Shape 141"/>
        <p:cNvGrpSpPr/>
        <p:nvPr/>
      </p:nvGrpSpPr>
      <p:grpSpPr>
        <a:xfrm>
          <a:off x="0" y="0"/>
          <a:ext cx="0" cy="0"/>
          <a:chOff x="0" y="0"/>
          <a:chExt cx="0" cy="0"/>
        </a:xfrm>
      </p:grpSpPr>
      <p:sp>
        <p:nvSpPr>
          <p:cNvPr id="142" name="Google Shape;142;g13d738efa72_0_8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g13d738efa72_0_8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144" name="Google Shape;144;g13d738efa72_0_8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g13d738efa72_0_8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g13d738efa72_0_88"/>
          <p:cNvSpPr txBox="1"/>
          <p:nvPr>
            <p:ph idx="12" type="sldNum"/>
          </p:nvPr>
        </p:nvSpPr>
        <p:spPr>
          <a:xfrm>
            <a:off x="8610600" y="6356350"/>
            <a:ext cx="2743200" cy="369300"/>
          </a:xfrm>
          <a:prstGeom prst="rect">
            <a:avLst/>
          </a:prstGeom>
          <a:noFill/>
          <a:ln>
            <a:noFill/>
          </a:ln>
        </p:spPr>
        <p:txBody>
          <a:bodyPr anchorCtr="0" anchor="ctr" bIns="45700" lIns="91425" spcFirstLastPara="1" rIns="91425" wrap="square" tIns="4570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2" name="Shape 32"/>
        <p:cNvGrpSpPr/>
        <p:nvPr/>
      </p:nvGrpSpPr>
      <p:grpSpPr>
        <a:xfrm>
          <a:off x="0" y="0"/>
          <a:ext cx="0" cy="0"/>
          <a:chOff x="0" y="0"/>
          <a:chExt cx="0" cy="0"/>
        </a:xfrm>
      </p:grpSpPr>
      <p:sp>
        <p:nvSpPr>
          <p:cNvPr id="33" name="Google Shape;33;p47"/>
          <p:cNvSpPr txBox="1"/>
          <p:nvPr>
            <p:ph type="title"/>
          </p:nvPr>
        </p:nvSpPr>
        <p:spPr>
          <a:xfrm>
            <a:off x="4025654" y="3205940"/>
            <a:ext cx="4140691" cy="5435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400">
                <a:solidFill>
                  <a:srgbClr val="00AEAA"/>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7"/>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7" name="Google Shape;37;p47"/>
          <p:cNvSpPr/>
          <p:nvPr/>
        </p:nvSpPr>
        <p:spPr>
          <a:xfrm>
            <a:off x="0" y="979731"/>
            <a:ext cx="5742757" cy="67061"/>
          </a:xfrm>
          <a:prstGeom prst="rect">
            <a:avLst/>
          </a:prstGeom>
          <a:solidFill>
            <a:srgbClr val="FDD90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38" name="Google Shape;38;p47"/>
          <p:cNvPicPr preferRelativeResize="0"/>
          <p:nvPr/>
        </p:nvPicPr>
        <p:blipFill rotWithShape="1">
          <a:blip r:embed="rId2">
            <a:alphaModFix/>
          </a:blip>
          <a:srcRect b="10486" l="0" r="0" t="0"/>
          <a:stretch/>
        </p:blipFill>
        <p:spPr>
          <a:xfrm>
            <a:off x="1112945" y="267945"/>
            <a:ext cx="2711809" cy="664341"/>
          </a:xfrm>
          <a:prstGeom prst="rect">
            <a:avLst/>
          </a:prstGeom>
          <a:noFill/>
          <a:ln>
            <a:noFill/>
          </a:ln>
        </p:spPr>
      </p:pic>
      <p:pic>
        <p:nvPicPr>
          <p:cNvPr descr="OTRA – Observatorio de Transparencia Umanizales" id="39" name="Google Shape;39;p47"/>
          <p:cNvPicPr preferRelativeResize="0"/>
          <p:nvPr/>
        </p:nvPicPr>
        <p:blipFill rotWithShape="1">
          <a:blip r:embed="rId3">
            <a:alphaModFix/>
          </a:blip>
          <a:srcRect b="10521" l="0" r="0" t="12270"/>
          <a:stretch/>
        </p:blipFill>
        <p:spPr>
          <a:xfrm>
            <a:off x="0" y="0"/>
            <a:ext cx="1203811" cy="929443"/>
          </a:xfrm>
          <a:prstGeom prst="rect">
            <a:avLst/>
          </a:prstGeom>
          <a:noFill/>
          <a:ln>
            <a:noFill/>
          </a:ln>
        </p:spPr>
      </p:pic>
      <p:sp>
        <p:nvSpPr>
          <p:cNvPr id="40" name="Google Shape;40;p47"/>
          <p:cNvSpPr/>
          <p:nvPr/>
        </p:nvSpPr>
        <p:spPr>
          <a:xfrm>
            <a:off x="3824754" y="362992"/>
            <a:ext cx="1918003" cy="56645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OBJECT_1">
    <p:spTree>
      <p:nvGrpSpPr>
        <p:cNvPr id="41" name="Shape 41"/>
        <p:cNvGrpSpPr/>
        <p:nvPr/>
      </p:nvGrpSpPr>
      <p:grpSpPr>
        <a:xfrm>
          <a:off x="0" y="0"/>
          <a:ext cx="0" cy="0"/>
          <a:chOff x="0" y="0"/>
          <a:chExt cx="0" cy="0"/>
        </a:xfrm>
      </p:grpSpPr>
      <p:sp>
        <p:nvSpPr>
          <p:cNvPr id="42" name="Google Shape;42;gf4846aa7dd_0_32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gf4846aa7dd_0_32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44" name="Google Shape;44;gf4846aa7dd_0_32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gf4846aa7dd_0_32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gf4846aa7dd_0_329"/>
          <p:cNvSpPr txBox="1"/>
          <p:nvPr>
            <p:ph idx="12" type="sldNum"/>
          </p:nvPr>
        </p:nvSpPr>
        <p:spPr>
          <a:xfrm>
            <a:off x="8610600" y="6356350"/>
            <a:ext cx="2743200" cy="369300"/>
          </a:xfrm>
          <a:prstGeom prst="rect">
            <a:avLst/>
          </a:prstGeom>
          <a:noFill/>
          <a:ln>
            <a:noFill/>
          </a:ln>
        </p:spPr>
        <p:txBody>
          <a:bodyPr anchorCtr="0" anchor="ctr" bIns="45700" lIns="91425" spcFirstLastPara="1" rIns="91425" wrap="square" tIns="4570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7" name="Shape 47"/>
        <p:cNvGrpSpPr/>
        <p:nvPr/>
      </p:nvGrpSpPr>
      <p:grpSpPr>
        <a:xfrm>
          <a:off x="0" y="0"/>
          <a:ext cx="0" cy="0"/>
          <a:chOff x="0" y="0"/>
          <a:chExt cx="0" cy="0"/>
        </a:xfrm>
      </p:grpSpPr>
      <p:sp>
        <p:nvSpPr>
          <p:cNvPr id="48" name="Google Shape;48;g13d738efa72_0_774"/>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49" name="Google Shape;49;g13d738efa72_0_774"/>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2100"/>
              </a:spcBef>
              <a:spcAft>
                <a:spcPts val="0"/>
              </a:spcAft>
              <a:buSzPts val="1900"/>
              <a:buChar char="○"/>
              <a:defRPr/>
            </a:lvl2pPr>
            <a:lvl3pPr indent="-349250" lvl="2" marL="1371600" algn="l">
              <a:lnSpc>
                <a:spcPct val="115000"/>
              </a:lnSpc>
              <a:spcBef>
                <a:spcPts val="2100"/>
              </a:spcBef>
              <a:spcAft>
                <a:spcPts val="0"/>
              </a:spcAft>
              <a:buSzPts val="1900"/>
              <a:buChar char="■"/>
              <a:defRPr/>
            </a:lvl3pPr>
            <a:lvl4pPr indent="-349250" lvl="3" marL="1828800" algn="l">
              <a:lnSpc>
                <a:spcPct val="115000"/>
              </a:lnSpc>
              <a:spcBef>
                <a:spcPts val="2100"/>
              </a:spcBef>
              <a:spcAft>
                <a:spcPts val="0"/>
              </a:spcAft>
              <a:buSzPts val="1900"/>
              <a:buChar char="●"/>
              <a:defRPr/>
            </a:lvl4pPr>
            <a:lvl5pPr indent="-349250" lvl="4" marL="2286000" algn="l">
              <a:lnSpc>
                <a:spcPct val="115000"/>
              </a:lnSpc>
              <a:spcBef>
                <a:spcPts val="2100"/>
              </a:spcBef>
              <a:spcAft>
                <a:spcPts val="0"/>
              </a:spcAft>
              <a:buSzPts val="1900"/>
              <a:buChar char="○"/>
              <a:defRPr/>
            </a:lvl5pPr>
            <a:lvl6pPr indent="-349250" lvl="5" marL="2743200" algn="l">
              <a:lnSpc>
                <a:spcPct val="115000"/>
              </a:lnSpc>
              <a:spcBef>
                <a:spcPts val="2100"/>
              </a:spcBef>
              <a:spcAft>
                <a:spcPts val="0"/>
              </a:spcAft>
              <a:buSzPts val="1900"/>
              <a:buChar char="■"/>
              <a:defRPr/>
            </a:lvl6pPr>
            <a:lvl7pPr indent="-349250" lvl="6" marL="3200400" algn="l">
              <a:lnSpc>
                <a:spcPct val="115000"/>
              </a:lnSpc>
              <a:spcBef>
                <a:spcPts val="2100"/>
              </a:spcBef>
              <a:spcAft>
                <a:spcPts val="0"/>
              </a:spcAft>
              <a:buSzPts val="1900"/>
              <a:buChar char="●"/>
              <a:defRPr/>
            </a:lvl7pPr>
            <a:lvl8pPr indent="-349250" lvl="7" marL="3657600" algn="l">
              <a:lnSpc>
                <a:spcPct val="115000"/>
              </a:lnSpc>
              <a:spcBef>
                <a:spcPts val="2100"/>
              </a:spcBef>
              <a:spcAft>
                <a:spcPts val="0"/>
              </a:spcAft>
              <a:buSzPts val="1900"/>
              <a:buChar char="○"/>
              <a:defRPr/>
            </a:lvl8pPr>
            <a:lvl9pPr indent="-349250" lvl="8" marL="4114800" algn="l">
              <a:lnSpc>
                <a:spcPct val="115000"/>
              </a:lnSpc>
              <a:spcBef>
                <a:spcPts val="2100"/>
              </a:spcBef>
              <a:spcAft>
                <a:spcPts val="2100"/>
              </a:spcAft>
              <a:buSzPts val="1900"/>
              <a:buChar char="■"/>
              <a:defRPr/>
            </a:lvl9pPr>
          </a:lstStyle>
          <a:p/>
        </p:txBody>
      </p:sp>
      <p:sp>
        <p:nvSpPr>
          <p:cNvPr id="50" name="Google Shape;50;g13d738efa72_0_774"/>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erpo de texto">
  <p:cSld name="Cuerpo de texto">
    <p:spTree>
      <p:nvGrpSpPr>
        <p:cNvPr id="51" name="Shape 51"/>
        <p:cNvGrpSpPr/>
        <p:nvPr/>
      </p:nvGrpSpPr>
      <p:grpSpPr>
        <a:xfrm>
          <a:off x="0" y="0"/>
          <a:ext cx="0" cy="0"/>
          <a:chOff x="0" y="0"/>
          <a:chExt cx="0" cy="0"/>
        </a:xfrm>
      </p:grpSpPr>
      <p:sp>
        <p:nvSpPr>
          <p:cNvPr id="52" name="Google Shape;52;gf4846aa7dd_0_83"/>
          <p:cNvSpPr txBox="1"/>
          <p:nvPr>
            <p:ph type="title"/>
          </p:nvPr>
        </p:nvSpPr>
        <p:spPr>
          <a:xfrm>
            <a:off x="838200" y="128141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AFAA"/>
              </a:buClr>
              <a:buSzPts val="3400"/>
              <a:buFont typeface="Arial"/>
              <a:buNone/>
              <a:defRPr sz="3400">
                <a:solidFill>
                  <a:srgbClr val="00AFAA"/>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gf4846aa7dd_0_83"/>
          <p:cNvSpPr txBox="1"/>
          <p:nvPr>
            <p:ph idx="1" type="body"/>
          </p:nvPr>
        </p:nvSpPr>
        <p:spPr>
          <a:xfrm>
            <a:off x="838200" y="2606978"/>
            <a:ext cx="10515600" cy="36129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595959"/>
              </a:buClr>
              <a:buSzPts val="2000"/>
              <a:buNone/>
              <a:defRPr sz="2000">
                <a:solidFill>
                  <a:srgbClr val="595959"/>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gf4846aa7dd_0_8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1">
  <p:cSld name="OBJECT_2">
    <p:spTree>
      <p:nvGrpSpPr>
        <p:cNvPr id="55" name="Shape 55"/>
        <p:cNvGrpSpPr/>
        <p:nvPr/>
      </p:nvGrpSpPr>
      <p:grpSpPr>
        <a:xfrm>
          <a:off x="0" y="0"/>
          <a:ext cx="0" cy="0"/>
          <a:chOff x="0" y="0"/>
          <a:chExt cx="0" cy="0"/>
        </a:xfrm>
      </p:grpSpPr>
      <p:sp>
        <p:nvSpPr>
          <p:cNvPr id="56" name="Google Shape;56;gf4846aa7dd_0_4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gf4846aa7dd_0_43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58" name="Google Shape;58;gf4846aa7dd_0_43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gf4846aa7dd_0_43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gf4846aa7dd_0_430"/>
          <p:cNvSpPr txBox="1"/>
          <p:nvPr>
            <p:ph idx="12" type="sldNum"/>
          </p:nvPr>
        </p:nvSpPr>
        <p:spPr>
          <a:xfrm>
            <a:off x="8610600" y="6356350"/>
            <a:ext cx="2743200" cy="369300"/>
          </a:xfrm>
          <a:prstGeom prst="rect">
            <a:avLst/>
          </a:prstGeom>
          <a:noFill/>
          <a:ln>
            <a:noFill/>
          </a:ln>
        </p:spPr>
        <p:txBody>
          <a:bodyPr anchorCtr="0" anchor="ctr" bIns="45700" lIns="91425" spcFirstLastPara="1" rIns="91425" wrap="square" tIns="4570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61" name="Shape 61"/>
        <p:cNvGrpSpPr/>
        <p:nvPr/>
      </p:nvGrpSpPr>
      <p:grpSpPr>
        <a:xfrm>
          <a:off x="0" y="0"/>
          <a:ext cx="0" cy="0"/>
          <a:chOff x="0" y="0"/>
          <a:chExt cx="0" cy="0"/>
        </a:xfrm>
      </p:grpSpPr>
      <p:sp>
        <p:nvSpPr>
          <p:cNvPr id="62" name="Google Shape;62;p48"/>
          <p:cNvSpPr txBox="1"/>
          <p:nvPr>
            <p:ph type="title"/>
          </p:nvPr>
        </p:nvSpPr>
        <p:spPr>
          <a:xfrm>
            <a:off x="4025654" y="3205940"/>
            <a:ext cx="4140691" cy="5435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400">
                <a:solidFill>
                  <a:srgbClr val="00AEAA"/>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8"/>
          <p:cNvSpPr txBox="1"/>
          <p:nvPr>
            <p:ph idx="1" type="body"/>
          </p:nvPr>
        </p:nvSpPr>
        <p:spPr>
          <a:xfrm>
            <a:off x="911225" y="2583713"/>
            <a:ext cx="4856480" cy="390906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1" i="0" sz="2800">
                <a:solidFill>
                  <a:schemeClr val="dk1"/>
                </a:solidFill>
                <a:latin typeface="Trebuchet MS"/>
                <a:ea typeface="Trebuchet MS"/>
                <a:cs typeface="Trebuchet MS"/>
                <a:sym typeface="Trebuchet MS"/>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4" name="Google Shape;64;p48"/>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5" name="Google Shape;65;p4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4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8"/>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4">
  <p:cSld name="OBJECT_5">
    <p:spTree>
      <p:nvGrpSpPr>
        <p:cNvPr id="68" name="Shape 68"/>
        <p:cNvGrpSpPr/>
        <p:nvPr/>
      </p:nvGrpSpPr>
      <p:grpSpPr>
        <a:xfrm>
          <a:off x="0" y="0"/>
          <a:ext cx="0" cy="0"/>
          <a:chOff x="0" y="0"/>
          <a:chExt cx="0" cy="0"/>
        </a:xfrm>
      </p:grpSpPr>
      <p:sp>
        <p:nvSpPr>
          <p:cNvPr id="69" name="Google Shape;69;gf4846aa7dd_0_75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gf4846aa7dd_0_75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71" name="Google Shape;71;gf4846aa7dd_0_75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gf4846aa7dd_0_75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gf4846aa7dd_0_750"/>
          <p:cNvSpPr txBox="1"/>
          <p:nvPr>
            <p:ph idx="12" type="sldNum"/>
          </p:nvPr>
        </p:nvSpPr>
        <p:spPr>
          <a:xfrm>
            <a:off x="8610600" y="6356350"/>
            <a:ext cx="2743200" cy="369300"/>
          </a:xfrm>
          <a:prstGeom prst="rect">
            <a:avLst/>
          </a:prstGeom>
          <a:noFill/>
          <a:ln>
            <a:noFill/>
          </a:ln>
        </p:spPr>
        <p:txBody>
          <a:bodyPr anchorCtr="0" anchor="ctr" bIns="45700" lIns="91425" spcFirstLastPara="1" rIns="91425" wrap="square" tIns="4570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22" Type="http://schemas.openxmlformats.org/officeDocument/2006/relationships/slideLayout" Target="../slideLayouts/slideLayout19.xml"/><Relationship Id="rId21" Type="http://schemas.openxmlformats.org/officeDocument/2006/relationships/slideLayout" Target="../slideLayouts/slideLayout18.xml"/><Relationship Id="rId24" Type="http://schemas.openxmlformats.org/officeDocument/2006/relationships/slideLayout" Target="../slideLayouts/slideLayout21.xml"/><Relationship Id="rId23" Type="http://schemas.openxmlformats.org/officeDocument/2006/relationships/slideLayout" Target="../slideLayouts/slideLayout20.xml"/><Relationship Id="rId1" Type="http://schemas.openxmlformats.org/officeDocument/2006/relationships/image" Target="../media/image32.jpg"/><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slideLayout" Target="../slideLayouts/slideLayout1.xml"/><Relationship Id="rId9" Type="http://schemas.openxmlformats.org/officeDocument/2006/relationships/slideLayout" Target="../slideLayouts/slideLayout6.xml"/><Relationship Id="rId25" Type="http://schemas.openxmlformats.org/officeDocument/2006/relationships/theme" Target="../theme/theme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19" Type="http://schemas.openxmlformats.org/officeDocument/2006/relationships/slideLayout" Target="../slideLayouts/slideLayout16.xml"/><Relationship Id="rId18"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4"/>
          <p:cNvSpPr/>
          <p:nvPr/>
        </p:nvSpPr>
        <p:spPr>
          <a:xfrm>
            <a:off x="9377361" y="6415087"/>
            <a:ext cx="2814955" cy="443230"/>
          </a:xfrm>
          <a:custGeom>
            <a:rect b="b" l="l" r="r" t="t"/>
            <a:pathLst>
              <a:path extrusionOk="0" h="443229" w="2814954">
                <a:moveTo>
                  <a:pt x="0" y="0"/>
                </a:moveTo>
                <a:lnTo>
                  <a:pt x="2814636" y="0"/>
                </a:lnTo>
                <a:lnTo>
                  <a:pt x="2814636" y="442912"/>
                </a:lnTo>
                <a:lnTo>
                  <a:pt x="0" y="442912"/>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 name="Google Shape;7;p44"/>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 name="Google Shape;8;p44"/>
          <p:cNvSpPr/>
          <p:nvPr/>
        </p:nvSpPr>
        <p:spPr>
          <a:xfrm>
            <a:off x="9501186" y="6510336"/>
            <a:ext cx="252729" cy="252729"/>
          </a:xfrm>
          <a:custGeom>
            <a:rect b="b" l="l" r="r" t="t"/>
            <a:pathLst>
              <a:path extrusionOk="0" h="252729" w="252729">
                <a:moveTo>
                  <a:pt x="0" y="0"/>
                </a:moveTo>
                <a:lnTo>
                  <a:pt x="252411" y="0"/>
                </a:lnTo>
                <a:lnTo>
                  <a:pt x="252411" y="252412"/>
                </a:lnTo>
                <a:lnTo>
                  <a:pt x="0" y="252412"/>
                </a:lnTo>
                <a:lnTo>
                  <a:pt x="0" y="0"/>
                </a:lnTo>
                <a:close/>
              </a:path>
            </a:pathLst>
          </a:custGeom>
          <a:solidFill>
            <a:srgbClr val="FCDE6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 name="Google Shape;9;p44"/>
          <p:cNvSpPr txBox="1"/>
          <p:nvPr>
            <p:ph type="title"/>
          </p:nvPr>
        </p:nvSpPr>
        <p:spPr>
          <a:xfrm>
            <a:off x="4025654" y="3205940"/>
            <a:ext cx="4140691" cy="54356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3400" u="none" cap="none" strike="noStrike">
                <a:solidFill>
                  <a:srgbClr val="00AEAA"/>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 name="Google Shape;10;p44"/>
          <p:cNvSpPr txBox="1"/>
          <p:nvPr>
            <p:ph idx="1" type="body"/>
          </p:nvPr>
        </p:nvSpPr>
        <p:spPr>
          <a:xfrm>
            <a:off x="925071" y="2583713"/>
            <a:ext cx="10341857" cy="390906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1" name="Google Shape;11;p4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2" name="Google Shape;12;p4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44"/>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44"/>
          <p:cNvSpPr/>
          <p:nvPr/>
        </p:nvSpPr>
        <p:spPr>
          <a:xfrm>
            <a:off x="0" y="979731"/>
            <a:ext cx="5742757" cy="67061"/>
          </a:xfrm>
          <a:prstGeom prst="rect">
            <a:avLst/>
          </a:prstGeom>
          <a:solidFill>
            <a:srgbClr val="FDD90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5" name="Google Shape;15;p44"/>
          <p:cNvPicPr preferRelativeResize="0"/>
          <p:nvPr/>
        </p:nvPicPr>
        <p:blipFill rotWithShape="1">
          <a:blip r:embed="rId1">
            <a:alphaModFix/>
          </a:blip>
          <a:srcRect b="10486" l="0" r="0" t="0"/>
          <a:stretch/>
        </p:blipFill>
        <p:spPr>
          <a:xfrm>
            <a:off x="1112945" y="267945"/>
            <a:ext cx="2711809" cy="664341"/>
          </a:xfrm>
          <a:prstGeom prst="rect">
            <a:avLst/>
          </a:prstGeom>
          <a:noFill/>
          <a:ln>
            <a:noFill/>
          </a:ln>
        </p:spPr>
      </p:pic>
      <p:pic>
        <p:nvPicPr>
          <p:cNvPr descr="OTRA – Observatorio de Transparencia Umanizales" id="16" name="Google Shape;16;p44"/>
          <p:cNvPicPr preferRelativeResize="0"/>
          <p:nvPr/>
        </p:nvPicPr>
        <p:blipFill rotWithShape="1">
          <a:blip r:embed="rId2">
            <a:alphaModFix/>
          </a:blip>
          <a:srcRect b="10521" l="0" r="0" t="12270"/>
          <a:stretch/>
        </p:blipFill>
        <p:spPr>
          <a:xfrm>
            <a:off x="0" y="0"/>
            <a:ext cx="1203811" cy="929443"/>
          </a:xfrm>
          <a:prstGeom prst="rect">
            <a:avLst/>
          </a:prstGeom>
          <a:noFill/>
          <a:ln>
            <a:noFill/>
          </a:ln>
        </p:spPr>
      </p:pic>
      <p:sp>
        <p:nvSpPr>
          <p:cNvPr id="17" name="Google Shape;17;p44"/>
          <p:cNvSpPr/>
          <p:nvPr/>
        </p:nvSpPr>
        <p:spPr>
          <a:xfrm>
            <a:off x="3824754" y="362992"/>
            <a:ext cx="1918003" cy="56645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 id="2147483666" r:id="rId21"/>
    <p:sldLayoutId id="2147483667" r:id="rId22"/>
    <p:sldLayoutId id="2147483668" r:id="rId23"/>
    <p:sldLayoutId id="2147483669"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27.png"/><Relationship Id="rId5" Type="http://schemas.openxmlformats.org/officeDocument/2006/relationships/image" Target="../media/image14.png"/><Relationship Id="rId6"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8.png"/><Relationship Id="rId4" Type="http://schemas.openxmlformats.org/officeDocument/2006/relationships/image" Target="../media/image3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8.png"/><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8.png"/><Relationship Id="rId4" Type="http://schemas.openxmlformats.org/officeDocument/2006/relationships/image" Target="../media/image2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8.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8.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8.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8.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8.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8.png"/><Relationship Id="rId4" Type="http://schemas.openxmlformats.org/officeDocument/2006/relationships/hyperlink" Target="https://colab.research.google.com/drive/1xyYaht0SaFv-zRJlp_W7vBP-fmlPgpGl?usp=sharing" TargetMode="External"/><Relationship Id="rId5" Type="http://schemas.openxmlformats.org/officeDocument/2006/relationships/hyperlink" Target="https://colab.research.google.com/drive/1wgO29mMMaaoemeMTQqF_bCEah023UDoC?usp=sharing" TargetMode="External"/><Relationship Id="rId6" Type="http://schemas.openxmlformats.org/officeDocument/2006/relationships/hyperlink" Target="https://docs.google.com/document/d/1UKFdD5-gEgd7hooE7EwySMWsx4uRzWXeBNCKZ85MVZA/edit?usp=sharing" TargetMode="External"/><Relationship Id="rId7" Type="http://schemas.openxmlformats.org/officeDocument/2006/relationships/hyperlink" Target="https://docs.google.com/forms/d/e/1FAIpQLSfznCaaoh8pKNxP_fyZfMyn_gEXgKgHef0POGHiQ9Kn89ve_A/viewform?usp=sf_link"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8.png"/><Relationship Id="rId4" Type="http://schemas.openxmlformats.org/officeDocument/2006/relationships/hyperlink" Target="https://www.programarya.com/Cursos/Java/Funciones" TargetMode="External"/><Relationship Id="rId5" Type="http://schemas.openxmlformats.org/officeDocument/2006/relationships/hyperlink" Target="https://www.w3schools.com/java/java_methods.asp" TargetMode="External"/><Relationship Id="rId6" Type="http://schemas.openxmlformats.org/officeDocument/2006/relationships/hyperlink" Target="https://oregoom.com/java/funciones/" TargetMode="External"/><Relationship Id="rId7" Type="http://schemas.openxmlformats.org/officeDocument/2006/relationships/hyperlink" Target="https://www.w3schools.com/java/ref_keyword_static.asp" TargetMode="External"/><Relationship Id="rId8" Type="http://schemas.openxmlformats.org/officeDocument/2006/relationships/hyperlink" Target="https://refactorizando.com/directiva-static-java/"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 Id="rId3" Type="http://schemas.openxmlformats.org/officeDocument/2006/relationships/image" Target="../media/image3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5.png"/><Relationship Id="rId9" Type="http://schemas.openxmlformats.org/officeDocument/2006/relationships/image" Target="../media/image22.png"/><Relationship Id="rId5" Type="http://schemas.openxmlformats.org/officeDocument/2006/relationships/image" Target="../media/image17.png"/><Relationship Id="rId6" Type="http://schemas.openxmlformats.org/officeDocument/2006/relationships/image" Target="../media/image21.png"/><Relationship Id="rId7" Type="http://schemas.openxmlformats.org/officeDocument/2006/relationships/image" Target="../media/image16.png"/><Relationship Id="rId8" Type="http://schemas.openxmlformats.org/officeDocument/2006/relationships/image" Target="../media/image13.png"/><Relationship Id="rId10"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27.png"/><Relationship Id="rId5" Type="http://schemas.openxmlformats.org/officeDocument/2006/relationships/image" Target="../media/image14.png"/><Relationship Id="rId6"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0" name="Shape 150"/>
        <p:cNvGrpSpPr/>
        <p:nvPr/>
      </p:nvGrpSpPr>
      <p:grpSpPr>
        <a:xfrm>
          <a:off x="0" y="0"/>
          <a:ext cx="0" cy="0"/>
          <a:chOff x="0" y="0"/>
          <a:chExt cx="0" cy="0"/>
        </a:xfrm>
      </p:grpSpPr>
      <p:sp>
        <p:nvSpPr>
          <p:cNvPr id="151" name="Google Shape;151;p1"/>
          <p:cNvSpPr/>
          <p:nvPr/>
        </p:nvSpPr>
        <p:spPr>
          <a:xfrm>
            <a:off x="4665662" y="5356225"/>
            <a:ext cx="7526655" cy="150177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2" name="Google Shape;152;p1"/>
          <p:cNvSpPr/>
          <p:nvPr/>
        </p:nvSpPr>
        <p:spPr>
          <a:xfrm>
            <a:off x="0" y="1725611"/>
            <a:ext cx="1389380" cy="5132705"/>
          </a:xfrm>
          <a:custGeom>
            <a:rect b="b" l="l" r="r" t="t"/>
            <a:pathLst>
              <a:path extrusionOk="0" h="5132705" w="1389380">
                <a:moveTo>
                  <a:pt x="0" y="0"/>
                </a:moveTo>
                <a:lnTo>
                  <a:pt x="1389061" y="0"/>
                </a:lnTo>
                <a:lnTo>
                  <a:pt x="1389061"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3" name="Google Shape;153;p1"/>
          <p:cNvSpPr/>
          <p:nvPr/>
        </p:nvSpPr>
        <p:spPr>
          <a:xfrm>
            <a:off x="4868862" y="5551487"/>
            <a:ext cx="386079" cy="384175"/>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54" name="Google Shape;154;p1"/>
          <p:cNvPicPr preferRelativeResize="0"/>
          <p:nvPr/>
        </p:nvPicPr>
        <p:blipFill rotWithShape="1">
          <a:blip r:embed="rId3">
            <a:alphaModFix/>
          </a:blip>
          <a:srcRect b="0" l="0" r="2190" t="0"/>
          <a:stretch/>
        </p:blipFill>
        <p:spPr>
          <a:xfrm>
            <a:off x="1888150" y="2387375"/>
            <a:ext cx="10304175" cy="2083250"/>
          </a:xfrm>
          <a:prstGeom prst="rect">
            <a:avLst/>
          </a:prstGeom>
          <a:noFill/>
          <a:ln>
            <a:noFill/>
          </a:ln>
        </p:spPr>
      </p:pic>
      <p:sp>
        <p:nvSpPr>
          <p:cNvPr id="155" name="Google Shape;155;p1"/>
          <p:cNvSpPr/>
          <p:nvPr/>
        </p:nvSpPr>
        <p:spPr>
          <a:xfrm>
            <a:off x="3124200" y="1462355"/>
            <a:ext cx="9067800" cy="152576"/>
          </a:xfrm>
          <a:custGeom>
            <a:rect b="b" l="l" r="r" t="t"/>
            <a:pathLst>
              <a:path extrusionOk="0" h="344805" w="9067800">
                <a:moveTo>
                  <a:pt x="0" y="0"/>
                </a:moveTo>
                <a:lnTo>
                  <a:pt x="9067799" y="0"/>
                </a:lnTo>
                <a:lnTo>
                  <a:pt x="9067799" y="344486"/>
                </a:lnTo>
                <a:lnTo>
                  <a:pt x="0" y="344486"/>
                </a:lnTo>
                <a:lnTo>
                  <a:pt x="0" y="0"/>
                </a:lnTo>
                <a:close/>
              </a:path>
            </a:pathLst>
          </a:custGeom>
          <a:solidFill>
            <a:srgbClr val="003870"/>
          </a:solidFill>
          <a:ln cap="flat" cmpd="sng" w="9525">
            <a:solidFill>
              <a:srgbClr val="00387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56" name="Google Shape;156;p1"/>
          <p:cNvPicPr preferRelativeResize="0"/>
          <p:nvPr/>
        </p:nvPicPr>
        <p:blipFill rotWithShape="1">
          <a:blip r:embed="rId4">
            <a:alphaModFix/>
          </a:blip>
          <a:srcRect b="17577" l="0" r="0" t="17297"/>
          <a:stretch/>
        </p:blipFill>
        <p:spPr>
          <a:xfrm>
            <a:off x="3533413" y="178125"/>
            <a:ext cx="2825825" cy="1051600"/>
          </a:xfrm>
          <a:prstGeom prst="rect">
            <a:avLst/>
          </a:prstGeom>
          <a:noFill/>
          <a:ln>
            <a:noFill/>
          </a:ln>
        </p:spPr>
      </p:pic>
      <p:sp>
        <p:nvSpPr>
          <p:cNvPr id="157" name="Google Shape;157;p1"/>
          <p:cNvSpPr txBox="1"/>
          <p:nvPr/>
        </p:nvSpPr>
        <p:spPr>
          <a:xfrm>
            <a:off x="6445788" y="3653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158" name="Google Shape;158;p1"/>
          <p:cNvSpPr/>
          <p:nvPr/>
        </p:nvSpPr>
        <p:spPr>
          <a:xfrm>
            <a:off x="6341088" y="4657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8" name="Shape 298"/>
        <p:cNvGrpSpPr/>
        <p:nvPr/>
      </p:nvGrpSpPr>
      <p:grpSpPr>
        <a:xfrm>
          <a:off x="0" y="0"/>
          <a:ext cx="0" cy="0"/>
          <a:chOff x="0" y="0"/>
          <a:chExt cx="0" cy="0"/>
        </a:xfrm>
      </p:grpSpPr>
      <p:sp>
        <p:nvSpPr>
          <p:cNvPr id="299" name="Google Shape;299;g1e1e69e2135_0_277"/>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0" name="Google Shape;300;g1e1e69e2135_0_277"/>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1" name="Google Shape;301;g1e1e69e2135_0_277"/>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302" name="Google Shape;302;g1e1e69e2135_0_277"/>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303" name="Google Shape;303;g1e1e69e2135_0_277"/>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g1e1e69e2135_0_277"/>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305" name="Google Shape;305;g1e1e69e2135_0_277"/>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g1e1e69e2135_0_277"/>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7" name="Google Shape;307;g1e1e69e2135_0_277"/>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i="0" lang="en-US" sz="2000" u="none" cap="none" strike="noStrike">
                <a:solidFill>
                  <a:srgbClr val="003870"/>
                </a:solidFill>
                <a:latin typeface="Trebuchet MS"/>
                <a:ea typeface="Trebuchet MS"/>
                <a:cs typeface="Trebuchet MS"/>
                <a:sym typeface="Trebuchet MS"/>
              </a:rPr>
              <a:t>Funcionamiento</a:t>
            </a:r>
            <a:endParaRPr b="0" i="0" sz="2000" u="none" cap="none" strike="noStrike">
              <a:solidFill>
                <a:srgbClr val="003870"/>
              </a:solidFill>
              <a:latin typeface="Courier New"/>
              <a:ea typeface="Courier New"/>
              <a:cs typeface="Courier New"/>
              <a:sym typeface="Courier New"/>
            </a:endParaRPr>
          </a:p>
        </p:txBody>
      </p:sp>
      <p:sp>
        <p:nvSpPr>
          <p:cNvPr id="308" name="Google Shape;308;g1e1e69e2135_0_277"/>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9" name="Google Shape;309;g1e1e69e2135_0_277"/>
          <p:cNvSpPr txBox="1"/>
          <p:nvPr/>
        </p:nvSpPr>
        <p:spPr>
          <a:xfrm>
            <a:off x="875175" y="1625338"/>
            <a:ext cx="99930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rebuchet MS"/>
                <a:ea typeface="Trebuchet MS"/>
                <a:cs typeface="Trebuchet MS"/>
                <a:sym typeface="Trebuchet MS"/>
              </a:rPr>
              <a:t>Intuición del funcionamiento.</a:t>
            </a:r>
            <a:endParaRPr b="0" i="0" sz="2000" u="none" cap="none" strike="noStrike">
              <a:solidFill>
                <a:srgbClr val="000000"/>
              </a:solidFill>
              <a:latin typeface="Trebuchet MS"/>
              <a:ea typeface="Trebuchet MS"/>
              <a:cs typeface="Trebuchet MS"/>
              <a:sym typeface="Trebuchet MS"/>
            </a:endParaRPr>
          </a:p>
        </p:txBody>
      </p:sp>
      <p:pic>
        <p:nvPicPr>
          <p:cNvPr id="310" name="Google Shape;310;g1e1e69e2135_0_277"/>
          <p:cNvPicPr preferRelativeResize="0"/>
          <p:nvPr/>
        </p:nvPicPr>
        <p:blipFill rotWithShape="1">
          <a:blip r:embed="rId4">
            <a:alphaModFix/>
          </a:blip>
          <a:srcRect b="0" l="0" r="0" t="0"/>
          <a:stretch/>
        </p:blipFill>
        <p:spPr>
          <a:xfrm>
            <a:off x="4622674" y="3538175"/>
            <a:ext cx="3184650" cy="1996350"/>
          </a:xfrm>
          <a:prstGeom prst="rect">
            <a:avLst/>
          </a:prstGeom>
          <a:noFill/>
          <a:ln>
            <a:noFill/>
          </a:ln>
        </p:spPr>
      </p:pic>
      <p:sp>
        <p:nvSpPr>
          <p:cNvPr id="311" name="Google Shape;311;g1e1e69e2135_0_277"/>
          <p:cNvSpPr txBox="1"/>
          <p:nvPr/>
        </p:nvSpPr>
        <p:spPr>
          <a:xfrm>
            <a:off x="5118275" y="2593875"/>
            <a:ext cx="22128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1" lang="en-US" sz="2000" u="none" cap="none" strike="noStrike">
                <a:solidFill>
                  <a:srgbClr val="000000"/>
                </a:solidFill>
                <a:latin typeface="Trebuchet MS"/>
                <a:ea typeface="Trebuchet MS"/>
                <a:cs typeface="Trebuchet MS"/>
                <a:sym typeface="Trebuchet MS"/>
              </a:rPr>
              <a:t>Función</a:t>
            </a:r>
            <a:endParaRPr b="1" i="1" sz="2000" u="none" cap="none" strike="noStrike">
              <a:solidFill>
                <a:srgbClr val="000000"/>
              </a:solidFill>
              <a:latin typeface="Trebuchet MS"/>
              <a:ea typeface="Trebuchet MS"/>
              <a:cs typeface="Trebuchet MS"/>
              <a:sym typeface="Trebuchet MS"/>
            </a:endParaRPr>
          </a:p>
        </p:txBody>
      </p:sp>
      <p:sp>
        <p:nvSpPr>
          <p:cNvPr id="312" name="Google Shape;312;g1e1e69e2135_0_277"/>
          <p:cNvSpPr txBox="1"/>
          <p:nvPr/>
        </p:nvSpPr>
        <p:spPr>
          <a:xfrm>
            <a:off x="8980575" y="2593875"/>
            <a:ext cx="22128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1" lang="en-US" sz="2000" u="none" cap="none" strike="noStrike">
                <a:solidFill>
                  <a:srgbClr val="000000"/>
                </a:solidFill>
                <a:latin typeface="Trebuchet MS"/>
                <a:ea typeface="Trebuchet MS"/>
                <a:cs typeface="Trebuchet MS"/>
                <a:sym typeface="Trebuchet MS"/>
              </a:rPr>
              <a:t>Información B</a:t>
            </a:r>
            <a:endParaRPr b="1" i="1" sz="2000" u="none" cap="none" strike="noStrike">
              <a:solidFill>
                <a:srgbClr val="000000"/>
              </a:solidFill>
              <a:latin typeface="Trebuchet MS"/>
              <a:ea typeface="Trebuchet MS"/>
              <a:cs typeface="Trebuchet MS"/>
              <a:sym typeface="Trebuchet MS"/>
            </a:endParaRPr>
          </a:p>
        </p:txBody>
      </p:sp>
      <p:sp>
        <p:nvSpPr>
          <p:cNvPr id="313" name="Google Shape;313;g1e1e69e2135_0_277"/>
          <p:cNvSpPr txBox="1"/>
          <p:nvPr/>
        </p:nvSpPr>
        <p:spPr>
          <a:xfrm>
            <a:off x="1255975" y="2598988"/>
            <a:ext cx="22128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1" lang="en-US" sz="2000" u="none" cap="none" strike="noStrike">
                <a:solidFill>
                  <a:srgbClr val="000000"/>
                </a:solidFill>
                <a:latin typeface="Trebuchet MS"/>
                <a:ea typeface="Trebuchet MS"/>
                <a:cs typeface="Trebuchet MS"/>
                <a:sym typeface="Trebuchet MS"/>
              </a:rPr>
              <a:t>Información A</a:t>
            </a:r>
            <a:endParaRPr b="1" i="1" sz="2000" u="none" cap="none" strike="noStrike">
              <a:solidFill>
                <a:srgbClr val="000000"/>
              </a:solidFill>
              <a:latin typeface="Trebuchet MS"/>
              <a:ea typeface="Trebuchet MS"/>
              <a:cs typeface="Trebuchet MS"/>
              <a:sym typeface="Trebuchet MS"/>
            </a:endParaRPr>
          </a:p>
        </p:txBody>
      </p:sp>
      <p:pic>
        <p:nvPicPr>
          <p:cNvPr id="314" name="Google Shape;314;g1e1e69e2135_0_277"/>
          <p:cNvPicPr preferRelativeResize="0"/>
          <p:nvPr/>
        </p:nvPicPr>
        <p:blipFill rotWithShape="1">
          <a:blip r:embed="rId5">
            <a:alphaModFix/>
          </a:blip>
          <a:srcRect b="8845" l="0" r="0" t="14224"/>
          <a:stretch/>
        </p:blipFill>
        <p:spPr>
          <a:xfrm>
            <a:off x="1683650" y="3641175"/>
            <a:ext cx="1498575" cy="1790349"/>
          </a:xfrm>
          <a:prstGeom prst="rect">
            <a:avLst/>
          </a:prstGeom>
          <a:noFill/>
          <a:ln>
            <a:noFill/>
          </a:ln>
        </p:spPr>
      </p:pic>
      <p:pic>
        <p:nvPicPr>
          <p:cNvPr id="315" name="Google Shape;315;g1e1e69e2135_0_277"/>
          <p:cNvPicPr preferRelativeResize="0"/>
          <p:nvPr/>
        </p:nvPicPr>
        <p:blipFill rotWithShape="1">
          <a:blip r:embed="rId6">
            <a:alphaModFix/>
          </a:blip>
          <a:srcRect b="21360" l="21943" r="23820" t="26373"/>
          <a:stretch/>
        </p:blipFill>
        <p:spPr>
          <a:xfrm>
            <a:off x="9389463" y="4114988"/>
            <a:ext cx="1395024" cy="842725"/>
          </a:xfrm>
          <a:prstGeom prst="rect">
            <a:avLst/>
          </a:prstGeom>
          <a:noFill/>
          <a:ln>
            <a:noFill/>
          </a:ln>
        </p:spPr>
      </p:pic>
      <p:cxnSp>
        <p:nvCxnSpPr>
          <p:cNvPr id="316" name="Google Shape;316;g1e1e69e2135_0_277"/>
          <p:cNvCxnSpPr>
            <a:stCxn id="314" idx="3"/>
            <a:endCxn id="310" idx="1"/>
          </p:cNvCxnSpPr>
          <p:nvPr/>
        </p:nvCxnSpPr>
        <p:spPr>
          <a:xfrm>
            <a:off x="3182225" y="4536350"/>
            <a:ext cx="1440300" cy="0"/>
          </a:xfrm>
          <a:prstGeom prst="straightConnector1">
            <a:avLst/>
          </a:prstGeom>
          <a:noFill/>
          <a:ln cap="flat" cmpd="sng" w="28575">
            <a:solidFill>
              <a:schemeClr val="dk1"/>
            </a:solidFill>
            <a:prstDash val="solid"/>
            <a:round/>
            <a:headEnd len="sm" w="sm" type="none"/>
            <a:tailEnd len="med" w="med" type="triangle"/>
          </a:ln>
        </p:spPr>
      </p:cxnSp>
      <p:cxnSp>
        <p:nvCxnSpPr>
          <p:cNvPr id="317" name="Google Shape;317;g1e1e69e2135_0_277"/>
          <p:cNvCxnSpPr>
            <a:stCxn id="310" idx="3"/>
            <a:endCxn id="315" idx="1"/>
          </p:cNvCxnSpPr>
          <p:nvPr/>
        </p:nvCxnSpPr>
        <p:spPr>
          <a:xfrm>
            <a:off x="7807324" y="4536350"/>
            <a:ext cx="1582200" cy="0"/>
          </a:xfrm>
          <a:prstGeom prst="straightConnector1">
            <a:avLst/>
          </a:prstGeom>
          <a:noFill/>
          <a:ln cap="flat" cmpd="sng" w="28575">
            <a:solidFill>
              <a:schemeClr val="dk1"/>
            </a:solidFill>
            <a:prstDash val="solid"/>
            <a:round/>
            <a:headEnd len="sm" w="sm" type="none"/>
            <a:tailEnd len="med" w="med" type="triangle"/>
          </a:ln>
        </p:spPr>
      </p:cxnSp>
      <p:sp>
        <p:nvSpPr>
          <p:cNvPr id="318" name="Google Shape;318;g1e1e69e2135_0_277"/>
          <p:cNvSpPr txBox="1"/>
          <p:nvPr/>
        </p:nvSpPr>
        <p:spPr>
          <a:xfrm>
            <a:off x="5108600" y="5830425"/>
            <a:ext cx="22128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1" lang="en-US" sz="2000" u="none" cap="none" strike="noStrike">
                <a:solidFill>
                  <a:srgbClr val="000000"/>
                </a:solidFill>
                <a:latin typeface="Trebuchet MS"/>
                <a:ea typeface="Trebuchet MS"/>
                <a:cs typeface="Trebuchet MS"/>
                <a:sym typeface="Trebuchet MS"/>
              </a:rPr>
              <a:t>Parametros</a:t>
            </a:r>
            <a:endParaRPr b="1" i="1" sz="2000" u="none" cap="none" strike="noStrike">
              <a:solidFill>
                <a:srgbClr val="000000"/>
              </a:solidFill>
              <a:latin typeface="Trebuchet MS"/>
              <a:ea typeface="Trebuchet MS"/>
              <a:cs typeface="Trebuchet MS"/>
              <a:sym typeface="Trebuchet MS"/>
            </a:endParaRPr>
          </a:p>
        </p:txBody>
      </p:sp>
      <p:sp>
        <p:nvSpPr>
          <p:cNvPr id="319" name="Google Shape;319;g1e1e69e2135_0_277"/>
          <p:cNvSpPr/>
          <p:nvPr/>
        </p:nvSpPr>
        <p:spPr>
          <a:xfrm>
            <a:off x="6003500" y="4037188"/>
            <a:ext cx="423000" cy="452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g1e1e69e2135_0_277"/>
          <p:cNvSpPr/>
          <p:nvPr/>
        </p:nvSpPr>
        <p:spPr>
          <a:xfrm>
            <a:off x="6789950" y="4037188"/>
            <a:ext cx="423000" cy="452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g1e1e69e2135_0_277"/>
          <p:cNvSpPr/>
          <p:nvPr/>
        </p:nvSpPr>
        <p:spPr>
          <a:xfrm>
            <a:off x="6789950" y="4571988"/>
            <a:ext cx="423000" cy="452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g1e1e69e2135_0_277"/>
          <p:cNvSpPr/>
          <p:nvPr/>
        </p:nvSpPr>
        <p:spPr>
          <a:xfrm>
            <a:off x="6003500" y="4571988"/>
            <a:ext cx="423000" cy="452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23" name="Google Shape;323;g1e1e69e2135_0_277"/>
          <p:cNvCxnSpPr>
            <a:stCxn id="318" idx="0"/>
            <a:endCxn id="322" idx="2"/>
          </p:cNvCxnSpPr>
          <p:nvPr/>
        </p:nvCxnSpPr>
        <p:spPr>
          <a:xfrm rot="10800000">
            <a:off x="6215000" y="5024325"/>
            <a:ext cx="0" cy="806100"/>
          </a:xfrm>
          <a:prstGeom prst="straightConnector1">
            <a:avLst/>
          </a:prstGeom>
          <a:noFill/>
          <a:ln cap="flat" cmpd="sng" w="19050">
            <a:solidFill>
              <a:srgbClr val="434343"/>
            </a:solidFill>
            <a:prstDash val="solid"/>
            <a:round/>
            <a:headEnd len="sm" w="sm"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7" name="Shape 327"/>
        <p:cNvGrpSpPr/>
        <p:nvPr/>
      </p:nvGrpSpPr>
      <p:grpSpPr>
        <a:xfrm>
          <a:off x="0" y="0"/>
          <a:ext cx="0" cy="0"/>
          <a:chOff x="0" y="0"/>
          <a:chExt cx="0" cy="0"/>
        </a:xfrm>
      </p:grpSpPr>
      <p:sp>
        <p:nvSpPr>
          <p:cNvPr id="328" name="Google Shape;328;g1e146c2afcd_1_93"/>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9" name="Google Shape;329;g1e146c2afcd_1_93"/>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0" name="Google Shape;330;g1e146c2afcd_1_93"/>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331" name="Google Shape;331;g1e146c2afcd_1_93"/>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332" name="Google Shape;332;g1e146c2afcd_1_93"/>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g1e146c2afcd_1_93"/>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334" name="Google Shape;334;g1e146c2afcd_1_93"/>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g1e146c2afcd_1_93"/>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6" name="Google Shape;336;g1e146c2afcd_1_93"/>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t/>
            </a:r>
            <a:endParaRPr b="1" i="0" sz="2000" u="none" cap="none" strike="noStrike">
              <a:solidFill>
                <a:srgbClr val="003870"/>
              </a:solidFill>
              <a:latin typeface="Courier New"/>
              <a:ea typeface="Courier New"/>
              <a:cs typeface="Courier New"/>
              <a:sym typeface="Courier New"/>
            </a:endParaRPr>
          </a:p>
        </p:txBody>
      </p:sp>
      <p:sp>
        <p:nvSpPr>
          <p:cNvPr id="337" name="Google Shape;337;g1e146c2afcd_1_93"/>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8" name="Google Shape;338;g1e146c2afcd_1_93"/>
          <p:cNvSpPr txBox="1"/>
          <p:nvPr>
            <p:ph type="title"/>
          </p:nvPr>
        </p:nvSpPr>
        <p:spPr>
          <a:xfrm>
            <a:off x="1642350" y="2601088"/>
            <a:ext cx="8907300" cy="16932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n-US" sz="6000">
                <a:latin typeface="Trebuchet MS"/>
                <a:ea typeface="Trebuchet MS"/>
                <a:cs typeface="Trebuchet MS"/>
                <a:sym typeface="Trebuchet MS"/>
              </a:rPr>
              <a:t>Tipos de ‘Funciones’</a:t>
            </a:r>
            <a:endParaRPr sz="6000">
              <a:latin typeface="Trebuchet MS"/>
              <a:ea typeface="Trebuchet MS"/>
              <a:cs typeface="Trebuchet MS"/>
              <a:sym typeface="Trebuchet MS"/>
            </a:endParaRPr>
          </a:p>
          <a:p>
            <a:pPr indent="0" lvl="0" marL="0" rtl="0" algn="l">
              <a:lnSpc>
                <a:spcPct val="100000"/>
              </a:lnSpc>
              <a:spcBef>
                <a:spcPts val="0"/>
              </a:spcBef>
              <a:spcAft>
                <a:spcPts val="0"/>
              </a:spcAft>
              <a:buSzPts val="1400"/>
              <a:buNone/>
            </a:pPr>
            <a:r>
              <a:t/>
            </a:r>
            <a:endParaRPr sz="2000">
              <a:latin typeface="Trebuchet MS"/>
              <a:ea typeface="Trebuchet MS"/>
              <a:cs typeface="Trebuchet MS"/>
              <a:sym typeface="Trebuchet MS"/>
            </a:endParaRPr>
          </a:p>
          <a:p>
            <a:pPr indent="0" lvl="0" marL="0" rtl="0" algn="ctr">
              <a:lnSpc>
                <a:spcPct val="100000"/>
              </a:lnSpc>
              <a:spcBef>
                <a:spcPts val="0"/>
              </a:spcBef>
              <a:spcAft>
                <a:spcPts val="0"/>
              </a:spcAft>
              <a:buSzPts val="1400"/>
              <a:buNone/>
            </a:pPr>
            <a:r>
              <a:rPr i="1" lang="en-US" sz="3000">
                <a:latin typeface="Trebuchet MS"/>
                <a:ea typeface="Trebuchet MS"/>
                <a:cs typeface="Trebuchet MS"/>
                <a:sym typeface="Trebuchet MS"/>
              </a:rPr>
              <a:t>Funciones, Procedimientos, Métodos</a:t>
            </a:r>
            <a:endParaRPr i="1" sz="3000">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2" name="Shape 342"/>
        <p:cNvGrpSpPr/>
        <p:nvPr/>
      </p:nvGrpSpPr>
      <p:grpSpPr>
        <a:xfrm>
          <a:off x="0" y="0"/>
          <a:ext cx="0" cy="0"/>
          <a:chOff x="0" y="0"/>
          <a:chExt cx="0" cy="0"/>
        </a:xfrm>
      </p:grpSpPr>
      <p:sp>
        <p:nvSpPr>
          <p:cNvPr id="343" name="Google Shape;343;g1e146c2afcd_1_107"/>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344" name="Google Shape;344;g1e146c2afcd_1_107"/>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345" name="Google Shape;345;g1e146c2afcd_1_107"/>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g1e146c2afcd_1_107"/>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347" name="Google Shape;347;g1e146c2afcd_1_107"/>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g1e146c2afcd_1_107"/>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9" name="Google Shape;349;g1e146c2afcd_1_107"/>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i="0" lang="en-US" sz="2000" u="none" cap="none" strike="noStrike">
                <a:solidFill>
                  <a:srgbClr val="003870"/>
                </a:solidFill>
                <a:latin typeface="Trebuchet MS"/>
                <a:ea typeface="Trebuchet MS"/>
                <a:cs typeface="Trebuchet MS"/>
                <a:sym typeface="Trebuchet MS"/>
              </a:rPr>
              <a:t>Tipos de Funciones</a:t>
            </a:r>
            <a:endParaRPr b="0" i="0" sz="2000" u="none" cap="none" strike="noStrike">
              <a:solidFill>
                <a:srgbClr val="003870"/>
              </a:solidFill>
              <a:latin typeface="Courier New"/>
              <a:ea typeface="Courier New"/>
              <a:cs typeface="Courier New"/>
              <a:sym typeface="Courier New"/>
            </a:endParaRPr>
          </a:p>
        </p:txBody>
      </p:sp>
      <p:sp>
        <p:nvSpPr>
          <p:cNvPr id="350" name="Google Shape;350;g1e146c2afcd_1_107"/>
          <p:cNvSpPr txBox="1"/>
          <p:nvPr/>
        </p:nvSpPr>
        <p:spPr>
          <a:xfrm>
            <a:off x="966300" y="1475513"/>
            <a:ext cx="9988200" cy="8004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rebuchet MS"/>
                <a:ea typeface="Trebuchet MS"/>
                <a:cs typeface="Trebuchet MS"/>
                <a:sym typeface="Trebuchet MS"/>
              </a:rPr>
              <a:t>En Java existen tres términos distintos para referirse a instrucciones encapsuladas en un bloque:</a:t>
            </a:r>
            <a:endParaRPr b="0" i="0" sz="2000" u="none" cap="none" strike="noStrike">
              <a:solidFill>
                <a:schemeClr val="dk1"/>
              </a:solidFill>
              <a:latin typeface="Trebuchet MS"/>
              <a:ea typeface="Trebuchet MS"/>
              <a:cs typeface="Trebuchet MS"/>
              <a:sym typeface="Trebuchet MS"/>
            </a:endParaRPr>
          </a:p>
        </p:txBody>
      </p:sp>
      <p:sp>
        <p:nvSpPr>
          <p:cNvPr id="351" name="Google Shape;351;g1e146c2afcd_1_107"/>
          <p:cNvSpPr/>
          <p:nvPr/>
        </p:nvSpPr>
        <p:spPr>
          <a:xfrm>
            <a:off x="966300" y="2551550"/>
            <a:ext cx="2644500" cy="677100"/>
          </a:xfrm>
          <a:prstGeom prst="rect">
            <a:avLst/>
          </a:prstGeom>
          <a:solidFill>
            <a:srgbClr val="00AEA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Trebuchet MS"/>
                <a:ea typeface="Trebuchet MS"/>
                <a:cs typeface="Trebuchet MS"/>
                <a:sym typeface="Trebuchet MS"/>
              </a:rPr>
              <a:t>Funciones</a:t>
            </a:r>
            <a:endParaRPr b="1" i="0" sz="1900" u="none" cap="none" strike="noStrike">
              <a:solidFill>
                <a:srgbClr val="000000"/>
              </a:solidFill>
              <a:latin typeface="Trebuchet MS"/>
              <a:ea typeface="Trebuchet MS"/>
              <a:cs typeface="Trebuchet MS"/>
              <a:sym typeface="Trebuchet MS"/>
            </a:endParaRPr>
          </a:p>
        </p:txBody>
      </p:sp>
      <p:sp>
        <p:nvSpPr>
          <p:cNvPr id="352" name="Google Shape;352;g1e146c2afcd_1_107"/>
          <p:cNvSpPr txBox="1"/>
          <p:nvPr/>
        </p:nvSpPr>
        <p:spPr>
          <a:xfrm>
            <a:off x="567300" y="3542150"/>
            <a:ext cx="3442500" cy="2801400"/>
          </a:xfrm>
          <a:prstGeom prst="rect">
            <a:avLst/>
          </a:prstGeom>
          <a:solidFill>
            <a:schemeClr val="lt2"/>
          </a:solid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Trebuchet MS"/>
                <a:ea typeface="Trebuchet MS"/>
                <a:cs typeface="Trebuchet MS"/>
                <a:sym typeface="Trebuchet MS"/>
              </a:rPr>
              <a:t>Usualmente reciben parámetros, cuyos valores utilizan para efectuar operaciones y adicionalmente </a:t>
            </a:r>
            <a:r>
              <a:rPr b="1" i="0" lang="en-US" sz="1700" u="none" cap="none" strike="noStrike">
                <a:solidFill>
                  <a:srgbClr val="000000"/>
                </a:solidFill>
                <a:latin typeface="Trebuchet MS"/>
                <a:ea typeface="Trebuchet MS"/>
                <a:cs typeface="Trebuchet MS"/>
                <a:sym typeface="Trebuchet MS"/>
              </a:rPr>
              <a:t>retornan un valor</a:t>
            </a:r>
            <a:r>
              <a:rPr b="0" i="0" lang="en-US" sz="1700" u="none" cap="none" strike="noStrike">
                <a:solidFill>
                  <a:srgbClr val="000000"/>
                </a:solidFill>
                <a:latin typeface="Trebuchet MS"/>
                <a:ea typeface="Trebuchet MS"/>
                <a:cs typeface="Trebuchet MS"/>
                <a:sym typeface="Trebuchet MS"/>
              </a:rPr>
              <a:t>. En otras palabras, una función puede recibir parámetros o argumentos (algunas no reciben nada), hace uso de dichos valores recibidos como sea necesario y </a:t>
            </a:r>
            <a:r>
              <a:rPr b="1" i="0" lang="en-US" sz="1700" u="none" cap="none" strike="noStrike">
                <a:solidFill>
                  <a:srgbClr val="000000"/>
                </a:solidFill>
                <a:latin typeface="Trebuchet MS"/>
                <a:ea typeface="Trebuchet MS"/>
                <a:cs typeface="Trebuchet MS"/>
                <a:sym typeface="Trebuchet MS"/>
              </a:rPr>
              <a:t>retorna un valor.</a:t>
            </a:r>
            <a:endParaRPr b="1" i="0" sz="1700" u="none" cap="none" strike="noStrike">
              <a:solidFill>
                <a:srgbClr val="000000"/>
              </a:solidFill>
              <a:latin typeface="Trebuchet MS"/>
              <a:ea typeface="Trebuchet MS"/>
              <a:cs typeface="Trebuchet MS"/>
              <a:sym typeface="Trebuchet MS"/>
            </a:endParaRPr>
          </a:p>
        </p:txBody>
      </p:sp>
      <p:cxnSp>
        <p:nvCxnSpPr>
          <p:cNvPr id="353" name="Google Shape;353;g1e146c2afcd_1_107"/>
          <p:cNvCxnSpPr>
            <a:stCxn id="351" idx="2"/>
            <a:endCxn id="352" idx="0"/>
          </p:cNvCxnSpPr>
          <p:nvPr/>
        </p:nvCxnSpPr>
        <p:spPr>
          <a:xfrm flipH="1" rot="-5400000">
            <a:off x="2132100" y="3385100"/>
            <a:ext cx="313500" cy="600"/>
          </a:xfrm>
          <a:prstGeom prst="bentConnector3">
            <a:avLst>
              <a:gd fmla="val 50000" name="adj1"/>
            </a:avLst>
          </a:prstGeom>
          <a:noFill/>
          <a:ln cap="flat" cmpd="sng" w="28575">
            <a:solidFill>
              <a:schemeClr val="dk1"/>
            </a:solidFill>
            <a:prstDash val="solid"/>
            <a:round/>
            <a:headEnd len="sm" w="sm" type="none"/>
            <a:tailEnd len="sm" w="sm"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7" name="Shape 357"/>
        <p:cNvGrpSpPr/>
        <p:nvPr/>
      </p:nvGrpSpPr>
      <p:grpSpPr>
        <a:xfrm>
          <a:off x="0" y="0"/>
          <a:ext cx="0" cy="0"/>
          <a:chOff x="0" y="0"/>
          <a:chExt cx="0" cy="0"/>
        </a:xfrm>
      </p:grpSpPr>
      <p:sp>
        <p:nvSpPr>
          <p:cNvPr id="358" name="Google Shape;358;g1e1e69e2135_0_52"/>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359" name="Google Shape;359;g1e1e69e2135_0_52"/>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360" name="Google Shape;360;g1e1e69e2135_0_52"/>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g1e1e69e2135_0_52"/>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362" name="Google Shape;362;g1e1e69e2135_0_52"/>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g1e1e69e2135_0_52"/>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4" name="Google Shape;364;g1e1e69e2135_0_52"/>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i="0" lang="en-US" sz="2000" u="none" cap="none" strike="noStrike">
                <a:solidFill>
                  <a:srgbClr val="003870"/>
                </a:solidFill>
                <a:latin typeface="Trebuchet MS"/>
                <a:ea typeface="Trebuchet MS"/>
                <a:cs typeface="Trebuchet MS"/>
                <a:sym typeface="Trebuchet MS"/>
              </a:rPr>
              <a:t>Tipos de Funciones</a:t>
            </a:r>
            <a:endParaRPr b="0" i="0" sz="2000" u="none" cap="none" strike="noStrike">
              <a:solidFill>
                <a:srgbClr val="003870"/>
              </a:solidFill>
              <a:latin typeface="Courier New"/>
              <a:ea typeface="Courier New"/>
              <a:cs typeface="Courier New"/>
              <a:sym typeface="Courier New"/>
            </a:endParaRPr>
          </a:p>
        </p:txBody>
      </p:sp>
      <p:sp>
        <p:nvSpPr>
          <p:cNvPr id="365" name="Google Shape;365;g1e1e69e2135_0_52"/>
          <p:cNvSpPr txBox="1"/>
          <p:nvPr/>
        </p:nvSpPr>
        <p:spPr>
          <a:xfrm>
            <a:off x="966300" y="1475513"/>
            <a:ext cx="9988200" cy="8004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rebuchet MS"/>
                <a:ea typeface="Trebuchet MS"/>
                <a:cs typeface="Trebuchet MS"/>
                <a:sym typeface="Trebuchet MS"/>
              </a:rPr>
              <a:t>En Java existen tres términos distintos para referirse a instrucciones encapsuladas en un bloque:</a:t>
            </a:r>
            <a:endParaRPr b="0" i="0" sz="2000" u="none" cap="none" strike="noStrike">
              <a:solidFill>
                <a:schemeClr val="dk1"/>
              </a:solidFill>
              <a:latin typeface="Trebuchet MS"/>
              <a:ea typeface="Trebuchet MS"/>
              <a:cs typeface="Trebuchet MS"/>
              <a:sym typeface="Trebuchet MS"/>
            </a:endParaRPr>
          </a:p>
        </p:txBody>
      </p:sp>
      <p:sp>
        <p:nvSpPr>
          <p:cNvPr id="366" name="Google Shape;366;g1e1e69e2135_0_52"/>
          <p:cNvSpPr/>
          <p:nvPr/>
        </p:nvSpPr>
        <p:spPr>
          <a:xfrm>
            <a:off x="966300" y="2551550"/>
            <a:ext cx="2644500" cy="677100"/>
          </a:xfrm>
          <a:prstGeom prst="rect">
            <a:avLst/>
          </a:prstGeom>
          <a:solidFill>
            <a:srgbClr val="00AEA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Trebuchet MS"/>
                <a:ea typeface="Trebuchet MS"/>
                <a:cs typeface="Trebuchet MS"/>
                <a:sym typeface="Trebuchet MS"/>
              </a:rPr>
              <a:t>Funciones</a:t>
            </a:r>
            <a:endParaRPr b="1" i="0" sz="1900" u="none" cap="none" strike="noStrike">
              <a:solidFill>
                <a:srgbClr val="000000"/>
              </a:solidFill>
              <a:latin typeface="Trebuchet MS"/>
              <a:ea typeface="Trebuchet MS"/>
              <a:cs typeface="Trebuchet MS"/>
              <a:sym typeface="Trebuchet MS"/>
            </a:endParaRPr>
          </a:p>
        </p:txBody>
      </p:sp>
      <p:sp>
        <p:nvSpPr>
          <p:cNvPr id="367" name="Google Shape;367;g1e1e69e2135_0_52"/>
          <p:cNvSpPr/>
          <p:nvPr/>
        </p:nvSpPr>
        <p:spPr>
          <a:xfrm>
            <a:off x="4896425" y="2551550"/>
            <a:ext cx="2644500" cy="677100"/>
          </a:xfrm>
          <a:prstGeom prst="rect">
            <a:avLst/>
          </a:prstGeom>
          <a:solidFill>
            <a:srgbClr val="00AEA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Trebuchet MS"/>
                <a:ea typeface="Trebuchet MS"/>
                <a:cs typeface="Trebuchet MS"/>
                <a:sym typeface="Trebuchet MS"/>
              </a:rPr>
              <a:t>Procedimientos</a:t>
            </a:r>
            <a:endParaRPr b="1" i="0" sz="1900" u="none" cap="none" strike="noStrike">
              <a:solidFill>
                <a:srgbClr val="000000"/>
              </a:solidFill>
              <a:latin typeface="Trebuchet MS"/>
              <a:ea typeface="Trebuchet MS"/>
              <a:cs typeface="Trebuchet MS"/>
              <a:sym typeface="Trebuchet MS"/>
            </a:endParaRPr>
          </a:p>
        </p:txBody>
      </p:sp>
      <p:sp>
        <p:nvSpPr>
          <p:cNvPr id="368" name="Google Shape;368;g1e1e69e2135_0_52"/>
          <p:cNvSpPr txBox="1"/>
          <p:nvPr/>
        </p:nvSpPr>
        <p:spPr>
          <a:xfrm>
            <a:off x="567300" y="3542150"/>
            <a:ext cx="3442500" cy="2801400"/>
          </a:xfrm>
          <a:prstGeom prst="rect">
            <a:avLst/>
          </a:prstGeom>
          <a:solidFill>
            <a:schemeClr val="lt2"/>
          </a:solid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Trebuchet MS"/>
                <a:ea typeface="Trebuchet MS"/>
                <a:cs typeface="Trebuchet MS"/>
                <a:sym typeface="Trebuchet MS"/>
              </a:rPr>
              <a:t>Usualmente reciben parámetros, cuyos valores utilizan para efectuar operaciones y adicionalmente </a:t>
            </a:r>
            <a:r>
              <a:rPr b="1" i="0" lang="en-US" sz="1700" u="none" cap="none" strike="noStrike">
                <a:solidFill>
                  <a:srgbClr val="000000"/>
                </a:solidFill>
                <a:latin typeface="Trebuchet MS"/>
                <a:ea typeface="Trebuchet MS"/>
                <a:cs typeface="Trebuchet MS"/>
                <a:sym typeface="Trebuchet MS"/>
              </a:rPr>
              <a:t>retornan un valor</a:t>
            </a:r>
            <a:r>
              <a:rPr b="0" i="0" lang="en-US" sz="1700" u="none" cap="none" strike="noStrike">
                <a:solidFill>
                  <a:srgbClr val="000000"/>
                </a:solidFill>
                <a:latin typeface="Trebuchet MS"/>
                <a:ea typeface="Trebuchet MS"/>
                <a:cs typeface="Trebuchet MS"/>
                <a:sym typeface="Trebuchet MS"/>
              </a:rPr>
              <a:t>. En otras palabras, una función puede recibir parámetros o argumentos (algunas no reciben nada), hace uso de dichos valores recibidos como sea necesario y </a:t>
            </a:r>
            <a:r>
              <a:rPr b="1" i="0" lang="en-US" sz="1700" u="none" cap="none" strike="noStrike">
                <a:solidFill>
                  <a:srgbClr val="000000"/>
                </a:solidFill>
                <a:latin typeface="Trebuchet MS"/>
                <a:ea typeface="Trebuchet MS"/>
                <a:cs typeface="Trebuchet MS"/>
                <a:sym typeface="Trebuchet MS"/>
              </a:rPr>
              <a:t>retorna un valor.</a:t>
            </a:r>
            <a:endParaRPr b="1" i="0" sz="1700" u="none" cap="none" strike="noStrike">
              <a:solidFill>
                <a:srgbClr val="000000"/>
              </a:solidFill>
              <a:latin typeface="Trebuchet MS"/>
              <a:ea typeface="Trebuchet MS"/>
              <a:cs typeface="Trebuchet MS"/>
              <a:sym typeface="Trebuchet MS"/>
            </a:endParaRPr>
          </a:p>
        </p:txBody>
      </p:sp>
      <p:sp>
        <p:nvSpPr>
          <p:cNvPr id="369" name="Google Shape;369;g1e1e69e2135_0_52"/>
          <p:cNvSpPr txBox="1"/>
          <p:nvPr/>
        </p:nvSpPr>
        <p:spPr>
          <a:xfrm>
            <a:off x="4669625" y="3542150"/>
            <a:ext cx="3098100" cy="2277900"/>
          </a:xfrm>
          <a:prstGeom prst="rect">
            <a:avLst/>
          </a:prstGeom>
          <a:solidFill>
            <a:schemeClr val="lt2"/>
          </a:solid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Trebuchet MS"/>
                <a:ea typeface="Trebuchet MS"/>
                <a:cs typeface="Trebuchet MS"/>
                <a:sym typeface="Trebuchet MS"/>
              </a:rPr>
              <a:t>Son básicamente un conjunto de instrucciones que se ejecutan </a:t>
            </a:r>
            <a:r>
              <a:rPr b="1" i="0" lang="en-US" sz="1700" u="none" cap="none" strike="noStrike">
                <a:solidFill>
                  <a:srgbClr val="000000"/>
                </a:solidFill>
                <a:latin typeface="Trebuchet MS"/>
                <a:ea typeface="Trebuchet MS"/>
                <a:cs typeface="Trebuchet MS"/>
                <a:sym typeface="Trebuchet MS"/>
              </a:rPr>
              <a:t>sin retornar ningún valor</a:t>
            </a:r>
            <a:r>
              <a:rPr b="0" i="0" lang="en-US" sz="1700" u="none" cap="none" strike="noStrike">
                <a:solidFill>
                  <a:srgbClr val="000000"/>
                </a:solidFill>
                <a:latin typeface="Trebuchet MS"/>
                <a:ea typeface="Trebuchet MS"/>
                <a:cs typeface="Trebuchet MS"/>
                <a:sym typeface="Trebuchet MS"/>
              </a:rPr>
              <a:t>, hay quienes dicen que un procedimiento no recibe valores o argumentos, sin embargo en la definición no hay nada que se lo impida.</a:t>
            </a:r>
            <a:endParaRPr b="1" i="0" sz="1700" u="none" cap="none" strike="noStrike">
              <a:solidFill>
                <a:srgbClr val="000000"/>
              </a:solidFill>
              <a:latin typeface="Trebuchet MS"/>
              <a:ea typeface="Trebuchet MS"/>
              <a:cs typeface="Trebuchet MS"/>
              <a:sym typeface="Trebuchet MS"/>
            </a:endParaRPr>
          </a:p>
        </p:txBody>
      </p:sp>
      <p:cxnSp>
        <p:nvCxnSpPr>
          <p:cNvPr id="370" name="Google Shape;370;g1e1e69e2135_0_52"/>
          <p:cNvCxnSpPr>
            <a:stCxn id="366" idx="2"/>
            <a:endCxn id="368" idx="0"/>
          </p:cNvCxnSpPr>
          <p:nvPr/>
        </p:nvCxnSpPr>
        <p:spPr>
          <a:xfrm flipH="1" rot="-5400000">
            <a:off x="2132100" y="3385100"/>
            <a:ext cx="313500" cy="600"/>
          </a:xfrm>
          <a:prstGeom prst="bentConnector3">
            <a:avLst>
              <a:gd fmla="val 50000" name="adj1"/>
            </a:avLst>
          </a:prstGeom>
          <a:noFill/>
          <a:ln cap="flat" cmpd="sng" w="28575">
            <a:solidFill>
              <a:schemeClr val="dk1"/>
            </a:solidFill>
            <a:prstDash val="solid"/>
            <a:round/>
            <a:headEnd len="sm" w="sm" type="none"/>
            <a:tailEnd len="sm" w="sm" type="none"/>
          </a:ln>
        </p:spPr>
      </p:cxnSp>
      <p:cxnSp>
        <p:nvCxnSpPr>
          <p:cNvPr id="371" name="Google Shape;371;g1e1e69e2135_0_52"/>
          <p:cNvCxnSpPr>
            <a:stCxn id="367" idx="2"/>
            <a:endCxn id="369" idx="0"/>
          </p:cNvCxnSpPr>
          <p:nvPr/>
        </p:nvCxnSpPr>
        <p:spPr>
          <a:xfrm flipH="1" rot="-5400000">
            <a:off x="6062225" y="3385100"/>
            <a:ext cx="313500" cy="600"/>
          </a:xfrm>
          <a:prstGeom prst="bentConnector3">
            <a:avLst>
              <a:gd fmla="val 50000" name="adj1"/>
            </a:avLst>
          </a:prstGeom>
          <a:noFill/>
          <a:ln cap="flat" cmpd="sng" w="28575">
            <a:solidFill>
              <a:schemeClr val="dk1"/>
            </a:solidFill>
            <a:prstDash val="solid"/>
            <a:round/>
            <a:headEnd len="sm" w="sm" type="none"/>
            <a:tailEnd len="sm" w="sm"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5" name="Shape 375"/>
        <p:cNvGrpSpPr/>
        <p:nvPr/>
      </p:nvGrpSpPr>
      <p:grpSpPr>
        <a:xfrm>
          <a:off x="0" y="0"/>
          <a:ext cx="0" cy="0"/>
          <a:chOff x="0" y="0"/>
          <a:chExt cx="0" cy="0"/>
        </a:xfrm>
      </p:grpSpPr>
      <p:sp>
        <p:nvSpPr>
          <p:cNvPr id="376" name="Google Shape;376;g1e1e69e2135_0_72"/>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377" name="Google Shape;377;g1e1e69e2135_0_72"/>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378" name="Google Shape;378;g1e1e69e2135_0_72"/>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g1e1e69e2135_0_72"/>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380" name="Google Shape;380;g1e1e69e2135_0_72"/>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g1e1e69e2135_0_72"/>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2" name="Google Shape;382;g1e1e69e2135_0_72"/>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i="0" lang="en-US" sz="2000" u="none" cap="none" strike="noStrike">
                <a:solidFill>
                  <a:srgbClr val="003870"/>
                </a:solidFill>
                <a:latin typeface="Trebuchet MS"/>
                <a:ea typeface="Trebuchet MS"/>
                <a:cs typeface="Trebuchet MS"/>
                <a:sym typeface="Trebuchet MS"/>
              </a:rPr>
              <a:t>Tipos de Funciones</a:t>
            </a:r>
            <a:endParaRPr b="0" i="0" sz="2000" u="none" cap="none" strike="noStrike">
              <a:solidFill>
                <a:srgbClr val="003870"/>
              </a:solidFill>
              <a:latin typeface="Courier New"/>
              <a:ea typeface="Courier New"/>
              <a:cs typeface="Courier New"/>
              <a:sym typeface="Courier New"/>
            </a:endParaRPr>
          </a:p>
        </p:txBody>
      </p:sp>
      <p:sp>
        <p:nvSpPr>
          <p:cNvPr id="383" name="Google Shape;383;g1e1e69e2135_0_72"/>
          <p:cNvSpPr txBox="1"/>
          <p:nvPr/>
        </p:nvSpPr>
        <p:spPr>
          <a:xfrm>
            <a:off x="966300" y="1475513"/>
            <a:ext cx="9988200" cy="8004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rebuchet MS"/>
                <a:ea typeface="Trebuchet MS"/>
                <a:cs typeface="Trebuchet MS"/>
                <a:sym typeface="Trebuchet MS"/>
              </a:rPr>
              <a:t>En Java existen tres términos distintos para referirse a instrucciones encapsuladas en un bloque:</a:t>
            </a:r>
            <a:endParaRPr b="0" i="0" sz="2000" u="none" cap="none" strike="noStrike">
              <a:solidFill>
                <a:schemeClr val="dk1"/>
              </a:solidFill>
              <a:latin typeface="Trebuchet MS"/>
              <a:ea typeface="Trebuchet MS"/>
              <a:cs typeface="Trebuchet MS"/>
              <a:sym typeface="Trebuchet MS"/>
            </a:endParaRPr>
          </a:p>
        </p:txBody>
      </p:sp>
      <p:sp>
        <p:nvSpPr>
          <p:cNvPr id="384" name="Google Shape;384;g1e1e69e2135_0_72"/>
          <p:cNvSpPr/>
          <p:nvPr/>
        </p:nvSpPr>
        <p:spPr>
          <a:xfrm>
            <a:off x="966300" y="2551550"/>
            <a:ext cx="2644500" cy="677100"/>
          </a:xfrm>
          <a:prstGeom prst="rect">
            <a:avLst/>
          </a:prstGeom>
          <a:solidFill>
            <a:srgbClr val="00AEA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Trebuchet MS"/>
                <a:ea typeface="Trebuchet MS"/>
                <a:cs typeface="Trebuchet MS"/>
                <a:sym typeface="Trebuchet MS"/>
              </a:rPr>
              <a:t>Funciones</a:t>
            </a:r>
            <a:endParaRPr b="1" i="0" sz="1900" u="none" cap="none" strike="noStrike">
              <a:solidFill>
                <a:srgbClr val="000000"/>
              </a:solidFill>
              <a:latin typeface="Trebuchet MS"/>
              <a:ea typeface="Trebuchet MS"/>
              <a:cs typeface="Trebuchet MS"/>
              <a:sym typeface="Trebuchet MS"/>
            </a:endParaRPr>
          </a:p>
        </p:txBody>
      </p:sp>
      <p:sp>
        <p:nvSpPr>
          <p:cNvPr id="385" name="Google Shape;385;g1e1e69e2135_0_72"/>
          <p:cNvSpPr/>
          <p:nvPr/>
        </p:nvSpPr>
        <p:spPr>
          <a:xfrm>
            <a:off x="4896425" y="2551550"/>
            <a:ext cx="2644500" cy="677100"/>
          </a:xfrm>
          <a:prstGeom prst="rect">
            <a:avLst/>
          </a:prstGeom>
          <a:solidFill>
            <a:srgbClr val="00AEA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Trebuchet MS"/>
                <a:ea typeface="Trebuchet MS"/>
                <a:cs typeface="Trebuchet MS"/>
                <a:sym typeface="Trebuchet MS"/>
              </a:rPr>
              <a:t>Procedimientos</a:t>
            </a:r>
            <a:endParaRPr b="1" i="0" sz="1900" u="none" cap="none" strike="noStrike">
              <a:solidFill>
                <a:srgbClr val="000000"/>
              </a:solidFill>
              <a:latin typeface="Trebuchet MS"/>
              <a:ea typeface="Trebuchet MS"/>
              <a:cs typeface="Trebuchet MS"/>
              <a:sym typeface="Trebuchet MS"/>
            </a:endParaRPr>
          </a:p>
        </p:txBody>
      </p:sp>
      <p:sp>
        <p:nvSpPr>
          <p:cNvPr id="386" name="Google Shape;386;g1e1e69e2135_0_72"/>
          <p:cNvSpPr/>
          <p:nvPr/>
        </p:nvSpPr>
        <p:spPr>
          <a:xfrm>
            <a:off x="8826550" y="2551550"/>
            <a:ext cx="2644500" cy="677100"/>
          </a:xfrm>
          <a:prstGeom prst="rect">
            <a:avLst/>
          </a:prstGeom>
          <a:solidFill>
            <a:srgbClr val="00AEA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Trebuchet MS"/>
                <a:ea typeface="Trebuchet MS"/>
                <a:cs typeface="Trebuchet MS"/>
                <a:sym typeface="Trebuchet MS"/>
              </a:rPr>
              <a:t>Métodos</a:t>
            </a:r>
            <a:endParaRPr b="1" i="0" sz="1900" u="none" cap="none" strike="noStrike">
              <a:solidFill>
                <a:srgbClr val="000000"/>
              </a:solidFill>
              <a:latin typeface="Trebuchet MS"/>
              <a:ea typeface="Trebuchet MS"/>
              <a:cs typeface="Trebuchet MS"/>
              <a:sym typeface="Trebuchet MS"/>
            </a:endParaRPr>
          </a:p>
        </p:txBody>
      </p:sp>
      <p:sp>
        <p:nvSpPr>
          <p:cNvPr id="387" name="Google Shape;387;g1e1e69e2135_0_72"/>
          <p:cNvSpPr txBox="1"/>
          <p:nvPr/>
        </p:nvSpPr>
        <p:spPr>
          <a:xfrm>
            <a:off x="567300" y="3542150"/>
            <a:ext cx="3442500" cy="2801400"/>
          </a:xfrm>
          <a:prstGeom prst="rect">
            <a:avLst/>
          </a:prstGeom>
          <a:solidFill>
            <a:schemeClr val="lt2"/>
          </a:solid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Trebuchet MS"/>
                <a:ea typeface="Trebuchet MS"/>
                <a:cs typeface="Trebuchet MS"/>
                <a:sym typeface="Trebuchet MS"/>
              </a:rPr>
              <a:t>Usualmente reciben parámetros, cuyos valores utilizan para efectuar operaciones y adicionalmente </a:t>
            </a:r>
            <a:r>
              <a:rPr b="1" i="0" lang="en-US" sz="1700" u="none" cap="none" strike="noStrike">
                <a:solidFill>
                  <a:srgbClr val="000000"/>
                </a:solidFill>
                <a:latin typeface="Trebuchet MS"/>
                <a:ea typeface="Trebuchet MS"/>
                <a:cs typeface="Trebuchet MS"/>
                <a:sym typeface="Trebuchet MS"/>
              </a:rPr>
              <a:t>retornan un valor</a:t>
            </a:r>
            <a:r>
              <a:rPr b="0" i="0" lang="en-US" sz="1700" u="none" cap="none" strike="noStrike">
                <a:solidFill>
                  <a:srgbClr val="000000"/>
                </a:solidFill>
                <a:latin typeface="Trebuchet MS"/>
                <a:ea typeface="Trebuchet MS"/>
                <a:cs typeface="Trebuchet MS"/>
                <a:sym typeface="Trebuchet MS"/>
              </a:rPr>
              <a:t>. En otras palabras, una función puede recibir parámetros o argumentos (algunas no reciben nada), hace uso de dichos valores recibidos como sea necesario y </a:t>
            </a:r>
            <a:r>
              <a:rPr b="1" i="0" lang="en-US" sz="1700" u="none" cap="none" strike="noStrike">
                <a:solidFill>
                  <a:srgbClr val="000000"/>
                </a:solidFill>
                <a:latin typeface="Trebuchet MS"/>
                <a:ea typeface="Trebuchet MS"/>
                <a:cs typeface="Trebuchet MS"/>
                <a:sym typeface="Trebuchet MS"/>
              </a:rPr>
              <a:t>retorna un valor.</a:t>
            </a:r>
            <a:endParaRPr b="1" i="0" sz="1700" u="none" cap="none" strike="noStrike">
              <a:solidFill>
                <a:srgbClr val="000000"/>
              </a:solidFill>
              <a:latin typeface="Trebuchet MS"/>
              <a:ea typeface="Trebuchet MS"/>
              <a:cs typeface="Trebuchet MS"/>
              <a:sym typeface="Trebuchet MS"/>
            </a:endParaRPr>
          </a:p>
        </p:txBody>
      </p:sp>
      <p:sp>
        <p:nvSpPr>
          <p:cNvPr id="388" name="Google Shape;388;g1e1e69e2135_0_72"/>
          <p:cNvSpPr txBox="1"/>
          <p:nvPr/>
        </p:nvSpPr>
        <p:spPr>
          <a:xfrm>
            <a:off x="4669625" y="3542150"/>
            <a:ext cx="3098100" cy="2277900"/>
          </a:xfrm>
          <a:prstGeom prst="rect">
            <a:avLst/>
          </a:prstGeom>
          <a:solidFill>
            <a:schemeClr val="lt2"/>
          </a:solid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Trebuchet MS"/>
                <a:ea typeface="Trebuchet MS"/>
                <a:cs typeface="Trebuchet MS"/>
                <a:sym typeface="Trebuchet MS"/>
              </a:rPr>
              <a:t>Son básicamente un conjunto de instrucciones que se ejecutan </a:t>
            </a:r>
            <a:r>
              <a:rPr b="1" i="0" lang="en-US" sz="1700" u="none" cap="none" strike="noStrike">
                <a:solidFill>
                  <a:srgbClr val="000000"/>
                </a:solidFill>
                <a:latin typeface="Trebuchet MS"/>
                <a:ea typeface="Trebuchet MS"/>
                <a:cs typeface="Trebuchet MS"/>
                <a:sym typeface="Trebuchet MS"/>
              </a:rPr>
              <a:t>sin retornar ningún valor</a:t>
            </a:r>
            <a:r>
              <a:rPr b="0" i="0" lang="en-US" sz="1700" u="none" cap="none" strike="noStrike">
                <a:solidFill>
                  <a:srgbClr val="000000"/>
                </a:solidFill>
                <a:latin typeface="Trebuchet MS"/>
                <a:ea typeface="Trebuchet MS"/>
                <a:cs typeface="Trebuchet MS"/>
                <a:sym typeface="Trebuchet MS"/>
              </a:rPr>
              <a:t>, hay quienes dicen que un procedimiento no recibe valores o argumentos, sin embargo en la definición no hay nada que se lo impida.</a:t>
            </a:r>
            <a:endParaRPr b="1" i="0" sz="1700" u="none" cap="none" strike="noStrike">
              <a:solidFill>
                <a:srgbClr val="000000"/>
              </a:solidFill>
              <a:latin typeface="Trebuchet MS"/>
              <a:ea typeface="Trebuchet MS"/>
              <a:cs typeface="Trebuchet MS"/>
              <a:sym typeface="Trebuchet MS"/>
            </a:endParaRPr>
          </a:p>
        </p:txBody>
      </p:sp>
      <p:sp>
        <p:nvSpPr>
          <p:cNvPr id="389" name="Google Shape;389;g1e1e69e2135_0_72"/>
          <p:cNvSpPr txBox="1"/>
          <p:nvPr/>
        </p:nvSpPr>
        <p:spPr>
          <a:xfrm>
            <a:off x="8475850" y="3542150"/>
            <a:ext cx="3345900" cy="3063000"/>
          </a:xfrm>
          <a:prstGeom prst="rect">
            <a:avLst/>
          </a:prstGeom>
          <a:solidFill>
            <a:schemeClr val="lt2"/>
          </a:solid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Trebuchet MS"/>
                <a:ea typeface="Trebuchet MS"/>
                <a:cs typeface="Trebuchet MS"/>
                <a:sym typeface="Trebuchet MS"/>
              </a:rPr>
              <a:t>Son funcionalmente idénticos a las funciones, pero su diferencia radica en la manera en que hacemos uso de uno u otro (el contexto). El método está asociado a un objeto, es decir, </a:t>
            </a:r>
            <a:r>
              <a:rPr b="1" i="0" lang="en-US" sz="1700" u="none" cap="none" strike="noStrike">
                <a:solidFill>
                  <a:srgbClr val="000000"/>
                </a:solidFill>
                <a:latin typeface="Trebuchet MS"/>
                <a:ea typeface="Trebuchet MS"/>
                <a:cs typeface="Trebuchet MS"/>
                <a:sym typeface="Trebuchet MS"/>
              </a:rPr>
              <a:t>un método es una función que pertenece a un objeto o clase</a:t>
            </a:r>
            <a:r>
              <a:rPr b="0" i="0" lang="en-US" sz="1700" u="none" cap="none" strike="noStrike">
                <a:solidFill>
                  <a:srgbClr val="000000"/>
                </a:solidFill>
                <a:latin typeface="Trebuchet MS"/>
                <a:ea typeface="Trebuchet MS"/>
                <a:cs typeface="Trebuchet MS"/>
                <a:sym typeface="Trebuchet MS"/>
              </a:rPr>
              <a:t>, mientras que una función existe por sí sola, sin necesidad de un objeto para ser usada.</a:t>
            </a:r>
            <a:endParaRPr b="1" i="0" sz="1700" u="none" cap="none" strike="noStrike">
              <a:solidFill>
                <a:srgbClr val="000000"/>
              </a:solidFill>
              <a:latin typeface="Trebuchet MS"/>
              <a:ea typeface="Trebuchet MS"/>
              <a:cs typeface="Trebuchet MS"/>
              <a:sym typeface="Trebuchet MS"/>
            </a:endParaRPr>
          </a:p>
        </p:txBody>
      </p:sp>
      <p:cxnSp>
        <p:nvCxnSpPr>
          <p:cNvPr id="390" name="Google Shape;390;g1e1e69e2135_0_72"/>
          <p:cNvCxnSpPr>
            <a:stCxn id="384" idx="2"/>
            <a:endCxn id="387" idx="0"/>
          </p:cNvCxnSpPr>
          <p:nvPr/>
        </p:nvCxnSpPr>
        <p:spPr>
          <a:xfrm flipH="1" rot="-5400000">
            <a:off x="2132100" y="3385100"/>
            <a:ext cx="313500" cy="600"/>
          </a:xfrm>
          <a:prstGeom prst="bentConnector3">
            <a:avLst>
              <a:gd fmla="val 50000" name="adj1"/>
            </a:avLst>
          </a:prstGeom>
          <a:noFill/>
          <a:ln cap="flat" cmpd="sng" w="28575">
            <a:solidFill>
              <a:schemeClr val="dk1"/>
            </a:solidFill>
            <a:prstDash val="solid"/>
            <a:round/>
            <a:headEnd len="sm" w="sm" type="none"/>
            <a:tailEnd len="sm" w="sm" type="none"/>
          </a:ln>
        </p:spPr>
      </p:cxnSp>
      <p:cxnSp>
        <p:nvCxnSpPr>
          <p:cNvPr id="391" name="Google Shape;391;g1e1e69e2135_0_72"/>
          <p:cNvCxnSpPr>
            <a:stCxn id="385" idx="2"/>
            <a:endCxn id="388" idx="0"/>
          </p:cNvCxnSpPr>
          <p:nvPr/>
        </p:nvCxnSpPr>
        <p:spPr>
          <a:xfrm flipH="1" rot="-5400000">
            <a:off x="6062225" y="3385100"/>
            <a:ext cx="313500" cy="600"/>
          </a:xfrm>
          <a:prstGeom prst="bentConnector3">
            <a:avLst>
              <a:gd fmla="val 50000" name="adj1"/>
            </a:avLst>
          </a:prstGeom>
          <a:noFill/>
          <a:ln cap="flat" cmpd="sng" w="28575">
            <a:solidFill>
              <a:schemeClr val="dk1"/>
            </a:solidFill>
            <a:prstDash val="solid"/>
            <a:round/>
            <a:headEnd len="sm" w="sm" type="none"/>
            <a:tailEnd len="sm" w="sm" type="none"/>
          </a:ln>
        </p:spPr>
      </p:cxnSp>
      <p:cxnSp>
        <p:nvCxnSpPr>
          <p:cNvPr id="392" name="Google Shape;392;g1e1e69e2135_0_72"/>
          <p:cNvCxnSpPr>
            <a:stCxn id="386" idx="2"/>
            <a:endCxn id="389" idx="0"/>
          </p:cNvCxnSpPr>
          <p:nvPr/>
        </p:nvCxnSpPr>
        <p:spPr>
          <a:xfrm flipH="1" rot="-5400000">
            <a:off x="9992350" y="3385100"/>
            <a:ext cx="313500" cy="600"/>
          </a:xfrm>
          <a:prstGeom prst="bentConnector3">
            <a:avLst>
              <a:gd fmla="val 50000" name="adj1"/>
            </a:avLst>
          </a:prstGeom>
          <a:noFill/>
          <a:ln cap="flat" cmpd="sng" w="28575">
            <a:solidFill>
              <a:schemeClr val="dk1"/>
            </a:solidFill>
            <a:prstDash val="solid"/>
            <a:round/>
            <a:headEnd len="sm" w="sm" type="none"/>
            <a:tailEnd len="sm" w="sm"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6" name="Shape 396"/>
        <p:cNvGrpSpPr/>
        <p:nvPr/>
      </p:nvGrpSpPr>
      <p:grpSpPr>
        <a:xfrm>
          <a:off x="0" y="0"/>
          <a:ext cx="0" cy="0"/>
          <a:chOff x="0" y="0"/>
          <a:chExt cx="0" cy="0"/>
        </a:xfrm>
      </p:grpSpPr>
      <p:sp>
        <p:nvSpPr>
          <p:cNvPr id="397" name="Google Shape;397;g1e1e69e2135_0_242"/>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8" name="Google Shape;398;g1e1e69e2135_0_242"/>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9" name="Google Shape;399;g1e1e69e2135_0_242"/>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400" name="Google Shape;400;g1e1e69e2135_0_242"/>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401" name="Google Shape;401;g1e1e69e2135_0_242"/>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g1e1e69e2135_0_242"/>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403" name="Google Shape;403;g1e1e69e2135_0_242"/>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g1e1e69e2135_0_242"/>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5" name="Google Shape;405;g1e1e69e2135_0_242"/>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t/>
            </a:r>
            <a:endParaRPr b="1" i="0" sz="2000" u="none" cap="none" strike="noStrike">
              <a:solidFill>
                <a:srgbClr val="003870"/>
              </a:solidFill>
              <a:latin typeface="Courier New"/>
              <a:ea typeface="Courier New"/>
              <a:cs typeface="Courier New"/>
              <a:sym typeface="Courier New"/>
            </a:endParaRPr>
          </a:p>
        </p:txBody>
      </p:sp>
      <p:sp>
        <p:nvSpPr>
          <p:cNvPr id="406" name="Google Shape;406;g1e1e69e2135_0_242"/>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7" name="Google Shape;407;g1e1e69e2135_0_242"/>
          <p:cNvSpPr txBox="1"/>
          <p:nvPr>
            <p:ph type="title"/>
          </p:nvPr>
        </p:nvSpPr>
        <p:spPr>
          <a:xfrm>
            <a:off x="1642350" y="2736688"/>
            <a:ext cx="8907300" cy="9234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n-US" sz="6000">
                <a:latin typeface="Trebuchet MS"/>
                <a:ea typeface="Trebuchet MS"/>
                <a:cs typeface="Trebuchet MS"/>
                <a:sym typeface="Trebuchet MS"/>
              </a:rPr>
              <a:t>Sintaxis</a:t>
            </a:r>
            <a:endParaRPr i="1" sz="3000">
              <a:latin typeface="Trebuchet MS"/>
              <a:ea typeface="Trebuchet MS"/>
              <a:cs typeface="Trebuchet MS"/>
              <a:sym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11" name="Shape 411"/>
        <p:cNvGrpSpPr/>
        <p:nvPr/>
      </p:nvGrpSpPr>
      <p:grpSpPr>
        <a:xfrm>
          <a:off x="0" y="0"/>
          <a:ext cx="0" cy="0"/>
          <a:chOff x="0" y="0"/>
          <a:chExt cx="0" cy="0"/>
        </a:xfrm>
      </p:grpSpPr>
      <p:sp>
        <p:nvSpPr>
          <p:cNvPr id="412" name="Google Shape;412;g1e1e69e2135_0_256"/>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13" name="Google Shape;413;g1e1e69e2135_0_256"/>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14" name="Google Shape;414;g1e1e69e2135_0_256"/>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415" name="Google Shape;415;g1e1e69e2135_0_256"/>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416" name="Google Shape;416;g1e1e69e2135_0_256"/>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g1e1e69e2135_0_256"/>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418" name="Google Shape;418;g1e1e69e2135_0_256"/>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g1e1e69e2135_0_256"/>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20" name="Google Shape;420;g1e1e69e2135_0_256"/>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i="0" lang="en-US" sz="2000" u="none" cap="none" strike="noStrike">
                <a:solidFill>
                  <a:srgbClr val="003870"/>
                </a:solidFill>
                <a:latin typeface="Trebuchet MS"/>
                <a:ea typeface="Trebuchet MS"/>
                <a:cs typeface="Trebuchet MS"/>
                <a:sym typeface="Trebuchet MS"/>
              </a:rPr>
              <a:t>Sintaxis Funciones</a:t>
            </a:r>
            <a:endParaRPr b="1" i="0" sz="2000" u="none" cap="none" strike="noStrike">
              <a:solidFill>
                <a:srgbClr val="003870"/>
              </a:solidFill>
              <a:latin typeface="Trebuchet MS"/>
              <a:ea typeface="Trebuchet MS"/>
              <a:cs typeface="Trebuchet MS"/>
              <a:sym typeface="Trebuchet MS"/>
            </a:endParaRPr>
          </a:p>
        </p:txBody>
      </p:sp>
      <p:sp>
        <p:nvSpPr>
          <p:cNvPr id="421" name="Google Shape;421;g1e1e69e2135_0_256"/>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22" name="Google Shape;422;g1e1e69e2135_0_256"/>
          <p:cNvSpPr txBox="1"/>
          <p:nvPr/>
        </p:nvSpPr>
        <p:spPr>
          <a:xfrm>
            <a:off x="1414225" y="2139700"/>
            <a:ext cx="9676800" cy="1569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155CC"/>
                </a:solidFill>
                <a:latin typeface="Courier New"/>
                <a:ea typeface="Courier New"/>
                <a:cs typeface="Courier New"/>
                <a:sym typeface="Courier New"/>
              </a:rPr>
              <a:t>&lt;modificador de acceso&gt;</a:t>
            </a:r>
            <a:r>
              <a:rPr b="1" i="0" lang="en-US" sz="1800" u="none" cap="none" strike="noStrike">
                <a:solidFill>
                  <a:srgbClr val="000000"/>
                </a:solidFill>
                <a:latin typeface="Courier New"/>
                <a:ea typeface="Courier New"/>
                <a:cs typeface="Courier New"/>
                <a:sym typeface="Courier New"/>
              </a:rPr>
              <a:t> </a:t>
            </a:r>
            <a:r>
              <a:rPr b="1" i="0" lang="en-US" sz="1800" u="none" cap="none" strike="noStrike">
                <a:solidFill>
                  <a:srgbClr val="CC0000"/>
                </a:solidFill>
                <a:latin typeface="Courier New"/>
                <a:ea typeface="Courier New"/>
                <a:cs typeface="Courier New"/>
                <a:sym typeface="Courier New"/>
              </a:rPr>
              <a:t>&lt;tipo de retorno&gt;</a:t>
            </a:r>
            <a:r>
              <a:rPr b="1" i="0" lang="en-US" sz="1800" u="none" cap="none" strike="noStrike">
                <a:solidFill>
                  <a:srgbClr val="000000"/>
                </a:solidFill>
                <a:latin typeface="Courier New"/>
                <a:ea typeface="Courier New"/>
                <a:cs typeface="Courier New"/>
                <a:sym typeface="Courier New"/>
              </a:rPr>
              <a:t> &lt;nombre de la función&gt; () {</a:t>
            </a:r>
            <a:endParaRPr b="1"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ourier New"/>
                <a:ea typeface="Courier New"/>
                <a:cs typeface="Courier New"/>
                <a:sym typeface="Courier New"/>
              </a:rPr>
              <a:t>    // Cuerpo de la función</a:t>
            </a:r>
            <a:endParaRPr b="1"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ourier New"/>
                <a:ea typeface="Courier New"/>
                <a:cs typeface="Courier New"/>
                <a:sym typeface="Courier New"/>
              </a:rPr>
              <a:t>    // Procesamiento y cálculos</a:t>
            </a:r>
            <a:endParaRPr b="1"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ourier New"/>
                <a:ea typeface="Courier New"/>
                <a:cs typeface="Courier New"/>
                <a:sym typeface="Courier New"/>
              </a:rPr>
              <a:t>    </a:t>
            </a:r>
            <a:r>
              <a:rPr b="1" i="0" lang="en-US" sz="1800" u="none" cap="none" strike="noStrike">
                <a:solidFill>
                  <a:srgbClr val="188038"/>
                </a:solidFill>
                <a:latin typeface="Courier New"/>
                <a:ea typeface="Courier New"/>
                <a:cs typeface="Courier New"/>
                <a:sym typeface="Courier New"/>
              </a:rPr>
              <a:t>return &lt;valor de retorno&gt;; </a:t>
            </a:r>
            <a:r>
              <a:rPr b="1" i="0" lang="en-US" sz="1800" u="none" cap="none" strike="noStrike">
                <a:solidFill>
                  <a:schemeClr val="dk1"/>
                </a:solidFill>
                <a:latin typeface="Courier New"/>
                <a:ea typeface="Courier New"/>
                <a:cs typeface="Courier New"/>
                <a:sym typeface="Courier New"/>
              </a:rPr>
              <a:t>// Opcional</a:t>
            </a:r>
            <a:endParaRPr b="1"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ourier New"/>
                <a:ea typeface="Courier New"/>
                <a:cs typeface="Courier New"/>
                <a:sym typeface="Courier New"/>
              </a:rPr>
              <a:t>}</a:t>
            </a:r>
            <a:endParaRPr b="1" i="0" sz="1800" u="none" cap="none" strike="noStrike">
              <a:solidFill>
                <a:srgbClr val="000000"/>
              </a:solidFill>
              <a:latin typeface="Courier New"/>
              <a:ea typeface="Courier New"/>
              <a:cs typeface="Courier New"/>
              <a:sym typeface="Courier New"/>
            </a:endParaRPr>
          </a:p>
        </p:txBody>
      </p:sp>
      <p:sp>
        <p:nvSpPr>
          <p:cNvPr id="423" name="Google Shape;423;g1e1e69e2135_0_256"/>
          <p:cNvSpPr txBox="1"/>
          <p:nvPr/>
        </p:nvSpPr>
        <p:spPr>
          <a:xfrm>
            <a:off x="736175" y="1422700"/>
            <a:ext cx="5579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rebuchet MS"/>
                <a:ea typeface="Trebuchet MS"/>
                <a:cs typeface="Trebuchet MS"/>
                <a:sym typeface="Trebuchet MS"/>
              </a:rPr>
              <a:t>Creando la función:</a:t>
            </a:r>
            <a:endParaRPr b="0" i="0" sz="20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7" name="Shape 427"/>
        <p:cNvGrpSpPr/>
        <p:nvPr/>
      </p:nvGrpSpPr>
      <p:grpSpPr>
        <a:xfrm>
          <a:off x="0" y="0"/>
          <a:ext cx="0" cy="0"/>
          <a:chOff x="0" y="0"/>
          <a:chExt cx="0" cy="0"/>
        </a:xfrm>
      </p:grpSpPr>
      <p:sp>
        <p:nvSpPr>
          <p:cNvPr id="428" name="Google Shape;428;g1e1e69e2135_0_313"/>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29" name="Google Shape;429;g1e1e69e2135_0_313"/>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30" name="Google Shape;430;g1e1e69e2135_0_313"/>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431" name="Google Shape;431;g1e1e69e2135_0_313"/>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432" name="Google Shape;432;g1e1e69e2135_0_313"/>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g1e1e69e2135_0_313"/>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434" name="Google Shape;434;g1e1e69e2135_0_313"/>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g1e1e69e2135_0_313"/>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36" name="Google Shape;436;g1e1e69e2135_0_313"/>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i="0" lang="en-US" sz="2000" u="none" cap="none" strike="noStrike">
                <a:solidFill>
                  <a:srgbClr val="003870"/>
                </a:solidFill>
                <a:latin typeface="Trebuchet MS"/>
                <a:ea typeface="Trebuchet MS"/>
                <a:cs typeface="Trebuchet MS"/>
                <a:sym typeface="Trebuchet MS"/>
              </a:rPr>
              <a:t>Sintaxis Funciones</a:t>
            </a:r>
            <a:endParaRPr b="1" i="0" sz="2000" u="none" cap="none" strike="noStrike">
              <a:solidFill>
                <a:srgbClr val="003870"/>
              </a:solidFill>
              <a:latin typeface="Trebuchet MS"/>
              <a:ea typeface="Trebuchet MS"/>
              <a:cs typeface="Trebuchet MS"/>
              <a:sym typeface="Trebuchet MS"/>
            </a:endParaRPr>
          </a:p>
        </p:txBody>
      </p:sp>
      <p:sp>
        <p:nvSpPr>
          <p:cNvPr id="437" name="Google Shape;437;g1e1e69e2135_0_313"/>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38" name="Google Shape;438;g1e1e69e2135_0_313"/>
          <p:cNvSpPr txBox="1"/>
          <p:nvPr/>
        </p:nvSpPr>
        <p:spPr>
          <a:xfrm>
            <a:off x="1414225" y="2139700"/>
            <a:ext cx="9676800" cy="1569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155CC"/>
                </a:solidFill>
                <a:latin typeface="Courier New"/>
                <a:ea typeface="Courier New"/>
                <a:cs typeface="Courier New"/>
                <a:sym typeface="Courier New"/>
              </a:rPr>
              <a:t>&lt;modificador de acceso&gt;</a:t>
            </a:r>
            <a:r>
              <a:rPr b="1" i="0" lang="en-US" sz="1800" u="none" cap="none" strike="noStrike">
                <a:solidFill>
                  <a:srgbClr val="000000"/>
                </a:solidFill>
                <a:latin typeface="Courier New"/>
                <a:ea typeface="Courier New"/>
                <a:cs typeface="Courier New"/>
                <a:sym typeface="Courier New"/>
              </a:rPr>
              <a:t> </a:t>
            </a:r>
            <a:r>
              <a:rPr b="1" i="0" lang="en-US" sz="1800" u="none" cap="none" strike="noStrike">
                <a:solidFill>
                  <a:srgbClr val="CC0000"/>
                </a:solidFill>
                <a:latin typeface="Courier New"/>
                <a:ea typeface="Courier New"/>
                <a:cs typeface="Courier New"/>
                <a:sym typeface="Courier New"/>
              </a:rPr>
              <a:t>&lt;tipo de retorno&gt;</a:t>
            </a:r>
            <a:r>
              <a:rPr b="1" i="0" lang="en-US" sz="1800" u="none" cap="none" strike="noStrike">
                <a:solidFill>
                  <a:srgbClr val="000000"/>
                </a:solidFill>
                <a:latin typeface="Courier New"/>
                <a:ea typeface="Courier New"/>
                <a:cs typeface="Courier New"/>
                <a:sym typeface="Courier New"/>
              </a:rPr>
              <a:t> &lt;nombre de la función&gt; () {</a:t>
            </a:r>
            <a:endParaRPr b="1"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ourier New"/>
                <a:ea typeface="Courier New"/>
                <a:cs typeface="Courier New"/>
                <a:sym typeface="Courier New"/>
              </a:rPr>
              <a:t>    // Cuerpo de la función</a:t>
            </a:r>
            <a:endParaRPr b="1"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ourier New"/>
                <a:ea typeface="Courier New"/>
                <a:cs typeface="Courier New"/>
                <a:sym typeface="Courier New"/>
              </a:rPr>
              <a:t>    // Procesamiento y cálculos</a:t>
            </a:r>
            <a:endParaRPr b="1"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ourier New"/>
                <a:ea typeface="Courier New"/>
                <a:cs typeface="Courier New"/>
                <a:sym typeface="Courier New"/>
              </a:rPr>
              <a:t>    </a:t>
            </a:r>
            <a:r>
              <a:rPr b="1" i="0" lang="en-US" sz="1800" u="none" cap="none" strike="noStrike">
                <a:solidFill>
                  <a:srgbClr val="188038"/>
                </a:solidFill>
                <a:latin typeface="Courier New"/>
                <a:ea typeface="Courier New"/>
                <a:cs typeface="Courier New"/>
                <a:sym typeface="Courier New"/>
              </a:rPr>
              <a:t>return &lt;valor de retorno&gt;; </a:t>
            </a:r>
            <a:r>
              <a:rPr b="1" i="0" lang="en-US" sz="1800" u="none" cap="none" strike="noStrike">
                <a:solidFill>
                  <a:schemeClr val="dk1"/>
                </a:solidFill>
                <a:latin typeface="Courier New"/>
                <a:ea typeface="Courier New"/>
                <a:cs typeface="Courier New"/>
                <a:sym typeface="Courier New"/>
              </a:rPr>
              <a:t>// Opcional</a:t>
            </a:r>
            <a:endParaRPr b="1" i="0" sz="1800" u="none" cap="none" strike="noStrike">
              <a:solidFill>
                <a:srgbClr val="188038"/>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ourier New"/>
                <a:ea typeface="Courier New"/>
                <a:cs typeface="Courier New"/>
                <a:sym typeface="Courier New"/>
              </a:rPr>
              <a:t>}</a:t>
            </a:r>
            <a:endParaRPr b="1" i="0" sz="1800" u="none" cap="none" strike="noStrike">
              <a:solidFill>
                <a:srgbClr val="000000"/>
              </a:solidFill>
              <a:latin typeface="Courier New"/>
              <a:ea typeface="Courier New"/>
              <a:cs typeface="Courier New"/>
              <a:sym typeface="Courier New"/>
            </a:endParaRPr>
          </a:p>
        </p:txBody>
      </p:sp>
      <p:sp>
        <p:nvSpPr>
          <p:cNvPr id="439" name="Google Shape;439;g1e1e69e2135_0_313"/>
          <p:cNvSpPr txBox="1"/>
          <p:nvPr/>
        </p:nvSpPr>
        <p:spPr>
          <a:xfrm>
            <a:off x="1414275" y="4229375"/>
            <a:ext cx="9676800" cy="1569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CC0000"/>
                </a:solidFill>
                <a:latin typeface="Courier New"/>
                <a:ea typeface="Courier New"/>
                <a:cs typeface="Courier New"/>
                <a:sym typeface="Courier New"/>
              </a:rPr>
              <a:t>(&lt;tipo&gt; &lt;nombre parámetro 1&gt;, &lt;tipo&gt; &lt;nombre parámetro 2&gt;, ...)</a:t>
            </a:r>
            <a:r>
              <a:rPr b="1" i="0" lang="en-US" sz="1800" u="none" cap="none" strike="noStrike">
                <a:solidFill>
                  <a:srgbClr val="000000"/>
                </a:solidFill>
                <a:latin typeface="Courier New"/>
                <a:ea typeface="Courier New"/>
                <a:cs typeface="Courier New"/>
                <a:sym typeface="Courier New"/>
              </a:rPr>
              <a:t> {</a:t>
            </a:r>
            <a:endParaRPr b="1"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ourier New"/>
                <a:ea typeface="Courier New"/>
                <a:cs typeface="Courier New"/>
                <a:sym typeface="Courier New"/>
              </a:rPr>
              <a:t>    // Cuerpo de la función</a:t>
            </a:r>
            <a:endParaRPr b="1"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ourier New"/>
                <a:ea typeface="Courier New"/>
                <a:cs typeface="Courier New"/>
                <a:sym typeface="Courier New"/>
              </a:rPr>
              <a:t>    // Procesamiento y cálculos</a:t>
            </a:r>
            <a:endParaRPr b="1"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ourier New"/>
                <a:ea typeface="Courier New"/>
                <a:cs typeface="Courier New"/>
                <a:sym typeface="Courier New"/>
              </a:rPr>
              <a:t>    </a:t>
            </a:r>
            <a:r>
              <a:rPr b="1" i="0" lang="en-US" sz="1800" u="none" cap="none" strike="noStrike">
                <a:solidFill>
                  <a:srgbClr val="188038"/>
                </a:solidFill>
                <a:latin typeface="Courier New"/>
                <a:ea typeface="Courier New"/>
                <a:cs typeface="Courier New"/>
                <a:sym typeface="Courier New"/>
              </a:rPr>
              <a:t>return &lt;valor de retorno&gt;; </a:t>
            </a:r>
            <a:r>
              <a:rPr b="1" i="0" lang="en-US" sz="1800" u="none" cap="none" strike="noStrike">
                <a:solidFill>
                  <a:schemeClr val="dk1"/>
                </a:solidFill>
                <a:latin typeface="Courier New"/>
                <a:ea typeface="Courier New"/>
                <a:cs typeface="Courier New"/>
                <a:sym typeface="Courier New"/>
              </a:rPr>
              <a:t>// Opcional</a:t>
            </a:r>
            <a:endParaRPr b="1" i="0" sz="1800" u="none" cap="none" strike="noStrike">
              <a:solidFill>
                <a:srgbClr val="188038"/>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ourier New"/>
                <a:ea typeface="Courier New"/>
                <a:cs typeface="Courier New"/>
                <a:sym typeface="Courier New"/>
              </a:rPr>
              <a:t>}</a:t>
            </a:r>
            <a:endParaRPr b="1" i="0" sz="1800" u="none" cap="none" strike="noStrike">
              <a:solidFill>
                <a:srgbClr val="000000"/>
              </a:solidFill>
              <a:latin typeface="Courier New"/>
              <a:ea typeface="Courier New"/>
              <a:cs typeface="Courier New"/>
              <a:sym typeface="Courier New"/>
            </a:endParaRPr>
          </a:p>
        </p:txBody>
      </p:sp>
      <p:sp>
        <p:nvSpPr>
          <p:cNvPr id="440" name="Google Shape;440;g1e1e69e2135_0_313"/>
          <p:cNvSpPr/>
          <p:nvPr/>
        </p:nvSpPr>
        <p:spPr>
          <a:xfrm>
            <a:off x="10345125" y="2093975"/>
            <a:ext cx="435900" cy="537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41" name="Google Shape;441;g1e1e69e2135_0_313"/>
          <p:cNvCxnSpPr>
            <a:stCxn id="440" idx="2"/>
          </p:cNvCxnSpPr>
          <p:nvPr/>
        </p:nvCxnSpPr>
        <p:spPr>
          <a:xfrm>
            <a:off x="10563075" y="2630975"/>
            <a:ext cx="4800" cy="1580100"/>
          </a:xfrm>
          <a:prstGeom prst="straightConnector1">
            <a:avLst/>
          </a:prstGeom>
          <a:noFill/>
          <a:ln cap="flat" cmpd="sng" w="19050">
            <a:solidFill>
              <a:schemeClr val="dk1"/>
            </a:solidFill>
            <a:prstDash val="solid"/>
            <a:round/>
            <a:headEnd len="sm" w="sm" type="none"/>
            <a:tailEnd len="med" w="med" type="triangle"/>
          </a:ln>
        </p:spPr>
      </p:cxnSp>
      <p:sp>
        <p:nvSpPr>
          <p:cNvPr id="442" name="Google Shape;442;g1e1e69e2135_0_313"/>
          <p:cNvSpPr txBox="1"/>
          <p:nvPr/>
        </p:nvSpPr>
        <p:spPr>
          <a:xfrm>
            <a:off x="736175" y="1422700"/>
            <a:ext cx="5579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rebuchet MS"/>
                <a:ea typeface="Trebuchet MS"/>
                <a:cs typeface="Trebuchet MS"/>
                <a:sym typeface="Trebuchet MS"/>
              </a:rPr>
              <a:t>Creando la función:</a:t>
            </a:r>
            <a:endParaRPr b="0" i="0" sz="20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6" name="Shape 446"/>
        <p:cNvGrpSpPr/>
        <p:nvPr/>
      </p:nvGrpSpPr>
      <p:grpSpPr>
        <a:xfrm>
          <a:off x="0" y="0"/>
          <a:ext cx="0" cy="0"/>
          <a:chOff x="0" y="0"/>
          <a:chExt cx="0" cy="0"/>
        </a:xfrm>
      </p:grpSpPr>
      <p:sp>
        <p:nvSpPr>
          <p:cNvPr id="447" name="Google Shape;447;g1e1e69e2135_0_736"/>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48" name="Google Shape;448;g1e1e69e2135_0_736"/>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49" name="Google Shape;449;g1e1e69e2135_0_736"/>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450" name="Google Shape;450;g1e1e69e2135_0_736"/>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451" name="Google Shape;451;g1e1e69e2135_0_736"/>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g1e1e69e2135_0_736"/>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453" name="Google Shape;453;g1e1e69e2135_0_736"/>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g1e1e69e2135_0_736"/>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55" name="Google Shape;455;g1e1e69e2135_0_736"/>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i="0" lang="en-US" sz="2000" u="none" cap="none" strike="noStrike">
                <a:solidFill>
                  <a:srgbClr val="003870"/>
                </a:solidFill>
                <a:latin typeface="Trebuchet MS"/>
                <a:ea typeface="Trebuchet MS"/>
                <a:cs typeface="Trebuchet MS"/>
                <a:sym typeface="Trebuchet MS"/>
              </a:rPr>
              <a:t>Sintaxis Funciones</a:t>
            </a:r>
            <a:endParaRPr b="1" i="0" sz="2000" u="none" cap="none" strike="noStrike">
              <a:solidFill>
                <a:srgbClr val="003870"/>
              </a:solidFill>
              <a:latin typeface="Trebuchet MS"/>
              <a:ea typeface="Trebuchet MS"/>
              <a:cs typeface="Trebuchet MS"/>
              <a:sym typeface="Trebuchet MS"/>
            </a:endParaRPr>
          </a:p>
        </p:txBody>
      </p:sp>
      <p:sp>
        <p:nvSpPr>
          <p:cNvPr id="456" name="Google Shape;456;g1e1e69e2135_0_736"/>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57" name="Google Shape;457;g1e1e69e2135_0_736"/>
          <p:cNvSpPr txBox="1"/>
          <p:nvPr/>
        </p:nvSpPr>
        <p:spPr>
          <a:xfrm>
            <a:off x="1762925" y="2045425"/>
            <a:ext cx="8398200" cy="461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ourier New"/>
                <a:ea typeface="Courier New"/>
                <a:cs typeface="Courier New"/>
                <a:sym typeface="Courier New"/>
              </a:rPr>
              <a:t>&lt;nombre de la función&gt; (</a:t>
            </a:r>
            <a:r>
              <a:rPr b="1" i="0" lang="en-US" sz="1800" u="none" cap="none" strike="noStrike">
                <a:solidFill>
                  <a:srgbClr val="CC0000"/>
                </a:solidFill>
                <a:latin typeface="Courier New"/>
                <a:ea typeface="Courier New"/>
                <a:cs typeface="Courier New"/>
                <a:sym typeface="Courier New"/>
              </a:rPr>
              <a:t>&lt;argumento 1&gt;, &lt;argumento 2&gt;, ...</a:t>
            </a:r>
            <a:r>
              <a:rPr b="1" i="0" lang="en-US" sz="1800" u="none" cap="none" strike="noStrike">
                <a:solidFill>
                  <a:srgbClr val="000000"/>
                </a:solidFill>
                <a:latin typeface="Courier New"/>
                <a:ea typeface="Courier New"/>
                <a:cs typeface="Courier New"/>
                <a:sym typeface="Courier New"/>
              </a:rPr>
              <a:t>);</a:t>
            </a:r>
            <a:endParaRPr b="1" i="0" sz="1800" u="none" cap="none" strike="noStrike">
              <a:solidFill>
                <a:srgbClr val="000000"/>
              </a:solidFill>
              <a:latin typeface="Courier New"/>
              <a:ea typeface="Courier New"/>
              <a:cs typeface="Courier New"/>
              <a:sym typeface="Courier New"/>
            </a:endParaRPr>
          </a:p>
        </p:txBody>
      </p:sp>
      <p:sp>
        <p:nvSpPr>
          <p:cNvPr id="458" name="Google Shape;458;g1e1e69e2135_0_736"/>
          <p:cNvSpPr txBox="1"/>
          <p:nvPr/>
        </p:nvSpPr>
        <p:spPr>
          <a:xfrm>
            <a:off x="736175" y="1422700"/>
            <a:ext cx="5579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rebuchet MS"/>
                <a:ea typeface="Trebuchet MS"/>
                <a:cs typeface="Trebuchet MS"/>
                <a:sym typeface="Trebuchet MS"/>
              </a:rPr>
              <a:t>Invocando o llamando la función:</a:t>
            </a:r>
            <a:endParaRPr b="0" i="0" sz="20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62" name="Shape 462"/>
        <p:cNvGrpSpPr/>
        <p:nvPr/>
      </p:nvGrpSpPr>
      <p:grpSpPr>
        <a:xfrm>
          <a:off x="0" y="0"/>
          <a:ext cx="0" cy="0"/>
          <a:chOff x="0" y="0"/>
          <a:chExt cx="0" cy="0"/>
        </a:xfrm>
      </p:grpSpPr>
      <p:sp>
        <p:nvSpPr>
          <p:cNvPr id="463" name="Google Shape;463;g1e1e69e2135_0_760"/>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64" name="Google Shape;464;g1e1e69e2135_0_760"/>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65" name="Google Shape;465;g1e1e69e2135_0_760"/>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466" name="Google Shape;466;g1e1e69e2135_0_760"/>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467" name="Google Shape;467;g1e1e69e2135_0_760"/>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g1e1e69e2135_0_760"/>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469" name="Google Shape;469;g1e1e69e2135_0_760"/>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g1e1e69e2135_0_760"/>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71" name="Google Shape;471;g1e1e69e2135_0_760"/>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i="0" lang="en-US" sz="2000" u="none" cap="none" strike="noStrike">
                <a:solidFill>
                  <a:srgbClr val="003870"/>
                </a:solidFill>
                <a:latin typeface="Trebuchet MS"/>
                <a:ea typeface="Trebuchet MS"/>
                <a:cs typeface="Trebuchet MS"/>
                <a:sym typeface="Trebuchet MS"/>
              </a:rPr>
              <a:t>Sintaxis Funciones</a:t>
            </a:r>
            <a:endParaRPr b="1" i="0" sz="2000" u="none" cap="none" strike="noStrike">
              <a:solidFill>
                <a:srgbClr val="003870"/>
              </a:solidFill>
              <a:latin typeface="Trebuchet MS"/>
              <a:ea typeface="Trebuchet MS"/>
              <a:cs typeface="Trebuchet MS"/>
              <a:sym typeface="Trebuchet MS"/>
            </a:endParaRPr>
          </a:p>
        </p:txBody>
      </p:sp>
      <p:sp>
        <p:nvSpPr>
          <p:cNvPr id="472" name="Google Shape;472;g1e1e69e2135_0_760"/>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73" name="Google Shape;473;g1e1e69e2135_0_760"/>
          <p:cNvSpPr txBox="1"/>
          <p:nvPr/>
        </p:nvSpPr>
        <p:spPr>
          <a:xfrm>
            <a:off x="1762925" y="2045425"/>
            <a:ext cx="8398200" cy="461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ourier New"/>
                <a:ea typeface="Courier New"/>
                <a:cs typeface="Courier New"/>
                <a:sym typeface="Courier New"/>
              </a:rPr>
              <a:t>&lt;nombre de la función&gt; (</a:t>
            </a:r>
            <a:r>
              <a:rPr b="1" i="0" lang="en-US" sz="1800" u="none" cap="none" strike="noStrike">
                <a:solidFill>
                  <a:srgbClr val="CC0000"/>
                </a:solidFill>
                <a:latin typeface="Courier New"/>
                <a:ea typeface="Courier New"/>
                <a:cs typeface="Courier New"/>
                <a:sym typeface="Courier New"/>
              </a:rPr>
              <a:t>&lt;argumento 1&gt;, &lt;argumento 2&gt;, ...</a:t>
            </a:r>
            <a:r>
              <a:rPr b="1" i="0" lang="en-US" sz="1800" u="none" cap="none" strike="noStrike">
                <a:solidFill>
                  <a:srgbClr val="000000"/>
                </a:solidFill>
                <a:latin typeface="Courier New"/>
                <a:ea typeface="Courier New"/>
                <a:cs typeface="Courier New"/>
                <a:sym typeface="Courier New"/>
              </a:rPr>
              <a:t>);</a:t>
            </a:r>
            <a:endParaRPr b="1" i="0" sz="1800" u="none" cap="none" strike="noStrike">
              <a:solidFill>
                <a:srgbClr val="000000"/>
              </a:solidFill>
              <a:latin typeface="Courier New"/>
              <a:ea typeface="Courier New"/>
              <a:cs typeface="Courier New"/>
              <a:sym typeface="Courier New"/>
            </a:endParaRPr>
          </a:p>
        </p:txBody>
      </p:sp>
      <p:sp>
        <p:nvSpPr>
          <p:cNvPr id="474" name="Google Shape;474;g1e1e69e2135_0_760"/>
          <p:cNvSpPr txBox="1"/>
          <p:nvPr/>
        </p:nvSpPr>
        <p:spPr>
          <a:xfrm>
            <a:off x="736175" y="1422700"/>
            <a:ext cx="5579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rebuchet MS"/>
                <a:ea typeface="Trebuchet MS"/>
                <a:cs typeface="Trebuchet MS"/>
                <a:sym typeface="Trebuchet MS"/>
              </a:rPr>
              <a:t>Invocando o llamando la función:</a:t>
            </a:r>
            <a:endParaRPr b="0" i="0" sz="2000" u="none" cap="none" strike="noStrike">
              <a:solidFill>
                <a:srgbClr val="000000"/>
              </a:solidFill>
              <a:latin typeface="Trebuchet MS"/>
              <a:ea typeface="Trebuchet MS"/>
              <a:cs typeface="Trebuchet MS"/>
              <a:sym typeface="Trebuchet MS"/>
            </a:endParaRPr>
          </a:p>
        </p:txBody>
      </p:sp>
      <p:sp>
        <p:nvSpPr>
          <p:cNvPr id="475" name="Google Shape;475;g1e1e69e2135_0_760"/>
          <p:cNvSpPr txBox="1"/>
          <p:nvPr/>
        </p:nvSpPr>
        <p:spPr>
          <a:xfrm>
            <a:off x="736175" y="3032250"/>
            <a:ext cx="27828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Trebuchet MS"/>
                <a:ea typeface="Trebuchet MS"/>
                <a:cs typeface="Trebuchet MS"/>
                <a:sym typeface="Trebuchet MS"/>
              </a:rPr>
              <a:t>Declaraciones</a:t>
            </a:r>
            <a:endParaRPr b="1" i="0" sz="2000" u="none" cap="none" strike="noStrike">
              <a:solidFill>
                <a:srgbClr val="000000"/>
              </a:solidFill>
              <a:latin typeface="Trebuchet MS"/>
              <a:ea typeface="Trebuchet MS"/>
              <a:cs typeface="Trebuchet MS"/>
              <a:sym typeface="Trebuchet MS"/>
            </a:endParaRPr>
          </a:p>
        </p:txBody>
      </p:sp>
      <p:sp>
        <p:nvSpPr>
          <p:cNvPr id="476" name="Google Shape;476;g1e1e69e2135_0_760"/>
          <p:cNvSpPr txBox="1"/>
          <p:nvPr/>
        </p:nvSpPr>
        <p:spPr>
          <a:xfrm>
            <a:off x="6315575" y="3032250"/>
            <a:ext cx="3419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Trebuchet MS"/>
                <a:ea typeface="Trebuchet MS"/>
                <a:cs typeface="Trebuchet MS"/>
                <a:sym typeface="Trebuchet MS"/>
              </a:rPr>
              <a:t>Instrucciones con llamados</a:t>
            </a:r>
            <a:endParaRPr b="1" i="0" sz="2000" u="none" cap="none" strike="noStrike">
              <a:solidFill>
                <a:srgbClr val="000000"/>
              </a:solidFill>
              <a:latin typeface="Trebuchet MS"/>
              <a:ea typeface="Trebuchet MS"/>
              <a:cs typeface="Trebuchet MS"/>
              <a:sym typeface="Trebuchet MS"/>
            </a:endParaRPr>
          </a:p>
        </p:txBody>
      </p:sp>
      <p:sp>
        <p:nvSpPr>
          <p:cNvPr id="477" name="Google Shape;477;g1e1e69e2135_0_760"/>
          <p:cNvSpPr txBox="1"/>
          <p:nvPr/>
        </p:nvSpPr>
        <p:spPr>
          <a:xfrm>
            <a:off x="821550" y="3745175"/>
            <a:ext cx="4777200" cy="212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CC0000"/>
                </a:solidFill>
                <a:latin typeface="Courier New"/>
                <a:ea typeface="Courier New"/>
                <a:cs typeface="Courier New"/>
                <a:sym typeface="Courier New"/>
              </a:rPr>
              <a:t>int </a:t>
            </a:r>
            <a:r>
              <a:rPr b="1" i="0" lang="en-US" sz="1800" u="none" cap="none" strike="noStrike">
                <a:solidFill>
                  <a:srgbClr val="1155CC"/>
                </a:solidFill>
                <a:latin typeface="Courier New"/>
                <a:ea typeface="Courier New"/>
                <a:cs typeface="Courier New"/>
                <a:sym typeface="Courier New"/>
              </a:rPr>
              <a:t>potencia</a:t>
            </a:r>
            <a:r>
              <a:rPr b="1" i="0" lang="en-US" sz="1800" u="none" cap="none" strike="noStrike">
                <a:solidFill>
                  <a:srgbClr val="000000"/>
                </a:solidFill>
                <a:latin typeface="Courier New"/>
                <a:ea typeface="Courier New"/>
                <a:cs typeface="Courier New"/>
                <a:sym typeface="Courier New"/>
              </a:rPr>
              <a:t>(int </a:t>
            </a:r>
            <a:r>
              <a:rPr b="1" i="0" lang="en-US" sz="1800" u="none" cap="none" strike="noStrike">
                <a:solidFill>
                  <a:srgbClr val="2AA221"/>
                </a:solidFill>
                <a:latin typeface="Courier New"/>
                <a:ea typeface="Courier New"/>
                <a:cs typeface="Courier New"/>
                <a:sym typeface="Courier New"/>
              </a:rPr>
              <a:t>a</a:t>
            </a:r>
            <a:r>
              <a:rPr b="1" i="0" lang="en-US" sz="1800" u="none" cap="none" strike="noStrike">
                <a:solidFill>
                  <a:srgbClr val="000000"/>
                </a:solidFill>
                <a:latin typeface="Courier New"/>
                <a:ea typeface="Courier New"/>
                <a:cs typeface="Courier New"/>
                <a:sym typeface="Courier New"/>
              </a:rPr>
              <a:t>, int </a:t>
            </a:r>
            <a:r>
              <a:rPr b="1" i="0" lang="en-US" sz="1800" u="none" cap="none" strike="noStrike">
                <a:solidFill>
                  <a:srgbClr val="2AA221"/>
                </a:solidFill>
                <a:latin typeface="Courier New"/>
                <a:ea typeface="Courier New"/>
                <a:cs typeface="Courier New"/>
                <a:sym typeface="Courier New"/>
              </a:rPr>
              <a:t>b</a:t>
            </a:r>
            <a:r>
              <a:rPr b="1" i="0" lang="en-US" sz="1800" u="none" cap="none" strike="noStrike">
                <a:solidFill>
                  <a:srgbClr val="000000"/>
                </a:solidFill>
                <a:latin typeface="Courier New"/>
                <a:ea typeface="Courier New"/>
                <a:cs typeface="Courier New"/>
                <a:sym typeface="Courier New"/>
              </a:rPr>
              <a:t>);</a:t>
            </a:r>
            <a:endParaRPr b="1"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CC0000"/>
                </a:solidFill>
                <a:latin typeface="Courier New"/>
                <a:ea typeface="Courier New"/>
                <a:cs typeface="Courier New"/>
                <a:sym typeface="Courier New"/>
              </a:rPr>
              <a:t>bool </a:t>
            </a:r>
            <a:r>
              <a:rPr b="1" i="0" lang="en-US" sz="1800" u="none" cap="none" strike="noStrike">
                <a:solidFill>
                  <a:srgbClr val="1155CC"/>
                </a:solidFill>
                <a:latin typeface="Courier New"/>
                <a:ea typeface="Courier New"/>
                <a:cs typeface="Courier New"/>
                <a:sym typeface="Courier New"/>
              </a:rPr>
              <a:t>esPar</a:t>
            </a:r>
            <a:r>
              <a:rPr b="1" i="0" lang="en-US" sz="1800" u="none" cap="none" strike="noStrike">
                <a:solidFill>
                  <a:srgbClr val="000000"/>
                </a:solidFill>
                <a:latin typeface="Courier New"/>
                <a:ea typeface="Courier New"/>
                <a:cs typeface="Courier New"/>
                <a:sym typeface="Courier New"/>
              </a:rPr>
              <a:t>(int </a:t>
            </a:r>
            <a:r>
              <a:rPr b="1" i="0" lang="en-US" sz="1800" u="none" cap="none" strike="noStrike">
                <a:solidFill>
                  <a:srgbClr val="2AA221"/>
                </a:solidFill>
                <a:latin typeface="Courier New"/>
                <a:ea typeface="Courier New"/>
                <a:cs typeface="Courier New"/>
                <a:sym typeface="Courier New"/>
              </a:rPr>
              <a:t>n</a:t>
            </a:r>
            <a:r>
              <a:rPr b="1" i="0" lang="en-US" sz="1800" u="none" cap="none" strike="noStrike">
                <a:solidFill>
                  <a:srgbClr val="000000"/>
                </a:solidFill>
                <a:latin typeface="Courier New"/>
                <a:ea typeface="Courier New"/>
                <a:cs typeface="Courier New"/>
                <a:sym typeface="Courier New"/>
              </a:rPr>
              <a:t>);</a:t>
            </a:r>
            <a:endParaRPr b="1"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CC0000"/>
                </a:solidFill>
                <a:latin typeface="Courier New"/>
                <a:ea typeface="Courier New"/>
                <a:cs typeface="Courier New"/>
                <a:sym typeface="Courier New"/>
              </a:rPr>
              <a:t>double </a:t>
            </a:r>
            <a:r>
              <a:rPr b="1" i="0" lang="en-US" sz="1800" u="none" cap="none" strike="noStrike">
                <a:solidFill>
                  <a:srgbClr val="1155CC"/>
                </a:solidFill>
                <a:latin typeface="Courier New"/>
                <a:ea typeface="Courier New"/>
                <a:cs typeface="Courier New"/>
                <a:sym typeface="Courier New"/>
              </a:rPr>
              <a:t>valorAbsoluto</a:t>
            </a:r>
            <a:r>
              <a:rPr b="1" i="0" lang="en-US" sz="1800" u="none" cap="none" strike="noStrike">
                <a:solidFill>
                  <a:srgbClr val="000000"/>
                </a:solidFill>
                <a:latin typeface="Courier New"/>
                <a:ea typeface="Courier New"/>
                <a:cs typeface="Courier New"/>
                <a:sym typeface="Courier New"/>
              </a:rPr>
              <a:t>(double </a:t>
            </a:r>
            <a:r>
              <a:rPr b="1" i="0" lang="en-US" sz="1800" u="none" cap="none" strike="noStrike">
                <a:solidFill>
                  <a:srgbClr val="2AA221"/>
                </a:solidFill>
                <a:latin typeface="Courier New"/>
                <a:ea typeface="Courier New"/>
                <a:cs typeface="Courier New"/>
                <a:sym typeface="Courier New"/>
              </a:rPr>
              <a:t>x</a:t>
            </a:r>
            <a:r>
              <a:rPr b="1" i="0" lang="en-US" sz="1800" u="none" cap="none" strike="noStrike">
                <a:solidFill>
                  <a:srgbClr val="000000"/>
                </a:solidFill>
                <a:latin typeface="Courier New"/>
                <a:ea typeface="Courier New"/>
                <a:cs typeface="Courier New"/>
                <a:sym typeface="Courier New"/>
              </a:rPr>
              <a:t>);</a:t>
            </a:r>
            <a:endParaRPr b="1"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CC0000"/>
                </a:solidFill>
                <a:latin typeface="Courier New"/>
                <a:ea typeface="Courier New"/>
                <a:cs typeface="Courier New"/>
                <a:sym typeface="Courier New"/>
              </a:rPr>
              <a:t>String </a:t>
            </a:r>
            <a:r>
              <a:rPr b="1" i="0" lang="en-US" sz="1800" u="none" cap="none" strike="noStrike">
                <a:solidFill>
                  <a:srgbClr val="1155CC"/>
                </a:solidFill>
                <a:latin typeface="Courier New"/>
                <a:ea typeface="Courier New"/>
                <a:cs typeface="Courier New"/>
                <a:sym typeface="Courier New"/>
              </a:rPr>
              <a:t>enMinuscula</a:t>
            </a:r>
            <a:r>
              <a:rPr b="1" i="0" lang="en-US" sz="1800" u="none" cap="none" strike="noStrike">
                <a:solidFill>
                  <a:srgbClr val="000000"/>
                </a:solidFill>
                <a:latin typeface="Courier New"/>
                <a:ea typeface="Courier New"/>
                <a:cs typeface="Courier New"/>
                <a:sym typeface="Courier New"/>
              </a:rPr>
              <a:t>(String </a:t>
            </a:r>
            <a:r>
              <a:rPr b="1" i="0" lang="en-US" sz="1800" u="none" cap="none" strike="noStrike">
                <a:solidFill>
                  <a:srgbClr val="2AA221"/>
                </a:solidFill>
                <a:latin typeface="Courier New"/>
                <a:ea typeface="Courier New"/>
                <a:cs typeface="Courier New"/>
                <a:sym typeface="Courier New"/>
              </a:rPr>
              <a:t>word</a:t>
            </a:r>
            <a:r>
              <a:rPr b="1" i="0" lang="en-US" sz="1800" u="none" cap="none" strike="noStrike">
                <a:solidFill>
                  <a:srgbClr val="000000"/>
                </a:solidFill>
                <a:latin typeface="Courier New"/>
                <a:ea typeface="Courier New"/>
                <a:cs typeface="Courier New"/>
                <a:sym typeface="Courier New"/>
              </a:rPr>
              <a:t>);</a:t>
            </a:r>
            <a:endParaRPr b="1" i="0" sz="1800" u="none" cap="none" strike="noStrike">
              <a:solidFill>
                <a:srgbClr val="000000"/>
              </a:solidFill>
              <a:latin typeface="Courier New"/>
              <a:ea typeface="Courier New"/>
              <a:cs typeface="Courier New"/>
              <a:sym typeface="Courier New"/>
            </a:endParaRPr>
          </a:p>
        </p:txBody>
      </p:sp>
      <p:sp>
        <p:nvSpPr>
          <p:cNvPr id="478" name="Google Shape;478;g1e1e69e2135_0_760"/>
          <p:cNvSpPr txBox="1"/>
          <p:nvPr/>
        </p:nvSpPr>
        <p:spPr>
          <a:xfrm>
            <a:off x="6228375" y="3745175"/>
            <a:ext cx="5291400" cy="212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CC0000"/>
                </a:solidFill>
                <a:latin typeface="Courier New"/>
                <a:ea typeface="Courier New"/>
                <a:cs typeface="Courier New"/>
                <a:sym typeface="Courier New"/>
              </a:rPr>
              <a:t>int </a:t>
            </a:r>
            <a:r>
              <a:rPr b="1" i="0" lang="en-US" sz="1800" u="none" cap="none" strike="noStrike">
                <a:solidFill>
                  <a:srgbClr val="000000"/>
                </a:solidFill>
                <a:latin typeface="Courier New"/>
                <a:ea typeface="Courier New"/>
                <a:cs typeface="Courier New"/>
                <a:sym typeface="Courier New"/>
              </a:rPr>
              <a:t>c = </a:t>
            </a:r>
            <a:r>
              <a:rPr b="1" i="0" lang="en-US" sz="1800" u="none" cap="none" strike="noStrike">
                <a:solidFill>
                  <a:srgbClr val="1155CC"/>
                </a:solidFill>
                <a:latin typeface="Courier New"/>
                <a:ea typeface="Courier New"/>
                <a:cs typeface="Courier New"/>
                <a:sym typeface="Courier New"/>
              </a:rPr>
              <a:t>potencia</a:t>
            </a:r>
            <a:r>
              <a:rPr b="1" i="0" lang="en-US" sz="1800" u="none" cap="none" strike="noStrike">
                <a:solidFill>
                  <a:srgbClr val="000000"/>
                </a:solidFill>
                <a:latin typeface="Courier New"/>
                <a:ea typeface="Courier New"/>
                <a:cs typeface="Courier New"/>
                <a:sym typeface="Courier New"/>
              </a:rPr>
              <a:t>(</a:t>
            </a:r>
            <a:r>
              <a:rPr b="1" i="0" lang="en-US" sz="1800" u="none" cap="none" strike="noStrike">
                <a:solidFill>
                  <a:srgbClr val="2AA221"/>
                </a:solidFill>
                <a:latin typeface="Courier New"/>
                <a:ea typeface="Courier New"/>
                <a:cs typeface="Courier New"/>
                <a:sym typeface="Courier New"/>
              </a:rPr>
              <a:t>3</a:t>
            </a:r>
            <a:r>
              <a:rPr b="1" i="0" lang="en-US" sz="1800" u="none" cap="none" strike="noStrike">
                <a:solidFill>
                  <a:srgbClr val="000000"/>
                </a:solidFill>
                <a:latin typeface="Courier New"/>
                <a:ea typeface="Courier New"/>
                <a:cs typeface="Courier New"/>
                <a:sym typeface="Courier New"/>
              </a:rPr>
              <a:t>, </a:t>
            </a:r>
            <a:r>
              <a:rPr b="1" i="0" lang="en-US" sz="1800" u="none" cap="none" strike="noStrike">
                <a:solidFill>
                  <a:srgbClr val="2AA221"/>
                </a:solidFill>
                <a:latin typeface="Courier New"/>
                <a:ea typeface="Courier New"/>
                <a:cs typeface="Courier New"/>
                <a:sym typeface="Courier New"/>
              </a:rPr>
              <a:t>2</a:t>
            </a:r>
            <a:r>
              <a:rPr b="1" i="0" lang="en-US" sz="1800" u="none" cap="none" strike="noStrike">
                <a:solidFill>
                  <a:srgbClr val="000000"/>
                </a:solidFill>
                <a:latin typeface="Courier New"/>
                <a:ea typeface="Courier New"/>
                <a:cs typeface="Courier New"/>
                <a:sym typeface="Courier New"/>
              </a:rPr>
              <a:t>);</a:t>
            </a:r>
            <a:endParaRPr b="1"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ourier New"/>
                <a:ea typeface="Courier New"/>
                <a:cs typeface="Courier New"/>
                <a:sym typeface="Courier New"/>
              </a:rPr>
              <a:t>if ( </a:t>
            </a:r>
            <a:r>
              <a:rPr b="1" i="0" lang="en-US" sz="1800" u="none" cap="none" strike="noStrike">
                <a:solidFill>
                  <a:srgbClr val="1155CC"/>
                </a:solidFill>
                <a:latin typeface="Courier New"/>
                <a:ea typeface="Courier New"/>
                <a:cs typeface="Courier New"/>
                <a:sym typeface="Courier New"/>
              </a:rPr>
              <a:t>esPar</a:t>
            </a:r>
            <a:r>
              <a:rPr b="1" i="0" lang="en-US" sz="1800" u="none" cap="none" strike="noStrike">
                <a:solidFill>
                  <a:srgbClr val="000000"/>
                </a:solidFill>
                <a:latin typeface="Courier New"/>
                <a:ea typeface="Courier New"/>
                <a:cs typeface="Courier New"/>
                <a:sym typeface="Courier New"/>
              </a:rPr>
              <a:t>(</a:t>
            </a:r>
            <a:r>
              <a:rPr b="1" i="0" lang="en-US" sz="1800" u="none" cap="none" strike="noStrike">
                <a:solidFill>
                  <a:srgbClr val="2AA221"/>
                </a:solidFill>
                <a:latin typeface="Courier New"/>
                <a:ea typeface="Courier New"/>
                <a:cs typeface="Courier New"/>
                <a:sym typeface="Courier New"/>
              </a:rPr>
              <a:t>b-1</a:t>
            </a:r>
            <a:r>
              <a:rPr b="1" i="0" lang="en-US" sz="1800" u="none" cap="none" strike="noStrike">
                <a:solidFill>
                  <a:srgbClr val="000000"/>
                </a:solidFill>
                <a:latin typeface="Courier New"/>
                <a:ea typeface="Courier New"/>
                <a:cs typeface="Courier New"/>
                <a:sym typeface="Courier New"/>
              </a:rPr>
              <a:t>) )...</a:t>
            </a:r>
            <a:endParaRPr b="1"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CC0000"/>
                </a:solidFill>
                <a:latin typeface="Courier New"/>
                <a:ea typeface="Courier New"/>
                <a:cs typeface="Courier New"/>
                <a:sym typeface="Courier New"/>
              </a:rPr>
              <a:t>double </a:t>
            </a:r>
            <a:r>
              <a:rPr b="1" i="0" lang="en-US" sz="1800" u="none" cap="none" strike="noStrike">
                <a:solidFill>
                  <a:srgbClr val="000000"/>
                </a:solidFill>
                <a:latin typeface="Courier New"/>
                <a:ea typeface="Courier New"/>
                <a:cs typeface="Courier New"/>
                <a:sym typeface="Courier New"/>
              </a:rPr>
              <a:t>a = </a:t>
            </a:r>
            <a:r>
              <a:rPr b="1" i="0" lang="en-US" sz="1800" u="none" cap="none" strike="noStrike">
                <a:solidFill>
                  <a:srgbClr val="1155CC"/>
                </a:solidFill>
                <a:latin typeface="Courier New"/>
                <a:ea typeface="Courier New"/>
                <a:cs typeface="Courier New"/>
                <a:sym typeface="Courier New"/>
              </a:rPr>
              <a:t>valorAbsoluto</a:t>
            </a:r>
            <a:r>
              <a:rPr b="1" i="0" lang="en-US" sz="1800" u="none" cap="none" strike="noStrike">
                <a:solidFill>
                  <a:srgbClr val="000000"/>
                </a:solidFill>
                <a:latin typeface="Courier New"/>
                <a:ea typeface="Courier New"/>
                <a:cs typeface="Courier New"/>
                <a:sym typeface="Courier New"/>
              </a:rPr>
              <a:t>(</a:t>
            </a:r>
            <a:r>
              <a:rPr b="1" i="0" lang="en-US" sz="1800" u="none" cap="none" strike="noStrike">
                <a:solidFill>
                  <a:srgbClr val="2AA221"/>
                </a:solidFill>
                <a:latin typeface="Courier New"/>
                <a:ea typeface="Courier New"/>
                <a:cs typeface="Courier New"/>
                <a:sym typeface="Courier New"/>
              </a:rPr>
              <a:t>y</a:t>
            </a:r>
            <a:r>
              <a:rPr b="1" i="0" lang="en-US" sz="1800" u="none" cap="none" strike="noStrike">
                <a:solidFill>
                  <a:srgbClr val="000000"/>
                </a:solidFill>
                <a:latin typeface="Courier New"/>
                <a:ea typeface="Courier New"/>
                <a:cs typeface="Courier New"/>
                <a:sym typeface="Courier New"/>
              </a:rPr>
              <a:t>) + 2.5;</a:t>
            </a:r>
            <a:endParaRPr b="1"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ourier New"/>
                <a:ea typeface="Courier New"/>
                <a:cs typeface="Courier New"/>
                <a:sym typeface="Courier New"/>
              </a:rPr>
              <a:t>System.out.print(</a:t>
            </a:r>
            <a:r>
              <a:rPr b="1" i="0" lang="en-US" sz="1800" u="none" cap="none" strike="noStrike">
                <a:solidFill>
                  <a:srgbClr val="1155CC"/>
                </a:solidFill>
                <a:latin typeface="Courier New"/>
                <a:ea typeface="Courier New"/>
                <a:cs typeface="Courier New"/>
                <a:sym typeface="Courier New"/>
              </a:rPr>
              <a:t>enMinuscula</a:t>
            </a:r>
            <a:r>
              <a:rPr b="1" i="0" lang="en-US" sz="1800" u="none" cap="none" strike="noStrike">
                <a:solidFill>
                  <a:srgbClr val="000000"/>
                </a:solidFill>
                <a:latin typeface="Courier New"/>
                <a:ea typeface="Courier New"/>
                <a:cs typeface="Courier New"/>
                <a:sym typeface="Courier New"/>
              </a:rPr>
              <a:t>(</a:t>
            </a:r>
            <a:r>
              <a:rPr b="1" i="0" lang="en-US" sz="1800" u="none" cap="none" strike="noStrike">
                <a:solidFill>
                  <a:srgbClr val="2AA221"/>
                </a:solidFill>
                <a:latin typeface="Courier New"/>
                <a:ea typeface="Courier New"/>
                <a:cs typeface="Courier New"/>
                <a:sym typeface="Courier New"/>
              </a:rPr>
              <a:t>MESES</a:t>
            </a:r>
            <a:r>
              <a:rPr b="1" i="0" lang="en-US" sz="1800" u="none" cap="none" strike="noStrike">
                <a:solidFill>
                  <a:srgbClr val="000000"/>
                </a:solidFill>
                <a:latin typeface="Courier New"/>
                <a:ea typeface="Courier New"/>
                <a:cs typeface="Courier New"/>
                <a:sym typeface="Courier New"/>
              </a:rPr>
              <a:t>));</a:t>
            </a:r>
            <a:endParaRPr b="1" i="0" sz="18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2" name="Shape 162"/>
        <p:cNvGrpSpPr/>
        <p:nvPr/>
      </p:nvGrpSpPr>
      <p:grpSpPr>
        <a:xfrm>
          <a:off x="0" y="0"/>
          <a:ext cx="0" cy="0"/>
          <a:chOff x="0" y="0"/>
          <a:chExt cx="0" cy="0"/>
        </a:xfrm>
      </p:grpSpPr>
      <p:sp>
        <p:nvSpPr>
          <p:cNvPr id="163" name="Google Shape;163;p2"/>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4" name="Google Shape;164;p2"/>
          <p:cNvSpPr/>
          <p:nvPr/>
        </p:nvSpPr>
        <p:spPr>
          <a:xfrm>
            <a:off x="4665662" y="5935662"/>
            <a:ext cx="7526655" cy="923592"/>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5" name="Google Shape;165;p2"/>
          <p:cNvSpPr/>
          <p:nvPr/>
        </p:nvSpPr>
        <p:spPr>
          <a:xfrm>
            <a:off x="4854090" y="6107437"/>
            <a:ext cx="386079" cy="384175"/>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6" name="Google Shape;166;p2"/>
          <p:cNvSpPr txBox="1"/>
          <p:nvPr>
            <p:ph type="title"/>
          </p:nvPr>
        </p:nvSpPr>
        <p:spPr>
          <a:xfrm>
            <a:off x="583625" y="1486061"/>
            <a:ext cx="11082000" cy="9363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SzPts val="1400"/>
              <a:buNone/>
            </a:pPr>
            <a:r>
              <a:rPr lang="en-US" sz="6000"/>
              <a:t>Programación I - Clase 8</a:t>
            </a:r>
            <a:endParaRPr sz="6000"/>
          </a:p>
        </p:txBody>
      </p:sp>
      <p:sp>
        <p:nvSpPr>
          <p:cNvPr id="167" name="Google Shape;167;p2"/>
          <p:cNvSpPr txBox="1"/>
          <p:nvPr/>
        </p:nvSpPr>
        <p:spPr>
          <a:xfrm>
            <a:off x="952325" y="2987475"/>
            <a:ext cx="10344600" cy="2206200"/>
          </a:xfrm>
          <a:prstGeom prst="rect">
            <a:avLst/>
          </a:prstGeom>
          <a:noFill/>
          <a:ln>
            <a:noFill/>
          </a:ln>
        </p:spPr>
        <p:txBody>
          <a:bodyPr anchorCtr="0" anchor="t" bIns="0" lIns="0" spcFirstLastPara="1" rIns="0" wrap="square" tIns="13950">
            <a:spAutoFit/>
          </a:bodyPr>
          <a:lstStyle/>
          <a:p>
            <a:pPr indent="0" lvl="0" marL="12700" marR="0" rtl="0" algn="ctr">
              <a:lnSpc>
                <a:spcPct val="102222"/>
              </a:lnSpc>
              <a:spcBef>
                <a:spcPts val="0"/>
              </a:spcBef>
              <a:spcAft>
                <a:spcPts val="0"/>
              </a:spcAft>
              <a:buClr>
                <a:srgbClr val="000000"/>
              </a:buClr>
              <a:buSzPts val="2700"/>
              <a:buFont typeface="Arial"/>
              <a:buNone/>
            </a:pPr>
            <a:r>
              <a:rPr b="1" i="0" lang="en-US" sz="2700" u="none" cap="none" strike="noStrike">
                <a:solidFill>
                  <a:schemeClr val="dk1"/>
                </a:solidFill>
                <a:latin typeface="Trebuchet MS"/>
                <a:ea typeface="Trebuchet MS"/>
                <a:cs typeface="Trebuchet MS"/>
                <a:sym typeface="Trebuchet MS"/>
              </a:rPr>
              <a:t>Reinel Tabares Soto</a:t>
            </a:r>
            <a:endParaRPr b="0" i="0" sz="2700" u="none" cap="none" strike="noStrike">
              <a:solidFill>
                <a:schemeClr val="dk1"/>
              </a:solidFill>
              <a:latin typeface="Trebuchet MS"/>
              <a:ea typeface="Trebuchet MS"/>
              <a:cs typeface="Trebuchet MS"/>
              <a:sym typeface="Trebuchet MS"/>
            </a:endParaRPr>
          </a:p>
          <a:p>
            <a:pPr indent="0" lvl="0" marL="12700" marR="0" rtl="0" algn="ctr">
              <a:lnSpc>
                <a:spcPct val="84259"/>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2700" marR="0" rtl="0" algn="ctr">
              <a:lnSpc>
                <a:spcPct val="84259"/>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2700" marR="0" rtl="0" algn="ctr">
              <a:lnSpc>
                <a:spcPct val="84259"/>
              </a:lnSpc>
              <a:spcBef>
                <a:spcPts val="0"/>
              </a:spcBef>
              <a:spcAft>
                <a:spcPts val="0"/>
              </a:spcAft>
              <a:buClr>
                <a:srgbClr val="000000"/>
              </a:buClr>
              <a:buSzPts val="2700"/>
              <a:buFont typeface="Arial"/>
              <a:buNone/>
            </a:pPr>
            <a:r>
              <a:rPr b="0" i="0" lang="en-US" sz="2700" u="none" cap="none" strike="noStrike">
                <a:solidFill>
                  <a:schemeClr val="dk1"/>
                </a:solidFill>
                <a:latin typeface="Trebuchet MS"/>
                <a:ea typeface="Trebuchet MS"/>
                <a:cs typeface="Trebuchet MS"/>
                <a:sym typeface="Trebuchet MS"/>
              </a:rPr>
              <a:t>Universidad de Caldas</a:t>
            </a:r>
            <a:endParaRPr b="0" i="0" sz="2700" u="none" cap="none" strike="noStrike">
              <a:solidFill>
                <a:schemeClr val="dk1"/>
              </a:solidFill>
              <a:latin typeface="Trebuchet MS"/>
              <a:ea typeface="Trebuchet MS"/>
              <a:cs typeface="Trebuchet MS"/>
              <a:sym typeface="Trebuchet MS"/>
            </a:endParaRPr>
          </a:p>
          <a:p>
            <a:pPr indent="0" lvl="0" marL="12700" marR="0" rtl="0" algn="ctr">
              <a:lnSpc>
                <a:spcPct val="84259"/>
              </a:lnSpc>
              <a:spcBef>
                <a:spcPts val="0"/>
              </a:spcBef>
              <a:spcAft>
                <a:spcPts val="0"/>
              </a:spcAft>
              <a:buClr>
                <a:srgbClr val="000000"/>
              </a:buClr>
              <a:buSzPts val="2700"/>
              <a:buFont typeface="Arial"/>
              <a:buNone/>
            </a:pPr>
            <a:r>
              <a:t/>
            </a:r>
            <a:endParaRPr b="0" i="0" sz="2700" u="none" cap="none" strike="noStrike">
              <a:solidFill>
                <a:schemeClr val="dk1"/>
              </a:solidFill>
              <a:latin typeface="Trebuchet MS"/>
              <a:ea typeface="Trebuchet MS"/>
              <a:cs typeface="Trebuchet MS"/>
              <a:sym typeface="Trebuchet MS"/>
            </a:endParaRPr>
          </a:p>
          <a:p>
            <a:pPr indent="0" lvl="0" marL="12700" marR="0" rtl="0" algn="ctr">
              <a:lnSpc>
                <a:spcPct val="84259"/>
              </a:lnSpc>
              <a:spcBef>
                <a:spcPts val="0"/>
              </a:spcBef>
              <a:spcAft>
                <a:spcPts val="0"/>
              </a:spcAft>
              <a:buClr>
                <a:srgbClr val="000000"/>
              </a:buClr>
              <a:buSzPts val="2700"/>
              <a:buFont typeface="Arial"/>
              <a:buNone/>
            </a:pPr>
            <a:r>
              <a:t/>
            </a:r>
            <a:endParaRPr b="0" i="0" sz="2700" u="none" cap="none" strike="noStrike">
              <a:solidFill>
                <a:schemeClr val="dk1"/>
              </a:solidFill>
              <a:latin typeface="Trebuchet MS"/>
              <a:ea typeface="Trebuchet MS"/>
              <a:cs typeface="Trebuchet MS"/>
              <a:sym typeface="Trebuchet MS"/>
            </a:endParaRPr>
          </a:p>
          <a:p>
            <a:pPr indent="0" lvl="0" marL="12700" marR="5080" rtl="0" algn="ctr">
              <a:lnSpc>
                <a:spcPct val="70300"/>
              </a:lnSpc>
              <a:spcBef>
                <a:spcPts val="480"/>
              </a:spcBef>
              <a:spcAft>
                <a:spcPts val="0"/>
              </a:spcAft>
              <a:buClr>
                <a:schemeClr val="dk1"/>
              </a:buClr>
              <a:buSzPts val="1100"/>
              <a:buFont typeface="Arial"/>
              <a:buNone/>
            </a:pPr>
            <a:r>
              <a:rPr b="0" i="0" lang="en-US" sz="2700" u="none" cap="none" strike="noStrike">
                <a:solidFill>
                  <a:schemeClr val="dk1"/>
                </a:solidFill>
                <a:latin typeface="Trebuchet MS"/>
                <a:ea typeface="Trebuchet MS"/>
                <a:cs typeface="Trebuchet MS"/>
                <a:sym typeface="Trebuchet MS"/>
              </a:rPr>
              <a:t>reinel.tabares@ucaldas.edu.co</a:t>
            </a:r>
            <a:endParaRPr b="0" i="0" sz="2700" u="none" cap="none" strike="noStrike">
              <a:solidFill>
                <a:schemeClr val="dk1"/>
              </a:solidFill>
              <a:latin typeface="Trebuchet MS"/>
              <a:ea typeface="Trebuchet MS"/>
              <a:cs typeface="Trebuchet MS"/>
              <a:sym typeface="Trebuchet MS"/>
            </a:endParaRPr>
          </a:p>
        </p:txBody>
      </p:sp>
      <p:pic>
        <p:nvPicPr>
          <p:cNvPr id="168" name="Google Shape;168;p2"/>
          <p:cNvPicPr preferRelativeResize="0"/>
          <p:nvPr/>
        </p:nvPicPr>
        <p:blipFill rotWithShape="1">
          <a:blip r:embed="rId3">
            <a:alphaModFix/>
          </a:blip>
          <a:srcRect b="17577" l="0" r="0" t="17297"/>
          <a:stretch/>
        </p:blipFill>
        <p:spPr>
          <a:xfrm>
            <a:off x="115000" y="205850"/>
            <a:ext cx="2825825" cy="1051600"/>
          </a:xfrm>
          <a:prstGeom prst="rect">
            <a:avLst/>
          </a:prstGeom>
          <a:noFill/>
          <a:ln>
            <a:noFill/>
          </a:ln>
        </p:spPr>
      </p:pic>
      <p:sp>
        <p:nvSpPr>
          <p:cNvPr id="169" name="Google Shape;169;p2"/>
          <p:cNvSpPr txBox="1"/>
          <p:nvPr/>
        </p:nvSpPr>
        <p:spPr>
          <a:xfrm>
            <a:off x="3027375" y="393100"/>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170" name="Google Shape;170;p2"/>
          <p:cNvSpPr/>
          <p:nvPr/>
        </p:nvSpPr>
        <p:spPr>
          <a:xfrm>
            <a:off x="2922675" y="493475"/>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82" name="Shape 482"/>
        <p:cNvGrpSpPr/>
        <p:nvPr/>
      </p:nvGrpSpPr>
      <p:grpSpPr>
        <a:xfrm>
          <a:off x="0" y="0"/>
          <a:ext cx="0" cy="0"/>
          <a:chOff x="0" y="0"/>
          <a:chExt cx="0" cy="0"/>
        </a:xfrm>
      </p:grpSpPr>
      <p:sp>
        <p:nvSpPr>
          <p:cNvPr id="483" name="Google Shape;483;g1e1e69e2135_0_377"/>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4" name="Google Shape;484;g1e1e69e2135_0_377"/>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5" name="Google Shape;485;g1e1e69e2135_0_377"/>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486" name="Google Shape;486;g1e1e69e2135_0_377"/>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487" name="Google Shape;487;g1e1e69e2135_0_377"/>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g1e1e69e2135_0_377"/>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489" name="Google Shape;489;g1e1e69e2135_0_377"/>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g1e1e69e2135_0_377"/>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91" name="Google Shape;491;g1e1e69e2135_0_377"/>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i="0" lang="en-US" sz="2000" u="none" cap="none" strike="noStrike">
                <a:solidFill>
                  <a:srgbClr val="003870"/>
                </a:solidFill>
                <a:latin typeface="Trebuchet MS"/>
                <a:ea typeface="Trebuchet MS"/>
                <a:cs typeface="Trebuchet MS"/>
                <a:sym typeface="Trebuchet MS"/>
              </a:rPr>
              <a:t>Sintaxis Funciones</a:t>
            </a:r>
            <a:endParaRPr b="1" i="0" sz="2000" u="none" cap="none" strike="noStrike">
              <a:solidFill>
                <a:srgbClr val="003870"/>
              </a:solidFill>
              <a:latin typeface="Trebuchet MS"/>
              <a:ea typeface="Trebuchet MS"/>
              <a:cs typeface="Trebuchet MS"/>
              <a:sym typeface="Trebuchet MS"/>
            </a:endParaRPr>
          </a:p>
        </p:txBody>
      </p:sp>
      <p:sp>
        <p:nvSpPr>
          <p:cNvPr id="492" name="Google Shape;492;g1e1e69e2135_0_377"/>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93" name="Google Shape;493;g1e1e69e2135_0_377"/>
          <p:cNvSpPr txBox="1"/>
          <p:nvPr/>
        </p:nvSpPr>
        <p:spPr>
          <a:xfrm>
            <a:off x="840375" y="1610400"/>
            <a:ext cx="9988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rebuchet MS"/>
                <a:ea typeface="Trebuchet MS"/>
                <a:cs typeface="Trebuchet MS"/>
                <a:sym typeface="Trebuchet MS"/>
              </a:rPr>
              <a:t>Palabras clave usadas en la creación de funciones (métodos)</a:t>
            </a:r>
            <a:endParaRPr b="0" i="0" sz="2000" u="none" cap="none" strike="noStrike">
              <a:solidFill>
                <a:schemeClr val="dk1"/>
              </a:solidFill>
              <a:latin typeface="Trebuchet MS"/>
              <a:ea typeface="Trebuchet MS"/>
              <a:cs typeface="Trebuchet MS"/>
              <a:sym typeface="Trebuchet MS"/>
            </a:endParaRPr>
          </a:p>
        </p:txBody>
      </p:sp>
      <p:sp>
        <p:nvSpPr>
          <p:cNvPr id="494" name="Google Shape;494;g1e1e69e2135_0_377"/>
          <p:cNvSpPr txBox="1"/>
          <p:nvPr/>
        </p:nvSpPr>
        <p:spPr>
          <a:xfrm>
            <a:off x="1363425" y="2661800"/>
            <a:ext cx="8344800" cy="2647500"/>
          </a:xfrm>
          <a:prstGeom prst="rect">
            <a:avLst/>
          </a:prstGeom>
          <a:noFill/>
          <a:ln>
            <a:noFill/>
          </a:ln>
        </p:spPr>
        <p:txBody>
          <a:bodyPr anchorCtr="0" anchor="t" bIns="91425" lIns="91425" spcFirstLastPara="1" rIns="91425" wrap="square" tIns="91425">
            <a:spAutoFit/>
          </a:bodyPr>
          <a:lstStyle/>
          <a:p>
            <a:pPr indent="-355600" lvl="0" marL="457200" marR="0" rtl="0" algn="just">
              <a:lnSpc>
                <a:spcPct val="100000"/>
              </a:lnSpc>
              <a:spcBef>
                <a:spcPts val="0"/>
              </a:spcBef>
              <a:spcAft>
                <a:spcPts val="0"/>
              </a:spcAft>
              <a:buClr>
                <a:schemeClr val="dk1"/>
              </a:buClr>
              <a:buSzPts val="2000"/>
              <a:buFont typeface="Trebuchet MS"/>
              <a:buChar char="●"/>
            </a:pPr>
            <a:r>
              <a:rPr b="0" i="0" lang="en-US" sz="2000" u="none" cap="none" strike="noStrike">
                <a:solidFill>
                  <a:schemeClr val="dk1"/>
                </a:solidFill>
                <a:latin typeface="Trebuchet MS"/>
                <a:ea typeface="Trebuchet MS"/>
                <a:cs typeface="Trebuchet MS"/>
                <a:sym typeface="Trebuchet MS"/>
              </a:rPr>
              <a:t>Modificador de acceso:</a:t>
            </a:r>
            <a:endParaRPr b="0" i="0" sz="2000" u="none" cap="none" strike="noStrike">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rebuchet MS"/>
                <a:ea typeface="Trebuchet MS"/>
                <a:cs typeface="Trebuchet MS"/>
                <a:sym typeface="Trebuchet MS"/>
              </a:rPr>
              <a:t>		</a:t>
            </a:r>
            <a:r>
              <a:rPr b="1" i="0" lang="en-US" sz="2000" u="none" cap="none" strike="noStrike">
                <a:solidFill>
                  <a:schemeClr val="dk1"/>
                </a:solidFill>
                <a:latin typeface="Courier New"/>
                <a:ea typeface="Courier New"/>
                <a:cs typeface="Courier New"/>
                <a:sym typeface="Courier New"/>
              </a:rPr>
              <a:t>public, private, protected, </a:t>
            </a:r>
            <a:r>
              <a:rPr b="1" i="0" lang="en-US" sz="2000" u="none" cap="none" strike="noStrike">
                <a:solidFill>
                  <a:srgbClr val="CC0000"/>
                </a:solidFill>
                <a:latin typeface="Courier New"/>
                <a:ea typeface="Courier New"/>
                <a:cs typeface="Courier New"/>
                <a:sym typeface="Courier New"/>
              </a:rPr>
              <a:t>static</a:t>
            </a:r>
            <a:endParaRPr b="1" i="0" sz="2000" u="none" cap="none" strike="noStrike">
              <a:solidFill>
                <a:srgbClr val="CC0000"/>
              </a:solidFill>
              <a:latin typeface="Courier New"/>
              <a:ea typeface="Courier New"/>
              <a:cs typeface="Courier New"/>
              <a:sym typeface="Courier New"/>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Trebuchet MS"/>
              <a:ea typeface="Trebuchet MS"/>
              <a:cs typeface="Trebuchet MS"/>
              <a:sym typeface="Trebuchet MS"/>
            </a:endParaRPr>
          </a:p>
          <a:p>
            <a:pPr indent="-355600" lvl="0" marL="457200" marR="0" rtl="0" algn="just">
              <a:lnSpc>
                <a:spcPct val="100000"/>
              </a:lnSpc>
              <a:spcBef>
                <a:spcPts val="0"/>
              </a:spcBef>
              <a:spcAft>
                <a:spcPts val="0"/>
              </a:spcAft>
              <a:buClr>
                <a:schemeClr val="dk1"/>
              </a:buClr>
              <a:buSzPts val="2000"/>
              <a:buFont typeface="Trebuchet MS"/>
              <a:buChar char="●"/>
            </a:pPr>
            <a:r>
              <a:rPr b="0" i="0" lang="en-US" sz="2000" u="none" cap="none" strike="noStrike">
                <a:solidFill>
                  <a:schemeClr val="dk1"/>
                </a:solidFill>
                <a:latin typeface="Trebuchet MS"/>
                <a:ea typeface="Trebuchet MS"/>
                <a:cs typeface="Trebuchet MS"/>
                <a:sym typeface="Trebuchet MS"/>
              </a:rPr>
              <a:t>Tipo de Retorno:</a:t>
            </a:r>
            <a:endParaRPr b="0" i="0" sz="2000" u="none" cap="none" strike="noStrike">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rebuchet MS"/>
                <a:ea typeface="Trebuchet MS"/>
                <a:cs typeface="Trebuchet MS"/>
                <a:sym typeface="Trebuchet MS"/>
              </a:rPr>
              <a:t>		</a:t>
            </a:r>
            <a:r>
              <a:rPr b="1" i="0" lang="en-US" sz="2000" u="none" cap="none" strike="noStrike">
                <a:solidFill>
                  <a:schemeClr val="dk1"/>
                </a:solidFill>
                <a:latin typeface="Courier New"/>
                <a:ea typeface="Courier New"/>
                <a:cs typeface="Courier New"/>
                <a:sym typeface="Courier New"/>
              </a:rPr>
              <a:t>int, float, String, double, char, </a:t>
            </a:r>
            <a:r>
              <a:rPr b="1" i="0" lang="en-US" sz="2000" u="none" cap="none" strike="noStrike">
                <a:solidFill>
                  <a:srgbClr val="CC0000"/>
                </a:solidFill>
                <a:latin typeface="Courier New"/>
                <a:ea typeface="Courier New"/>
                <a:cs typeface="Courier New"/>
                <a:sym typeface="Courier New"/>
              </a:rPr>
              <a:t>void</a:t>
            </a:r>
            <a:r>
              <a:rPr b="1" i="0" lang="en-US" sz="2000" u="none" cap="none" strike="noStrike">
                <a:solidFill>
                  <a:schemeClr val="dk1"/>
                </a:solidFill>
                <a:latin typeface="Courier New"/>
                <a:ea typeface="Courier New"/>
                <a:cs typeface="Courier New"/>
                <a:sym typeface="Courier New"/>
              </a:rPr>
              <a:t>, …</a:t>
            </a:r>
            <a:endParaRPr b="1" i="0" sz="20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Trebuchet MS"/>
              <a:ea typeface="Trebuchet MS"/>
              <a:cs typeface="Trebuchet MS"/>
              <a:sym typeface="Trebuchet MS"/>
            </a:endParaRPr>
          </a:p>
          <a:p>
            <a:pPr indent="-355600" lvl="0" marL="457200" marR="0" rtl="0" algn="just">
              <a:lnSpc>
                <a:spcPct val="100000"/>
              </a:lnSpc>
              <a:spcBef>
                <a:spcPts val="0"/>
              </a:spcBef>
              <a:spcAft>
                <a:spcPts val="0"/>
              </a:spcAft>
              <a:buClr>
                <a:schemeClr val="dk1"/>
              </a:buClr>
              <a:buSzPts val="2000"/>
              <a:buFont typeface="Trebuchet MS"/>
              <a:buChar char="●"/>
            </a:pPr>
            <a:r>
              <a:rPr b="0" i="0" lang="en-US" sz="2000" u="none" cap="none" strike="noStrike">
                <a:solidFill>
                  <a:schemeClr val="dk1"/>
                </a:solidFill>
                <a:latin typeface="Trebuchet MS"/>
                <a:ea typeface="Trebuchet MS"/>
                <a:cs typeface="Trebuchet MS"/>
                <a:sym typeface="Trebuchet MS"/>
              </a:rPr>
              <a:t>Si retorna/devuelve un valor:</a:t>
            </a:r>
            <a:endParaRPr b="0" i="0" sz="2000" u="none" cap="none" strike="noStrike">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rebuchet MS"/>
                <a:ea typeface="Trebuchet MS"/>
                <a:cs typeface="Trebuchet MS"/>
                <a:sym typeface="Trebuchet MS"/>
              </a:rPr>
              <a:t>		</a:t>
            </a:r>
            <a:r>
              <a:rPr b="1" i="0" lang="en-US" sz="2000" u="none" cap="none" strike="noStrike">
                <a:solidFill>
                  <a:srgbClr val="0000CD"/>
                </a:solidFill>
                <a:latin typeface="Courier New"/>
                <a:ea typeface="Courier New"/>
                <a:cs typeface="Courier New"/>
                <a:sym typeface="Courier New"/>
              </a:rPr>
              <a:t>return</a:t>
            </a:r>
            <a:endParaRPr b="1" i="0" sz="2000" u="none" cap="none" strike="noStrike">
              <a:solidFill>
                <a:srgbClr val="0000CD"/>
              </a:solidFill>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98" name="Shape 498"/>
        <p:cNvGrpSpPr/>
        <p:nvPr/>
      </p:nvGrpSpPr>
      <p:grpSpPr>
        <a:xfrm>
          <a:off x="0" y="0"/>
          <a:ext cx="0" cy="0"/>
          <a:chOff x="0" y="0"/>
          <a:chExt cx="0" cy="0"/>
        </a:xfrm>
      </p:grpSpPr>
      <p:sp>
        <p:nvSpPr>
          <p:cNvPr id="499" name="Google Shape;499;g1e1e69e2135_0_396"/>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0" name="Google Shape;500;g1e1e69e2135_0_396"/>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1" name="Google Shape;501;g1e1e69e2135_0_396"/>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502" name="Google Shape;502;g1e1e69e2135_0_396"/>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503" name="Google Shape;503;g1e1e69e2135_0_396"/>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g1e1e69e2135_0_396"/>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505" name="Google Shape;505;g1e1e69e2135_0_396"/>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g1e1e69e2135_0_396"/>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7" name="Google Shape;507;g1e1e69e2135_0_396"/>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i="0" lang="en-US" sz="2000" u="none" cap="none" strike="noStrike">
                <a:solidFill>
                  <a:srgbClr val="003870"/>
                </a:solidFill>
                <a:latin typeface="Trebuchet MS"/>
                <a:ea typeface="Trebuchet MS"/>
                <a:cs typeface="Trebuchet MS"/>
                <a:sym typeface="Trebuchet MS"/>
              </a:rPr>
              <a:t>Sintaxis Funciones</a:t>
            </a:r>
            <a:endParaRPr b="1" i="0" sz="2000" u="none" cap="none" strike="noStrike">
              <a:solidFill>
                <a:srgbClr val="003870"/>
              </a:solidFill>
              <a:latin typeface="Trebuchet MS"/>
              <a:ea typeface="Trebuchet MS"/>
              <a:cs typeface="Trebuchet MS"/>
              <a:sym typeface="Trebuchet MS"/>
            </a:endParaRPr>
          </a:p>
        </p:txBody>
      </p:sp>
      <p:sp>
        <p:nvSpPr>
          <p:cNvPr id="508" name="Google Shape;508;g1e1e69e2135_0_396"/>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9" name="Google Shape;509;g1e1e69e2135_0_396"/>
          <p:cNvSpPr txBox="1"/>
          <p:nvPr/>
        </p:nvSpPr>
        <p:spPr>
          <a:xfrm>
            <a:off x="840375" y="1610400"/>
            <a:ext cx="9988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rebuchet MS"/>
                <a:ea typeface="Trebuchet MS"/>
                <a:cs typeface="Trebuchet MS"/>
                <a:sym typeface="Trebuchet MS"/>
              </a:rPr>
              <a:t>1. Ejemplo básico de una </a:t>
            </a:r>
            <a:r>
              <a:rPr b="1" i="0" lang="en-US" sz="2000" u="none" cap="none" strike="noStrike">
                <a:solidFill>
                  <a:schemeClr val="dk1"/>
                </a:solidFill>
                <a:latin typeface="Trebuchet MS"/>
                <a:ea typeface="Trebuchet MS"/>
                <a:cs typeface="Trebuchet MS"/>
                <a:sym typeface="Trebuchet MS"/>
              </a:rPr>
              <a:t>función sin retorno</a:t>
            </a:r>
            <a:r>
              <a:rPr b="0" i="0" lang="en-US" sz="2000" u="none" cap="none" strike="noStrike">
                <a:solidFill>
                  <a:schemeClr val="dk1"/>
                </a:solidFill>
                <a:latin typeface="Trebuchet MS"/>
                <a:ea typeface="Trebuchet MS"/>
                <a:cs typeface="Trebuchet MS"/>
                <a:sym typeface="Trebuchet MS"/>
              </a:rPr>
              <a:t> (procedimiento):</a:t>
            </a:r>
            <a:endParaRPr b="0" i="0" sz="2000" u="none" cap="none" strike="noStrike">
              <a:solidFill>
                <a:schemeClr val="dk1"/>
              </a:solidFill>
              <a:latin typeface="Trebuchet MS"/>
              <a:ea typeface="Trebuchet MS"/>
              <a:cs typeface="Trebuchet MS"/>
              <a:sym typeface="Trebuchet MS"/>
            </a:endParaRPr>
          </a:p>
        </p:txBody>
      </p:sp>
      <p:sp>
        <p:nvSpPr>
          <p:cNvPr id="510" name="Google Shape;510;g1e1e69e2135_0_396"/>
          <p:cNvSpPr txBox="1"/>
          <p:nvPr/>
        </p:nvSpPr>
        <p:spPr>
          <a:xfrm>
            <a:off x="3519000" y="2593975"/>
            <a:ext cx="7985700" cy="3063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chemeClr val="dk1"/>
              </a:buClr>
              <a:buSzPts val="1100"/>
              <a:buFont typeface="Arial"/>
              <a:buNone/>
            </a:pPr>
            <a:r>
              <a:rPr b="1" i="0" lang="en-US" sz="1700" u="none" cap="none" strike="noStrike">
                <a:solidFill>
                  <a:srgbClr val="499CD5"/>
                </a:solidFill>
                <a:latin typeface="Courier New"/>
                <a:ea typeface="Courier New"/>
                <a:cs typeface="Courier New"/>
                <a:sym typeface="Courier New"/>
              </a:rPr>
              <a:t>public class </a:t>
            </a:r>
            <a:r>
              <a:rPr b="1" i="0" lang="en-US" sz="1700" u="none" cap="none" strike="noStrike">
                <a:solidFill>
                  <a:srgbClr val="39C8B0"/>
                </a:solidFill>
                <a:latin typeface="Courier New"/>
                <a:ea typeface="Courier New"/>
                <a:cs typeface="Courier New"/>
                <a:sym typeface="Courier New"/>
              </a:rPr>
              <a:t>Main </a:t>
            </a:r>
            <a:r>
              <a:rPr b="1" i="0" lang="en-US" sz="1700" u="none" cap="none" strike="noStrike">
                <a:solidFill>
                  <a:schemeClr val="dk1"/>
                </a:solidFill>
                <a:latin typeface="Courier New"/>
                <a:ea typeface="Courier New"/>
                <a:cs typeface="Courier New"/>
                <a:sym typeface="Courier New"/>
              </a:rPr>
              <a:t>{</a:t>
            </a:r>
            <a:endParaRPr b="1" i="0" sz="17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t/>
            </a:r>
            <a:endParaRPr b="1" i="0" sz="1700" u="none" cap="none" strike="noStrike">
              <a:solidFill>
                <a:srgbClr val="D4D4D4"/>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700" u="none" cap="none" strike="noStrike">
                <a:solidFill>
                  <a:srgbClr val="D4D4D4"/>
                </a:solidFill>
                <a:latin typeface="Courier New"/>
                <a:ea typeface="Courier New"/>
                <a:cs typeface="Courier New"/>
                <a:sym typeface="Courier New"/>
              </a:rPr>
              <a:t>   </a:t>
            </a:r>
            <a:r>
              <a:rPr b="1" i="0" lang="en-US" sz="1700" u="none" cap="none" strike="noStrike">
                <a:solidFill>
                  <a:srgbClr val="499CD5"/>
                </a:solidFill>
                <a:latin typeface="Courier New"/>
                <a:ea typeface="Courier New"/>
                <a:cs typeface="Courier New"/>
                <a:sym typeface="Courier New"/>
              </a:rPr>
              <a:t>public static void </a:t>
            </a:r>
            <a:r>
              <a:rPr b="1" i="0" lang="en-US" sz="1700" u="none" cap="none" strike="noStrike">
                <a:solidFill>
                  <a:srgbClr val="188038"/>
                </a:solidFill>
                <a:latin typeface="Courier New"/>
                <a:ea typeface="Courier New"/>
                <a:cs typeface="Courier New"/>
                <a:sym typeface="Courier New"/>
              </a:rPr>
              <a:t>main</a:t>
            </a:r>
            <a:r>
              <a:rPr b="1" i="0" lang="en-US" sz="1700" u="none" cap="none" strike="noStrike">
                <a:solidFill>
                  <a:schemeClr val="dk1"/>
                </a:solidFill>
                <a:latin typeface="Courier New"/>
                <a:ea typeface="Courier New"/>
                <a:cs typeface="Courier New"/>
                <a:sym typeface="Courier New"/>
              </a:rPr>
              <a:t>(</a:t>
            </a:r>
            <a:r>
              <a:rPr b="1" i="0" lang="en-US" sz="1700" u="none" cap="none" strike="noStrike">
                <a:solidFill>
                  <a:srgbClr val="39C8B0"/>
                </a:solidFill>
                <a:latin typeface="Courier New"/>
                <a:ea typeface="Courier New"/>
                <a:cs typeface="Courier New"/>
                <a:sym typeface="Courier New"/>
              </a:rPr>
              <a:t>String</a:t>
            </a:r>
            <a:r>
              <a:rPr b="1" i="0" lang="en-US" sz="1700" u="none" cap="none" strike="noStrike">
                <a:solidFill>
                  <a:schemeClr val="dk1"/>
                </a:solidFill>
                <a:latin typeface="Courier New"/>
                <a:ea typeface="Courier New"/>
                <a:cs typeface="Courier New"/>
                <a:sym typeface="Courier New"/>
              </a:rPr>
              <a:t>[]</a:t>
            </a:r>
            <a:r>
              <a:rPr b="1" i="0" lang="en-US" sz="1700" u="none" cap="none" strike="noStrike">
                <a:solidFill>
                  <a:srgbClr val="D4D4D4"/>
                </a:solidFill>
                <a:latin typeface="Courier New"/>
                <a:ea typeface="Courier New"/>
                <a:cs typeface="Courier New"/>
                <a:sym typeface="Courier New"/>
              </a:rPr>
              <a:t> </a:t>
            </a:r>
            <a:r>
              <a:rPr b="1" i="0" lang="en-US" sz="1700" u="none" cap="none" strike="noStrike">
                <a:solidFill>
                  <a:srgbClr val="188038"/>
                </a:solidFill>
                <a:latin typeface="Courier New"/>
                <a:ea typeface="Courier New"/>
                <a:cs typeface="Courier New"/>
                <a:sym typeface="Courier New"/>
              </a:rPr>
              <a:t>args</a:t>
            </a:r>
            <a:r>
              <a:rPr b="1" i="0" lang="en-US" sz="1700" u="none" cap="none" strike="noStrike">
                <a:solidFill>
                  <a:schemeClr val="dk1"/>
                </a:solidFill>
                <a:latin typeface="Courier New"/>
                <a:ea typeface="Courier New"/>
                <a:cs typeface="Courier New"/>
                <a:sym typeface="Courier New"/>
              </a:rPr>
              <a:t>) {</a:t>
            </a:r>
            <a:endParaRPr b="1" i="0" sz="17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700" u="none" cap="none" strike="noStrike">
                <a:solidFill>
                  <a:srgbClr val="D4D4D4"/>
                </a:solidFill>
                <a:latin typeface="Courier New"/>
                <a:ea typeface="Courier New"/>
                <a:cs typeface="Courier New"/>
                <a:sym typeface="Courier New"/>
              </a:rPr>
              <a:t>       </a:t>
            </a:r>
            <a:r>
              <a:rPr b="1" i="0" lang="en-US" sz="1700" u="none" cap="none" strike="noStrike">
                <a:solidFill>
                  <a:schemeClr val="dk1"/>
                </a:solidFill>
                <a:latin typeface="Courier New"/>
                <a:ea typeface="Courier New"/>
                <a:cs typeface="Courier New"/>
                <a:sym typeface="Courier New"/>
              </a:rPr>
              <a:t>miFuncion();</a:t>
            </a:r>
            <a:endParaRPr b="1" i="0" sz="17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700" u="none" cap="none" strike="noStrike">
                <a:solidFill>
                  <a:schemeClr val="dk1"/>
                </a:solidFill>
                <a:latin typeface="Courier New"/>
                <a:ea typeface="Courier New"/>
                <a:cs typeface="Courier New"/>
                <a:sym typeface="Courier New"/>
              </a:rPr>
              <a:t>   }</a:t>
            </a:r>
            <a:endParaRPr b="1" i="0" sz="17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t/>
            </a:r>
            <a:endParaRPr b="1" i="0" sz="1700" u="none" cap="none" strike="noStrike">
              <a:solidFill>
                <a:srgbClr val="D4D4D4"/>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700" u="none" cap="none" strike="noStrike">
                <a:solidFill>
                  <a:srgbClr val="D4D4D4"/>
                </a:solidFill>
                <a:latin typeface="Courier New"/>
                <a:ea typeface="Courier New"/>
                <a:cs typeface="Courier New"/>
                <a:sym typeface="Courier New"/>
              </a:rPr>
              <a:t>   </a:t>
            </a:r>
            <a:r>
              <a:rPr b="1" i="0" lang="en-US" sz="1700" u="none" cap="none" strike="noStrike">
                <a:solidFill>
                  <a:srgbClr val="499CD5"/>
                </a:solidFill>
                <a:latin typeface="Courier New"/>
                <a:ea typeface="Courier New"/>
                <a:cs typeface="Courier New"/>
                <a:sym typeface="Courier New"/>
              </a:rPr>
              <a:t>static void </a:t>
            </a:r>
            <a:r>
              <a:rPr b="1" i="0" lang="en-US" sz="1700" u="none" cap="none" strike="noStrike">
                <a:solidFill>
                  <a:srgbClr val="188038"/>
                </a:solidFill>
                <a:latin typeface="Courier New"/>
                <a:ea typeface="Courier New"/>
                <a:cs typeface="Courier New"/>
                <a:sym typeface="Courier New"/>
              </a:rPr>
              <a:t>miFuncion</a:t>
            </a:r>
            <a:r>
              <a:rPr b="1" i="0" lang="en-US" sz="1700" u="none" cap="none" strike="noStrike">
                <a:solidFill>
                  <a:schemeClr val="dk1"/>
                </a:solidFill>
                <a:latin typeface="Courier New"/>
                <a:ea typeface="Courier New"/>
                <a:cs typeface="Courier New"/>
                <a:sym typeface="Courier New"/>
              </a:rPr>
              <a:t>() {</a:t>
            </a:r>
            <a:endParaRPr b="1" i="0" sz="17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700" u="none" cap="none" strike="noStrike">
                <a:solidFill>
                  <a:srgbClr val="D4D4D4"/>
                </a:solidFill>
                <a:latin typeface="Courier New"/>
                <a:ea typeface="Courier New"/>
                <a:cs typeface="Courier New"/>
                <a:sym typeface="Courier New"/>
              </a:rPr>
              <a:t>       </a:t>
            </a:r>
            <a:r>
              <a:rPr b="1" i="0" lang="en-US" sz="1700" u="none" cap="none" strike="noStrike">
                <a:solidFill>
                  <a:srgbClr val="39C8B0"/>
                </a:solidFill>
                <a:latin typeface="Courier New"/>
                <a:ea typeface="Courier New"/>
                <a:cs typeface="Courier New"/>
                <a:sym typeface="Courier New"/>
              </a:rPr>
              <a:t>System</a:t>
            </a:r>
            <a:r>
              <a:rPr b="1" i="0" lang="en-US" sz="1700" u="none" cap="none" strike="noStrike">
                <a:solidFill>
                  <a:schemeClr val="dk1"/>
                </a:solidFill>
                <a:latin typeface="Courier New"/>
                <a:ea typeface="Courier New"/>
                <a:cs typeface="Courier New"/>
                <a:sym typeface="Courier New"/>
              </a:rPr>
              <a:t>.</a:t>
            </a:r>
            <a:r>
              <a:rPr b="1" i="0" lang="en-US" sz="1700" u="none" cap="none" strike="noStrike">
                <a:solidFill>
                  <a:srgbClr val="FFC66D"/>
                </a:solidFill>
                <a:latin typeface="Courier New"/>
                <a:ea typeface="Courier New"/>
                <a:cs typeface="Courier New"/>
                <a:sym typeface="Courier New"/>
              </a:rPr>
              <a:t>out</a:t>
            </a:r>
            <a:r>
              <a:rPr b="1" i="0" lang="en-US" sz="1700" u="none" cap="none" strike="noStrike">
                <a:solidFill>
                  <a:schemeClr val="dk1"/>
                </a:solidFill>
                <a:latin typeface="Courier New"/>
                <a:ea typeface="Courier New"/>
                <a:cs typeface="Courier New"/>
                <a:sym typeface="Courier New"/>
              </a:rPr>
              <a:t>.</a:t>
            </a:r>
            <a:r>
              <a:rPr b="1" i="0" lang="en-US" sz="1700" u="none" cap="none" strike="noStrike">
                <a:solidFill>
                  <a:srgbClr val="188038"/>
                </a:solidFill>
                <a:latin typeface="Courier New"/>
                <a:ea typeface="Courier New"/>
                <a:cs typeface="Courier New"/>
                <a:sym typeface="Courier New"/>
              </a:rPr>
              <a:t>println</a:t>
            </a:r>
            <a:r>
              <a:rPr b="1" i="0" lang="en-US" sz="1700" u="none" cap="none" strike="noStrike">
                <a:solidFill>
                  <a:schemeClr val="dk1"/>
                </a:solidFill>
                <a:latin typeface="Courier New"/>
                <a:ea typeface="Courier New"/>
                <a:cs typeface="Courier New"/>
                <a:sym typeface="Courier New"/>
              </a:rPr>
              <a:t>(</a:t>
            </a:r>
            <a:r>
              <a:rPr b="1" i="0" lang="en-US" sz="1700" u="none" cap="none" strike="noStrike">
                <a:solidFill>
                  <a:srgbClr val="CD9069"/>
                </a:solidFill>
                <a:latin typeface="Courier New"/>
                <a:ea typeface="Courier New"/>
                <a:cs typeface="Courier New"/>
                <a:sym typeface="Courier New"/>
              </a:rPr>
              <a:t>"Hola Mundo, desde una función!"</a:t>
            </a:r>
            <a:r>
              <a:rPr b="1" i="0" lang="en-US" sz="1700" u="none" cap="none" strike="noStrike">
                <a:solidFill>
                  <a:schemeClr val="dk1"/>
                </a:solidFill>
                <a:latin typeface="Courier New"/>
                <a:ea typeface="Courier New"/>
                <a:cs typeface="Courier New"/>
                <a:sym typeface="Courier New"/>
              </a:rPr>
              <a:t>);</a:t>
            </a:r>
            <a:endParaRPr b="1" i="0" sz="17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700" u="none" cap="none" strike="noStrike">
                <a:solidFill>
                  <a:srgbClr val="D4D4D4"/>
                </a:solidFill>
                <a:latin typeface="Courier New"/>
                <a:ea typeface="Courier New"/>
                <a:cs typeface="Courier New"/>
                <a:sym typeface="Courier New"/>
              </a:rPr>
              <a:t>   </a:t>
            </a:r>
            <a:r>
              <a:rPr b="1" i="0" lang="en-US" sz="1700" u="none" cap="none" strike="noStrike">
                <a:solidFill>
                  <a:schemeClr val="dk1"/>
                </a:solidFill>
                <a:latin typeface="Courier New"/>
                <a:ea typeface="Courier New"/>
                <a:cs typeface="Courier New"/>
                <a:sym typeface="Courier New"/>
              </a:rPr>
              <a:t>}</a:t>
            </a:r>
            <a:endParaRPr b="1" i="0" sz="17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t/>
            </a:r>
            <a:endParaRPr b="1" i="0" sz="1700" u="none" cap="none" strike="noStrike">
              <a:solidFill>
                <a:srgbClr val="D4D4D4"/>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700" u="none" cap="none" strike="noStrike">
                <a:solidFill>
                  <a:schemeClr val="dk1"/>
                </a:solidFill>
                <a:latin typeface="Courier New"/>
                <a:ea typeface="Courier New"/>
                <a:cs typeface="Courier New"/>
                <a:sym typeface="Courier New"/>
              </a:rPr>
              <a:t>}</a:t>
            </a:r>
            <a:endParaRPr b="1" i="0" sz="1700" u="none" cap="none" strike="noStrike">
              <a:solidFill>
                <a:schemeClr val="dk1"/>
              </a:solidFill>
              <a:latin typeface="Courier New"/>
              <a:ea typeface="Courier New"/>
              <a:cs typeface="Courier New"/>
              <a:sym typeface="Courier New"/>
            </a:endParaRPr>
          </a:p>
        </p:txBody>
      </p:sp>
      <p:sp>
        <p:nvSpPr>
          <p:cNvPr id="511" name="Google Shape;511;g1e1e69e2135_0_396"/>
          <p:cNvSpPr/>
          <p:nvPr/>
        </p:nvSpPr>
        <p:spPr>
          <a:xfrm>
            <a:off x="3952075" y="4234200"/>
            <a:ext cx="910500" cy="33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g1e1e69e2135_0_396"/>
          <p:cNvSpPr/>
          <p:nvPr/>
        </p:nvSpPr>
        <p:spPr>
          <a:xfrm>
            <a:off x="699400" y="2661800"/>
            <a:ext cx="2357700" cy="2995200"/>
          </a:xfrm>
          <a:prstGeom prst="rect">
            <a:avLst/>
          </a:prstGeom>
          <a:solidFill>
            <a:srgbClr val="64CB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rebuchet MS"/>
                <a:ea typeface="Trebuchet MS"/>
                <a:cs typeface="Trebuchet MS"/>
                <a:sym typeface="Trebuchet MS"/>
              </a:rPr>
              <a:t>Modificador de acceso </a:t>
            </a:r>
            <a:r>
              <a:rPr b="1" i="0" lang="en-US" sz="1800" u="none" cap="none" strike="noStrike">
                <a:solidFill>
                  <a:srgbClr val="000000"/>
                </a:solidFill>
                <a:latin typeface="Courier New"/>
                <a:ea typeface="Courier New"/>
                <a:cs typeface="Courier New"/>
                <a:sym typeface="Courier New"/>
              </a:rPr>
              <a:t>static</a:t>
            </a:r>
            <a:r>
              <a:rPr b="0" i="0" lang="en-US" sz="1800" u="none" cap="none" strike="noStrike">
                <a:solidFill>
                  <a:srgbClr val="000000"/>
                </a:solidFill>
                <a:latin typeface="Trebuchet MS"/>
                <a:ea typeface="Trebuchet MS"/>
                <a:cs typeface="Trebuchet MS"/>
                <a:sym typeface="Trebuchet MS"/>
              </a:rPr>
              <a:t>.</a:t>
            </a:r>
            <a:endParaRPr b="0" i="0" sz="1800" u="none" cap="none" strike="noStrike">
              <a:solidFill>
                <a:srgbClr val="000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rebuchet MS"/>
                <a:ea typeface="Trebuchet MS"/>
                <a:cs typeface="Trebuchet MS"/>
                <a:sym typeface="Trebuchet MS"/>
              </a:rPr>
              <a:t>Solo puede usarse dentro de la clase </a:t>
            </a:r>
            <a:r>
              <a:rPr b="1" i="0" lang="en-US" sz="1800" u="none" cap="none" strike="noStrike">
                <a:solidFill>
                  <a:srgbClr val="000000"/>
                </a:solidFill>
                <a:latin typeface="Courier New"/>
                <a:ea typeface="Courier New"/>
                <a:cs typeface="Courier New"/>
                <a:sym typeface="Courier New"/>
              </a:rPr>
              <a:t>Main</a:t>
            </a:r>
            <a:r>
              <a:rPr b="1" i="0" lang="en-US" sz="1800" u="none" cap="none" strike="noStrike">
                <a:solidFill>
                  <a:srgbClr val="000000"/>
                </a:solidFill>
                <a:latin typeface="Trebuchet MS"/>
                <a:ea typeface="Trebuchet MS"/>
                <a:cs typeface="Trebuchet MS"/>
                <a:sym typeface="Trebuchet MS"/>
              </a:rPr>
              <a:t> </a:t>
            </a:r>
            <a:r>
              <a:rPr b="0" i="0" lang="en-US" sz="1800" u="none" cap="none" strike="noStrike">
                <a:solidFill>
                  <a:srgbClr val="000000"/>
                </a:solidFill>
                <a:latin typeface="Trebuchet MS"/>
                <a:ea typeface="Trebuchet MS"/>
                <a:cs typeface="Trebuchet MS"/>
                <a:sym typeface="Trebuchet MS"/>
              </a:rPr>
              <a:t>y se puede acceder al método sin crear primero un objeto de la clase.</a:t>
            </a:r>
            <a:endParaRPr b="0" i="0" sz="18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16" name="Shape 516"/>
        <p:cNvGrpSpPr/>
        <p:nvPr/>
      </p:nvGrpSpPr>
      <p:grpSpPr>
        <a:xfrm>
          <a:off x="0" y="0"/>
          <a:ext cx="0" cy="0"/>
          <a:chOff x="0" y="0"/>
          <a:chExt cx="0" cy="0"/>
        </a:xfrm>
      </p:grpSpPr>
      <p:sp>
        <p:nvSpPr>
          <p:cNvPr id="517" name="Google Shape;517;g1e1e69e2135_0_415"/>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18" name="Google Shape;518;g1e1e69e2135_0_415"/>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19" name="Google Shape;519;g1e1e69e2135_0_415"/>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520" name="Google Shape;520;g1e1e69e2135_0_415"/>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521" name="Google Shape;521;g1e1e69e2135_0_415"/>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g1e1e69e2135_0_415"/>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523" name="Google Shape;523;g1e1e69e2135_0_415"/>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g1e1e69e2135_0_415"/>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25" name="Google Shape;525;g1e1e69e2135_0_415"/>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i="0" lang="en-US" sz="2000" u="none" cap="none" strike="noStrike">
                <a:solidFill>
                  <a:srgbClr val="003870"/>
                </a:solidFill>
                <a:latin typeface="Trebuchet MS"/>
                <a:ea typeface="Trebuchet MS"/>
                <a:cs typeface="Trebuchet MS"/>
                <a:sym typeface="Trebuchet MS"/>
              </a:rPr>
              <a:t>Sintaxis Funciones</a:t>
            </a:r>
            <a:endParaRPr b="1" i="0" sz="2000" u="none" cap="none" strike="noStrike">
              <a:solidFill>
                <a:srgbClr val="003870"/>
              </a:solidFill>
              <a:latin typeface="Trebuchet MS"/>
              <a:ea typeface="Trebuchet MS"/>
              <a:cs typeface="Trebuchet MS"/>
              <a:sym typeface="Trebuchet MS"/>
            </a:endParaRPr>
          </a:p>
        </p:txBody>
      </p:sp>
      <p:sp>
        <p:nvSpPr>
          <p:cNvPr id="526" name="Google Shape;526;g1e1e69e2135_0_415"/>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27" name="Google Shape;527;g1e1e69e2135_0_415"/>
          <p:cNvSpPr txBox="1"/>
          <p:nvPr/>
        </p:nvSpPr>
        <p:spPr>
          <a:xfrm>
            <a:off x="840375" y="1610400"/>
            <a:ext cx="9988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rebuchet MS"/>
                <a:ea typeface="Trebuchet MS"/>
                <a:cs typeface="Trebuchet MS"/>
                <a:sym typeface="Trebuchet MS"/>
              </a:rPr>
              <a:t>1. Ejemplo básico de una </a:t>
            </a:r>
            <a:r>
              <a:rPr b="1" i="0" lang="en-US" sz="2000" u="none" cap="none" strike="noStrike">
                <a:solidFill>
                  <a:schemeClr val="dk1"/>
                </a:solidFill>
                <a:latin typeface="Trebuchet MS"/>
                <a:ea typeface="Trebuchet MS"/>
                <a:cs typeface="Trebuchet MS"/>
                <a:sym typeface="Trebuchet MS"/>
              </a:rPr>
              <a:t>función sin retorno</a:t>
            </a:r>
            <a:r>
              <a:rPr b="0" i="0" lang="en-US" sz="2000" u="none" cap="none" strike="noStrike">
                <a:solidFill>
                  <a:schemeClr val="dk1"/>
                </a:solidFill>
                <a:latin typeface="Trebuchet MS"/>
                <a:ea typeface="Trebuchet MS"/>
                <a:cs typeface="Trebuchet MS"/>
                <a:sym typeface="Trebuchet MS"/>
              </a:rPr>
              <a:t> (procedimiento):</a:t>
            </a:r>
            <a:endParaRPr b="0" i="0" sz="2000" u="none" cap="none" strike="noStrike">
              <a:solidFill>
                <a:schemeClr val="dk1"/>
              </a:solidFill>
              <a:latin typeface="Trebuchet MS"/>
              <a:ea typeface="Trebuchet MS"/>
              <a:cs typeface="Trebuchet MS"/>
              <a:sym typeface="Trebuchet MS"/>
            </a:endParaRPr>
          </a:p>
        </p:txBody>
      </p:sp>
      <p:sp>
        <p:nvSpPr>
          <p:cNvPr id="528" name="Google Shape;528;g1e1e69e2135_0_415"/>
          <p:cNvSpPr txBox="1"/>
          <p:nvPr/>
        </p:nvSpPr>
        <p:spPr>
          <a:xfrm>
            <a:off x="3519000" y="2593975"/>
            <a:ext cx="7985700" cy="3063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chemeClr val="dk1"/>
              </a:buClr>
              <a:buSzPts val="1100"/>
              <a:buFont typeface="Arial"/>
              <a:buNone/>
            </a:pPr>
            <a:r>
              <a:rPr b="1" i="0" lang="en-US" sz="1700" u="none" cap="none" strike="noStrike">
                <a:solidFill>
                  <a:srgbClr val="499CD5"/>
                </a:solidFill>
                <a:latin typeface="Courier New"/>
                <a:ea typeface="Courier New"/>
                <a:cs typeface="Courier New"/>
                <a:sym typeface="Courier New"/>
              </a:rPr>
              <a:t>public class </a:t>
            </a:r>
            <a:r>
              <a:rPr b="1" i="0" lang="en-US" sz="1700" u="none" cap="none" strike="noStrike">
                <a:solidFill>
                  <a:srgbClr val="39C8B0"/>
                </a:solidFill>
                <a:latin typeface="Courier New"/>
                <a:ea typeface="Courier New"/>
                <a:cs typeface="Courier New"/>
                <a:sym typeface="Courier New"/>
              </a:rPr>
              <a:t>Main </a:t>
            </a:r>
            <a:r>
              <a:rPr b="1" i="0" lang="en-US" sz="1700" u="none" cap="none" strike="noStrike">
                <a:solidFill>
                  <a:schemeClr val="dk1"/>
                </a:solidFill>
                <a:latin typeface="Courier New"/>
                <a:ea typeface="Courier New"/>
                <a:cs typeface="Courier New"/>
                <a:sym typeface="Courier New"/>
              </a:rPr>
              <a:t>{</a:t>
            </a:r>
            <a:endParaRPr b="1" i="0" sz="17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t/>
            </a:r>
            <a:endParaRPr b="1" i="0" sz="1700" u="none" cap="none" strike="noStrike">
              <a:solidFill>
                <a:srgbClr val="D4D4D4"/>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700" u="none" cap="none" strike="noStrike">
                <a:solidFill>
                  <a:srgbClr val="D4D4D4"/>
                </a:solidFill>
                <a:latin typeface="Courier New"/>
                <a:ea typeface="Courier New"/>
                <a:cs typeface="Courier New"/>
                <a:sym typeface="Courier New"/>
              </a:rPr>
              <a:t>   </a:t>
            </a:r>
            <a:r>
              <a:rPr b="1" i="0" lang="en-US" sz="1700" u="none" cap="none" strike="noStrike">
                <a:solidFill>
                  <a:srgbClr val="499CD5"/>
                </a:solidFill>
                <a:latin typeface="Courier New"/>
                <a:ea typeface="Courier New"/>
                <a:cs typeface="Courier New"/>
                <a:sym typeface="Courier New"/>
              </a:rPr>
              <a:t>public static void </a:t>
            </a:r>
            <a:r>
              <a:rPr b="1" i="0" lang="en-US" sz="1700" u="none" cap="none" strike="noStrike">
                <a:solidFill>
                  <a:srgbClr val="188038"/>
                </a:solidFill>
                <a:latin typeface="Courier New"/>
                <a:ea typeface="Courier New"/>
                <a:cs typeface="Courier New"/>
                <a:sym typeface="Courier New"/>
              </a:rPr>
              <a:t>main</a:t>
            </a:r>
            <a:r>
              <a:rPr b="1" i="0" lang="en-US" sz="1700" u="none" cap="none" strike="noStrike">
                <a:solidFill>
                  <a:schemeClr val="dk1"/>
                </a:solidFill>
                <a:latin typeface="Courier New"/>
                <a:ea typeface="Courier New"/>
                <a:cs typeface="Courier New"/>
                <a:sym typeface="Courier New"/>
              </a:rPr>
              <a:t>(</a:t>
            </a:r>
            <a:r>
              <a:rPr b="1" i="0" lang="en-US" sz="1700" u="none" cap="none" strike="noStrike">
                <a:solidFill>
                  <a:srgbClr val="39C8B0"/>
                </a:solidFill>
                <a:latin typeface="Courier New"/>
                <a:ea typeface="Courier New"/>
                <a:cs typeface="Courier New"/>
                <a:sym typeface="Courier New"/>
              </a:rPr>
              <a:t>String</a:t>
            </a:r>
            <a:r>
              <a:rPr b="1" i="0" lang="en-US" sz="1700" u="none" cap="none" strike="noStrike">
                <a:solidFill>
                  <a:schemeClr val="dk1"/>
                </a:solidFill>
                <a:latin typeface="Courier New"/>
                <a:ea typeface="Courier New"/>
                <a:cs typeface="Courier New"/>
                <a:sym typeface="Courier New"/>
              </a:rPr>
              <a:t>[]</a:t>
            </a:r>
            <a:r>
              <a:rPr b="1" i="0" lang="en-US" sz="1700" u="none" cap="none" strike="noStrike">
                <a:solidFill>
                  <a:srgbClr val="D4D4D4"/>
                </a:solidFill>
                <a:latin typeface="Courier New"/>
                <a:ea typeface="Courier New"/>
                <a:cs typeface="Courier New"/>
                <a:sym typeface="Courier New"/>
              </a:rPr>
              <a:t> </a:t>
            </a:r>
            <a:r>
              <a:rPr b="1" i="0" lang="en-US" sz="1700" u="none" cap="none" strike="noStrike">
                <a:solidFill>
                  <a:srgbClr val="188038"/>
                </a:solidFill>
                <a:latin typeface="Courier New"/>
                <a:ea typeface="Courier New"/>
                <a:cs typeface="Courier New"/>
                <a:sym typeface="Courier New"/>
              </a:rPr>
              <a:t>args</a:t>
            </a:r>
            <a:r>
              <a:rPr b="1" i="0" lang="en-US" sz="1700" u="none" cap="none" strike="noStrike">
                <a:solidFill>
                  <a:schemeClr val="dk1"/>
                </a:solidFill>
                <a:latin typeface="Courier New"/>
                <a:ea typeface="Courier New"/>
                <a:cs typeface="Courier New"/>
                <a:sym typeface="Courier New"/>
              </a:rPr>
              <a:t>) {</a:t>
            </a:r>
            <a:endParaRPr b="1" i="0" sz="17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700" u="none" cap="none" strike="noStrike">
                <a:solidFill>
                  <a:srgbClr val="D4D4D4"/>
                </a:solidFill>
                <a:latin typeface="Courier New"/>
                <a:ea typeface="Courier New"/>
                <a:cs typeface="Courier New"/>
                <a:sym typeface="Courier New"/>
              </a:rPr>
              <a:t>       </a:t>
            </a:r>
            <a:r>
              <a:rPr b="1" i="0" lang="en-US" sz="1700" u="none" cap="none" strike="noStrike">
                <a:solidFill>
                  <a:schemeClr val="dk1"/>
                </a:solidFill>
                <a:latin typeface="Courier New"/>
                <a:ea typeface="Courier New"/>
                <a:cs typeface="Courier New"/>
                <a:sym typeface="Courier New"/>
              </a:rPr>
              <a:t>miFuncion();</a:t>
            </a:r>
            <a:endParaRPr b="1" i="0" sz="17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700" u="none" cap="none" strike="noStrike">
                <a:solidFill>
                  <a:schemeClr val="dk1"/>
                </a:solidFill>
                <a:latin typeface="Courier New"/>
                <a:ea typeface="Courier New"/>
                <a:cs typeface="Courier New"/>
                <a:sym typeface="Courier New"/>
              </a:rPr>
              <a:t>   }</a:t>
            </a:r>
            <a:endParaRPr b="1" i="0" sz="17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t/>
            </a:r>
            <a:endParaRPr b="1" i="0" sz="1700" u="none" cap="none" strike="noStrike">
              <a:solidFill>
                <a:srgbClr val="D4D4D4"/>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700" u="none" cap="none" strike="noStrike">
                <a:solidFill>
                  <a:srgbClr val="D4D4D4"/>
                </a:solidFill>
                <a:latin typeface="Courier New"/>
                <a:ea typeface="Courier New"/>
                <a:cs typeface="Courier New"/>
                <a:sym typeface="Courier New"/>
              </a:rPr>
              <a:t>   </a:t>
            </a:r>
            <a:r>
              <a:rPr b="1" i="0" lang="en-US" sz="1700" u="none" cap="none" strike="noStrike">
                <a:solidFill>
                  <a:srgbClr val="499CD5"/>
                </a:solidFill>
                <a:latin typeface="Courier New"/>
                <a:ea typeface="Courier New"/>
                <a:cs typeface="Courier New"/>
                <a:sym typeface="Courier New"/>
              </a:rPr>
              <a:t>static void </a:t>
            </a:r>
            <a:r>
              <a:rPr b="1" i="0" lang="en-US" sz="1700" u="none" cap="none" strike="noStrike">
                <a:solidFill>
                  <a:srgbClr val="188038"/>
                </a:solidFill>
                <a:latin typeface="Courier New"/>
                <a:ea typeface="Courier New"/>
                <a:cs typeface="Courier New"/>
                <a:sym typeface="Courier New"/>
              </a:rPr>
              <a:t>miFuncion</a:t>
            </a:r>
            <a:r>
              <a:rPr b="1" i="0" lang="en-US" sz="1700" u="none" cap="none" strike="noStrike">
                <a:solidFill>
                  <a:schemeClr val="dk1"/>
                </a:solidFill>
                <a:latin typeface="Courier New"/>
                <a:ea typeface="Courier New"/>
                <a:cs typeface="Courier New"/>
                <a:sym typeface="Courier New"/>
              </a:rPr>
              <a:t>() {</a:t>
            </a:r>
            <a:endParaRPr b="1" i="0" sz="17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700" u="none" cap="none" strike="noStrike">
                <a:solidFill>
                  <a:srgbClr val="D4D4D4"/>
                </a:solidFill>
                <a:latin typeface="Courier New"/>
                <a:ea typeface="Courier New"/>
                <a:cs typeface="Courier New"/>
                <a:sym typeface="Courier New"/>
              </a:rPr>
              <a:t>       </a:t>
            </a:r>
            <a:r>
              <a:rPr b="1" i="0" lang="en-US" sz="1700" u="none" cap="none" strike="noStrike">
                <a:solidFill>
                  <a:srgbClr val="39C8B0"/>
                </a:solidFill>
                <a:latin typeface="Courier New"/>
                <a:ea typeface="Courier New"/>
                <a:cs typeface="Courier New"/>
                <a:sym typeface="Courier New"/>
              </a:rPr>
              <a:t>System</a:t>
            </a:r>
            <a:r>
              <a:rPr b="1" i="0" lang="en-US" sz="1700" u="none" cap="none" strike="noStrike">
                <a:solidFill>
                  <a:schemeClr val="dk1"/>
                </a:solidFill>
                <a:latin typeface="Courier New"/>
                <a:ea typeface="Courier New"/>
                <a:cs typeface="Courier New"/>
                <a:sym typeface="Courier New"/>
              </a:rPr>
              <a:t>.</a:t>
            </a:r>
            <a:r>
              <a:rPr b="1" i="0" lang="en-US" sz="1700" u="none" cap="none" strike="noStrike">
                <a:solidFill>
                  <a:srgbClr val="FFC66D"/>
                </a:solidFill>
                <a:latin typeface="Courier New"/>
                <a:ea typeface="Courier New"/>
                <a:cs typeface="Courier New"/>
                <a:sym typeface="Courier New"/>
              </a:rPr>
              <a:t>out</a:t>
            </a:r>
            <a:r>
              <a:rPr b="1" i="0" lang="en-US" sz="1700" u="none" cap="none" strike="noStrike">
                <a:solidFill>
                  <a:schemeClr val="dk1"/>
                </a:solidFill>
                <a:latin typeface="Courier New"/>
                <a:ea typeface="Courier New"/>
                <a:cs typeface="Courier New"/>
                <a:sym typeface="Courier New"/>
              </a:rPr>
              <a:t>.</a:t>
            </a:r>
            <a:r>
              <a:rPr b="1" i="0" lang="en-US" sz="1700" u="none" cap="none" strike="noStrike">
                <a:solidFill>
                  <a:srgbClr val="188038"/>
                </a:solidFill>
                <a:latin typeface="Courier New"/>
                <a:ea typeface="Courier New"/>
                <a:cs typeface="Courier New"/>
                <a:sym typeface="Courier New"/>
              </a:rPr>
              <a:t>println</a:t>
            </a:r>
            <a:r>
              <a:rPr b="1" i="0" lang="en-US" sz="1700" u="none" cap="none" strike="noStrike">
                <a:solidFill>
                  <a:schemeClr val="dk1"/>
                </a:solidFill>
                <a:latin typeface="Courier New"/>
                <a:ea typeface="Courier New"/>
                <a:cs typeface="Courier New"/>
                <a:sym typeface="Courier New"/>
              </a:rPr>
              <a:t>(</a:t>
            </a:r>
            <a:r>
              <a:rPr b="1" i="0" lang="en-US" sz="1700" u="none" cap="none" strike="noStrike">
                <a:solidFill>
                  <a:srgbClr val="CD9069"/>
                </a:solidFill>
                <a:latin typeface="Courier New"/>
                <a:ea typeface="Courier New"/>
                <a:cs typeface="Courier New"/>
                <a:sym typeface="Courier New"/>
              </a:rPr>
              <a:t>"Hola Mundo, desde una función!"</a:t>
            </a:r>
            <a:r>
              <a:rPr b="1" i="0" lang="en-US" sz="1700" u="none" cap="none" strike="noStrike">
                <a:solidFill>
                  <a:schemeClr val="dk1"/>
                </a:solidFill>
                <a:latin typeface="Courier New"/>
                <a:ea typeface="Courier New"/>
                <a:cs typeface="Courier New"/>
                <a:sym typeface="Courier New"/>
              </a:rPr>
              <a:t>);</a:t>
            </a:r>
            <a:endParaRPr b="1" i="0" sz="17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700" u="none" cap="none" strike="noStrike">
                <a:solidFill>
                  <a:srgbClr val="D4D4D4"/>
                </a:solidFill>
                <a:latin typeface="Courier New"/>
                <a:ea typeface="Courier New"/>
                <a:cs typeface="Courier New"/>
                <a:sym typeface="Courier New"/>
              </a:rPr>
              <a:t>   </a:t>
            </a:r>
            <a:r>
              <a:rPr b="1" i="0" lang="en-US" sz="1700" u="none" cap="none" strike="noStrike">
                <a:solidFill>
                  <a:schemeClr val="dk1"/>
                </a:solidFill>
                <a:latin typeface="Courier New"/>
                <a:ea typeface="Courier New"/>
                <a:cs typeface="Courier New"/>
                <a:sym typeface="Courier New"/>
              </a:rPr>
              <a:t>}</a:t>
            </a:r>
            <a:endParaRPr b="1" i="0" sz="17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t/>
            </a:r>
            <a:endParaRPr b="1" i="0" sz="1700" u="none" cap="none" strike="noStrike">
              <a:solidFill>
                <a:srgbClr val="D4D4D4"/>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700" u="none" cap="none" strike="noStrike">
                <a:solidFill>
                  <a:schemeClr val="dk1"/>
                </a:solidFill>
                <a:latin typeface="Courier New"/>
                <a:ea typeface="Courier New"/>
                <a:cs typeface="Courier New"/>
                <a:sym typeface="Courier New"/>
              </a:rPr>
              <a:t>}</a:t>
            </a:r>
            <a:endParaRPr b="1" i="0" sz="1700" u="none" cap="none" strike="noStrike">
              <a:solidFill>
                <a:schemeClr val="dk1"/>
              </a:solidFill>
              <a:latin typeface="Courier New"/>
              <a:ea typeface="Courier New"/>
              <a:cs typeface="Courier New"/>
              <a:sym typeface="Courier New"/>
            </a:endParaRPr>
          </a:p>
        </p:txBody>
      </p:sp>
      <p:sp>
        <p:nvSpPr>
          <p:cNvPr id="529" name="Google Shape;529;g1e1e69e2135_0_415"/>
          <p:cNvSpPr/>
          <p:nvPr/>
        </p:nvSpPr>
        <p:spPr>
          <a:xfrm>
            <a:off x="4862600" y="4234200"/>
            <a:ext cx="649200" cy="33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g1e1e69e2135_0_415"/>
          <p:cNvSpPr/>
          <p:nvPr/>
        </p:nvSpPr>
        <p:spPr>
          <a:xfrm>
            <a:off x="600550" y="3119025"/>
            <a:ext cx="2479800" cy="2167200"/>
          </a:xfrm>
          <a:prstGeom prst="rect">
            <a:avLst/>
          </a:prstGeom>
          <a:solidFill>
            <a:srgbClr val="64CB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rebuchet MS"/>
                <a:ea typeface="Trebuchet MS"/>
                <a:cs typeface="Trebuchet MS"/>
                <a:sym typeface="Trebuchet MS"/>
              </a:rPr>
              <a:t>Tipo de retorno </a:t>
            </a:r>
            <a:r>
              <a:rPr b="1" i="0" lang="en-US" sz="1800" u="none" cap="none" strike="noStrike">
                <a:solidFill>
                  <a:srgbClr val="000000"/>
                </a:solidFill>
                <a:latin typeface="Courier New"/>
                <a:ea typeface="Courier New"/>
                <a:cs typeface="Courier New"/>
                <a:sym typeface="Courier New"/>
              </a:rPr>
              <a:t>void</a:t>
            </a:r>
            <a:r>
              <a:rPr b="0" i="0" lang="en-US" sz="1800" u="none" cap="none" strike="noStrike">
                <a:solidFill>
                  <a:srgbClr val="000000"/>
                </a:solidFill>
                <a:latin typeface="Trebuchet MS"/>
                <a:ea typeface="Trebuchet MS"/>
                <a:cs typeface="Trebuchet MS"/>
                <a:sym typeface="Trebuchet MS"/>
              </a:rPr>
              <a:t>.</a:t>
            </a:r>
            <a:endParaRPr b="0" i="0" sz="1800" u="none" cap="none" strike="noStrike">
              <a:solidFill>
                <a:srgbClr val="000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rebuchet MS"/>
                <a:ea typeface="Trebuchet MS"/>
                <a:cs typeface="Trebuchet MS"/>
                <a:sym typeface="Trebuchet MS"/>
              </a:rPr>
              <a:t>La función solo realiza instrucciones, no retorna ningún valor.</a:t>
            </a:r>
            <a:endParaRPr b="1" i="0" sz="18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34" name="Shape 534"/>
        <p:cNvGrpSpPr/>
        <p:nvPr/>
      </p:nvGrpSpPr>
      <p:grpSpPr>
        <a:xfrm>
          <a:off x="0" y="0"/>
          <a:ext cx="0" cy="0"/>
          <a:chOff x="0" y="0"/>
          <a:chExt cx="0" cy="0"/>
        </a:xfrm>
      </p:grpSpPr>
      <p:sp>
        <p:nvSpPr>
          <p:cNvPr id="535" name="Google Shape;535;g1e1e69e2135_0_432"/>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36" name="Google Shape;536;g1e1e69e2135_0_432"/>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37" name="Google Shape;537;g1e1e69e2135_0_432"/>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538" name="Google Shape;538;g1e1e69e2135_0_432"/>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539" name="Google Shape;539;g1e1e69e2135_0_432"/>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g1e1e69e2135_0_432"/>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541" name="Google Shape;541;g1e1e69e2135_0_432"/>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g1e1e69e2135_0_432"/>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3" name="Google Shape;543;g1e1e69e2135_0_432"/>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i="0" lang="en-US" sz="2000" u="none" cap="none" strike="noStrike">
                <a:solidFill>
                  <a:srgbClr val="003870"/>
                </a:solidFill>
                <a:latin typeface="Trebuchet MS"/>
                <a:ea typeface="Trebuchet MS"/>
                <a:cs typeface="Trebuchet MS"/>
                <a:sym typeface="Trebuchet MS"/>
              </a:rPr>
              <a:t>Sintaxis Funciones</a:t>
            </a:r>
            <a:endParaRPr b="1" i="0" sz="2000" u="none" cap="none" strike="noStrike">
              <a:solidFill>
                <a:srgbClr val="003870"/>
              </a:solidFill>
              <a:latin typeface="Trebuchet MS"/>
              <a:ea typeface="Trebuchet MS"/>
              <a:cs typeface="Trebuchet MS"/>
              <a:sym typeface="Trebuchet MS"/>
            </a:endParaRPr>
          </a:p>
        </p:txBody>
      </p:sp>
      <p:sp>
        <p:nvSpPr>
          <p:cNvPr id="544" name="Google Shape;544;g1e1e69e2135_0_432"/>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5" name="Google Shape;545;g1e1e69e2135_0_432"/>
          <p:cNvSpPr txBox="1"/>
          <p:nvPr/>
        </p:nvSpPr>
        <p:spPr>
          <a:xfrm>
            <a:off x="840375" y="1610400"/>
            <a:ext cx="9988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rebuchet MS"/>
                <a:ea typeface="Trebuchet MS"/>
                <a:cs typeface="Trebuchet MS"/>
                <a:sym typeface="Trebuchet MS"/>
              </a:rPr>
              <a:t>1. Ejemplo básico de una </a:t>
            </a:r>
            <a:r>
              <a:rPr b="1" i="0" lang="en-US" sz="2000" u="none" cap="none" strike="noStrike">
                <a:solidFill>
                  <a:schemeClr val="dk1"/>
                </a:solidFill>
                <a:latin typeface="Trebuchet MS"/>
                <a:ea typeface="Trebuchet MS"/>
                <a:cs typeface="Trebuchet MS"/>
                <a:sym typeface="Trebuchet MS"/>
              </a:rPr>
              <a:t>función sin retorno</a:t>
            </a:r>
            <a:r>
              <a:rPr b="0" i="0" lang="en-US" sz="2000" u="none" cap="none" strike="noStrike">
                <a:solidFill>
                  <a:schemeClr val="dk1"/>
                </a:solidFill>
                <a:latin typeface="Trebuchet MS"/>
                <a:ea typeface="Trebuchet MS"/>
                <a:cs typeface="Trebuchet MS"/>
                <a:sym typeface="Trebuchet MS"/>
              </a:rPr>
              <a:t> (procedimiento):</a:t>
            </a:r>
            <a:endParaRPr b="0" i="0" sz="2000" u="none" cap="none" strike="noStrike">
              <a:solidFill>
                <a:schemeClr val="dk1"/>
              </a:solidFill>
              <a:latin typeface="Trebuchet MS"/>
              <a:ea typeface="Trebuchet MS"/>
              <a:cs typeface="Trebuchet MS"/>
              <a:sym typeface="Trebuchet MS"/>
            </a:endParaRPr>
          </a:p>
        </p:txBody>
      </p:sp>
      <p:sp>
        <p:nvSpPr>
          <p:cNvPr id="546" name="Google Shape;546;g1e1e69e2135_0_432"/>
          <p:cNvSpPr txBox="1"/>
          <p:nvPr/>
        </p:nvSpPr>
        <p:spPr>
          <a:xfrm>
            <a:off x="3519000" y="2593975"/>
            <a:ext cx="7985700" cy="3063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chemeClr val="dk1"/>
              </a:buClr>
              <a:buSzPts val="1100"/>
              <a:buFont typeface="Arial"/>
              <a:buNone/>
            </a:pPr>
            <a:r>
              <a:rPr b="1" i="0" lang="en-US" sz="1700" u="none" cap="none" strike="noStrike">
                <a:solidFill>
                  <a:srgbClr val="499CD5"/>
                </a:solidFill>
                <a:latin typeface="Courier New"/>
                <a:ea typeface="Courier New"/>
                <a:cs typeface="Courier New"/>
                <a:sym typeface="Courier New"/>
              </a:rPr>
              <a:t>public class </a:t>
            </a:r>
            <a:r>
              <a:rPr b="1" i="0" lang="en-US" sz="1700" u="none" cap="none" strike="noStrike">
                <a:solidFill>
                  <a:srgbClr val="39C8B0"/>
                </a:solidFill>
                <a:latin typeface="Courier New"/>
                <a:ea typeface="Courier New"/>
                <a:cs typeface="Courier New"/>
                <a:sym typeface="Courier New"/>
              </a:rPr>
              <a:t>Main </a:t>
            </a:r>
            <a:r>
              <a:rPr b="1" i="0" lang="en-US" sz="1700" u="none" cap="none" strike="noStrike">
                <a:solidFill>
                  <a:schemeClr val="dk1"/>
                </a:solidFill>
                <a:latin typeface="Courier New"/>
                <a:ea typeface="Courier New"/>
                <a:cs typeface="Courier New"/>
                <a:sym typeface="Courier New"/>
              </a:rPr>
              <a:t>{</a:t>
            </a:r>
            <a:endParaRPr b="1" i="0" sz="17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t/>
            </a:r>
            <a:endParaRPr b="1" i="0" sz="1700" u="none" cap="none" strike="noStrike">
              <a:solidFill>
                <a:srgbClr val="D4D4D4"/>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700" u="none" cap="none" strike="noStrike">
                <a:solidFill>
                  <a:srgbClr val="D4D4D4"/>
                </a:solidFill>
                <a:latin typeface="Courier New"/>
                <a:ea typeface="Courier New"/>
                <a:cs typeface="Courier New"/>
                <a:sym typeface="Courier New"/>
              </a:rPr>
              <a:t>   </a:t>
            </a:r>
            <a:r>
              <a:rPr b="1" i="0" lang="en-US" sz="1700" u="none" cap="none" strike="noStrike">
                <a:solidFill>
                  <a:srgbClr val="499CD5"/>
                </a:solidFill>
                <a:latin typeface="Courier New"/>
                <a:ea typeface="Courier New"/>
                <a:cs typeface="Courier New"/>
                <a:sym typeface="Courier New"/>
              </a:rPr>
              <a:t>public static void </a:t>
            </a:r>
            <a:r>
              <a:rPr b="1" i="0" lang="en-US" sz="1700" u="none" cap="none" strike="noStrike">
                <a:solidFill>
                  <a:srgbClr val="188038"/>
                </a:solidFill>
                <a:latin typeface="Courier New"/>
                <a:ea typeface="Courier New"/>
                <a:cs typeface="Courier New"/>
                <a:sym typeface="Courier New"/>
              </a:rPr>
              <a:t>main</a:t>
            </a:r>
            <a:r>
              <a:rPr b="1" i="0" lang="en-US" sz="1700" u="none" cap="none" strike="noStrike">
                <a:solidFill>
                  <a:schemeClr val="dk1"/>
                </a:solidFill>
                <a:latin typeface="Courier New"/>
                <a:ea typeface="Courier New"/>
                <a:cs typeface="Courier New"/>
                <a:sym typeface="Courier New"/>
              </a:rPr>
              <a:t>(</a:t>
            </a:r>
            <a:r>
              <a:rPr b="1" i="0" lang="en-US" sz="1700" u="none" cap="none" strike="noStrike">
                <a:solidFill>
                  <a:srgbClr val="39C8B0"/>
                </a:solidFill>
                <a:latin typeface="Courier New"/>
                <a:ea typeface="Courier New"/>
                <a:cs typeface="Courier New"/>
                <a:sym typeface="Courier New"/>
              </a:rPr>
              <a:t>String</a:t>
            </a:r>
            <a:r>
              <a:rPr b="1" i="0" lang="en-US" sz="1700" u="none" cap="none" strike="noStrike">
                <a:solidFill>
                  <a:schemeClr val="dk1"/>
                </a:solidFill>
                <a:latin typeface="Courier New"/>
                <a:ea typeface="Courier New"/>
                <a:cs typeface="Courier New"/>
                <a:sym typeface="Courier New"/>
              </a:rPr>
              <a:t>[]</a:t>
            </a:r>
            <a:r>
              <a:rPr b="1" i="0" lang="en-US" sz="1700" u="none" cap="none" strike="noStrike">
                <a:solidFill>
                  <a:srgbClr val="D4D4D4"/>
                </a:solidFill>
                <a:latin typeface="Courier New"/>
                <a:ea typeface="Courier New"/>
                <a:cs typeface="Courier New"/>
                <a:sym typeface="Courier New"/>
              </a:rPr>
              <a:t> </a:t>
            </a:r>
            <a:r>
              <a:rPr b="1" i="0" lang="en-US" sz="1700" u="none" cap="none" strike="noStrike">
                <a:solidFill>
                  <a:srgbClr val="188038"/>
                </a:solidFill>
                <a:latin typeface="Courier New"/>
                <a:ea typeface="Courier New"/>
                <a:cs typeface="Courier New"/>
                <a:sym typeface="Courier New"/>
              </a:rPr>
              <a:t>args</a:t>
            </a:r>
            <a:r>
              <a:rPr b="1" i="0" lang="en-US" sz="1700" u="none" cap="none" strike="noStrike">
                <a:solidFill>
                  <a:schemeClr val="dk1"/>
                </a:solidFill>
                <a:latin typeface="Courier New"/>
                <a:ea typeface="Courier New"/>
                <a:cs typeface="Courier New"/>
                <a:sym typeface="Courier New"/>
              </a:rPr>
              <a:t>) {</a:t>
            </a:r>
            <a:endParaRPr b="1" i="0" sz="17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700" u="none" cap="none" strike="noStrike">
                <a:solidFill>
                  <a:srgbClr val="D4D4D4"/>
                </a:solidFill>
                <a:latin typeface="Courier New"/>
                <a:ea typeface="Courier New"/>
                <a:cs typeface="Courier New"/>
                <a:sym typeface="Courier New"/>
              </a:rPr>
              <a:t>       </a:t>
            </a:r>
            <a:r>
              <a:rPr b="1" i="0" lang="en-US" sz="1700" u="none" cap="none" strike="noStrike">
                <a:solidFill>
                  <a:schemeClr val="dk1"/>
                </a:solidFill>
                <a:latin typeface="Courier New"/>
                <a:ea typeface="Courier New"/>
                <a:cs typeface="Courier New"/>
                <a:sym typeface="Courier New"/>
              </a:rPr>
              <a:t>miFuncion();</a:t>
            </a:r>
            <a:endParaRPr b="1" i="0" sz="17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700" u="none" cap="none" strike="noStrike">
                <a:solidFill>
                  <a:schemeClr val="dk1"/>
                </a:solidFill>
                <a:latin typeface="Courier New"/>
                <a:ea typeface="Courier New"/>
                <a:cs typeface="Courier New"/>
                <a:sym typeface="Courier New"/>
              </a:rPr>
              <a:t>   }</a:t>
            </a:r>
            <a:endParaRPr b="1" i="0" sz="17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t/>
            </a:r>
            <a:endParaRPr b="1" i="0" sz="1700" u="none" cap="none" strike="noStrike">
              <a:solidFill>
                <a:srgbClr val="D4D4D4"/>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700" u="none" cap="none" strike="noStrike">
                <a:solidFill>
                  <a:srgbClr val="D4D4D4"/>
                </a:solidFill>
                <a:latin typeface="Courier New"/>
                <a:ea typeface="Courier New"/>
                <a:cs typeface="Courier New"/>
                <a:sym typeface="Courier New"/>
              </a:rPr>
              <a:t>   </a:t>
            </a:r>
            <a:r>
              <a:rPr b="1" i="0" lang="en-US" sz="1700" u="none" cap="none" strike="noStrike">
                <a:solidFill>
                  <a:srgbClr val="499CD5"/>
                </a:solidFill>
                <a:latin typeface="Courier New"/>
                <a:ea typeface="Courier New"/>
                <a:cs typeface="Courier New"/>
                <a:sym typeface="Courier New"/>
              </a:rPr>
              <a:t>static void </a:t>
            </a:r>
            <a:r>
              <a:rPr b="1" i="0" lang="en-US" sz="1700" u="none" cap="none" strike="noStrike">
                <a:solidFill>
                  <a:srgbClr val="188038"/>
                </a:solidFill>
                <a:latin typeface="Courier New"/>
                <a:ea typeface="Courier New"/>
                <a:cs typeface="Courier New"/>
                <a:sym typeface="Courier New"/>
              </a:rPr>
              <a:t>miFuncion</a:t>
            </a:r>
            <a:r>
              <a:rPr b="1" i="0" lang="en-US" sz="1700" u="none" cap="none" strike="noStrike">
                <a:solidFill>
                  <a:schemeClr val="dk1"/>
                </a:solidFill>
                <a:latin typeface="Courier New"/>
                <a:ea typeface="Courier New"/>
                <a:cs typeface="Courier New"/>
                <a:sym typeface="Courier New"/>
              </a:rPr>
              <a:t>() {</a:t>
            </a:r>
            <a:endParaRPr b="1" i="0" sz="17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700" u="none" cap="none" strike="noStrike">
                <a:solidFill>
                  <a:srgbClr val="D4D4D4"/>
                </a:solidFill>
                <a:latin typeface="Courier New"/>
                <a:ea typeface="Courier New"/>
                <a:cs typeface="Courier New"/>
                <a:sym typeface="Courier New"/>
              </a:rPr>
              <a:t>       </a:t>
            </a:r>
            <a:r>
              <a:rPr b="1" i="0" lang="en-US" sz="1700" u="none" cap="none" strike="noStrike">
                <a:solidFill>
                  <a:srgbClr val="39C8B0"/>
                </a:solidFill>
                <a:latin typeface="Courier New"/>
                <a:ea typeface="Courier New"/>
                <a:cs typeface="Courier New"/>
                <a:sym typeface="Courier New"/>
              </a:rPr>
              <a:t>System</a:t>
            </a:r>
            <a:r>
              <a:rPr b="1" i="0" lang="en-US" sz="1700" u="none" cap="none" strike="noStrike">
                <a:solidFill>
                  <a:schemeClr val="dk1"/>
                </a:solidFill>
                <a:latin typeface="Courier New"/>
                <a:ea typeface="Courier New"/>
                <a:cs typeface="Courier New"/>
                <a:sym typeface="Courier New"/>
              </a:rPr>
              <a:t>.</a:t>
            </a:r>
            <a:r>
              <a:rPr b="1" i="0" lang="en-US" sz="1700" u="none" cap="none" strike="noStrike">
                <a:solidFill>
                  <a:srgbClr val="FFC66D"/>
                </a:solidFill>
                <a:latin typeface="Courier New"/>
                <a:ea typeface="Courier New"/>
                <a:cs typeface="Courier New"/>
                <a:sym typeface="Courier New"/>
              </a:rPr>
              <a:t>out</a:t>
            </a:r>
            <a:r>
              <a:rPr b="1" i="0" lang="en-US" sz="1700" u="none" cap="none" strike="noStrike">
                <a:solidFill>
                  <a:schemeClr val="dk1"/>
                </a:solidFill>
                <a:latin typeface="Courier New"/>
                <a:ea typeface="Courier New"/>
                <a:cs typeface="Courier New"/>
                <a:sym typeface="Courier New"/>
              </a:rPr>
              <a:t>.</a:t>
            </a:r>
            <a:r>
              <a:rPr b="1" i="0" lang="en-US" sz="1700" u="none" cap="none" strike="noStrike">
                <a:solidFill>
                  <a:srgbClr val="188038"/>
                </a:solidFill>
                <a:latin typeface="Courier New"/>
                <a:ea typeface="Courier New"/>
                <a:cs typeface="Courier New"/>
                <a:sym typeface="Courier New"/>
              </a:rPr>
              <a:t>println</a:t>
            </a:r>
            <a:r>
              <a:rPr b="1" i="0" lang="en-US" sz="1700" u="none" cap="none" strike="noStrike">
                <a:solidFill>
                  <a:schemeClr val="dk1"/>
                </a:solidFill>
                <a:latin typeface="Courier New"/>
                <a:ea typeface="Courier New"/>
                <a:cs typeface="Courier New"/>
                <a:sym typeface="Courier New"/>
              </a:rPr>
              <a:t>(</a:t>
            </a:r>
            <a:r>
              <a:rPr b="1" i="0" lang="en-US" sz="1700" u="none" cap="none" strike="noStrike">
                <a:solidFill>
                  <a:srgbClr val="CD9069"/>
                </a:solidFill>
                <a:latin typeface="Courier New"/>
                <a:ea typeface="Courier New"/>
                <a:cs typeface="Courier New"/>
                <a:sym typeface="Courier New"/>
              </a:rPr>
              <a:t>"Hola Mundo, desde una función!"</a:t>
            </a:r>
            <a:r>
              <a:rPr b="1" i="0" lang="en-US" sz="1700" u="none" cap="none" strike="noStrike">
                <a:solidFill>
                  <a:schemeClr val="dk1"/>
                </a:solidFill>
                <a:latin typeface="Courier New"/>
                <a:ea typeface="Courier New"/>
                <a:cs typeface="Courier New"/>
                <a:sym typeface="Courier New"/>
              </a:rPr>
              <a:t>);</a:t>
            </a:r>
            <a:endParaRPr b="1" i="0" sz="17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700" u="none" cap="none" strike="noStrike">
                <a:solidFill>
                  <a:srgbClr val="D4D4D4"/>
                </a:solidFill>
                <a:latin typeface="Courier New"/>
                <a:ea typeface="Courier New"/>
                <a:cs typeface="Courier New"/>
                <a:sym typeface="Courier New"/>
              </a:rPr>
              <a:t>   </a:t>
            </a:r>
            <a:r>
              <a:rPr b="1" i="0" lang="en-US" sz="1700" u="none" cap="none" strike="noStrike">
                <a:solidFill>
                  <a:schemeClr val="dk1"/>
                </a:solidFill>
                <a:latin typeface="Courier New"/>
                <a:ea typeface="Courier New"/>
                <a:cs typeface="Courier New"/>
                <a:sym typeface="Courier New"/>
              </a:rPr>
              <a:t>}</a:t>
            </a:r>
            <a:endParaRPr b="1" i="0" sz="17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t/>
            </a:r>
            <a:endParaRPr b="1" i="0" sz="1700" u="none" cap="none" strike="noStrike">
              <a:solidFill>
                <a:srgbClr val="D4D4D4"/>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700" u="none" cap="none" strike="noStrike">
                <a:solidFill>
                  <a:schemeClr val="dk1"/>
                </a:solidFill>
                <a:latin typeface="Courier New"/>
                <a:ea typeface="Courier New"/>
                <a:cs typeface="Courier New"/>
                <a:sym typeface="Courier New"/>
              </a:rPr>
              <a:t>}</a:t>
            </a:r>
            <a:endParaRPr b="1" i="0" sz="1700" u="none" cap="none" strike="noStrike">
              <a:solidFill>
                <a:schemeClr val="dk1"/>
              </a:solidFill>
              <a:latin typeface="Courier New"/>
              <a:ea typeface="Courier New"/>
              <a:cs typeface="Courier New"/>
              <a:sym typeface="Courier New"/>
            </a:endParaRPr>
          </a:p>
        </p:txBody>
      </p:sp>
      <p:sp>
        <p:nvSpPr>
          <p:cNvPr id="547" name="Google Shape;547;g1e1e69e2135_0_432"/>
          <p:cNvSpPr/>
          <p:nvPr/>
        </p:nvSpPr>
        <p:spPr>
          <a:xfrm>
            <a:off x="5518675" y="4234200"/>
            <a:ext cx="1540200" cy="33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g1e1e69e2135_0_432"/>
          <p:cNvSpPr/>
          <p:nvPr/>
        </p:nvSpPr>
        <p:spPr>
          <a:xfrm>
            <a:off x="590850" y="3293725"/>
            <a:ext cx="2479800" cy="1965900"/>
          </a:xfrm>
          <a:prstGeom prst="rect">
            <a:avLst/>
          </a:prstGeom>
          <a:solidFill>
            <a:srgbClr val="64CB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rebuchet MS"/>
                <a:ea typeface="Trebuchet MS"/>
                <a:cs typeface="Trebuchet MS"/>
                <a:sym typeface="Trebuchet MS"/>
              </a:rPr>
              <a:t>Nombre de la función.</a:t>
            </a:r>
            <a:endParaRPr b="0" i="0" sz="1800" u="none" cap="none" strike="noStrike">
              <a:solidFill>
                <a:srgbClr val="000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rebuchet MS"/>
                <a:ea typeface="Trebuchet MS"/>
                <a:cs typeface="Trebuchet MS"/>
                <a:sym typeface="Trebuchet MS"/>
              </a:rPr>
              <a:t>Dentro de los paréntesis no hay nada, es decir, no recibe parámetros.</a:t>
            </a:r>
            <a:endParaRPr b="1" i="0" sz="18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52" name="Shape 552"/>
        <p:cNvGrpSpPr/>
        <p:nvPr/>
      </p:nvGrpSpPr>
      <p:grpSpPr>
        <a:xfrm>
          <a:off x="0" y="0"/>
          <a:ext cx="0" cy="0"/>
          <a:chOff x="0" y="0"/>
          <a:chExt cx="0" cy="0"/>
        </a:xfrm>
      </p:grpSpPr>
      <p:sp>
        <p:nvSpPr>
          <p:cNvPr id="553" name="Google Shape;553;g1e1e69e2135_0_449"/>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54" name="Google Shape;554;g1e1e69e2135_0_449"/>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55" name="Google Shape;555;g1e1e69e2135_0_449"/>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556" name="Google Shape;556;g1e1e69e2135_0_449"/>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557" name="Google Shape;557;g1e1e69e2135_0_449"/>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g1e1e69e2135_0_449"/>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559" name="Google Shape;559;g1e1e69e2135_0_449"/>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g1e1e69e2135_0_449"/>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61" name="Google Shape;561;g1e1e69e2135_0_449"/>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i="0" lang="en-US" sz="2000" u="none" cap="none" strike="noStrike">
                <a:solidFill>
                  <a:srgbClr val="003870"/>
                </a:solidFill>
                <a:latin typeface="Trebuchet MS"/>
                <a:ea typeface="Trebuchet MS"/>
                <a:cs typeface="Trebuchet MS"/>
                <a:sym typeface="Trebuchet MS"/>
              </a:rPr>
              <a:t>Sintaxis Funciones</a:t>
            </a:r>
            <a:endParaRPr b="1" i="0" sz="2000" u="none" cap="none" strike="noStrike">
              <a:solidFill>
                <a:srgbClr val="003870"/>
              </a:solidFill>
              <a:latin typeface="Trebuchet MS"/>
              <a:ea typeface="Trebuchet MS"/>
              <a:cs typeface="Trebuchet MS"/>
              <a:sym typeface="Trebuchet MS"/>
            </a:endParaRPr>
          </a:p>
        </p:txBody>
      </p:sp>
      <p:sp>
        <p:nvSpPr>
          <p:cNvPr id="562" name="Google Shape;562;g1e1e69e2135_0_449"/>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63" name="Google Shape;563;g1e1e69e2135_0_449"/>
          <p:cNvSpPr txBox="1"/>
          <p:nvPr/>
        </p:nvSpPr>
        <p:spPr>
          <a:xfrm>
            <a:off x="840375" y="1610400"/>
            <a:ext cx="9988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rebuchet MS"/>
                <a:ea typeface="Trebuchet MS"/>
                <a:cs typeface="Trebuchet MS"/>
                <a:sym typeface="Trebuchet MS"/>
              </a:rPr>
              <a:t>1. Ejemplo básico de una </a:t>
            </a:r>
            <a:r>
              <a:rPr b="1" i="0" lang="en-US" sz="2000" u="none" cap="none" strike="noStrike">
                <a:solidFill>
                  <a:schemeClr val="dk1"/>
                </a:solidFill>
                <a:latin typeface="Trebuchet MS"/>
                <a:ea typeface="Trebuchet MS"/>
                <a:cs typeface="Trebuchet MS"/>
                <a:sym typeface="Trebuchet MS"/>
              </a:rPr>
              <a:t>función sin retorno</a:t>
            </a:r>
            <a:r>
              <a:rPr b="0" i="0" lang="en-US" sz="2000" u="none" cap="none" strike="noStrike">
                <a:solidFill>
                  <a:schemeClr val="dk1"/>
                </a:solidFill>
                <a:latin typeface="Trebuchet MS"/>
                <a:ea typeface="Trebuchet MS"/>
                <a:cs typeface="Trebuchet MS"/>
                <a:sym typeface="Trebuchet MS"/>
              </a:rPr>
              <a:t> (procedimiento):</a:t>
            </a:r>
            <a:endParaRPr b="0" i="0" sz="2000" u="none" cap="none" strike="noStrike">
              <a:solidFill>
                <a:schemeClr val="dk1"/>
              </a:solidFill>
              <a:latin typeface="Trebuchet MS"/>
              <a:ea typeface="Trebuchet MS"/>
              <a:cs typeface="Trebuchet MS"/>
              <a:sym typeface="Trebuchet MS"/>
            </a:endParaRPr>
          </a:p>
        </p:txBody>
      </p:sp>
      <p:sp>
        <p:nvSpPr>
          <p:cNvPr id="564" name="Google Shape;564;g1e1e69e2135_0_449"/>
          <p:cNvSpPr txBox="1"/>
          <p:nvPr/>
        </p:nvSpPr>
        <p:spPr>
          <a:xfrm>
            <a:off x="3519000" y="2593975"/>
            <a:ext cx="7985700" cy="3063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chemeClr val="dk1"/>
              </a:buClr>
              <a:buSzPts val="1100"/>
              <a:buFont typeface="Arial"/>
              <a:buNone/>
            </a:pPr>
            <a:r>
              <a:rPr b="1" i="0" lang="en-US" sz="1700" u="none" cap="none" strike="noStrike">
                <a:solidFill>
                  <a:srgbClr val="499CD5"/>
                </a:solidFill>
                <a:latin typeface="Courier New"/>
                <a:ea typeface="Courier New"/>
                <a:cs typeface="Courier New"/>
                <a:sym typeface="Courier New"/>
              </a:rPr>
              <a:t>public class </a:t>
            </a:r>
            <a:r>
              <a:rPr b="1" i="0" lang="en-US" sz="1700" u="none" cap="none" strike="noStrike">
                <a:solidFill>
                  <a:srgbClr val="39C8B0"/>
                </a:solidFill>
                <a:latin typeface="Courier New"/>
                <a:ea typeface="Courier New"/>
                <a:cs typeface="Courier New"/>
                <a:sym typeface="Courier New"/>
              </a:rPr>
              <a:t>Main </a:t>
            </a:r>
            <a:r>
              <a:rPr b="1" i="0" lang="en-US" sz="1700" u="none" cap="none" strike="noStrike">
                <a:solidFill>
                  <a:schemeClr val="dk1"/>
                </a:solidFill>
                <a:latin typeface="Courier New"/>
                <a:ea typeface="Courier New"/>
                <a:cs typeface="Courier New"/>
                <a:sym typeface="Courier New"/>
              </a:rPr>
              <a:t>{</a:t>
            </a:r>
            <a:endParaRPr b="1" i="0" sz="17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t/>
            </a:r>
            <a:endParaRPr b="1" i="0" sz="1700" u="none" cap="none" strike="noStrike">
              <a:solidFill>
                <a:srgbClr val="D4D4D4"/>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700" u="none" cap="none" strike="noStrike">
                <a:solidFill>
                  <a:srgbClr val="D4D4D4"/>
                </a:solidFill>
                <a:latin typeface="Courier New"/>
                <a:ea typeface="Courier New"/>
                <a:cs typeface="Courier New"/>
                <a:sym typeface="Courier New"/>
              </a:rPr>
              <a:t>   </a:t>
            </a:r>
            <a:r>
              <a:rPr b="1" i="0" lang="en-US" sz="1700" u="none" cap="none" strike="noStrike">
                <a:solidFill>
                  <a:srgbClr val="499CD5"/>
                </a:solidFill>
                <a:latin typeface="Courier New"/>
                <a:ea typeface="Courier New"/>
                <a:cs typeface="Courier New"/>
                <a:sym typeface="Courier New"/>
              </a:rPr>
              <a:t>public static void </a:t>
            </a:r>
            <a:r>
              <a:rPr b="1" i="0" lang="en-US" sz="1700" u="none" cap="none" strike="noStrike">
                <a:solidFill>
                  <a:srgbClr val="188038"/>
                </a:solidFill>
                <a:latin typeface="Courier New"/>
                <a:ea typeface="Courier New"/>
                <a:cs typeface="Courier New"/>
                <a:sym typeface="Courier New"/>
              </a:rPr>
              <a:t>main</a:t>
            </a:r>
            <a:r>
              <a:rPr b="1" i="0" lang="en-US" sz="1700" u="none" cap="none" strike="noStrike">
                <a:solidFill>
                  <a:schemeClr val="dk1"/>
                </a:solidFill>
                <a:latin typeface="Courier New"/>
                <a:ea typeface="Courier New"/>
                <a:cs typeface="Courier New"/>
                <a:sym typeface="Courier New"/>
              </a:rPr>
              <a:t>(</a:t>
            </a:r>
            <a:r>
              <a:rPr b="1" i="0" lang="en-US" sz="1700" u="none" cap="none" strike="noStrike">
                <a:solidFill>
                  <a:srgbClr val="39C8B0"/>
                </a:solidFill>
                <a:latin typeface="Courier New"/>
                <a:ea typeface="Courier New"/>
                <a:cs typeface="Courier New"/>
                <a:sym typeface="Courier New"/>
              </a:rPr>
              <a:t>String</a:t>
            </a:r>
            <a:r>
              <a:rPr b="1" i="0" lang="en-US" sz="1700" u="none" cap="none" strike="noStrike">
                <a:solidFill>
                  <a:schemeClr val="dk1"/>
                </a:solidFill>
                <a:latin typeface="Courier New"/>
                <a:ea typeface="Courier New"/>
                <a:cs typeface="Courier New"/>
                <a:sym typeface="Courier New"/>
              </a:rPr>
              <a:t>[]</a:t>
            </a:r>
            <a:r>
              <a:rPr b="1" i="0" lang="en-US" sz="1700" u="none" cap="none" strike="noStrike">
                <a:solidFill>
                  <a:srgbClr val="D4D4D4"/>
                </a:solidFill>
                <a:latin typeface="Courier New"/>
                <a:ea typeface="Courier New"/>
                <a:cs typeface="Courier New"/>
                <a:sym typeface="Courier New"/>
              </a:rPr>
              <a:t> </a:t>
            </a:r>
            <a:r>
              <a:rPr b="1" i="0" lang="en-US" sz="1700" u="none" cap="none" strike="noStrike">
                <a:solidFill>
                  <a:srgbClr val="188038"/>
                </a:solidFill>
                <a:latin typeface="Courier New"/>
                <a:ea typeface="Courier New"/>
                <a:cs typeface="Courier New"/>
                <a:sym typeface="Courier New"/>
              </a:rPr>
              <a:t>args</a:t>
            </a:r>
            <a:r>
              <a:rPr b="1" i="0" lang="en-US" sz="1700" u="none" cap="none" strike="noStrike">
                <a:solidFill>
                  <a:schemeClr val="dk1"/>
                </a:solidFill>
                <a:latin typeface="Courier New"/>
                <a:ea typeface="Courier New"/>
                <a:cs typeface="Courier New"/>
                <a:sym typeface="Courier New"/>
              </a:rPr>
              <a:t>) {</a:t>
            </a:r>
            <a:endParaRPr b="1" i="0" sz="17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700" u="none" cap="none" strike="noStrike">
                <a:solidFill>
                  <a:srgbClr val="D4D4D4"/>
                </a:solidFill>
                <a:latin typeface="Courier New"/>
                <a:ea typeface="Courier New"/>
                <a:cs typeface="Courier New"/>
                <a:sym typeface="Courier New"/>
              </a:rPr>
              <a:t>       </a:t>
            </a:r>
            <a:r>
              <a:rPr b="1" i="0" lang="en-US" sz="1700" u="none" cap="none" strike="noStrike">
                <a:solidFill>
                  <a:schemeClr val="dk1"/>
                </a:solidFill>
                <a:latin typeface="Courier New"/>
                <a:ea typeface="Courier New"/>
                <a:cs typeface="Courier New"/>
                <a:sym typeface="Courier New"/>
              </a:rPr>
              <a:t>miFuncion();</a:t>
            </a:r>
            <a:endParaRPr b="1" i="0" sz="17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700" u="none" cap="none" strike="noStrike">
                <a:solidFill>
                  <a:schemeClr val="dk1"/>
                </a:solidFill>
                <a:latin typeface="Courier New"/>
                <a:ea typeface="Courier New"/>
                <a:cs typeface="Courier New"/>
                <a:sym typeface="Courier New"/>
              </a:rPr>
              <a:t>   }</a:t>
            </a:r>
            <a:endParaRPr b="1" i="0" sz="17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t/>
            </a:r>
            <a:endParaRPr b="1" i="0" sz="1700" u="none" cap="none" strike="noStrike">
              <a:solidFill>
                <a:srgbClr val="D4D4D4"/>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700" u="none" cap="none" strike="noStrike">
                <a:solidFill>
                  <a:srgbClr val="D4D4D4"/>
                </a:solidFill>
                <a:latin typeface="Courier New"/>
                <a:ea typeface="Courier New"/>
                <a:cs typeface="Courier New"/>
                <a:sym typeface="Courier New"/>
              </a:rPr>
              <a:t>   </a:t>
            </a:r>
            <a:r>
              <a:rPr b="1" i="0" lang="en-US" sz="1700" u="none" cap="none" strike="noStrike">
                <a:solidFill>
                  <a:srgbClr val="499CD5"/>
                </a:solidFill>
                <a:latin typeface="Courier New"/>
                <a:ea typeface="Courier New"/>
                <a:cs typeface="Courier New"/>
                <a:sym typeface="Courier New"/>
              </a:rPr>
              <a:t>static void </a:t>
            </a:r>
            <a:r>
              <a:rPr b="1" i="0" lang="en-US" sz="1700" u="none" cap="none" strike="noStrike">
                <a:solidFill>
                  <a:srgbClr val="188038"/>
                </a:solidFill>
                <a:latin typeface="Courier New"/>
                <a:ea typeface="Courier New"/>
                <a:cs typeface="Courier New"/>
                <a:sym typeface="Courier New"/>
              </a:rPr>
              <a:t>miFuncion</a:t>
            </a:r>
            <a:r>
              <a:rPr b="1" i="0" lang="en-US" sz="1700" u="none" cap="none" strike="noStrike">
                <a:solidFill>
                  <a:schemeClr val="dk1"/>
                </a:solidFill>
                <a:latin typeface="Courier New"/>
                <a:ea typeface="Courier New"/>
                <a:cs typeface="Courier New"/>
                <a:sym typeface="Courier New"/>
              </a:rPr>
              <a:t>() {</a:t>
            </a:r>
            <a:endParaRPr b="1" i="0" sz="17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700" u="none" cap="none" strike="noStrike">
                <a:solidFill>
                  <a:srgbClr val="D4D4D4"/>
                </a:solidFill>
                <a:latin typeface="Courier New"/>
                <a:ea typeface="Courier New"/>
                <a:cs typeface="Courier New"/>
                <a:sym typeface="Courier New"/>
              </a:rPr>
              <a:t>       </a:t>
            </a:r>
            <a:r>
              <a:rPr b="1" i="0" lang="en-US" sz="1700" u="none" cap="none" strike="noStrike">
                <a:solidFill>
                  <a:srgbClr val="39C8B0"/>
                </a:solidFill>
                <a:latin typeface="Courier New"/>
                <a:ea typeface="Courier New"/>
                <a:cs typeface="Courier New"/>
                <a:sym typeface="Courier New"/>
              </a:rPr>
              <a:t>System</a:t>
            </a:r>
            <a:r>
              <a:rPr b="1" i="0" lang="en-US" sz="1700" u="none" cap="none" strike="noStrike">
                <a:solidFill>
                  <a:schemeClr val="dk1"/>
                </a:solidFill>
                <a:latin typeface="Courier New"/>
                <a:ea typeface="Courier New"/>
                <a:cs typeface="Courier New"/>
                <a:sym typeface="Courier New"/>
              </a:rPr>
              <a:t>.</a:t>
            </a:r>
            <a:r>
              <a:rPr b="1" i="0" lang="en-US" sz="1700" u="none" cap="none" strike="noStrike">
                <a:solidFill>
                  <a:srgbClr val="FFC66D"/>
                </a:solidFill>
                <a:latin typeface="Courier New"/>
                <a:ea typeface="Courier New"/>
                <a:cs typeface="Courier New"/>
                <a:sym typeface="Courier New"/>
              </a:rPr>
              <a:t>out</a:t>
            </a:r>
            <a:r>
              <a:rPr b="1" i="0" lang="en-US" sz="1700" u="none" cap="none" strike="noStrike">
                <a:solidFill>
                  <a:schemeClr val="dk1"/>
                </a:solidFill>
                <a:latin typeface="Courier New"/>
                <a:ea typeface="Courier New"/>
                <a:cs typeface="Courier New"/>
                <a:sym typeface="Courier New"/>
              </a:rPr>
              <a:t>.</a:t>
            </a:r>
            <a:r>
              <a:rPr b="1" i="0" lang="en-US" sz="1700" u="none" cap="none" strike="noStrike">
                <a:solidFill>
                  <a:srgbClr val="188038"/>
                </a:solidFill>
                <a:latin typeface="Courier New"/>
                <a:ea typeface="Courier New"/>
                <a:cs typeface="Courier New"/>
                <a:sym typeface="Courier New"/>
              </a:rPr>
              <a:t>println</a:t>
            </a:r>
            <a:r>
              <a:rPr b="1" i="0" lang="en-US" sz="1700" u="none" cap="none" strike="noStrike">
                <a:solidFill>
                  <a:schemeClr val="dk1"/>
                </a:solidFill>
                <a:latin typeface="Courier New"/>
                <a:ea typeface="Courier New"/>
                <a:cs typeface="Courier New"/>
                <a:sym typeface="Courier New"/>
              </a:rPr>
              <a:t>(</a:t>
            </a:r>
            <a:r>
              <a:rPr b="1" i="0" lang="en-US" sz="1700" u="none" cap="none" strike="noStrike">
                <a:solidFill>
                  <a:srgbClr val="CD9069"/>
                </a:solidFill>
                <a:latin typeface="Courier New"/>
                <a:ea typeface="Courier New"/>
                <a:cs typeface="Courier New"/>
                <a:sym typeface="Courier New"/>
              </a:rPr>
              <a:t>"Hola Mundo, desde una función!"</a:t>
            </a:r>
            <a:r>
              <a:rPr b="1" i="0" lang="en-US" sz="1700" u="none" cap="none" strike="noStrike">
                <a:solidFill>
                  <a:schemeClr val="dk1"/>
                </a:solidFill>
                <a:latin typeface="Courier New"/>
                <a:ea typeface="Courier New"/>
                <a:cs typeface="Courier New"/>
                <a:sym typeface="Courier New"/>
              </a:rPr>
              <a:t>);</a:t>
            </a:r>
            <a:endParaRPr b="1" i="0" sz="17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700" u="none" cap="none" strike="noStrike">
                <a:solidFill>
                  <a:srgbClr val="D4D4D4"/>
                </a:solidFill>
                <a:latin typeface="Courier New"/>
                <a:ea typeface="Courier New"/>
                <a:cs typeface="Courier New"/>
                <a:sym typeface="Courier New"/>
              </a:rPr>
              <a:t>   </a:t>
            </a:r>
            <a:r>
              <a:rPr b="1" i="0" lang="en-US" sz="1700" u="none" cap="none" strike="noStrike">
                <a:solidFill>
                  <a:schemeClr val="dk1"/>
                </a:solidFill>
                <a:latin typeface="Courier New"/>
                <a:ea typeface="Courier New"/>
                <a:cs typeface="Courier New"/>
                <a:sym typeface="Courier New"/>
              </a:rPr>
              <a:t>}</a:t>
            </a:r>
            <a:endParaRPr b="1" i="0" sz="17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t/>
            </a:r>
            <a:endParaRPr b="1" i="0" sz="1700" u="none" cap="none" strike="noStrike">
              <a:solidFill>
                <a:srgbClr val="D4D4D4"/>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700" u="none" cap="none" strike="noStrike">
                <a:solidFill>
                  <a:schemeClr val="dk1"/>
                </a:solidFill>
                <a:latin typeface="Courier New"/>
                <a:ea typeface="Courier New"/>
                <a:cs typeface="Courier New"/>
                <a:sym typeface="Courier New"/>
              </a:rPr>
              <a:t>}</a:t>
            </a:r>
            <a:endParaRPr b="1" i="0" sz="1700" u="none" cap="none" strike="noStrike">
              <a:solidFill>
                <a:schemeClr val="dk1"/>
              </a:solidFill>
              <a:latin typeface="Courier New"/>
              <a:ea typeface="Courier New"/>
              <a:cs typeface="Courier New"/>
              <a:sym typeface="Courier New"/>
            </a:endParaRPr>
          </a:p>
        </p:txBody>
      </p:sp>
      <p:sp>
        <p:nvSpPr>
          <p:cNvPr id="565" name="Google Shape;565;g1e1e69e2135_0_449"/>
          <p:cNvSpPr/>
          <p:nvPr/>
        </p:nvSpPr>
        <p:spPr>
          <a:xfrm>
            <a:off x="4358900" y="3468975"/>
            <a:ext cx="1762800" cy="33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g1e1e69e2135_0_449"/>
          <p:cNvSpPr/>
          <p:nvPr/>
        </p:nvSpPr>
        <p:spPr>
          <a:xfrm>
            <a:off x="699400" y="3390251"/>
            <a:ext cx="2212800" cy="1896000"/>
          </a:xfrm>
          <a:prstGeom prst="rect">
            <a:avLst/>
          </a:prstGeom>
          <a:solidFill>
            <a:srgbClr val="64CB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rebuchet MS"/>
                <a:ea typeface="Trebuchet MS"/>
                <a:cs typeface="Trebuchet MS"/>
                <a:sym typeface="Trebuchet MS"/>
              </a:rPr>
              <a:t>Invocación o llamado de la función.</a:t>
            </a:r>
            <a:endParaRPr b="0" i="0" sz="18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70" name="Shape 570"/>
        <p:cNvGrpSpPr/>
        <p:nvPr/>
      </p:nvGrpSpPr>
      <p:grpSpPr>
        <a:xfrm>
          <a:off x="0" y="0"/>
          <a:ext cx="0" cy="0"/>
          <a:chOff x="0" y="0"/>
          <a:chExt cx="0" cy="0"/>
        </a:xfrm>
      </p:grpSpPr>
      <p:sp>
        <p:nvSpPr>
          <p:cNvPr id="571" name="Google Shape;571;g1e1e69e2135_0_468"/>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72" name="Google Shape;572;g1e1e69e2135_0_468"/>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73" name="Google Shape;573;g1e1e69e2135_0_468"/>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574" name="Google Shape;574;g1e1e69e2135_0_468"/>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575" name="Google Shape;575;g1e1e69e2135_0_468"/>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g1e1e69e2135_0_468"/>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577" name="Google Shape;577;g1e1e69e2135_0_468"/>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g1e1e69e2135_0_468"/>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79" name="Google Shape;579;g1e1e69e2135_0_468"/>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i="0" lang="en-US" sz="2000" u="none" cap="none" strike="noStrike">
                <a:solidFill>
                  <a:srgbClr val="003870"/>
                </a:solidFill>
                <a:latin typeface="Trebuchet MS"/>
                <a:ea typeface="Trebuchet MS"/>
                <a:cs typeface="Trebuchet MS"/>
                <a:sym typeface="Trebuchet MS"/>
              </a:rPr>
              <a:t>Sintaxis Funciones</a:t>
            </a:r>
            <a:endParaRPr b="1" i="0" sz="2000" u="none" cap="none" strike="noStrike">
              <a:solidFill>
                <a:srgbClr val="003870"/>
              </a:solidFill>
              <a:latin typeface="Trebuchet MS"/>
              <a:ea typeface="Trebuchet MS"/>
              <a:cs typeface="Trebuchet MS"/>
              <a:sym typeface="Trebuchet MS"/>
            </a:endParaRPr>
          </a:p>
        </p:txBody>
      </p:sp>
      <p:sp>
        <p:nvSpPr>
          <p:cNvPr id="580" name="Google Shape;580;g1e1e69e2135_0_468"/>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1" name="Google Shape;581;g1e1e69e2135_0_468"/>
          <p:cNvSpPr txBox="1"/>
          <p:nvPr/>
        </p:nvSpPr>
        <p:spPr>
          <a:xfrm>
            <a:off x="840375" y="1610400"/>
            <a:ext cx="9988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rebuchet MS"/>
                <a:ea typeface="Trebuchet MS"/>
                <a:cs typeface="Trebuchet MS"/>
                <a:sym typeface="Trebuchet MS"/>
              </a:rPr>
              <a:t>2. Ejemplo básico de una </a:t>
            </a:r>
            <a:r>
              <a:rPr b="1" i="0" lang="en-US" sz="2000" u="none" cap="none" strike="noStrike">
                <a:solidFill>
                  <a:schemeClr val="dk1"/>
                </a:solidFill>
                <a:latin typeface="Trebuchet MS"/>
                <a:ea typeface="Trebuchet MS"/>
                <a:cs typeface="Trebuchet MS"/>
                <a:sym typeface="Trebuchet MS"/>
              </a:rPr>
              <a:t>función sin retorno con parámetros</a:t>
            </a:r>
            <a:r>
              <a:rPr b="0" i="0" lang="en-US" sz="2000" u="none" cap="none" strike="noStrike">
                <a:solidFill>
                  <a:schemeClr val="dk1"/>
                </a:solidFill>
                <a:latin typeface="Trebuchet MS"/>
                <a:ea typeface="Trebuchet MS"/>
                <a:cs typeface="Trebuchet MS"/>
                <a:sym typeface="Trebuchet MS"/>
              </a:rPr>
              <a:t> (procedimiento):</a:t>
            </a:r>
            <a:endParaRPr b="0" i="0" sz="2000" u="none" cap="none" strike="noStrike">
              <a:solidFill>
                <a:schemeClr val="dk1"/>
              </a:solidFill>
              <a:latin typeface="Trebuchet MS"/>
              <a:ea typeface="Trebuchet MS"/>
              <a:cs typeface="Trebuchet MS"/>
              <a:sym typeface="Trebuchet MS"/>
            </a:endParaRPr>
          </a:p>
        </p:txBody>
      </p:sp>
      <p:sp>
        <p:nvSpPr>
          <p:cNvPr id="582" name="Google Shape;582;g1e1e69e2135_0_468"/>
          <p:cNvSpPr txBox="1"/>
          <p:nvPr/>
        </p:nvSpPr>
        <p:spPr>
          <a:xfrm>
            <a:off x="3964575" y="2613325"/>
            <a:ext cx="6186900" cy="3063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chemeClr val="dk1"/>
              </a:buClr>
              <a:buSzPts val="1100"/>
              <a:buFont typeface="Arial"/>
              <a:buNone/>
            </a:pPr>
            <a:r>
              <a:rPr b="1" i="0" lang="en-US" sz="1700" u="none" cap="none" strike="noStrike">
                <a:solidFill>
                  <a:srgbClr val="499CD5"/>
                </a:solidFill>
                <a:latin typeface="Courier New"/>
                <a:ea typeface="Courier New"/>
                <a:cs typeface="Courier New"/>
                <a:sym typeface="Courier New"/>
              </a:rPr>
              <a:t>public class </a:t>
            </a:r>
            <a:r>
              <a:rPr b="1" i="0" lang="en-US" sz="1700" u="none" cap="none" strike="noStrike">
                <a:solidFill>
                  <a:srgbClr val="39C8B0"/>
                </a:solidFill>
                <a:latin typeface="Courier New"/>
                <a:ea typeface="Courier New"/>
                <a:cs typeface="Courier New"/>
                <a:sym typeface="Courier New"/>
              </a:rPr>
              <a:t>Main </a:t>
            </a:r>
            <a:r>
              <a:rPr b="1" i="0" lang="en-US" sz="1700" u="none" cap="none" strike="noStrike">
                <a:solidFill>
                  <a:schemeClr val="dk1"/>
                </a:solidFill>
                <a:latin typeface="Courier New"/>
                <a:ea typeface="Courier New"/>
                <a:cs typeface="Courier New"/>
                <a:sym typeface="Courier New"/>
              </a:rPr>
              <a:t>{</a:t>
            </a:r>
            <a:endParaRPr b="1" i="0" sz="17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t/>
            </a:r>
            <a:endParaRPr b="1" i="0" sz="1700" u="none" cap="none" strike="noStrike">
              <a:solidFill>
                <a:srgbClr val="D4D4D4"/>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700" u="none" cap="none" strike="noStrike">
                <a:solidFill>
                  <a:srgbClr val="D4D4D4"/>
                </a:solidFill>
                <a:latin typeface="Courier New"/>
                <a:ea typeface="Courier New"/>
                <a:cs typeface="Courier New"/>
                <a:sym typeface="Courier New"/>
              </a:rPr>
              <a:t>   </a:t>
            </a:r>
            <a:r>
              <a:rPr b="1" i="0" lang="en-US" sz="1700" u="none" cap="none" strike="noStrike">
                <a:solidFill>
                  <a:srgbClr val="499CD5"/>
                </a:solidFill>
                <a:latin typeface="Courier New"/>
                <a:ea typeface="Courier New"/>
                <a:cs typeface="Courier New"/>
                <a:sym typeface="Courier New"/>
              </a:rPr>
              <a:t>public static void </a:t>
            </a:r>
            <a:r>
              <a:rPr b="1" i="0" lang="en-US" sz="1700" u="none" cap="none" strike="noStrike">
                <a:solidFill>
                  <a:srgbClr val="188038"/>
                </a:solidFill>
                <a:latin typeface="Courier New"/>
                <a:ea typeface="Courier New"/>
                <a:cs typeface="Courier New"/>
                <a:sym typeface="Courier New"/>
              </a:rPr>
              <a:t>main</a:t>
            </a:r>
            <a:r>
              <a:rPr b="1" i="0" lang="en-US" sz="1700" u="none" cap="none" strike="noStrike">
                <a:solidFill>
                  <a:schemeClr val="dk1"/>
                </a:solidFill>
                <a:latin typeface="Courier New"/>
                <a:ea typeface="Courier New"/>
                <a:cs typeface="Courier New"/>
                <a:sym typeface="Courier New"/>
              </a:rPr>
              <a:t>(</a:t>
            </a:r>
            <a:r>
              <a:rPr b="1" i="0" lang="en-US" sz="1700" u="none" cap="none" strike="noStrike">
                <a:solidFill>
                  <a:srgbClr val="39C8B0"/>
                </a:solidFill>
                <a:latin typeface="Courier New"/>
                <a:ea typeface="Courier New"/>
                <a:cs typeface="Courier New"/>
                <a:sym typeface="Courier New"/>
              </a:rPr>
              <a:t>String</a:t>
            </a:r>
            <a:r>
              <a:rPr b="1" i="0" lang="en-US" sz="1700" u="none" cap="none" strike="noStrike">
                <a:solidFill>
                  <a:schemeClr val="dk1"/>
                </a:solidFill>
                <a:latin typeface="Courier New"/>
                <a:ea typeface="Courier New"/>
                <a:cs typeface="Courier New"/>
                <a:sym typeface="Courier New"/>
              </a:rPr>
              <a:t>[]</a:t>
            </a:r>
            <a:r>
              <a:rPr b="1" i="0" lang="en-US" sz="1700" u="none" cap="none" strike="noStrike">
                <a:solidFill>
                  <a:srgbClr val="D4D4D4"/>
                </a:solidFill>
                <a:latin typeface="Courier New"/>
                <a:ea typeface="Courier New"/>
                <a:cs typeface="Courier New"/>
                <a:sym typeface="Courier New"/>
              </a:rPr>
              <a:t> </a:t>
            </a:r>
            <a:r>
              <a:rPr b="1" i="0" lang="en-US" sz="1700" u="none" cap="none" strike="noStrike">
                <a:solidFill>
                  <a:srgbClr val="188038"/>
                </a:solidFill>
                <a:latin typeface="Courier New"/>
                <a:ea typeface="Courier New"/>
                <a:cs typeface="Courier New"/>
                <a:sym typeface="Courier New"/>
              </a:rPr>
              <a:t>args</a:t>
            </a:r>
            <a:r>
              <a:rPr b="1" i="0" lang="en-US" sz="1700" u="none" cap="none" strike="noStrike">
                <a:solidFill>
                  <a:schemeClr val="dk1"/>
                </a:solidFill>
                <a:latin typeface="Courier New"/>
                <a:ea typeface="Courier New"/>
                <a:cs typeface="Courier New"/>
                <a:sym typeface="Courier New"/>
              </a:rPr>
              <a:t>) {</a:t>
            </a:r>
            <a:endParaRPr b="1" i="0" sz="17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700" u="none" cap="none" strike="noStrike">
                <a:solidFill>
                  <a:srgbClr val="D4D4D4"/>
                </a:solidFill>
                <a:latin typeface="Courier New"/>
                <a:ea typeface="Courier New"/>
                <a:cs typeface="Courier New"/>
                <a:sym typeface="Courier New"/>
              </a:rPr>
              <a:t>       </a:t>
            </a:r>
            <a:r>
              <a:rPr b="1" i="0" lang="en-US" sz="1700" u="none" cap="none" strike="noStrike">
                <a:solidFill>
                  <a:schemeClr val="dk1"/>
                </a:solidFill>
                <a:latin typeface="Courier New"/>
                <a:ea typeface="Courier New"/>
                <a:cs typeface="Courier New"/>
                <a:sym typeface="Courier New"/>
              </a:rPr>
              <a:t>miFuncion(</a:t>
            </a:r>
            <a:r>
              <a:rPr b="1" i="0" lang="en-US" sz="1700" u="none" cap="none" strike="noStrike">
                <a:solidFill>
                  <a:srgbClr val="CD9069"/>
                </a:solidFill>
                <a:latin typeface="Courier New"/>
                <a:ea typeface="Courier New"/>
                <a:cs typeface="Courier New"/>
                <a:sym typeface="Courier New"/>
              </a:rPr>
              <a:t>"Juan Perez"</a:t>
            </a:r>
            <a:r>
              <a:rPr b="1" i="0" lang="en-US" sz="1700" u="none" cap="none" strike="noStrike">
                <a:solidFill>
                  <a:schemeClr val="dk1"/>
                </a:solidFill>
                <a:latin typeface="Courier New"/>
                <a:ea typeface="Courier New"/>
                <a:cs typeface="Courier New"/>
                <a:sym typeface="Courier New"/>
              </a:rPr>
              <a:t>);</a:t>
            </a:r>
            <a:endParaRPr b="1" i="0" sz="17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700" u="none" cap="none" strike="noStrike">
                <a:solidFill>
                  <a:schemeClr val="dk1"/>
                </a:solidFill>
                <a:latin typeface="Courier New"/>
                <a:ea typeface="Courier New"/>
                <a:cs typeface="Courier New"/>
                <a:sym typeface="Courier New"/>
              </a:rPr>
              <a:t>   }</a:t>
            </a:r>
            <a:endParaRPr b="1" i="0" sz="17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t/>
            </a:r>
            <a:endParaRPr b="1" i="0" sz="1700" u="none" cap="none" strike="noStrike">
              <a:solidFill>
                <a:srgbClr val="D4D4D4"/>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700" u="none" cap="none" strike="noStrike">
                <a:solidFill>
                  <a:srgbClr val="D4D4D4"/>
                </a:solidFill>
                <a:latin typeface="Courier New"/>
                <a:ea typeface="Courier New"/>
                <a:cs typeface="Courier New"/>
                <a:sym typeface="Courier New"/>
              </a:rPr>
              <a:t>   </a:t>
            </a:r>
            <a:r>
              <a:rPr b="1" i="0" lang="en-US" sz="1700" u="none" cap="none" strike="noStrike">
                <a:solidFill>
                  <a:srgbClr val="499CD5"/>
                </a:solidFill>
                <a:latin typeface="Courier New"/>
                <a:ea typeface="Courier New"/>
                <a:cs typeface="Courier New"/>
                <a:sym typeface="Courier New"/>
              </a:rPr>
              <a:t>static void </a:t>
            </a:r>
            <a:r>
              <a:rPr b="1" i="0" lang="en-US" sz="1700" u="none" cap="none" strike="noStrike">
                <a:solidFill>
                  <a:srgbClr val="188038"/>
                </a:solidFill>
                <a:latin typeface="Courier New"/>
                <a:ea typeface="Courier New"/>
                <a:cs typeface="Courier New"/>
                <a:sym typeface="Courier New"/>
              </a:rPr>
              <a:t>miFuncion</a:t>
            </a:r>
            <a:r>
              <a:rPr b="1" i="0" lang="en-US" sz="1700" u="none" cap="none" strike="noStrike">
                <a:solidFill>
                  <a:schemeClr val="dk1"/>
                </a:solidFill>
                <a:latin typeface="Courier New"/>
                <a:ea typeface="Courier New"/>
                <a:cs typeface="Courier New"/>
                <a:sym typeface="Courier New"/>
              </a:rPr>
              <a:t>(String nombre) {</a:t>
            </a:r>
            <a:endParaRPr b="1" i="0" sz="17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700" u="none" cap="none" strike="noStrike">
                <a:solidFill>
                  <a:srgbClr val="D4D4D4"/>
                </a:solidFill>
                <a:latin typeface="Courier New"/>
                <a:ea typeface="Courier New"/>
                <a:cs typeface="Courier New"/>
                <a:sym typeface="Courier New"/>
              </a:rPr>
              <a:t>       </a:t>
            </a:r>
            <a:r>
              <a:rPr b="1" i="0" lang="en-US" sz="1700" u="none" cap="none" strike="noStrike">
                <a:solidFill>
                  <a:srgbClr val="39C8B0"/>
                </a:solidFill>
                <a:latin typeface="Courier New"/>
                <a:ea typeface="Courier New"/>
                <a:cs typeface="Courier New"/>
                <a:sym typeface="Courier New"/>
              </a:rPr>
              <a:t>System</a:t>
            </a:r>
            <a:r>
              <a:rPr b="1" i="0" lang="en-US" sz="1700" u="none" cap="none" strike="noStrike">
                <a:solidFill>
                  <a:schemeClr val="dk1"/>
                </a:solidFill>
                <a:latin typeface="Courier New"/>
                <a:ea typeface="Courier New"/>
                <a:cs typeface="Courier New"/>
                <a:sym typeface="Courier New"/>
              </a:rPr>
              <a:t>.</a:t>
            </a:r>
            <a:r>
              <a:rPr b="1" i="0" lang="en-US" sz="1700" u="none" cap="none" strike="noStrike">
                <a:solidFill>
                  <a:srgbClr val="FFC66D"/>
                </a:solidFill>
                <a:latin typeface="Courier New"/>
                <a:ea typeface="Courier New"/>
                <a:cs typeface="Courier New"/>
                <a:sym typeface="Courier New"/>
              </a:rPr>
              <a:t>out</a:t>
            </a:r>
            <a:r>
              <a:rPr b="1" i="0" lang="en-US" sz="1700" u="none" cap="none" strike="noStrike">
                <a:solidFill>
                  <a:schemeClr val="dk1"/>
                </a:solidFill>
                <a:latin typeface="Courier New"/>
                <a:ea typeface="Courier New"/>
                <a:cs typeface="Courier New"/>
                <a:sym typeface="Courier New"/>
              </a:rPr>
              <a:t>.</a:t>
            </a:r>
            <a:r>
              <a:rPr b="1" i="0" lang="en-US" sz="1700" u="none" cap="none" strike="noStrike">
                <a:solidFill>
                  <a:srgbClr val="188038"/>
                </a:solidFill>
                <a:latin typeface="Courier New"/>
                <a:ea typeface="Courier New"/>
                <a:cs typeface="Courier New"/>
                <a:sym typeface="Courier New"/>
              </a:rPr>
              <a:t>println</a:t>
            </a:r>
            <a:r>
              <a:rPr b="1" i="0" lang="en-US" sz="1700" u="none" cap="none" strike="noStrike">
                <a:solidFill>
                  <a:schemeClr val="dk1"/>
                </a:solidFill>
                <a:latin typeface="Courier New"/>
                <a:ea typeface="Courier New"/>
                <a:cs typeface="Courier New"/>
                <a:sym typeface="Courier New"/>
              </a:rPr>
              <a:t>(</a:t>
            </a:r>
            <a:r>
              <a:rPr b="1" i="0" lang="en-US" sz="1700" u="none" cap="none" strike="noStrike">
                <a:solidFill>
                  <a:srgbClr val="CD9069"/>
                </a:solidFill>
                <a:latin typeface="Courier New"/>
                <a:ea typeface="Courier New"/>
                <a:cs typeface="Courier New"/>
                <a:sym typeface="Courier New"/>
              </a:rPr>
              <a:t>"Hola " </a:t>
            </a:r>
            <a:r>
              <a:rPr b="1" i="0" lang="en-US" sz="1700" u="none" cap="none" strike="noStrike">
                <a:solidFill>
                  <a:schemeClr val="dk1"/>
                </a:solidFill>
                <a:latin typeface="Courier New"/>
                <a:ea typeface="Courier New"/>
                <a:cs typeface="Courier New"/>
                <a:sym typeface="Courier New"/>
              </a:rPr>
              <a:t>+ nombre);</a:t>
            </a:r>
            <a:endParaRPr b="1" i="0" sz="17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700" u="none" cap="none" strike="noStrike">
                <a:solidFill>
                  <a:srgbClr val="D4D4D4"/>
                </a:solidFill>
                <a:latin typeface="Courier New"/>
                <a:ea typeface="Courier New"/>
                <a:cs typeface="Courier New"/>
                <a:sym typeface="Courier New"/>
              </a:rPr>
              <a:t>   </a:t>
            </a:r>
            <a:r>
              <a:rPr b="1" i="0" lang="en-US" sz="1700" u="none" cap="none" strike="noStrike">
                <a:solidFill>
                  <a:schemeClr val="dk1"/>
                </a:solidFill>
                <a:latin typeface="Courier New"/>
                <a:ea typeface="Courier New"/>
                <a:cs typeface="Courier New"/>
                <a:sym typeface="Courier New"/>
              </a:rPr>
              <a:t>}</a:t>
            </a:r>
            <a:endParaRPr b="1" i="0" sz="17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t/>
            </a:r>
            <a:endParaRPr b="1" i="0" sz="1700" u="none" cap="none" strike="noStrike">
              <a:solidFill>
                <a:srgbClr val="D4D4D4"/>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700" u="none" cap="none" strike="noStrike">
                <a:solidFill>
                  <a:schemeClr val="dk1"/>
                </a:solidFill>
                <a:latin typeface="Courier New"/>
                <a:ea typeface="Courier New"/>
                <a:cs typeface="Courier New"/>
                <a:sym typeface="Courier New"/>
              </a:rPr>
              <a:t>}</a:t>
            </a:r>
            <a:endParaRPr b="1" i="0" sz="1700" u="none" cap="none" strike="noStrike">
              <a:solidFill>
                <a:schemeClr val="dk1"/>
              </a:solidFill>
              <a:latin typeface="Courier New"/>
              <a:ea typeface="Courier New"/>
              <a:cs typeface="Courier New"/>
              <a:sym typeface="Courier New"/>
            </a:endParaRPr>
          </a:p>
        </p:txBody>
      </p:sp>
      <p:sp>
        <p:nvSpPr>
          <p:cNvPr id="583" name="Google Shape;583;g1e1e69e2135_0_468"/>
          <p:cNvSpPr/>
          <p:nvPr/>
        </p:nvSpPr>
        <p:spPr>
          <a:xfrm>
            <a:off x="7180175" y="4234200"/>
            <a:ext cx="2004900" cy="33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g1e1e69e2135_0_468"/>
          <p:cNvSpPr/>
          <p:nvPr/>
        </p:nvSpPr>
        <p:spPr>
          <a:xfrm>
            <a:off x="1216200" y="3196826"/>
            <a:ext cx="2212800" cy="1896000"/>
          </a:xfrm>
          <a:prstGeom prst="rect">
            <a:avLst/>
          </a:prstGeom>
          <a:solidFill>
            <a:srgbClr val="64CB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rebuchet MS"/>
                <a:ea typeface="Trebuchet MS"/>
                <a:cs typeface="Trebuchet MS"/>
                <a:sym typeface="Trebuchet MS"/>
              </a:rPr>
              <a:t>La función tiene un parámetro de tipo </a:t>
            </a:r>
            <a:r>
              <a:rPr b="1" i="0" lang="en-US" sz="1800" u="none" cap="none" strike="noStrike">
                <a:solidFill>
                  <a:srgbClr val="000000"/>
                </a:solidFill>
                <a:latin typeface="Courier New"/>
                <a:ea typeface="Courier New"/>
                <a:cs typeface="Courier New"/>
                <a:sym typeface="Courier New"/>
              </a:rPr>
              <a:t>String </a:t>
            </a:r>
            <a:r>
              <a:rPr b="0" i="0" lang="en-US" sz="1800" u="none" cap="none" strike="noStrike">
                <a:solidFill>
                  <a:srgbClr val="000000"/>
                </a:solidFill>
                <a:latin typeface="Trebuchet MS"/>
                <a:ea typeface="Trebuchet MS"/>
                <a:cs typeface="Trebuchet MS"/>
                <a:sym typeface="Trebuchet MS"/>
              </a:rPr>
              <a:t>llamado </a:t>
            </a:r>
            <a:r>
              <a:rPr b="1" i="0" lang="en-US" sz="1800" u="none" cap="none" strike="noStrike">
                <a:solidFill>
                  <a:srgbClr val="000000"/>
                </a:solidFill>
                <a:latin typeface="Courier New"/>
                <a:ea typeface="Courier New"/>
                <a:cs typeface="Courier New"/>
                <a:sym typeface="Courier New"/>
              </a:rPr>
              <a:t>nombre</a:t>
            </a:r>
            <a:r>
              <a:rPr b="0" i="0" lang="en-US" sz="1800" u="none" cap="none" strike="noStrike">
                <a:solidFill>
                  <a:srgbClr val="000000"/>
                </a:solidFill>
                <a:latin typeface="Trebuchet MS"/>
                <a:ea typeface="Trebuchet MS"/>
                <a:cs typeface="Trebuchet MS"/>
                <a:sym typeface="Trebuchet MS"/>
              </a:rPr>
              <a:t>.</a:t>
            </a:r>
            <a:endParaRPr b="0" i="0" sz="18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88" name="Shape 588"/>
        <p:cNvGrpSpPr/>
        <p:nvPr/>
      </p:nvGrpSpPr>
      <p:grpSpPr>
        <a:xfrm>
          <a:off x="0" y="0"/>
          <a:ext cx="0" cy="0"/>
          <a:chOff x="0" y="0"/>
          <a:chExt cx="0" cy="0"/>
        </a:xfrm>
      </p:grpSpPr>
      <p:sp>
        <p:nvSpPr>
          <p:cNvPr id="589" name="Google Shape;589;g1e1e69e2135_0_485"/>
          <p:cNvSpPr txBox="1"/>
          <p:nvPr/>
        </p:nvSpPr>
        <p:spPr>
          <a:xfrm>
            <a:off x="3964575" y="2613325"/>
            <a:ext cx="6186900" cy="3063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chemeClr val="dk1"/>
              </a:buClr>
              <a:buSzPts val="1100"/>
              <a:buFont typeface="Arial"/>
              <a:buNone/>
            </a:pPr>
            <a:r>
              <a:rPr b="1" i="0" lang="en-US" sz="1700" u="none" cap="none" strike="noStrike">
                <a:solidFill>
                  <a:srgbClr val="499CD5"/>
                </a:solidFill>
                <a:latin typeface="Courier New"/>
                <a:ea typeface="Courier New"/>
                <a:cs typeface="Courier New"/>
                <a:sym typeface="Courier New"/>
              </a:rPr>
              <a:t>public class </a:t>
            </a:r>
            <a:r>
              <a:rPr b="1" i="0" lang="en-US" sz="1700" u="none" cap="none" strike="noStrike">
                <a:solidFill>
                  <a:srgbClr val="39C8B0"/>
                </a:solidFill>
                <a:latin typeface="Courier New"/>
                <a:ea typeface="Courier New"/>
                <a:cs typeface="Courier New"/>
                <a:sym typeface="Courier New"/>
              </a:rPr>
              <a:t>Main </a:t>
            </a:r>
            <a:r>
              <a:rPr b="1" i="0" lang="en-US" sz="1700" u="none" cap="none" strike="noStrike">
                <a:solidFill>
                  <a:schemeClr val="dk1"/>
                </a:solidFill>
                <a:latin typeface="Courier New"/>
                <a:ea typeface="Courier New"/>
                <a:cs typeface="Courier New"/>
                <a:sym typeface="Courier New"/>
              </a:rPr>
              <a:t>{</a:t>
            </a:r>
            <a:endParaRPr b="1" i="0" sz="17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t/>
            </a:r>
            <a:endParaRPr b="1" i="0" sz="1700" u="none" cap="none" strike="noStrike">
              <a:solidFill>
                <a:srgbClr val="D4D4D4"/>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700" u="none" cap="none" strike="noStrike">
                <a:solidFill>
                  <a:srgbClr val="D4D4D4"/>
                </a:solidFill>
                <a:latin typeface="Courier New"/>
                <a:ea typeface="Courier New"/>
                <a:cs typeface="Courier New"/>
                <a:sym typeface="Courier New"/>
              </a:rPr>
              <a:t>   </a:t>
            </a:r>
            <a:r>
              <a:rPr b="1" i="0" lang="en-US" sz="1700" u="none" cap="none" strike="noStrike">
                <a:solidFill>
                  <a:srgbClr val="499CD5"/>
                </a:solidFill>
                <a:latin typeface="Courier New"/>
                <a:ea typeface="Courier New"/>
                <a:cs typeface="Courier New"/>
                <a:sym typeface="Courier New"/>
              </a:rPr>
              <a:t>public static void </a:t>
            </a:r>
            <a:r>
              <a:rPr b="1" i="0" lang="en-US" sz="1700" u="none" cap="none" strike="noStrike">
                <a:solidFill>
                  <a:srgbClr val="188038"/>
                </a:solidFill>
                <a:latin typeface="Courier New"/>
                <a:ea typeface="Courier New"/>
                <a:cs typeface="Courier New"/>
                <a:sym typeface="Courier New"/>
              </a:rPr>
              <a:t>main</a:t>
            </a:r>
            <a:r>
              <a:rPr b="1" i="0" lang="en-US" sz="1700" u="none" cap="none" strike="noStrike">
                <a:solidFill>
                  <a:schemeClr val="dk1"/>
                </a:solidFill>
                <a:latin typeface="Courier New"/>
                <a:ea typeface="Courier New"/>
                <a:cs typeface="Courier New"/>
                <a:sym typeface="Courier New"/>
              </a:rPr>
              <a:t>(</a:t>
            </a:r>
            <a:r>
              <a:rPr b="1" i="0" lang="en-US" sz="1700" u="none" cap="none" strike="noStrike">
                <a:solidFill>
                  <a:srgbClr val="39C8B0"/>
                </a:solidFill>
                <a:latin typeface="Courier New"/>
                <a:ea typeface="Courier New"/>
                <a:cs typeface="Courier New"/>
                <a:sym typeface="Courier New"/>
              </a:rPr>
              <a:t>String</a:t>
            </a:r>
            <a:r>
              <a:rPr b="1" i="0" lang="en-US" sz="1700" u="none" cap="none" strike="noStrike">
                <a:solidFill>
                  <a:schemeClr val="dk1"/>
                </a:solidFill>
                <a:latin typeface="Courier New"/>
                <a:ea typeface="Courier New"/>
                <a:cs typeface="Courier New"/>
                <a:sym typeface="Courier New"/>
              </a:rPr>
              <a:t>[]</a:t>
            </a:r>
            <a:r>
              <a:rPr b="1" i="0" lang="en-US" sz="1700" u="none" cap="none" strike="noStrike">
                <a:solidFill>
                  <a:srgbClr val="D4D4D4"/>
                </a:solidFill>
                <a:latin typeface="Courier New"/>
                <a:ea typeface="Courier New"/>
                <a:cs typeface="Courier New"/>
                <a:sym typeface="Courier New"/>
              </a:rPr>
              <a:t> </a:t>
            </a:r>
            <a:r>
              <a:rPr b="1" i="0" lang="en-US" sz="1700" u="none" cap="none" strike="noStrike">
                <a:solidFill>
                  <a:srgbClr val="188038"/>
                </a:solidFill>
                <a:latin typeface="Courier New"/>
                <a:ea typeface="Courier New"/>
                <a:cs typeface="Courier New"/>
                <a:sym typeface="Courier New"/>
              </a:rPr>
              <a:t>args</a:t>
            </a:r>
            <a:r>
              <a:rPr b="1" i="0" lang="en-US" sz="1700" u="none" cap="none" strike="noStrike">
                <a:solidFill>
                  <a:schemeClr val="dk1"/>
                </a:solidFill>
                <a:latin typeface="Courier New"/>
                <a:ea typeface="Courier New"/>
                <a:cs typeface="Courier New"/>
                <a:sym typeface="Courier New"/>
              </a:rPr>
              <a:t>) {</a:t>
            </a:r>
            <a:endParaRPr b="1" i="0" sz="17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700" u="none" cap="none" strike="noStrike">
                <a:solidFill>
                  <a:srgbClr val="D4D4D4"/>
                </a:solidFill>
                <a:latin typeface="Courier New"/>
                <a:ea typeface="Courier New"/>
                <a:cs typeface="Courier New"/>
                <a:sym typeface="Courier New"/>
              </a:rPr>
              <a:t>       </a:t>
            </a:r>
            <a:r>
              <a:rPr b="1" i="0" lang="en-US" sz="1700" u="none" cap="none" strike="noStrike">
                <a:solidFill>
                  <a:schemeClr val="dk1"/>
                </a:solidFill>
                <a:latin typeface="Courier New"/>
                <a:ea typeface="Courier New"/>
                <a:cs typeface="Courier New"/>
                <a:sym typeface="Courier New"/>
              </a:rPr>
              <a:t>miFuncion(</a:t>
            </a:r>
            <a:r>
              <a:rPr b="1" i="0" lang="en-US" sz="1700" u="none" cap="none" strike="noStrike">
                <a:solidFill>
                  <a:srgbClr val="CD9069"/>
                </a:solidFill>
                <a:latin typeface="Courier New"/>
                <a:ea typeface="Courier New"/>
                <a:cs typeface="Courier New"/>
                <a:sym typeface="Courier New"/>
              </a:rPr>
              <a:t>"Juan Perez"</a:t>
            </a:r>
            <a:r>
              <a:rPr b="1" i="0" lang="en-US" sz="1700" u="none" cap="none" strike="noStrike">
                <a:solidFill>
                  <a:schemeClr val="dk1"/>
                </a:solidFill>
                <a:latin typeface="Courier New"/>
                <a:ea typeface="Courier New"/>
                <a:cs typeface="Courier New"/>
                <a:sym typeface="Courier New"/>
              </a:rPr>
              <a:t>);</a:t>
            </a:r>
            <a:endParaRPr b="1" i="0" sz="17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700" u="none" cap="none" strike="noStrike">
                <a:solidFill>
                  <a:schemeClr val="dk1"/>
                </a:solidFill>
                <a:latin typeface="Courier New"/>
                <a:ea typeface="Courier New"/>
                <a:cs typeface="Courier New"/>
                <a:sym typeface="Courier New"/>
              </a:rPr>
              <a:t>   }</a:t>
            </a:r>
            <a:endParaRPr b="1" i="0" sz="17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t/>
            </a:r>
            <a:endParaRPr b="1" i="0" sz="1700" u="none" cap="none" strike="noStrike">
              <a:solidFill>
                <a:srgbClr val="D4D4D4"/>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700" u="none" cap="none" strike="noStrike">
                <a:solidFill>
                  <a:srgbClr val="D4D4D4"/>
                </a:solidFill>
                <a:latin typeface="Courier New"/>
                <a:ea typeface="Courier New"/>
                <a:cs typeface="Courier New"/>
                <a:sym typeface="Courier New"/>
              </a:rPr>
              <a:t>   </a:t>
            </a:r>
            <a:r>
              <a:rPr b="1" i="0" lang="en-US" sz="1700" u="none" cap="none" strike="noStrike">
                <a:solidFill>
                  <a:srgbClr val="499CD5"/>
                </a:solidFill>
                <a:latin typeface="Courier New"/>
                <a:ea typeface="Courier New"/>
                <a:cs typeface="Courier New"/>
                <a:sym typeface="Courier New"/>
              </a:rPr>
              <a:t>static void </a:t>
            </a:r>
            <a:r>
              <a:rPr b="1" i="0" lang="en-US" sz="1700" u="none" cap="none" strike="noStrike">
                <a:solidFill>
                  <a:srgbClr val="188038"/>
                </a:solidFill>
                <a:latin typeface="Courier New"/>
                <a:ea typeface="Courier New"/>
                <a:cs typeface="Courier New"/>
                <a:sym typeface="Courier New"/>
              </a:rPr>
              <a:t>miFuncion</a:t>
            </a:r>
            <a:r>
              <a:rPr b="1" i="0" lang="en-US" sz="1700" u="none" cap="none" strike="noStrike">
                <a:solidFill>
                  <a:schemeClr val="dk1"/>
                </a:solidFill>
                <a:latin typeface="Courier New"/>
                <a:ea typeface="Courier New"/>
                <a:cs typeface="Courier New"/>
                <a:sym typeface="Courier New"/>
              </a:rPr>
              <a:t>(String nombre) {</a:t>
            </a:r>
            <a:endParaRPr b="1" i="0" sz="17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700" u="none" cap="none" strike="noStrike">
                <a:solidFill>
                  <a:srgbClr val="D4D4D4"/>
                </a:solidFill>
                <a:latin typeface="Courier New"/>
                <a:ea typeface="Courier New"/>
                <a:cs typeface="Courier New"/>
                <a:sym typeface="Courier New"/>
              </a:rPr>
              <a:t>       </a:t>
            </a:r>
            <a:r>
              <a:rPr b="1" i="0" lang="en-US" sz="1700" u="none" cap="none" strike="noStrike">
                <a:solidFill>
                  <a:srgbClr val="39C8B0"/>
                </a:solidFill>
                <a:latin typeface="Courier New"/>
                <a:ea typeface="Courier New"/>
                <a:cs typeface="Courier New"/>
                <a:sym typeface="Courier New"/>
              </a:rPr>
              <a:t>System</a:t>
            </a:r>
            <a:r>
              <a:rPr b="1" i="0" lang="en-US" sz="1700" u="none" cap="none" strike="noStrike">
                <a:solidFill>
                  <a:schemeClr val="dk1"/>
                </a:solidFill>
                <a:latin typeface="Courier New"/>
                <a:ea typeface="Courier New"/>
                <a:cs typeface="Courier New"/>
                <a:sym typeface="Courier New"/>
              </a:rPr>
              <a:t>.</a:t>
            </a:r>
            <a:r>
              <a:rPr b="1" i="0" lang="en-US" sz="1700" u="none" cap="none" strike="noStrike">
                <a:solidFill>
                  <a:srgbClr val="FFC66D"/>
                </a:solidFill>
                <a:latin typeface="Courier New"/>
                <a:ea typeface="Courier New"/>
                <a:cs typeface="Courier New"/>
                <a:sym typeface="Courier New"/>
              </a:rPr>
              <a:t>out</a:t>
            </a:r>
            <a:r>
              <a:rPr b="1" i="0" lang="en-US" sz="1700" u="none" cap="none" strike="noStrike">
                <a:solidFill>
                  <a:schemeClr val="dk1"/>
                </a:solidFill>
                <a:latin typeface="Courier New"/>
                <a:ea typeface="Courier New"/>
                <a:cs typeface="Courier New"/>
                <a:sym typeface="Courier New"/>
              </a:rPr>
              <a:t>.</a:t>
            </a:r>
            <a:r>
              <a:rPr b="1" i="0" lang="en-US" sz="1700" u="none" cap="none" strike="noStrike">
                <a:solidFill>
                  <a:srgbClr val="188038"/>
                </a:solidFill>
                <a:latin typeface="Courier New"/>
                <a:ea typeface="Courier New"/>
                <a:cs typeface="Courier New"/>
                <a:sym typeface="Courier New"/>
              </a:rPr>
              <a:t>println</a:t>
            </a:r>
            <a:r>
              <a:rPr b="1" i="0" lang="en-US" sz="1700" u="none" cap="none" strike="noStrike">
                <a:solidFill>
                  <a:schemeClr val="dk1"/>
                </a:solidFill>
                <a:latin typeface="Courier New"/>
                <a:ea typeface="Courier New"/>
                <a:cs typeface="Courier New"/>
                <a:sym typeface="Courier New"/>
              </a:rPr>
              <a:t>(</a:t>
            </a:r>
            <a:r>
              <a:rPr b="1" i="0" lang="en-US" sz="1700" u="none" cap="none" strike="noStrike">
                <a:solidFill>
                  <a:srgbClr val="CD9069"/>
                </a:solidFill>
                <a:latin typeface="Courier New"/>
                <a:ea typeface="Courier New"/>
                <a:cs typeface="Courier New"/>
                <a:sym typeface="Courier New"/>
              </a:rPr>
              <a:t>"Hola " </a:t>
            </a:r>
            <a:r>
              <a:rPr b="1" i="0" lang="en-US" sz="1700" u="none" cap="none" strike="noStrike">
                <a:solidFill>
                  <a:schemeClr val="dk1"/>
                </a:solidFill>
                <a:latin typeface="Courier New"/>
                <a:ea typeface="Courier New"/>
                <a:cs typeface="Courier New"/>
                <a:sym typeface="Courier New"/>
              </a:rPr>
              <a:t>+ nombre);</a:t>
            </a:r>
            <a:endParaRPr b="1" i="0" sz="17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700" u="none" cap="none" strike="noStrike">
                <a:solidFill>
                  <a:srgbClr val="D4D4D4"/>
                </a:solidFill>
                <a:latin typeface="Courier New"/>
                <a:ea typeface="Courier New"/>
                <a:cs typeface="Courier New"/>
                <a:sym typeface="Courier New"/>
              </a:rPr>
              <a:t>   </a:t>
            </a:r>
            <a:r>
              <a:rPr b="1" i="0" lang="en-US" sz="1700" u="none" cap="none" strike="noStrike">
                <a:solidFill>
                  <a:schemeClr val="dk1"/>
                </a:solidFill>
                <a:latin typeface="Courier New"/>
                <a:ea typeface="Courier New"/>
                <a:cs typeface="Courier New"/>
                <a:sym typeface="Courier New"/>
              </a:rPr>
              <a:t>}</a:t>
            </a:r>
            <a:endParaRPr b="1" i="0" sz="17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t/>
            </a:r>
            <a:endParaRPr b="1" i="0" sz="1700" u="none" cap="none" strike="noStrike">
              <a:solidFill>
                <a:srgbClr val="D4D4D4"/>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700" u="none" cap="none" strike="noStrike">
                <a:solidFill>
                  <a:schemeClr val="dk1"/>
                </a:solidFill>
                <a:latin typeface="Courier New"/>
                <a:ea typeface="Courier New"/>
                <a:cs typeface="Courier New"/>
                <a:sym typeface="Courier New"/>
              </a:rPr>
              <a:t>}</a:t>
            </a:r>
            <a:endParaRPr b="1" i="0" sz="1700" u="none" cap="none" strike="noStrike">
              <a:solidFill>
                <a:schemeClr val="dk1"/>
              </a:solidFill>
              <a:latin typeface="Courier New"/>
              <a:ea typeface="Courier New"/>
              <a:cs typeface="Courier New"/>
              <a:sym typeface="Courier New"/>
            </a:endParaRPr>
          </a:p>
        </p:txBody>
      </p:sp>
      <p:sp>
        <p:nvSpPr>
          <p:cNvPr id="590" name="Google Shape;590;g1e1e69e2135_0_485"/>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91" name="Google Shape;591;g1e1e69e2135_0_485"/>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92" name="Google Shape;592;g1e1e69e2135_0_485"/>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593" name="Google Shape;593;g1e1e69e2135_0_485"/>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594" name="Google Shape;594;g1e1e69e2135_0_485"/>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g1e1e69e2135_0_485"/>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596" name="Google Shape;596;g1e1e69e2135_0_485"/>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g1e1e69e2135_0_485"/>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98" name="Google Shape;598;g1e1e69e2135_0_485"/>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i="0" lang="en-US" sz="2000" u="none" cap="none" strike="noStrike">
                <a:solidFill>
                  <a:srgbClr val="003870"/>
                </a:solidFill>
                <a:latin typeface="Trebuchet MS"/>
                <a:ea typeface="Trebuchet MS"/>
                <a:cs typeface="Trebuchet MS"/>
                <a:sym typeface="Trebuchet MS"/>
              </a:rPr>
              <a:t>Sintaxis Funciones</a:t>
            </a:r>
            <a:endParaRPr b="1" i="0" sz="2000" u="none" cap="none" strike="noStrike">
              <a:solidFill>
                <a:srgbClr val="003870"/>
              </a:solidFill>
              <a:latin typeface="Trebuchet MS"/>
              <a:ea typeface="Trebuchet MS"/>
              <a:cs typeface="Trebuchet MS"/>
              <a:sym typeface="Trebuchet MS"/>
            </a:endParaRPr>
          </a:p>
        </p:txBody>
      </p:sp>
      <p:sp>
        <p:nvSpPr>
          <p:cNvPr id="599" name="Google Shape;599;g1e1e69e2135_0_485"/>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00" name="Google Shape;600;g1e1e69e2135_0_485"/>
          <p:cNvSpPr txBox="1"/>
          <p:nvPr/>
        </p:nvSpPr>
        <p:spPr>
          <a:xfrm>
            <a:off x="840375" y="1610400"/>
            <a:ext cx="9988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rebuchet MS"/>
                <a:ea typeface="Trebuchet MS"/>
                <a:cs typeface="Trebuchet MS"/>
                <a:sym typeface="Trebuchet MS"/>
              </a:rPr>
              <a:t>2. Ejemplo básico de una </a:t>
            </a:r>
            <a:r>
              <a:rPr b="1" i="0" lang="en-US" sz="2000" u="none" cap="none" strike="noStrike">
                <a:solidFill>
                  <a:schemeClr val="dk1"/>
                </a:solidFill>
                <a:latin typeface="Trebuchet MS"/>
                <a:ea typeface="Trebuchet MS"/>
                <a:cs typeface="Trebuchet MS"/>
                <a:sym typeface="Trebuchet MS"/>
              </a:rPr>
              <a:t>función sin retorno con parámetros</a:t>
            </a:r>
            <a:r>
              <a:rPr b="0" i="0" lang="en-US" sz="2000" u="none" cap="none" strike="noStrike">
                <a:solidFill>
                  <a:schemeClr val="dk1"/>
                </a:solidFill>
                <a:latin typeface="Trebuchet MS"/>
                <a:ea typeface="Trebuchet MS"/>
                <a:cs typeface="Trebuchet MS"/>
                <a:sym typeface="Trebuchet MS"/>
              </a:rPr>
              <a:t> (procedimiento):</a:t>
            </a:r>
            <a:endParaRPr b="0" i="0" sz="2000" u="none" cap="none" strike="noStrike">
              <a:solidFill>
                <a:schemeClr val="dk1"/>
              </a:solidFill>
              <a:latin typeface="Trebuchet MS"/>
              <a:ea typeface="Trebuchet MS"/>
              <a:cs typeface="Trebuchet MS"/>
              <a:sym typeface="Trebuchet MS"/>
            </a:endParaRPr>
          </a:p>
        </p:txBody>
      </p:sp>
      <p:sp>
        <p:nvSpPr>
          <p:cNvPr id="601" name="Google Shape;601;g1e1e69e2135_0_485"/>
          <p:cNvSpPr/>
          <p:nvPr/>
        </p:nvSpPr>
        <p:spPr>
          <a:xfrm>
            <a:off x="4881950" y="3468975"/>
            <a:ext cx="3264300" cy="33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g1e1e69e2135_0_485"/>
          <p:cNvSpPr/>
          <p:nvPr/>
        </p:nvSpPr>
        <p:spPr>
          <a:xfrm>
            <a:off x="1009900" y="2834125"/>
            <a:ext cx="2343000" cy="2621400"/>
          </a:xfrm>
          <a:prstGeom prst="rect">
            <a:avLst/>
          </a:prstGeom>
          <a:solidFill>
            <a:srgbClr val="64CB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rebuchet MS"/>
                <a:ea typeface="Trebuchet MS"/>
                <a:cs typeface="Trebuchet MS"/>
                <a:sym typeface="Trebuchet MS"/>
              </a:rPr>
              <a:t>Debido a que la función tiene un parámetro de tipo </a:t>
            </a:r>
            <a:r>
              <a:rPr b="1" i="0" lang="en-US" sz="1800" u="none" cap="none" strike="noStrike">
                <a:solidFill>
                  <a:srgbClr val="000000"/>
                </a:solidFill>
                <a:latin typeface="Courier New"/>
                <a:ea typeface="Courier New"/>
                <a:cs typeface="Courier New"/>
                <a:sym typeface="Courier New"/>
              </a:rPr>
              <a:t>String</a:t>
            </a:r>
            <a:r>
              <a:rPr b="0" i="0" lang="en-US" sz="1800" u="none" cap="none" strike="noStrike">
                <a:solidFill>
                  <a:srgbClr val="000000"/>
                </a:solidFill>
                <a:latin typeface="Trebuchet MS"/>
                <a:ea typeface="Trebuchet MS"/>
                <a:cs typeface="Trebuchet MS"/>
                <a:sym typeface="Trebuchet MS"/>
              </a:rPr>
              <a:t>, es necesario ingresarle un </a:t>
            </a:r>
            <a:r>
              <a:rPr b="1" i="0" lang="en-US" sz="1800" u="none" cap="none" strike="noStrike">
                <a:solidFill>
                  <a:srgbClr val="000000"/>
                </a:solidFill>
                <a:latin typeface="Courier New"/>
                <a:ea typeface="Courier New"/>
                <a:cs typeface="Courier New"/>
                <a:sym typeface="Courier New"/>
              </a:rPr>
              <a:t>String </a:t>
            </a:r>
            <a:r>
              <a:rPr b="0" i="0" lang="en-US" sz="1800" u="none" cap="none" strike="noStrike">
                <a:solidFill>
                  <a:srgbClr val="000000"/>
                </a:solidFill>
                <a:latin typeface="Trebuchet MS"/>
                <a:ea typeface="Trebuchet MS"/>
                <a:cs typeface="Trebuchet MS"/>
                <a:sym typeface="Trebuchet MS"/>
              </a:rPr>
              <a:t>al momento de invocarla.</a:t>
            </a:r>
            <a:endParaRPr b="0" i="0" sz="18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06" name="Shape 606"/>
        <p:cNvGrpSpPr/>
        <p:nvPr/>
      </p:nvGrpSpPr>
      <p:grpSpPr>
        <a:xfrm>
          <a:off x="0" y="0"/>
          <a:ext cx="0" cy="0"/>
          <a:chOff x="0" y="0"/>
          <a:chExt cx="0" cy="0"/>
        </a:xfrm>
      </p:grpSpPr>
      <p:sp>
        <p:nvSpPr>
          <p:cNvPr id="607" name="Google Shape;607;g1e1e69e2135_0_503"/>
          <p:cNvSpPr txBox="1"/>
          <p:nvPr/>
        </p:nvSpPr>
        <p:spPr>
          <a:xfrm>
            <a:off x="4359563" y="2681500"/>
            <a:ext cx="6186900" cy="3063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chemeClr val="dk1"/>
              </a:buClr>
              <a:buSzPts val="1100"/>
              <a:buFont typeface="Arial"/>
              <a:buNone/>
            </a:pPr>
            <a:r>
              <a:rPr b="1" i="0" lang="en-US" sz="1700" u="none" cap="none" strike="noStrike">
                <a:solidFill>
                  <a:srgbClr val="499CD5"/>
                </a:solidFill>
                <a:latin typeface="Courier New"/>
                <a:ea typeface="Courier New"/>
                <a:cs typeface="Courier New"/>
                <a:sym typeface="Courier New"/>
              </a:rPr>
              <a:t>public class </a:t>
            </a:r>
            <a:r>
              <a:rPr b="1" i="0" lang="en-US" sz="1700" u="none" cap="none" strike="noStrike">
                <a:solidFill>
                  <a:srgbClr val="39C8B0"/>
                </a:solidFill>
                <a:latin typeface="Courier New"/>
                <a:ea typeface="Courier New"/>
                <a:cs typeface="Courier New"/>
                <a:sym typeface="Courier New"/>
              </a:rPr>
              <a:t>Main </a:t>
            </a:r>
            <a:r>
              <a:rPr b="1" i="0" lang="en-US" sz="1700" u="none" cap="none" strike="noStrike">
                <a:solidFill>
                  <a:schemeClr val="dk1"/>
                </a:solidFill>
                <a:latin typeface="Courier New"/>
                <a:ea typeface="Courier New"/>
                <a:cs typeface="Courier New"/>
                <a:sym typeface="Courier New"/>
              </a:rPr>
              <a:t>{</a:t>
            </a:r>
            <a:endParaRPr b="1" i="0" sz="17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t/>
            </a:r>
            <a:endParaRPr b="1" i="0" sz="1700" u="none" cap="none" strike="noStrike">
              <a:solidFill>
                <a:srgbClr val="D4D4D4"/>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700" u="none" cap="none" strike="noStrike">
                <a:solidFill>
                  <a:srgbClr val="D4D4D4"/>
                </a:solidFill>
                <a:latin typeface="Courier New"/>
                <a:ea typeface="Courier New"/>
                <a:cs typeface="Courier New"/>
                <a:sym typeface="Courier New"/>
              </a:rPr>
              <a:t>   </a:t>
            </a:r>
            <a:r>
              <a:rPr b="1" i="0" lang="en-US" sz="1700" u="none" cap="none" strike="noStrike">
                <a:solidFill>
                  <a:srgbClr val="499CD5"/>
                </a:solidFill>
                <a:latin typeface="Courier New"/>
                <a:ea typeface="Courier New"/>
                <a:cs typeface="Courier New"/>
                <a:sym typeface="Courier New"/>
              </a:rPr>
              <a:t>public static void </a:t>
            </a:r>
            <a:r>
              <a:rPr b="1" i="0" lang="en-US" sz="1700" u="none" cap="none" strike="noStrike">
                <a:solidFill>
                  <a:srgbClr val="188038"/>
                </a:solidFill>
                <a:latin typeface="Courier New"/>
                <a:ea typeface="Courier New"/>
                <a:cs typeface="Courier New"/>
                <a:sym typeface="Courier New"/>
              </a:rPr>
              <a:t>main</a:t>
            </a:r>
            <a:r>
              <a:rPr b="1" i="0" lang="en-US" sz="1700" u="none" cap="none" strike="noStrike">
                <a:solidFill>
                  <a:schemeClr val="dk1"/>
                </a:solidFill>
                <a:latin typeface="Courier New"/>
                <a:ea typeface="Courier New"/>
                <a:cs typeface="Courier New"/>
                <a:sym typeface="Courier New"/>
              </a:rPr>
              <a:t>(</a:t>
            </a:r>
            <a:r>
              <a:rPr b="1" i="0" lang="en-US" sz="1700" u="none" cap="none" strike="noStrike">
                <a:solidFill>
                  <a:srgbClr val="39C8B0"/>
                </a:solidFill>
                <a:latin typeface="Courier New"/>
                <a:ea typeface="Courier New"/>
                <a:cs typeface="Courier New"/>
                <a:sym typeface="Courier New"/>
              </a:rPr>
              <a:t>String</a:t>
            </a:r>
            <a:r>
              <a:rPr b="1" i="0" lang="en-US" sz="1700" u="none" cap="none" strike="noStrike">
                <a:solidFill>
                  <a:schemeClr val="dk1"/>
                </a:solidFill>
                <a:latin typeface="Courier New"/>
                <a:ea typeface="Courier New"/>
                <a:cs typeface="Courier New"/>
                <a:sym typeface="Courier New"/>
              </a:rPr>
              <a:t>[]</a:t>
            </a:r>
            <a:r>
              <a:rPr b="1" i="0" lang="en-US" sz="1700" u="none" cap="none" strike="noStrike">
                <a:solidFill>
                  <a:srgbClr val="D4D4D4"/>
                </a:solidFill>
                <a:latin typeface="Courier New"/>
                <a:ea typeface="Courier New"/>
                <a:cs typeface="Courier New"/>
                <a:sym typeface="Courier New"/>
              </a:rPr>
              <a:t> </a:t>
            </a:r>
            <a:r>
              <a:rPr b="1" i="0" lang="en-US" sz="1700" u="none" cap="none" strike="noStrike">
                <a:solidFill>
                  <a:srgbClr val="188038"/>
                </a:solidFill>
                <a:latin typeface="Courier New"/>
                <a:ea typeface="Courier New"/>
                <a:cs typeface="Courier New"/>
                <a:sym typeface="Courier New"/>
              </a:rPr>
              <a:t>args</a:t>
            </a:r>
            <a:r>
              <a:rPr b="1" i="0" lang="en-US" sz="1700" u="none" cap="none" strike="noStrike">
                <a:solidFill>
                  <a:schemeClr val="dk1"/>
                </a:solidFill>
                <a:latin typeface="Courier New"/>
                <a:ea typeface="Courier New"/>
                <a:cs typeface="Courier New"/>
                <a:sym typeface="Courier New"/>
              </a:rPr>
              <a:t>) {</a:t>
            </a:r>
            <a:endParaRPr b="1" i="0" sz="17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700" u="none" cap="none" strike="noStrike">
                <a:solidFill>
                  <a:srgbClr val="D4D4D4"/>
                </a:solidFill>
                <a:latin typeface="Courier New"/>
                <a:ea typeface="Courier New"/>
                <a:cs typeface="Courier New"/>
                <a:sym typeface="Courier New"/>
              </a:rPr>
              <a:t>       </a:t>
            </a:r>
            <a:r>
              <a:rPr b="1" i="0" lang="en-US" sz="1700" u="none" cap="none" strike="noStrike">
                <a:solidFill>
                  <a:schemeClr val="dk1"/>
                </a:solidFill>
                <a:latin typeface="Courier New"/>
                <a:ea typeface="Courier New"/>
                <a:cs typeface="Courier New"/>
                <a:sym typeface="Courier New"/>
              </a:rPr>
              <a:t>miFuncion(</a:t>
            </a:r>
            <a:r>
              <a:rPr b="1" i="0" lang="en-US" sz="1700" u="none" cap="none" strike="noStrike">
                <a:solidFill>
                  <a:srgbClr val="CD9069"/>
                </a:solidFill>
                <a:latin typeface="Courier New"/>
                <a:ea typeface="Courier New"/>
                <a:cs typeface="Courier New"/>
                <a:sym typeface="Courier New"/>
              </a:rPr>
              <a:t>"Juan Perez"</a:t>
            </a:r>
            <a:r>
              <a:rPr b="1" i="0" lang="en-US" sz="1700" u="none" cap="none" strike="noStrike">
                <a:solidFill>
                  <a:schemeClr val="dk1"/>
                </a:solidFill>
                <a:latin typeface="Courier New"/>
                <a:ea typeface="Courier New"/>
                <a:cs typeface="Courier New"/>
                <a:sym typeface="Courier New"/>
              </a:rPr>
              <a:t>);</a:t>
            </a:r>
            <a:endParaRPr b="1" i="0" sz="17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700" u="none" cap="none" strike="noStrike">
                <a:solidFill>
                  <a:schemeClr val="dk1"/>
                </a:solidFill>
                <a:latin typeface="Courier New"/>
                <a:ea typeface="Courier New"/>
                <a:cs typeface="Courier New"/>
                <a:sym typeface="Courier New"/>
              </a:rPr>
              <a:t>   }</a:t>
            </a:r>
            <a:endParaRPr b="1" i="0" sz="17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t/>
            </a:r>
            <a:endParaRPr b="1" i="0" sz="1700" u="none" cap="none" strike="noStrike">
              <a:solidFill>
                <a:srgbClr val="D4D4D4"/>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700" u="none" cap="none" strike="noStrike">
                <a:solidFill>
                  <a:srgbClr val="D4D4D4"/>
                </a:solidFill>
                <a:latin typeface="Courier New"/>
                <a:ea typeface="Courier New"/>
                <a:cs typeface="Courier New"/>
                <a:sym typeface="Courier New"/>
              </a:rPr>
              <a:t>   </a:t>
            </a:r>
            <a:r>
              <a:rPr b="1" i="0" lang="en-US" sz="1700" u="none" cap="none" strike="noStrike">
                <a:solidFill>
                  <a:srgbClr val="499CD5"/>
                </a:solidFill>
                <a:latin typeface="Courier New"/>
                <a:ea typeface="Courier New"/>
                <a:cs typeface="Courier New"/>
                <a:sym typeface="Courier New"/>
              </a:rPr>
              <a:t>static void </a:t>
            </a:r>
            <a:r>
              <a:rPr b="1" i="0" lang="en-US" sz="1700" u="none" cap="none" strike="noStrike">
                <a:solidFill>
                  <a:srgbClr val="188038"/>
                </a:solidFill>
                <a:latin typeface="Courier New"/>
                <a:ea typeface="Courier New"/>
                <a:cs typeface="Courier New"/>
                <a:sym typeface="Courier New"/>
              </a:rPr>
              <a:t>miFuncion</a:t>
            </a:r>
            <a:r>
              <a:rPr b="1" i="0" lang="en-US" sz="1700" u="none" cap="none" strike="noStrike">
                <a:solidFill>
                  <a:schemeClr val="dk1"/>
                </a:solidFill>
                <a:latin typeface="Courier New"/>
                <a:ea typeface="Courier New"/>
                <a:cs typeface="Courier New"/>
                <a:sym typeface="Courier New"/>
              </a:rPr>
              <a:t>(String nombre) {</a:t>
            </a:r>
            <a:endParaRPr b="1" i="0" sz="17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700" u="none" cap="none" strike="noStrike">
                <a:solidFill>
                  <a:srgbClr val="D4D4D4"/>
                </a:solidFill>
                <a:latin typeface="Courier New"/>
                <a:ea typeface="Courier New"/>
                <a:cs typeface="Courier New"/>
                <a:sym typeface="Courier New"/>
              </a:rPr>
              <a:t>       </a:t>
            </a:r>
            <a:r>
              <a:rPr b="1" i="0" lang="en-US" sz="1700" u="none" cap="none" strike="noStrike">
                <a:solidFill>
                  <a:srgbClr val="39C8B0"/>
                </a:solidFill>
                <a:latin typeface="Courier New"/>
                <a:ea typeface="Courier New"/>
                <a:cs typeface="Courier New"/>
                <a:sym typeface="Courier New"/>
              </a:rPr>
              <a:t>System</a:t>
            </a:r>
            <a:r>
              <a:rPr b="1" i="0" lang="en-US" sz="1700" u="none" cap="none" strike="noStrike">
                <a:solidFill>
                  <a:schemeClr val="dk1"/>
                </a:solidFill>
                <a:latin typeface="Courier New"/>
                <a:ea typeface="Courier New"/>
                <a:cs typeface="Courier New"/>
                <a:sym typeface="Courier New"/>
              </a:rPr>
              <a:t>.</a:t>
            </a:r>
            <a:r>
              <a:rPr b="1" i="0" lang="en-US" sz="1700" u="none" cap="none" strike="noStrike">
                <a:solidFill>
                  <a:srgbClr val="FFC66D"/>
                </a:solidFill>
                <a:latin typeface="Courier New"/>
                <a:ea typeface="Courier New"/>
                <a:cs typeface="Courier New"/>
                <a:sym typeface="Courier New"/>
              </a:rPr>
              <a:t>out</a:t>
            </a:r>
            <a:r>
              <a:rPr b="1" i="0" lang="en-US" sz="1700" u="none" cap="none" strike="noStrike">
                <a:solidFill>
                  <a:schemeClr val="dk1"/>
                </a:solidFill>
                <a:latin typeface="Courier New"/>
                <a:ea typeface="Courier New"/>
                <a:cs typeface="Courier New"/>
                <a:sym typeface="Courier New"/>
              </a:rPr>
              <a:t>.</a:t>
            </a:r>
            <a:r>
              <a:rPr b="1" i="0" lang="en-US" sz="1700" u="none" cap="none" strike="noStrike">
                <a:solidFill>
                  <a:srgbClr val="188038"/>
                </a:solidFill>
                <a:latin typeface="Courier New"/>
                <a:ea typeface="Courier New"/>
                <a:cs typeface="Courier New"/>
                <a:sym typeface="Courier New"/>
              </a:rPr>
              <a:t>println</a:t>
            </a:r>
            <a:r>
              <a:rPr b="1" i="0" lang="en-US" sz="1700" u="none" cap="none" strike="noStrike">
                <a:solidFill>
                  <a:schemeClr val="dk1"/>
                </a:solidFill>
                <a:latin typeface="Courier New"/>
                <a:ea typeface="Courier New"/>
                <a:cs typeface="Courier New"/>
                <a:sym typeface="Courier New"/>
              </a:rPr>
              <a:t>(</a:t>
            </a:r>
            <a:r>
              <a:rPr b="1" i="0" lang="en-US" sz="1700" u="none" cap="none" strike="noStrike">
                <a:solidFill>
                  <a:srgbClr val="CD9069"/>
                </a:solidFill>
                <a:latin typeface="Courier New"/>
                <a:ea typeface="Courier New"/>
                <a:cs typeface="Courier New"/>
                <a:sym typeface="Courier New"/>
              </a:rPr>
              <a:t>"Hola " </a:t>
            </a:r>
            <a:r>
              <a:rPr b="1" i="0" lang="en-US" sz="1700" u="none" cap="none" strike="noStrike">
                <a:solidFill>
                  <a:schemeClr val="dk1"/>
                </a:solidFill>
                <a:latin typeface="Courier New"/>
                <a:ea typeface="Courier New"/>
                <a:cs typeface="Courier New"/>
                <a:sym typeface="Courier New"/>
              </a:rPr>
              <a:t>+ nombre);</a:t>
            </a:r>
            <a:endParaRPr b="1" i="0" sz="17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700" u="none" cap="none" strike="noStrike">
                <a:solidFill>
                  <a:srgbClr val="D4D4D4"/>
                </a:solidFill>
                <a:latin typeface="Courier New"/>
                <a:ea typeface="Courier New"/>
                <a:cs typeface="Courier New"/>
                <a:sym typeface="Courier New"/>
              </a:rPr>
              <a:t>   </a:t>
            </a:r>
            <a:r>
              <a:rPr b="1" i="0" lang="en-US" sz="1700" u="none" cap="none" strike="noStrike">
                <a:solidFill>
                  <a:schemeClr val="dk1"/>
                </a:solidFill>
                <a:latin typeface="Courier New"/>
                <a:ea typeface="Courier New"/>
                <a:cs typeface="Courier New"/>
                <a:sym typeface="Courier New"/>
              </a:rPr>
              <a:t>}</a:t>
            </a:r>
            <a:endParaRPr b="1" i="0" sz="17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t/>
            </a:r>
            <a:endParaRPr b="1" i="0" sz="1700" u="none" cap="none" strike="noStrike">
              <a:solidFill>
                <a:srgbClr val="D4D4D4"/>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700" u="none" cap="none" strike="noStrike">
                <a:solidFill>
                  <a:schemeClr val="dk1"/>
                </a:solidFill>
                <a:latin typeface="Courier New"/>
                <a:ea typeface="Courier New"/>
                <a:cs typeface="Courier New"/>
                <a:sym typeface="Courier New"/>
              </a:rPr>
              <a:t>}</a:t>
            </a:r>
            <a:endParaRPr b="1" i="0" sz="1700" u="none" cap="none" strike="noStrike">
              <a:solidFill>
                <a:schemeClr val="dk1"/>
              </a:solidFill>
              <a:latin typeface="Courier New"/>
              <a:ea typeface="Courier New"/>
              <a:cs typeface="Courier New"/>
              <a:sym typeface="Courier New"/>
            </a:endParaRPr>
          </a:p>
        </p:txBody>
      </p:sp>
      <p:sp>
        <p:nvSpPr>
          <p:cNvPr id="608" name="Google Shape;608;g1e1e69e2135_0_503"/>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09" name="Google Shape;609;g1e1e69e2135_0_503"/>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10" name="Google Shape;610;g1e1e69e2135_0_503"/>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611" name="Google Shape;611;g1e1e69e2135_0_503"/>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612" name="Google Shape;612;g1e1e69e2135_0_503"/>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g1e1e69e2135_0_503"/>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614" name="Google Shape;614;g1e1e69e2135_0_503"/>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g1e1e69e2135_0_503"/>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16" name="Google Shape;616;g1e1e69e2135_0_503"/>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i="0" lang="en-US" sz="2000" u="none" cap="none" strike="noStrike">
                <a:solidFill>
                  <a:srgbClr val="003870"/>
                </a:solidFill>
                <a:latin typeface="Trebuchet MS"/>
                <a:ea typeface="Trebuchet MS"/>
                <a:cs typeface="Trebuchet MS"/>
                <a:sym typeface="Trebuchet MS"/>
              </a:rPr>
              <a:t>Sintaxis Funciones</a:t>
            </a:r>
            <a:endParaRPr b="1" i="0" sz="2000" u="none" cap="none" strike="noStrike">
              <a:solidFill>
                <a:srgbClr val="003870"/>
              </a:solidFill>
              <a:latin typeface="Trebuchet MS"/>
              <a:ea typeface="Trebuchet MS"/>
              <a:cs typeface="Trebuchet MS"/>
              <a:sym typeface="Trebuchet MS"/>
            </a:endParaRPr>
          </a:p>
        </p:txBody>
      </p:sp>
      <p:sp>
        <p:nvSpPr>
          <p:cNvPr id="617" name="Google Shape;617;g1e1e69e2135_0_503"/>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18" name="Google Shape;618;g1e1e69e2135_0_503"/>
          <p:cNvSpPr txBox="1"/>
          <p:nvPr/>
        </p:nvSpPr>
        <p:spPr>
          <a:xfrm>
            <a:off x="840375" y="1610400"/>
            <a:ext cx="9988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rebuchet MS"/>
                <a:ea typeface="Trebuchet MS"/>
                <a:cs typeface="Trebuchet MS"/>
                <a:sym typeface="Trebuchet MS"/>
              </a:rPr>
              <a:t>2. Ejemplo básico de una </a:t>
            </a:r>
            <a:r>
              <a:rPr b="1" i="0" lang="en-US" sz="2000" u="none" cap="none" strike="noStrike">
                <a:solidFill>
                  <a:schemeClr val="dk1"/>
                </a:solidFill>
                <a:latin typeface="Trebuchet MS"/>
                <a:ea typeface="Trebuchet MS"/>
                <a:cs typeface="Trebuchet MS"/>
                <a:sym typeface="Trebuchet MS"/>
              </a:rPr>
              <a:t>función sin retorno con parámetros</a:t>
            </a:r>
            <a:r>
              <a:rPr b="0" i="0" lang="en-US" sz="2000" u="none" cap="none" strike="noStrike">
                <a:solidFill>
                  <a:schemeClr val="dk1"/>
                </a:solidFill>
                <a:latin typeface="Trebuchet MS"/>
                <a:ea typeface="Trebuchet MS"/>
                <a:cs typeface="Trebuchet MS"/>
                <a:sym typeface="Trebuchet MS"/>
              </a:rPr>
              <a:t> (procedimiento):</a:t>
            </a:r>
            <a:endParaRPr b="0" i="0" sz="2000" u="none" cap="none" strike="noStrike">
              <a:solidFill>
                <a:schemeClr val="dk1"/>
              </a:solidFill>
              <a:latin typeface="Trebuchet MS"/>
              <a:ea typeface="Trebuchet MS"/>
              <a:cs typeface="Trebuchet MS"/>
              <a:sym typeface="Trebuchet MS"/>
            </a:endParaRPr>
          </a:p>
        </p:txBody>
      </p:sp>
      <p:sp>
        <p:nvSpPr>
          <p:cNvPr id="619" name="Google Shape;619;g1e1e69e2135_0_503"/>
          <p:cNvSpPr/>
          <p:nvPr/>
        </p:nvSpPr>
        <p:spPr>
          <a:xfrm>
            <a:off x="6662113" y="3537150"/>
            <a:ext cx="1569300" cy="33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g1e1e69e2135_0_503"/>
          <p:cNvSpPr/>
          <p:nvPr/>
        </p:nvSpPr>
        <p:spPr>
          <a:xfrm>
            <a:off x="968650" y="3000250"/>
            <a:ext cx="2906700" cy="2425500"/>
          </a:xfrm>
          <a:prstGeom prst="rect">
            <a:avLst/>
          </a:prstGeom>
          <a:solidFill>
            <a:srgbClr val="64CBC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Cuando se pasa un parámetro al método, se le llama argumento.</a:t>
            </a:r>
            <a:endParaRPr b="0" i="0" sz="1800" u="none" cap="none" strike="noStrike">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nsolas"/>
                <a:ea typeface="Consolas"/>
                <a:cs typeface="Consolas"/>
                <a:sym typeface="Consolas"/>
              </a:rPr>
              <a:t>"Juan Perez"</a:t>
            </a:r>
            <a:r>
              <a:rPr b="0" i="0" lang="en-US" sz="1800" u="none" cap="none" strike="noStrike">
                <a:solidFill>
                  <a:schemeClr val="dk1"/>
                </a:solidFill>
                <a:latin typeface="Trebuchet MS"/>
                <a:ea typeface="Trebuchet MS"/>
                <a:cs typeface="Trebuchet MS"/>
                <a:sym typeface="Trebuchet MS"/>
              </a:rPr>
              <a:t> es un argumento.</a:t>
            </a:r>
            <a:endParaRPr b="0" i="0" sz="1800" u="none" cap="none" strike="noStrike">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800" u="none" cap="none" strike="noStrike">
                <a:solidFill>
                  <a:schemeClr val="dk1"/>
                </a:solidFill>
                <a:latin typeface="Consolas"/>
                <a:ea typeface="Consolas"/>
                <a:cs typeface="Consolas"/>
                <a:sym typeface="Consolas"/>
              </a:rPr>
              <a:t>nombre</a:t>
            </a:r>
            <a:r>
              <a:rPr b="0" i="0" lang="en-US" sz="1800" u="none" cap="none" strike="noStrike">
                <a:solidFill>
                  <a:schemeClr val="dk1"/>
                </a:solidFill>
                <a:latin typeface="Trebuchet MS"/>
                <a:ea typeface="Trebuchet MS"/>
                <a:cs typeface="Trebuchet MS"/>
                <a:sym typeface="Trebuchet MS"/>
              </a:rPr>
              <a:t> es un parámetro.</a:t>
            </a:r>
            <a:endParaRPr b="0" i="0" sz="1800" u="none" cap="none" strike="noStrike">
              <a:solidFill>
                <a:schemeClr val="dk1"/>
              </a:solidFill>
              <a:latin typeface="Trebuchet MS"/>
              <a:ea typeface="Trebuchet MS"/>
              <a:cs typeface="Trebuchet MS"/>
              <a:sym typeface="Trebuchet MS"/>
            </a:endParaRPr>
          </a:p>
        </p:txBody>
      </p:sp>
      <p:sp>
        <p:nvSpPr>
          <p:cNvPr id="621" name="Google Shape;621;g1e1e69e2135_0_503"/>
          <p:cNvSpPr/>
          <p:nvPr/>
        </p:nvSpPr>
        <p:spPr>
          <a:xfrm>
            <a:off x="8534163" y="4302375"/>
            <a:ext cx="849900" cy="33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25" name="Shape 625"/>
        <p:cNvGrpSpPr/>
        <p:nvPr/>
      </p:nvGrpSpPr>
      <p:grpSpPr>
        <a:xfrm>
          <a:off x="0" y="0"/>
          <a:ext cx="0" cy="0"/>
          <a:chOff x="0" y="0"/>
          <a:chExt cx="0" cy="0"/>
        </a:xfrm>
      </p:grpSpPr>
      <p:sp>
        <p:nvSpPr>
          <p:cNvPr id="626" name="Google Shape;626;g1e1e69e2135_0_526"/>
          <p:cNvSpPr txBox="1"/>
          <p:nvPr/>
        </p:nvSpPr>
        <p:spPr>
          <a:xfrm>
            <a:off x="4359575" y="2580800"/>
            <a:ext cx="7273800" cy="3386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chemeClr val="dk1"/>
              </a:buClr>
              <a:buSzPts val="1100"/>
              <a:buFont typeface="Arial"/>
              <a:buNone/>
            </a:pPr>
            <a:r>
              <a:rPr b="1" i="0" lang="en-US" sz="1600" u="none" cap="none" strike="noStrike">
                <a:solidFill>
                  <a:srgbClr val="499CD5"/>
                </a:solidFill>
                <a:latin typeface="Courier New"/>
                <a:ea typeface="Courier New"/>
                <a:cs typeface="Courier New"/>
                <a:sym typeface="Courier New"/>
              </a:rPr>
              <a:t>public class </a:t>
            </a:r>
            <a:r>
              <a:rPr b="1" i="0" lang="en-US" sz="1600" u="none" cap="none" strike="noStrike">
                <a:solidFill>
                  <a:srgbClr val="39C8B0"/>
                </a:solidFill>
                <a:latin typeface="Courier New"/>
                <a:ea typeface="Courier New"/>
                <a:cs typeface="Courier New"/>
                <a:sym typeface="Courier New"/>
              </a:rPr>
              <a:t>Main </a:t>
            </a: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rgbClr val="499CD5"/>
                </a:solidFill>
                <a:latin typeface="Courier New"/>
                <a:ea typeface="Courier New"/>
                <a:cs typeface="Courier New"/>
                <a:sym typeface="Courier New"/>
              </a:rPr>
              <a:t>public static void </a:t>
            </a:r>
            <a:r>
              <a:rPr b="1" i="0" lang="en-US" sz="1600" u="none" cap="none" strike="noStrike">
                <a:solidFill>
                  <a:srgbClr val="188038"/>
                </a:solidFill>
                <a:latin typeface="Courier New"/>
                <a:ea typeface="Courier New"/>
                <a:cs typeface="Courier New"/>
                <a:sym typeface="Courier New"/>
              </a:rPr>
              <a:t>main</a:t>
            </a:r>
            <a:r>
              <a:rPr b="1" i="0" lang="en-US" sz="1600" u="none" cap="none" strike="noStrike">
                <a:solidFill>
                  <a:schemeClr val="dk1"/>
                </a:solidFill>
                <a:latin typeface="Courier New"/>
                <a:ea typeface="Courier New"/>
                <a:cs typeface="Courier New"/>
                <a:sym typeface="Courier New"/>
              </a:rPr>
              <a:t>(</a:t>
            </a:r>
            <a:r>
              <a:rPr b="1" i="0" lang="en-US" sz="1600" u="none" cap="none" strike="noStrike">
                <a:solidFill>
                  <a:srgbClr val="39C8B0"/>
                </a:solidFill>
                <a:latin typeface="Courier New"/>
                <a:ea typeface="Courier New"/>
                <a:cs typeface="Courier New"/>
                <a:sym typeface="Courier New"/>
              </a:rPr>
              <a:t>String</a:t>
            </a: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rgbClr val="188038"/>
                </a:solidFill>
                <a:latin typeface="Courier New"/>
                <a:ea typeface="Courier New"/>
                <a:cs typeface="Courier New"/>
                <a:sym typeface="Courier New"/>
              </a:rPr>
              <a:t>args</a:t>
            </a:r>
            <a:r>
              <a:rPr b="1" i="0" lang="en-US" sz="1600" u="none" cap="none" strike="noStrike">
                <a:solidFill>
                  <a:schemeClr val="dk1"/>
                </a:solidFill>
                <a:latin typeface="Courier New"/>
                <a:ea typeface="Courier New"/>
                <a:cs typeface="Courier New"/>
                <a:sym typeface="Courier New"/>
              </a:rPr>
              <a:t>) {</a:t>
            </a:r>
            <a:endParaRPr b="1" i="0" sz="16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t/>
            </a:r>
            <a:endParaRPr b="1" i="0" sz="1600" u="none" cap="none" strike="noStrike">
              <a:solidFill>
                <a:srgbClr val="D4D4D4"/>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rgbClr val="39C8B0"/>
                </a:solidFill>
                <a:latin typeface="Courier New"/>
                <a:ea typeface="Courier New"/>
                <a:cs typeface="Courier New"/>
                <a:sym typeface="Courier New"/>
              </a:rPr>
              <a:t>String </a:t>
            </a:r>
            <a:r>
              <a:rPr b="1" i="0" lang="en-US" sz="1600" u="none" cap="none" strike="noStrike">
                <a:solidFill>
                  <a:srgbClr val="1155CC"/>
                </a:solidFill>
                <a:latin typeface="Courier New"/>
                <a:ea typeface="Courier New"/>
                <a:cs typeface="Courier New"/>
                <a:sym typeface="Courier New"/>
              </a:rPr>
              <a:t>varSaludo </a:t>
            </a:r>
            <a:r>
              <a:rPr b="1" i="0" lang="en-US" sz="1600" u="none" cap="none" strike="noStrike">
                <a:solidFill>
                  <a:schemeClr val="dk1"/>
                </a:solidFill>
                <a:latin typeface="Courier New"/>
                <a:ea typeface="Courier New"/>
                <a:cs typeface="Courier New"/>
                <a:sym typeface="Courier New"/>
              </a:rPr>
              <a:t>= funcionSaludar(</a:t>
            </a:r>
            <a:r>
              <a:rPr b="1" i="0" lang="en-US" sz="1600" u="none" cap="none" strike="noStrike">
                <a:solidFill>
                  <a:srgbClr val="CD9069"/>
                </a:solidFill>
                <a:latin typeface="Courier New"/>
                <a:ea typeface="Courier New"/>
                <a:cs typeface="Courier New"/>
                <a:sym typeface="Courier New"/>
              </a:rPr>
              <a:t>"Juan Perez"</a:t>
            </a: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rgbClr val="39C8B0"/>
                </a:solidFill>
                <a:latin typeface="Courier New"/>
                <a:ea typeface="Courier New"/>
                <a:cs typeface="Courier New"/>
                <a:sym typeface="Courier New"/>
              </a:rPr>
              <a:t>System</a:t>
            </a:r>
            <a:r>
              <a:rPr b="1" i="0" lang="en-US" sz="1600" u="none" cap="none" strike="noStrike">
                <a:solidFill>
                  <a:schemeClr val="dk1"/>
                </a:solidFill>
                <a:latin typeface="Courier New"/>
                <a:ea typeface="Courier New"/>
                <a:cs typeface="Courier New"/>
                <a:sym typeface="Courier New"/>
              </a:rPr>
              <a:t>.</a:t>
            </a:r>
            <a:r>
              <a:rPr b="1" i="0" lang="en-US" sz="1600" u="none" cap="none" strike="noStrike">
                <a:solidFill>
                  <a:srgbClr val="FFC66D"/>
                </a:solidFill>
                <a:latin typeface="Courier New"/>
                <a:ea typeface="Courier New"/>
                <a:cs typeface="Courier New"/>
                <a:sym typeface="Courier New"/>
              </a:rPr>
              <a:t>out</a:t>
            </a:r>
            <a:r>
              <a:rPr b="1" i="0" lang="en-US" sz="1600" u="none" cap="none" strike="noStrike">
                <a:solidFill>
                  <a:schemeClr val="dk1"/>
                </a:solidFill>
                <a:latin typeface="Courier New"/>
                <a:ea typeface="Courier New"/>
                <a:cs typeface="Courier New"/>
                <a:sym typeface="Courier New"/>
              </a:rPr>
              <a:t>.</a:t>
            </a:r>
            <a:r>
              <a:rPr b="1" i="0" lang="en-US" sz="1600" u="none" cap="none" strike="noStrike">
                <a:solidFill>
                  <a:srgbClr val="188038"/>
                </a:solidFill>
                <a:latin typeface="Courier New"/>
                <a:ea typeface="Courier New"/>
                <a:cs typeface="Courier New"/>
                <a:sym typeface="Courier New"/>
              </a:rPr>
              <a:t>println</a:t>
            </a:r>
            <a:r>
              <a:rPr b="1" i="0" lang="en-US" sz="1600" u="none" cap="none" strike="noStrike">
                <a:solidFill>
                  <a:schemeClr val="dk1"/>
                </a:solidFill>
                <a:latin typeface="Courier New"/>
                <a:ea typeface="Courier New"/>
                <a:cs typeface="Courier New"/>
                <a:sym typeface="Courier New"/>
              </a:rPr>
              <a:t>(</a:t>
            </a:r>
            <a:r>
              <a:rPr b="1" i="0" lang="en-US" sz="1600" u="none" cap="none" strike="noStrike">
                <a:solidFill>
                  <a:srgbClr val="1155CC"/>
                </a:solidFill>
                <a:latin typeface="Courier New"/>
                <a:ea typeface="Courier New"/>
                <a:cs typeface="Courier New"/>
                <a:sym typeface="Courier New"/>
              </a:rPr>
              <a:t>varSaludo</a:t>
            </a: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t/>
            </a:r>
            <a:endParaRPr b="1" i="0" sz="1600" u="none" cap="none" strike="noStrike">
              <a:solidFill>
                <a:srgbClr val="D4D4D4"/>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t/>
            </a:r>
            <a:endParaRPr b="1" i="0" sz="1600" u="none" cap="none" strike="noStrike">
              <a:solidFill>
                <a:srgbClr val="D4D4D4"/>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rgbClr val="499CD5"/>
                </a:solidFill>
                <a:latin typeface="Courier New"/>
                <a:ea typeface="Courier New"/>
                <a:cs typeface="Courier New"/>
                <a:sym typeface="Courier New"/>
              </a:rPr>
              <a:t>static </a:t>
            </a:r>
            <a:r>
              <a:rPr b="1" i="0" lang="en-US" sz="1600" u="none" cap="none" strike="noStrike">
                <a:solidFill>
                  <a:srgbClr val="39C8B0"/>
                </a:solidFill>
                <a:latin typeface="Courier New"/>
                <a:ea typeface="Courier New"/>
                <a:cs typeface="Courier New"/>
                <a:sym typeface="Courier New"/>
              </a:rPr>
              <a:t>String </a:t>
            </a:r>
            <a:r>
              <a:rPr b="1" i="0" lang="en-US" sz="1600" u="none" cap="none" strike="noStrike">
                <a:solidFill>
                  <a:srgbClr val="188038"/>
                </a:solidFill>
                <a:latin typeface="Courier New"/>
                <a:ea typeface="Courier New"/>
                <a:cs typeface="Courier New"/>
                <a:sym typeface="Courier New"/>
              </a:rPr>
              <a:t>funcionSaludar</a:t>
            </a:r>
            <a:r>
              <a:rPr b="1" i="0" lang="en-US" sz="1600" u="none" cap="none" strike="noStrike">
                <a:solidFill>
                  <a:schemeClr val="dk1"/>
                </a:solidFill>
                <a:latin typeface="Courier New"/>
                <a:ea typeface="Courier New"/>
                <a:cs typeface="Courier New"/>
                <a:sym typeface="Courier New"/>
              </a:rPr>
              <a:t>(</a:t>
            </a:r>
            <a:r>
              <a:rPr b="1" i="0" lang="en-US" sz="1600" u="none" cap="none" strike="noStrike">
                <a:solidFill>
                  <a:srgbClr val="39C8B0"/>
                </a:solidFill>
                <a:latin typeface="Courier New"/>
                <a:ea typeface="Courier New"/>
                <a:cs typeface="Courier New"/>
                <a:sym typeface="Courier New"/>
              </a:rPr>
              <a:t>String </a:t>
            </a:r>
            <a:r>
              <a:rPr b="1" i="0" lang="en-US" sz="1600" u="none" cap="none" strike="noStrike">
                <a:solidFill>
                  <a:srgbClr val="188038"/>
                </a:solidFill>
                <a:latin typeface="Courier New"/>
                <a:ea typeface="Courier New"/>
                <a:cs typeface="Courier New"/>
                <a:sym typeface="Courier New"/>
              </a:rPr>
              <a:t>nombre</a:t>
            </a: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rgbClr val="39C8B0"/>
                </a:solidFill>
                <a:latin typeface="Courier New"/>
                <a:ea typeface="Courier New"/>
                <a:cs typeface="Courier New"/>
                <a:sym typeface="Courier New"/>
              </a:rPr>
              <a:t>String </a:t>
            </a:r>
            <a:r>
              <a:rPr b="1" i="0" lang="en-US" sz="1600" u="none" cap="none" strike="noStrike">
                <a:solidFill>
                  <a:srgbClr val="1155CC"/>
                </a:solidFill>
                <a:latin typeface="Courier New"/>
                <a:ea typeface="Courier New"/>
                <a:cs typeface="Courier New"/>
                <a:sym typeface="Courier New"/>
              </a:rPr>
              <a:t>saludo </a:t>
            </a:r>
            <a:r>
              <a:rPr b="1" i="0" lang="en-US" sz="1600" u="none" cap="none" strike="noStrike">
                <a:solidFill>
                  <a:schemeClr val="dk1"/>
                </a:solidFill>
                <a:latin typeface="Courier New"/>
                <a:ea typeface="Courier New"/>
                <a:cs typeface="Courier New"/>
                <a:sym typeface="Courier New"/>
              </a:rPr>
              <a:t>=</a:t>
            </a: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rgbClr val="CD9069"/>
                </a:solidFill>
                <a:latin typeface="Courier New"/>
                <a:ea typeface="Courier New"/>
                <a:cs typeface="Courier New"/>
                <a:sym typeface="Courier New"/>
              </a:rPr>
              <a:t>"Hola " </a:t>
            </a:r>
            <a:r>
              <a:rPr b="1" i="0" lang="en-US" sz="1600" u="none" cap="none" strike="noStrike">
                <a:solidFill>
                  <a:schemeClr val="dk1"/>
                </a:solidFill>
                <a:latin typeface="Courier New"/>
                <a:ea typeface="Courier New"/>
                <a:cs typeface="Courier New"/>
                <a:sym typeface="Courier New"/>
              </a:rPr>
              <a:t>+</a:t>
            </a: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rgbClr val="188038"/>
                </a:solidFill>
                <a:latin typeface="Courier New"/>
                <a:ea typeface="Courier New"/>
                <a:cs typeface="Courier New"/>
                <a:sym typeface="Courier New"/>
              </a:rPr>
              <a:t>nombre </a:t>
            </a:r>
            <a:r>
              <a:rPr b="1" i="0" lang="en-US" sz="1600" u="none" cap="none" strike="noStrike">
                <a:solidFill>
                  <a:schemeClr val="dk1"/>
                </a:solidFill>
                <a:latin typeface="Courier New"/>
                <a:ea typeface="Courier New"/>
                <a:cs typeface="Courier New"/>
                <a:sym typeface="Courier New"/>
              </a:rPr>
              <a:t>+</a:t>
            </a: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rgbClr val="CD9069"/>
                </a:solidFill>
                <a:latin typeface="Courier New"/>
                <a:ea typeface="Courier New"/>
                <a:cs typeface="Courier New"/>
                <a:sym typeface="Courier New"/>
              </a:rPr>
              <a:t>". Feliz dia!"</a:t>
            </a: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rgbClr val="499CD5"/>
                </a:solidFill>
                <a:latin typeface="Courier New"/>
                <a:ea typeface="Courier New"/>
                <a:cs typeface="Courier New"/>
                <a:sym typeface="Courier New"/>
              </a:rPr>
              <a:t>return </a:t>
            </a:r>
            <a:r>
              <a:rPr b="1" i="0" lang="en-US" sz="1600" u="none" cap="none" strike="noStrike">
                <a:solidFill>
                  <a:srgbClr val="1155CC"/>
                </a:solidFill>
                <a:latin typeface="Courier New"/>
                <a:ea typeface="Courier New"/>
                <a:cs typeface="Courier New"/>
                <a:sym typeface="Courier New"/>
              </a:rPr>
              <a:t>saludo</a:t>
            </a: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p:txBody>
      </p:sp>
      <p:sp>
        <p:nvSpPr>
          <p:cNvPr id="627" name="Google Shape;627;g1e1e69e2135_0_526"/>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8" name="Google Shape;628;g1e1e69e2135_0_526"/>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9" name="Google Shape;629;g1e1e69e2135_0_526"/>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630" name="Google Shape;630;g1e1e69e2135_0_526"/>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631" name="Google Shape;631;g1e1e69e2135_0_526"/>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g1e1e69e2135_0_526"/>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633" name="Google Shape;633;g1e1e69e2135_0_526"/>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g1e1e69e2135_0_526"/>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35" name="Google Shape;635;g1e1e69e2135_0_526"/>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i="0" lang="en-US" sz="2000" u="none" cap="none" strike="noStrike">
                <a:solidFill>
                  <a:srgbClr val="003870"/>
                </a:solidFill>
                <a:latin typeface="Trebuchet MS"/>
                <a:ea typeface="Trebuchet MS"/>
                <a:cs typeface="Trebuchet MS"/>
                <a:sym typeface="Trebuchet MS"/>
              </a:rPr>
              <a:t>Sintaxis Funciones</a:t>
            </a:r>
            <a:endParaRPr b="1" i="0" sz="2000" u="none" cap="none" strike="noStrike">
              <a:solidFill>
                <a:srgbClr val="003870"/>
              </a:solidFill>
              <a:latin typeface="Trebuchet MS"/>
              <a:ea typeface="Trebuchet MS"/>
              <a:cs typeface="Trebuchet MS"/>
              <a:sym typeface="Trebuchet MS"/>
            </a:endParaRPr>
          </a:p>
        </p:txBody>
      </p:sp>
      <p:sp>
        <p:nvSpPr>
          <p:cNvPr id="636" name="Google Shape;636;g1e1e69e2135_0_526"/>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37" name="Google Shape;637;g1e1e69e2135_0_526"/>
          <p:cNvSpPr txBox="1"/>
          <p:nvPr/>
        </p:nvSpPr>
        <p:spPr>
          <a:xfrm>
            <a:off x="840375" y="1610400"/>
            <a:ext cx="9988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rebuchet MS"/>
                <a:ea typeface="Trebuchet MS"/>
                <a:cs typeface="Trebuchet MS"/>
                <a:sym typeface="Trebuchet MS"/>
              </a:rPr>
              <a:t>3. Ejemplo básico de una </a:t>
            </a:r>
            <a:r>
              <a:rPr b="1" i="0" lang="en-US" sz="2000" u="none" cap="none" strike="noStrike">
                <a:solidFill>
                  <a:schemeClr val="dk1"/>
                </a:solidFill>
                <a:latin typeface="Trebuchet MS"/>
                <a:ea typeface="Trebuchet MS"/>
                <a:cs typeface="Trebuchet MS"/>
                <a:sym typeface="Trebuchet MS"/>
              </a:rPr>
              <a:t>función con retorno y parámetros</a:t>
            </a:r>
            <a:r>
              <a:rPr b="0" i="0" lang="en-US" sz="2000" u="none" cap="none" strike="noStrike">
                <a:solidFill>
                  <a:schemeClr val="dk1"/>
                </a:solidFill>
                <a:latin typeface="Trebuchet MS"/>
                <a:ea typeface="Trebuchet MS"/>
                <a:cs typeface="Trebuchet MS"/>
                <a:sym typeface="Trebuchet MS"/>
              </a:rPr>
              <a:t>:</a:t>
            </a:r>
            <a:endParaRPr b="0" i="0" sz="2000" u="none" cap="none" strike="noStrike">
              <a:solidFill>
                <a:schemeClr val="dk1"/>
              </a:solidFill>
              <a:latin typeface="Trebuchet MS"/>
              <a:ea typeface="Trebuchet MS"/>
              <a:cs typeface="Trebuchet MS"/>
              <a:sym typeface="Trebuchet MS"/>
            </a:endParaRPr>
          </a:p>
        </p:txBody>
      </p:sp>
      <p:sp>
        <p:nvSpPr>
          <p:cNvPr id="638" name="Google Shape;638;g1e1e69e2135_0_526"/>
          <p:cNvSpPr/>
          <p:nvPr/>
        </p:nvSpPr>
        <p:spPr>
          <a:xfrm>
            <a:off x="678050" y="2312525"/>
            <a:ext cx="2499000" cy="452400"/>
          </a:xfrm>
          <a:prstGeom prst="rect">
            <a:avLst/>
          </a:prstGeom>
          <a:solidFill>
            <a:srgbClr val="64CBC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Modificador de acceso</a:t>
            </a:r>
            <a:endParaRPr b="0" i="0" sz="1800" u="none" cap="none" strike="noStrike">
              <a:solidFill>
                <a:schemeClr val="dk1"/>
              </a:solidFill>
              <a:latin typeface="Trebuchet MS"/>
              <a:ea typeface="Trebuchet MS"/>
              <a:cs typeface="Trebuchet MS"/>
              <a:sym typeface="Trebuchet MS"/>
            </a:endParaRPr>
          </a:p>
        </p:txBody>
      </p:sp>
      <p:sp>
        <p:nvSpPr>
          <p:cNvPr id="639" name="Google Shape;639;g1e1e69e2135_0_526"/>
          <p:cNvSpPr/>
          <p:nvPr/>
        </p:nvSpPr>
        <p:spPr>
          <a:xfrm>
            <a:off x="4756438" y="4572000"/>
            <a:ext cx="849900" cy="33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43" name="Shape 643"/>
        <p:cNvGrpSpPr/>
        <p:nvPr/>
      </p:nvGrpSpPr>
      <p:grpSpPr>
        <a:xfrm>
          <a:off x="0" y="0"/>
          <a:ext cx="0" cy="0"/>
          <a:chOff x="0" y="0"/>
          <a:chExt cx="0" cy="0"/>
        </a:xfrm>
      </p:grpSpPr>
      <p:sp>
        <p:nvSpPr>
          <p:cNvPr id="644" name="Google Shape;644;g1e1e69e2135_0_559"/>
          <p:cNvSpPr txBox="1"/>
          <p:nvPr/>
        </p:nvSpPr>
        <p:spPr>
          <a:xfrm>
            <a:off x="4359575" y="2580800"/>
            <a:ext cx="7273800" cy="3386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chemeClr val="dk1"/>
              </a:buClr>
              <a:buSzPts val="1100"/>
              <a:buFont typeface="Arial"/>
              <a:buNone/>
            </a:pPr>
            <a:r>
              <a:rPr b="1" i="0" lang="en-US" sz="1600" u="none" cap="none" strike="noStrike">
                <a:solidFill>
                  <a:srgbClr val="499CD5"/>
                </a:solidFill>
                <a:latin typeface="Courier New"/>
                <a:ea typeface="Courier New"/>
                <a:cs typeface="Courier New"/>
                <a:sym typeface="Courier New"/>
              </a:rPr>
              <a:t>public class </a:t>
            </a:r>
            <a:r>
              <a:rPr b="1" i="0" lang="en-US" sz="1600" u="none" cap="none" strike="noStrike">
                <a:solidFill>
                  <a:srgbClr val="39C8B0"/>
                </a:solidFill>
                <a:latin typeface="Courier New"/>
                <a:ea typeface="Courier New"/>
                <a:cs typeface="Courier New"/>
                <a:sym typeface="Courier New"/>
              </a:rPr>
              <a:t>Main </a:t>
            </a: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rgbClr val="499CD5"/>
                </a:solidFill>
                <a:latin typeface="Courier New"/>
                <a:ea typeface="Courier New"/>
                <a:cs typeface="Courier New"/>
                <a:sym typeface="Courier New"/>
              </a:rPr>
              <a:t>public static void </a:t>
            </a:r>
            <a:r>
              <a:rPr b="1" i="0" lang="en-US" sz="1600" u="none" cap="none" strike="noStrike">
                <a:solidFill>
                  <a:srgbClr val="188038"/>
                </a:solidFill>
                <a:latin typeface="Courier New"/>
                <a:ea typeface="Courier New"/>
                <a:cs typeface="Courier New"/>
                <a:sym typeface="Courier New"/>
              </a:rPr>
              <a:t>main</a:t>
            </a:r>
            <a:r>
              <a:rPr b="1" i="0" lang="en-US" sz="1600" u="none" cap="none" strike="noStrike">
                <a:solidFill>
                  <a:schemeClr val="dk1"/>
                </a:solidFill>
                <a:latin typeface="Courier New"/>
                <a:ea typeface="Courier New"/>
                <a:cs typeface="Courier New"/>
                <a:sym typeface="Courier New"/>
              </a:rPr>
              <a:t>(</a:t>
            </a:r>
            <a:r>
              <a:rPr b="1" i="0" lang="en-US" sz="1600" u="none" cap="none" strike="noStrike">
                <a:solidFill>
                  <a:srgbClr val="39C8B0"/>
                </a:solidFill>
                <a:latin typeface="Courier New"/>
                <a:ea typeface="Courier New"/>
                <a:cs typeface="Courier New"/>
                <a:sym typeface="Courier New"/>
              </a:rPr>
              <a:t>String</a:t>
            </a: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rgbClr val="188038"/>
                </a:solidFill>
                <a:latin typeface="Courier New"/>
                <a:ea typeface="Courier New"/>
                <a:cs typeface="Courier New"/>
                <a:sym typeface="Courier New"/>
              </a:rPr>
              <a:t>args</a:t>
            </a:r>
            <a:r>
              <a:rPr b="1" i="0" lang="en-US" sz="1600" u="none" cap="none" strike="noStrike">
                <a:solidFill>
                  <a:schemeClr val="dk1"/>
                </a:solidFill>
                <a:latin typeface="Courier New"/>
                <a:ea typeface="Courier New"/>
                <a:cs typeface="Courier New"/>
                <a:sym typeface="Courier New"/>
              </a:rPr>
              <a:t>) {</a:t>
            </a:r>
            <a:endParaRPr b="1" i="0" sz="16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t/>
            </a:r>
            <a:endParaRPr b="1" i="0" sz="1600" u="none" cap="none" strike="noStrike">
              <a:solidFill>
                <a:srgbClr val="D4D4D4"/>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rgbClr val="39C8B0"/>
                </a:solidFill>
                <a:latin typeface="Courier New"/>
                <a:ea typeface="Courier New"/>
                <a:cs typeface="Courier New"/>
                <a:sym typeface="Courier New"/>
              </a:rPr>
              <a:t>String </a:t>
            </a:r>
            <a:r>
              <a:rPr b="1" i="0" lang="en-US" sz="1600" u="none" cap="none" strike="noStrike">
                <a:solidFill>
                  <a:srgbClr val="1155CC"/>
                </a:solidFill>
                <a:latin typeface="Courier New"/>
                <a:ea typeface="Courier New"/>
                <a:cs typeface="Courier New"/>
                <a:sym typeface="Courier New"/>
              </a:rPr>
              <a:t>varSaludo </a:t>
            </a:r>
            <a:r>
              <a:rPr b="1" i="0" lang="en-US" sz="1600" u="none" cap="none" strike="noStrike">
                <a:solidFill>
                  <a:schemeClr val="dk1"/>
                </a:solidFill>
                <a:latin typeface="Courier New"/>
                <a:ea typeface="Courier New"/>
                <a:cs typeface="Courier New"/>
                <a:sym typeface="Courier New"/>
              </a:rPr>
              <a:t>= funcionSaludar(</a:t>
            </a:r>
            <a:r>
              <a:rPr b="1" i="0" lang="en-US" sz="1600" u="none" cap="none" strike="noStrike">
                <a:solidFill>
                  <a:srgbClr val="CD9069"/>
                </a:solidFill>
                <a:latin typeface="Courier New"/>
                <a:ea typeface="Courier New"/>
                <a:cs typeface="Courier New"/>
                <a:sym typeface="Courier New"/>
              </a:rPr>
              <a:t>"Juan Perez"</a:t>
            </a: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rgbClr val="39C8B0"/>
                </a:solidFill>
                <a:latin typeface="Courier New"/>
                <a:ea typeface="Courier New"/>
                <a:cs typeface="Courier New"/>
                <a:sym typeface="Courier New"/>
              </a:rPr>
              <a:t>System</a:t>
            </a:r>
            <a:r>
              <a:rPr b="1" i="0" lang="en-US" sz="1600" u="none" cap="none" strike="noStrike">
                <a:solidFill>
                  <a:schemeClr val="dk1"/>
                </a:solidFill>
                <a:latin typeface="Courier New"/>
                <a:ea typeface="Courier New"/>
                <a:cs typeface="Courier New"/>
                <a:sym typeface="Courier New"/>
              </a:rPr>
              <a:t>.</a:t>
            </a:r>
            <a:r>
              <a:rPr b="1" i="0" lang="en-US" sz="1600" u="none" cap="none" strike="noStrike">
                <a:solidFill>
                  <a:srgbClr val="FFC66D"/>
                </a:solidFill>
                <a:latin typeface="Courier New"/>
                <a:ea typeface="Courier New"/>
                <a:cs typeface="Courier New"/>
                <a:sym typeface="Courier New"/>
              </a:rPr>
              <a:t>out</a:t>
            </a:r>
            <a:r>
              <a:rPr b="1" i="0" lang="en-US" sz="1600" u="none" cap="none" strike="noStrike">
                <a:solidFill>
                  <a:schemeClr val="dk1"/>
                </a:solidFill>
                <a:latin typeface="Courier New"/>
                <a:ea typeface="Courier New"/>
                <a:cs typeface="Courier New"/>
                <a:sym typeface="Courier New"/>
              </a:rPr>
              <a:t>.</a:t>
            </a:r>
            <a:r>
              <a:rPr b="1" i="0" lang="en-US" sz="1600" u="none" cap="none" strike="noStrike">
                <a:solidFill>
                  <a:srgbClr val="188038"/>
                </a:solidFill>
                <a:latin typeface="Courier New"/>
                <a:ea typeface="Courier New"/>
                <a:cs typeface="Courier New"/>
                <a:sym typeface="Courier New"/>
              </a:rPr>
              <a:t>println</a:t>
            </a:r>
            <a:r>
              <a:rPr b="1" i="0" lang="en-US" sz="1600" u="none" cap="none" strike="noStrike">
                <a:solidFill>
                  <a:schemeClr val="dk1"/>
                </a:solidFill>
                <a:latin typeface="Courier New"/>
                <a:ea typeface="Courier New"/>
                <a:cs typeface="Courier New"/>
                <a:sym typeface="Courier New"/>
              </a:rPr>
              <a:t>(</a:t>
            </a:r>
            <a:r>
              <a:rPr b="1" i="0" lang="en-US" sz="1600" u="none" cap="none" strike="noStrike">
                <a:solidFill>
                  <a:srgbClr val="1155CC"/>
                </a:solidFill>
                <a:latin typeface="Courier New"/>
                <a:ea typeface="Courier New"/>
                <a:cs typeface="Courier New"/>
                <a:sym typeface="Courier New"/>
              </a:rPr>
              <a:t>varSaludo</a:t>
            </a: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t/>
            </a:r>
            <a:endParaRPr b="1" i="0" sz="1600" u="none" cap="none" strike="noStrike">
              <a:solidFill>
                <a:srgbClr val="D4D4D4"/>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t/>
            </a:r>
            <a:endParaRPr b="1" i="0" sz="1600" u="none" cap="none" strike="noStrike">
              <a:solidFill>
                <a:srgbClr val="D4D4D4"/>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rgbClr val="499CD5"/>
                </a:solidFill>
                <a:latin typeface="Courier New"/>
                <a:ea typeface="Courier New"/>
                <a:cs typeface="Courier New"/>
                <a:sym typeface="Courier New"/>
              </a:rPr>
              <a:t>static </a:t>
            </a:r>
            <a:r>
              <a:rPr b="1" i="0" lang="en-US" sz="1600" u="none" cap="none" strike="noStrike">
                <a:solidFill>
                  <a:srgbClr val="39C8B0"/>
                </a:solidFill>
                <a:latin typeface="Courier New"/>
                <a:ea typeface="Courier New"/>
                <a:cs typeface="Courier New"/>
                <a:sym typeface="Courier New"/>
              </a:rPr>
              <a:t>String </a:t>
            </a:r>
            <a:r>
              <a:rPr b="1" i="0" lang="en-US" sz="1600" u="none" cap="none" strike="noStrike">
                <a:solidFill>
                  <a:srgbClr val="188038"/>
                </a:solidFill>
                <a:latin typeface="Courier New"/>
                <a:ea typeface="Courier New"/>
                <a:cs typeface="Courier New"/>
                <a:sym typeface="Courier New"/>
              </a:rPr>
              <a:t>funcionSaludar</a:t>
            </a:r>
            <a:r>
              <a:rPr b="1" i="0" lang="en-US" sz="1600" u="none" cap="none" strike="noStrike">
                <a:solidFill>
                  <a:schemeClr val="dk1"/>
                </a:solidFill>
                <a:latin typeface="Courier New"/>
                <a:ea typeface="Courier New"/>
                <a:cs typeface="Courier New"/>
                <a:sym typeface="Courier New"/>
              </a:rPr>
              <a:t>(</a:t>
            </a:r>
            <a:r>
              <a:rPr b="1" i="0" lang="en-US" sz="1600" u="none" cap="none" strike="noStrike">
                <a:solidFill>
                  <a:srgbClr val="39C8B0"/>
                </a:solidFill>
                <a:latin typeface="Courier New"/>
                <a:ea typeface="Courier New"/>
                <a:cs typeface="Courier New"/>
                <a:sym typeface="Courier New"/>
              </a:rPr>
              <a:t>String </a:t>
            </a:r>
            <a:r>
              <a:rPr b="1" i="0" lang="en-US" sz="1600" u="none" cap="none" strike="noStrike">
                <a:solidFill>
                  <a:srgbClr val="188038"/>
                </a:solidFill>
                <a:latin typeface="Courier New"/>
                <a:ea typeface="Courier New"/>
                <a:cs typeface="Courier New"/>
                <a:sym typeface="Courier New"/>
              </a:rPr>
              <a:t>nombre</a:t>
            </a: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rgbClr val="39C8B0"/>
                </a:solidFill>
                <a:latin typeface="Courier New"/>
                <a:ea typeface="Courier New"/>
                <a:cs typeface="Courier New"/>
                <a:sym typeface="Courier New"/>
              </a:rPr>
              <a:t>String </a:t>
            </a:r>
            <a:r>
              <a:rPr b="1" i="0" lang="en-US" sz="1600" u="none" cap="none" strike="noStrike">
                <a:solidFill>
                  <a:srgbClr val="1155CC"/>
                </a:solidFill>
                <a:latin typeface="Courier New"/>
                <a:ea typeface="Courier New"/>
                <a:cs typeface="Courier New"/>
                <a:sym typeface="Courier New"/>
              </a:rPr>
              <a:t>saludo </a:t>
            </a:r>
            <a:r>
              <a:rPr b="1" i="0" lang="en-US" sz="1600" u="none" cap="none" strike="noStrike">
                <a:solidFill>
                  <a:schemeClr val="dk1"/>
                </a:solidFill>
                <a:latin typeface="Courier New"/>
                <a:ea typeface="Courier New"/>
                <a:cs typeface="Courier New"/>
                <a:sym typeface="Courier New"/>
              </a:rPr>
              <a:t>=</a:t>
            </a: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rgbClr val="CD9069"/>
                </a:solidFill>
                <a:latin typeface="Courier New"/>
                <a:ea typeface="Courier New"/>
                <a:cs typeface="Courier New"/>
                <a:sym typeface="Courier New"/>
              </a:rPr>
              <a:t>"Hola " </a:t>
            </a:r>
            <a:r>
              <a:rPr b="1" i="0" lang="en-US" sz="1600" u="none" cap="none" strike="noStrike">
                <a:solidFill>
                  <a:schemeClr val="dk1"/>
                </a:solidFill>
                <a:latin typeface="Courier New"/>
                <a:ea typeface="Courier New"/>
                <a:cs typeface="Courier New"/>
                <a:sym typeface="Courier New"/>
              </a:rPr>
              <a:t>+</a:t>
            </a: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rgbClr val="188038"/>
                </a:solidFill>
                <a:latin typeface="Courier New"/>
                <a:ea typeface="Courier New"/>
                <a:cs typeface="Courier New"/>
                <a:sym typeface="Courier New"/>
              </a:rPr>
              <a:t>nombre </a:t>
            </a:r>
            <a:r>
              <a:rPr b="1" i="0" lang="en-US" sz="1600" u="none" cap="none" strike="noStrike">
                <a:solidFill>
                  <a:schemeClr val="dk1"/>
                </a:solidFill>
                <a:latin typeface="Courier New"/>
                <a:ea typeface="Courier New"/>
                <a:cs typeface="Courier New"/>
                <a:sym typeface="Courier New"/>
              </a:rPr>
              <a:t>+</a:t>
            </a: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rgbClr val="CD9069"/>
                </a:solidFill>
                <a:latin typeface="Courier New"/>
                <a:ea typeface="Courier New"/>
                <a:cs typeface="Courier New"/>
                <a:sym typeface="Courier New"/>
              </a:rPr>
              <a:t>". Feliz dia!"</a:t>
            </a: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rgbClr val="499CD5"/>
                </a:solidFill>
                <a:latin typeface="Courier New"/>
                <a:ea typeface="Courier New"/>
                <a:cs typeface="Courier New"/>
                <a:sym typeface="Courier New"/>
              </a:rPr>
              <a:t>return </a:t>
            </a:r>
            <a:r>
              <a:rPr b="1" i="0" lang="en-US" sz="1600" u="none" cap="none" strike="noStrike">
                <a:solidFill>
                  <a:srgbClr val="1155CC"/>
                </a:solidFill>
                <a:latin typeface="Courier New"/>
                <a:ea typeface="Courier New"/>
                <a:cs typeface="Courier New"/>
                <a:sym typeface="Courier New"/>
              </a:rPr>
              <a:t>saludo</a:t>
            </a: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p:txBody>
      </p:sp>
      <p:sp>
        <p:nvSpPr>
          <p:cNvPr id="645" name="Google Shape;645;g1e1e69e2135_0_559"/>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46" name="Google Shape;646;g1e1e69e2135_0_559"/>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47" name="Google Shape;647;g1e1e69e2135_0_559"/>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648" name="Google Shape;648;g1e1e69e2135_0_559"/>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649" name="Google Shape;649;g1e1e69e2135_0_559"/>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g1e1e69e2135_0_559"/>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651" name="Google Shape;651;g1e1e69e2135_0_559"/>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g1e1e69e2135_0_559"/>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53" name="Google Shape;653;g1e1e69e2135_0_559"/>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i="0" lang="en-US" sz="2000" u="none" cap="none" strike="noStrike">
                <a:solidFill>
                  <a:srgbClr val="003870"/>
                </a:solidFill>
                <a:latin typeface="Trebuchet MS"/>
                <a:ea typeface="Trebuchet MS"/>
                <a:cs typeface="Trebuchet MS"/>
                <a:sym typeface="Trebuchet MS"/>
              </a:rPr>
              <a:t>Sintaxis Funciones</a:t>
            </a:r>
            <a:endParaRPr b="1" i="0" sz="2000" u="none" cap="none" strike="noStrike">
              <a:solidFill>
                <a:srgbClr val="003870"/>
              </a:solidFill>
              <a:latin typeface="Trebuchet MS"/>
              <a:ea typeface="Trebuchet MS"/>
              <a:cs typeface="Trebuchet MS"/>
              <a:sym typeface="Trebuchet MS"/>
            </a:endParaRPr>
          </a:p>
        </p:txBody>
      </p:sp>
      <p:sp>
        <p:nvSpPr>
          <p:cNvPr id="654" name="Google Shape;654;g1e1e69e2135_0_559"/>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55" name="Google Shape;655;g1e1e69e2135_0_559"/>
          <p:cNvSpPr txBox="1"/>
          <p:nvPr/>
        </p:nvSpPr>
        <p:spPr>
          <a:xfrm>
            <a:off x="840375" y="1610400"/>
            <a:ext cx="9988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rebuchet MS"/>
                <a:ea typeface="Trebuchet MS"/>
                <a:cs typeface="Trebuchet MS"/>
                <a:sym typeface="Trebuchet MS"/>
              </a:rPr>
              <a:t>3. Ejemplo básico de una </a:t>
            </a:r>
            <a:r>
              <a:rPr b="1" i="0" lang="en-US" sz="2000" u="none" cap="none" strike="noStrike">
                <a:solidFill>
                  <a:schemeClr val="dk1"/>
                </a:solidFill>
                <a:latin typeface="Trebuchet MS"/>
                <a:ea typeface="Trebuchet MS"/>
                <a:cs typeface="Trebuchet MS"/>
                <a:sym typeface="Trebuchet MS"/>
              </a:rPr>
              <a:t>función con retorno y parámetros</a:t>
            </a:r>
            <a:r>
              <a:rPr b="0" i="0" lang="en-US" sz="2000" u="none" cap="none" strike="noStrike">
                <a:solidFill>
                  <a:schemeClr val="dk1"/>
                </a:solidFill>
                <a:latin typeface="Trebuchet MS"/>
                <a:ea typeface="Trebuchet MS"/>
                <a:cs typeface="Trebuchet MS"/>
                <a:sym typeface="Trebuchet MS"/>
              </a:rPr>
              <a:t>:</a:t>
            </a:r>
            <a:endParaRPr b="0" i="0" sz="2000" u="none" cap="none" strike="noStrike">
              <a:solidFill>
                <a:schemeClr val="dk1"/>
              </a:solidFill>
              <a:latin typeface="Trebuchet MS"/>
              <a:ea typeface="Trebuchet MS"/>
              <a:cs typeface="Trebuchet MS"/>
              <a:sym typeface="Trebuchet MS"/>
            </a:endParaRPr>
          </a:p>
        </p:txBody>
      </p:sp>
      <p:sp>
        <p:nvSpPr>
          <p:cNvPr id="656" name="Google Shape;656;g1e1e69e2135_0_559"/>
          <p:cNvSpPr/>
          <p:nvPr/>
        </p:nvSpPr>
        <p:spPr>
          <a:xfrm>
            <a:off x="678050" y="2312525"/>
            <a:ext cx="2499000" cy="452400"/>
          </a:xfrm>
          <a:prstGeom prst="rect">
            <a:avLst/>
          </a:prstGeom>
          <a:solidFill>
            <a:srgbClr val="64CBC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Modificador de acceso</a:t>
            </a:r>
            <a:endParaRPr b="0" i="0" sz="1800" u="none" cap="none" strike="noStrike">
              <a:solidFill>
                <a:schemeClr val="dk1"/>
              </a:solidFill>
              <a:latin typeface="Trebuchet MS"/>
              <a:ea typeface="Trebuchet MS"/>
              <a:cs typeface="Trebuchet MS"/>
              <a:sym typeface="Trebuchet MS"/>
            </a:endParaRPr>
          </a:p>
        </p:txBody>
      </p:sp>
      <p:sp>
        <p:nvSpPr>
          <p:cNvPr id="657" name="Google Shape;657;g1e1e69e2135_0_559"/>
          <p:cNvSpPr/>
          <p:nvPr/>
        </p:nvSpPr>
        <p:spPr>
          <a:xfrm>
            <a:off x="4756438" y="4572000"/>
            <a:ext cx="849900" cy="33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g1e1e69e2135_0_559"/>
          <p:cNvSpPr/>
          <p:nvPr/>
        </p:nvSpPr>
        <p:spPr>
          <a:xfrm>
            <a:off x="678050" y="2862825"/>
            <a:ext cx="3216900" cy="452400"/>
          </a:xfrm>
          <a:prstGeom prst="rect">
            <a:avLst/>
          </a:prstGeom>
          <a:solidFill>
            <a:srgbClr val="64CBC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Tipo de variable de retorno </a:t>
            </a:r>
            <a:endParaRPr b="0" i="0" sz="1800" u="none" cap="none" strike="noStrike">
              <a:solidFill>
                <a:schemeClr val="dk1"/>
              </a:solidFill>
              <a:latin typeface="Trebuchet MS"/>
              <a:ea typeface="Trebuchet MS"/>
              <a:cs typeface="Trebuchet MS"/>
              <a:sym typeface="Trebuchet MS"/>
            </a:endParaRPr>
          </a:p>
        </p:txBody>
      </p:sp>
      <p:sp>
        <p:nvSpPr>
          <p:cNvPr id="659" name="Google Shape;659;g1e1e69e2135_0_559"/>
          <p:cNvSpPr/>
          <p:nvPr/>
        </p:nvSpPr>
        <p:spPr>
          <a:xfrm>
            <a:off x="5656875" y="4572000"/>
            <a:ext cx="784500" cy="33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4" name="Shape 174"/>
        <p:cNvGrpSpPr/>
        <p:nvPr/>
      </p:nvGrpSpPr>
      <p:grpSpPr>
        <a:xfrm>
          <a:off x="0" y="0"/>
          <a:ext cx="0" cy="0"/>
          <a:chOff x="0" y="0"/>
          <a:chExt cx="0" cy="0"/>
        </a:xfrm>
      </p:grpSpPr>
      <p:sp>
        <p:nvSpPr>
          <p:cNvPr id="175" name="Google Shape;175;g1dc50864afa_0_297"/>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6" name="Google Shape;176;g1dc50864afa_0_297"/>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7" name="Google Shape;177;g1dc50864afa_0_297"/>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78" name="Google Shape;178;g1dc50864afa_0_297"/>
          <p:cNvPicPr preferRelativeResize="0"/>
          <p:nvPr/>
        </p:nvPicPr>
        <p:blipFill rotWithShape="1">
          <a:blip r:embed="rId3">
            <a:alphaModFix/>
          </a:blip>
          <a:srcRect b="17577" l="0" r="0" t="17297"/>
          <a:stretch/>
        </p:blipFill>
        <p:spPr>
          <a:xfrm>
            <a:off x="0" y="0"/>
            <a:ext cx="2825825" cy="1051600"/>
          </a:xfrm>
          <a:prstGeom prst="rect">
            <a:avLst/>
          </a:prstGeom>
          <a:noFill/>
          <a:ln>
            <a:noFill/>
          </a:ln>
        </p:spPr>
      </p:pic>
      <p:sp>
        <p:nvSpPr>
          <p:cNvPr id="179" name="Google Shape;179;g1dc50864afa_0_297"/>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g1dc50864afa_0_297"/>
          <p:cNvSpPr txBox="1"/>
          <p:nvPr>
            <p:ph type="title"/>
          </p:nvPr>
        </p:nvSpPr>
        <p:spPr>
          <a:xfrm>
            <a:off x="943000" y="1709275"/>
            <a:ext cx="3145200" cy="5823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3700">
                <a:latin typeface="Trebuchet MS"/>
                <a:ea typeface="Trebuchet MS"/>
                <a:cs typeface="Trebuchet MS"/>
                <a:sym typeface="Trebuchet MS"/>
                <a:extLst>
                  <a:ext uri="http://customooxmlschemas.google.com/">
                    <go:slidesCustomData xmlns:go="http://customooxmlschemas.google.com/" textRoundtripDataId="0"/>
                  </a:ext>
                </a:extLst>
              </a:rPr>
              <a:t>Agenda</a:t>
            </a:r>
            <a:endParaRPr sz="3700">
              <a:latin typeface="Trebuchet MS"/>
              <a:ea typeface="Trebuchet MS"/>
              <a:cs typeface="Trebuchet MS"/>
              <a:sym typeface="Trebuchet MS"/>
            </a:endParaRPr>
          </a:p>
        </p:txBody>
      </p:sp>
      <p:sp>
        <p:nvSpPr>
          <p:cNvPr id="181" name="Google Shape;181;g1dc50864afa_0_297"/>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182" name="Google Shape;182;g1dc50864afa_0_297"/>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3" name="Google Shape;183;g1dc50864afa_0_297"/>
          <p:cNvPicPr preferRelativeResize="0"/>
          <p:nvPr/>
        </p:nvPicPr>
        <p:blipFill rotWithShape="1">
          <a:blip r:embed="rId4">
            <a:alphaModFix/>
          </a:blip>
          <a:srcRect b="0" l="0" r="0" t="0"/>
          <a:stretch/>
        </p:blipFill>
        <p:spPr>
          <a:xfrm>
            <a:off x="7070525" y="2001000"/>
            <a:ext cx="3427174" cy="3427174"/>
          </a:xfrm>
          <a:prstGeom prst="rect">
            <a:avLst/>
          </a:prstGeom>
          <a:noFill/>
          <a:ln>
            <a:noFill/>
          </a:ln>
        </p:spPr>
      </p:pic>
      <p:sp>
        <p:nvSpPr>
          <p:cNvPr id="184" name="Google Shape;184;g1dc50864afa_0_297"/>
          <p:cNvSpPr txBox="1"/>
          <p:nvPr/>
        </p:nvSpPr>
        <p:spPr>
          <a:xfrm>
            <a:off x="943000" y="2740400"/>
            <a:ext cx="5575800" cy="2493600"/>
          </a:xfrm>
          <a:prstGeom prst="rect">
            <a:avLst/>
          </a:prstGeom>
          <a:noFill/>
          <a:ln>
            <a:noFill/>
          </a:ln>
        </p:spPr>
        <p:txBody>
          <a:bodyPr anchorCtr="0" anchor="t" bIns="91425" lIns="91425" spcFirstLastPara="1" rIns="91425" wrap="square" tIns="91425">
            <a:spAutoFit/>
          </a:bodyPr>
          <a:lstStyle/>
          <a:p>
            <a:pPr indent="-419100" lvl="0" marL="914400" marR="0" rtl="0" algn="l">
              <a:lnSpc>
                <a:spcPct val="100000"/>
              </a:lnSpc>
              <a:spcBef>
                <a:spcPts val="0"/>
              </a:spcBef>
              <a:spcAft>
                <a:spcPts val="0"/>
              </a:spcAft>
              <a:buClr>
                <a:srgbClr val="000000"/>
              </a:buClr>
              <a:buSzPts val="3000"/>
              <a:buFont typeface="Trebuchet MS"/>
              <a:buAutoNum type="arabicPeriod"/>
            </a:pPr>
            <a:r>
              <a:rPr b="0" i="0" lang="en-US" sz="3000" u="none" cap="none" strike="noStrike">
                <a:solidFill>
                  <a:srgbClr val="000000"/>
                </a:solidFill>
                <a:latin typeface="Trebuchet MS"/>
                <a:ea typeface="Trebuchet MS"/>
                <a:cs typeface="Trebuchet MS"/>
                <a:sym typeface="Trebuchet MS"/>
              </a:rPr>
              <a:t>Introducción a Funciones</a:t>
            </a:r>
            <a:endParaRPr b="0" i="0" sz="3000" u="none" cap="none" strike="noStrike">
              <a:solidFill>
                <a:srgbClr val="000000"/>
              </a:solidFill>
              <a:latin typeface="Trebuchet MS"/>
              <a:ea typeface="Trebuchet MS"/>
              <a:cs typeface="Trebuchet MS"/>
              <a:sym typeface="Trebuchet MS"/>
            </a:endParaRPr>
          </a:p>
          <a:p>
            <a:pPr indent="-419100" lvl="0" marL="914400" marR="0" rtl="0" algn="l">
              <a:lnSpc>
                <a:spcPct val="100000"/>
              </a:lnSpc>
              <a:spcBef>
                <a:spcPts val="0"/>
              </a:spcBef>
              <a:spcAft>
                <a:spcPts val="0"/>
              </a:spcAft>
              <a:buClr>
                <a:srgbClr val="000000"/>
              </a:buClr>
              <a:buSzPts val="3000"/>
              <a:buFont typeface="Trebuchet MS"/>
              <a:buAutoNum type="arabicPeriod"/>
            </a:pPr>
            <a:r>
              <a:rPr b="0" i="0" lang="en-US" sz="3000" u="none" cap="none" strike="noStrike">
                <a:solidFill>
                  <a:srgbClr val="000000"/>
                </a:solidFill>
                <a:latin typeface="Trebuchet MS"/>
                <a:ea typeface="Trebuchet MS"/>
                <a:cs typeface="Trebuchet MS"/>
                <a:sym typeface="Trebuchet MS"/>
              </a:rPr>
              <a:t>Funcionamiento</a:t>
            </a:r>
            <a:endParaRPr b="0" i="0" sz="3000" u="none" cap="none" strike="noStrike">
              <a:solidFill>
                <a:srgbClr val="000000"/>
              </a:solidFill>
              <a:latin typeface="Trebuchet MS"/>
              <a:ea typeface="Trebuchet MS"/>
              <a:cs typeface="Trebuchet MS"/>
              <a:sym typeface="Trebuchet MS"/>
            </a:endParaRPr>
          </a:p>
          <a:p>
            <a:pPr indent="-419100" lvl="0" marL="914400" marR="0" rtl="0" algn="l">
              <a:lnSpc>
                <a:spcPct val="100000"/>
              </a:lnSpc>
              <a:spcBef>
                <a:spcPts val="0"/>
              </a:spcBef>
              <a:spcAft>
                <a:spcPts val="0"/>
              </a:spcAft>
              <a:buClr>
                <a:srgbClr val="000000"/>
              </a:buClr>
              <a:buSzPts val="3000"/>
              <a:buFont typeface="Trebuchet MS"/>
              <a:buAutoNum type="arabicPeriod"/>
            </a:pPr>
            <a:r>
              <a:rPr b="0" i="0" lang="en-US" sz="3000" u="none" cap="none" strike="noStrike">
                <a:solidFill>
                  <a:schemeClr val="dk1"/>
                </a:solidFill>
                <a:latin typeface="Trebuchet MS"/>
                <a:ea typeface="Trebuchet MS"/>
                <a:cs typeface="Trebuchet MS"/>
                <a:sym typeface="Trebuchet MS"/>
              </a:rPr>
              <a:t>Tipos de Funciones</a:t>
            </a:r>
            <a:endParaRPr b="0" i="0" sz="3000" u="none" cap="none" strike="noStrike">
              <a:solidFill>
                <a:schemeClr val="dk1"/>
              </a:solidFill>
              <a:latin typeface="Trebuchet MS"/>
              <a:ea typeface="Trebuchet MS"/>
              <a:cs typeface="Trebuchet MS"/>
              <a:sym typeface="Trebuchet MS"/>
            </a:endParaRPr>
          </a:p>
          <a:p>
            <a:pPr indent="-419100" lvl="0" marL="914400" marR="0" rtl="0" algn="l">
              <a:lnSpc>
                <a:spcPct val="100000"/>
              </a:lnSpc>
              <a:spcBef>
                <a:spcPts val="0"/>
              </a:spcBef>
              <a:spcAft>
                <a:spcPts val="0"/>
              </a:spcAft>
              <a:buClr>
                <a:srgbClr val="000000"/>
              </a:buClr>
              <a:buSzPts val="3000"/>
              <a:buFont typeface="Trebuchet MS"/>
              <a:buAutoNum type="arabicPeriod"/>
            </a:pPr>
            <a:r>
              <a:rPr b="0" i="0" lang="en-US" sz="3000" u="none" cap="none" strike="noStrike">
                <a:solidFill>
                  <a:schemeClr val="dk1"/>
                </a:solidFill>
                <a:latin typeface="Trebuchet MS"/>
                <a:ea typeface="Trebuchet MS"/>
                <a:cs typeface="Trebuchet MS"/>
                <a:sym typeface="Trebuchet MS"/>
              </a:rPr>
              <a:t>Sintaxis</a:t>
            </a:r>
            <a:endParaRPr b="0" i="0" sz="3000" u="none" cap="none" strike="noStrike">
              <a:solidFill>
                <a:schemeClr val="dk1"/>
              </a:solidFill>
              <a:latin typeface="Trebuchet MS"/>
              <a:ea typeface="Trebuchet MS"/>
              <a:cs typeface="Trebuchet MS"/>
              <a:sym typeface="Trebuchet MS"/>
            </a:endParaRPr>
          </a:p>
          <a:p>
            <a:pPr indent="-419100" lvl="0" marL="914400" marR="0" rtl="0" algn="l">
              <a:lnSpc>
                <a:spcPct val="100000"/>
              </a:lnSpc>
              <a:spcBef>
                <a:spcPts val="0"/>
              </a:spcBef>
              <a:spcAft>
                <a:spcPts val="0"/>
              </a:spcAft>
              <a:buClr>
                <a:srgbClr val="000000"/>
              </a:buClr>
              <a:buSzPts val="3000"/>
              <a:buFont typeface="Trebuchet MS"/>
              <a:buAutoNum type="arabicPeriod"/>
            </a:pPr>
            <a:r>
              <a:rPr b="0" i="0" lang="en-US" sz="3000" u="none" cap="none" strike="noStrike">
                <a:solidFill>
                  <a:srgbClr val="000000"/>
                </a:solidFill>
                <a:latin typeface="Trebuchet MS"/>
                <a:ea typeface="Trebuchet MS"/>
                <a:cs typeface="Trebuchet MS"/>
                <a:sym typeface="Trebuchet MS"/>
              </a:rPr>
              <a:t>Ejemplos</a:t>
            </a:r>
            <a:endParaRPr b="0" i="0" sz="30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3" name="Shape 663"/>
        <p:cNvGrpSpPr/>
        <p:nvPr/>
      </p:nvGrpSpPr>
      <p:grpSpPr>
        <a:xfrm>
          <a:off x="0" y="0"/>
          <a:ext cx="0" cy="0"/>
          <a:chOff x="0" y="0"/>
          <a:chExt cx="0" cy="0"/>
        </a:xfrm>
      </p:grpSpPr>
      <p:sp>
        <p:nvSpPr>
          <p:cNvPr id="664" name="Google Shape;664;g1e1e69e2135_0_588"/>
          <p:cNvSpPr txBox="1"/>
          <p:nvPr/>
        </p:nvSpPr>
        <p:spPr>
          <a:xfrm>
            <a:off x="4359575" y="2580800"/>
            <a:ext cx="7273800" cy="3386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chemeClr val="dk1"/>
              </a:buClr>
              <a:buSzPts val="1100"/>
              <a:buFont typeface="Arial"/>
              <a:buNone/>
            </a:pPr>
            <a:r>
              <a:rPr b="1" i="0" lang="en-US" sz="1600" u="none" cap="none" strike="noStrike">
                <a:solidFill>
                  <a:srgbClr val="499CD5"/>
                </a:solidFill>
                <a:latin typeface="Courier New"/>
                <a:ea typeface="Courier New"/>
                <a:cs typeface="Courier New"/>
                <a:sym typeface="Courier New"/>
              </a:rPr>
              <a:t>public class </a:t>
            </a:r>
            <a:r>
              <a:rPr b="1" i="0" lang="en-US" sz="1600" u="none" cap="none" strike="noStrike">
                <a:solidFill>
                  <a:srgbClr val="39C8B0"/>
                </a:solidFill>
                <a:latin typeface="Courier New"/>
                <a:ea typeface="Courier New"/>
                <a:cs typeface="Courier New"/>
                <a:sym typeface="Courier New"/>
              </a:rPr>
              <a:t>Main </a:t>
            </a: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rgbClr val="499CD5"/>
                </a:solidFill>
                <a:latin typeface="Courier New"/>
                <a:ea typeface="Courier New"/>
                <a:cs typeface="Courier New"/>
                <a:sym typeface="Courier New"/>
              </a:rPr>
              <a:t>public static void </a:t>
            </a:r>
            <a:r>
              <a:rPr b="1" i="0" lang="en-US" sz="1600" u="none" cap="none" strike="noStrike">
                <a:solidFill>
                  <a:srgbClr val="188038"/>
                </a:solidFill>
                <a:latin typeface="Courier New"/>
                <a:ea typeface="Courier New"/>
                <a:cs typeface="Courier New"/>
                <a:sym typeface="Courier New"/>
              </a:rPr>
              <a:t>main</a:t>
            </a:r>
            <a:r>
              <a:rPr b="1" i="0" lang="en-US" sz="1600" u="none" cap="none" strike="noStrike">
                <a:solidFill>
                  <a:schemeClr val="dk1"/>
                </a:solidFill>
                <a:latin typeface="Courier New"/>
                <a:ea typeface="Courier New"/>
                <a:cs typeface="Courier New"/>
                <a:sym typeface="Courier New"/>
              </a:rPr>
              <a:t>(</a:t>
            </a:r>
            <a:r>
              <a:rPr b="1" i="0" lang="en-US" sz="1600" u="none" cap="none" strike="noStrike">
                <a:solidFill>
                  <a:srgbClr val="39C8B0"/>
                </a:solidFill>
                <a:latin typeface="Courier New"/>
                <a:ea typeface="Courier New"/>
                <a:cs typeface="Courier New"/>
                <a:sym typeface="Courier New"/>
              </a:rPr>
              <a:t>String</a:t>
            </a: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rgbClr val="188038"/>
                </a:solidFill>
                <a:latin typeface="Courier New"/>
                <a:ea typeface="Courier New"/>
                <a:cs typeface="Courier New"/>
                <a:sym typeface="Courier New"/>
              </a:rPr>
              <a:t>args</a:t>
            </a:r>
            <a:r>
              <a:rPr b="1" i="0" lang="en-US" sz="1600" u="none" cap="none" strike="noStrike">
                <a:solidFill>
                  <a:schemeClr val="dk1"/>
                </a:solidFill>
                <a:latin typeface="Courier New"/>
                <a:ea typeface="Courier New"/>
                <a:cs typeface="Courier New"/>
                <a:sym typeface="Courier New"/>
              </a:rPr>
              <a:t>) {</a:t>
            </a:r>
            <a:endParaRPr b="1" i="0" sz="16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t/>
            </a:r>
            <a:endParaRPr b="1" i="0" sz="1600" u="none" cap="none" strike="noStrike">
              <a:solidFill>
                <a:srgbClr val="D4D4D4"/>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rgbClr val="39C8B0"/>
                </a:solidFill>
                <a:latin typeface="Courier New"/>
                <a:ea typeface="Courier New"/>
                <a:cs typeface="Courier New"/>
                <a:sym typeface="Courier New"/>
              </a:rPr>
              <a:t>String </a:t>
            </a:r>
            <a:r>
              <a:rPr b="1" i="0" lang="en-US" sz="1600" u="none" cap="none" strike="noStrike">
                <a:solidFill>
                  <a:srgbClr val="1155CC"/>
                </a:solidFill>
                <a:latin typeface="Courier New"/>
                <a:ea typeface="Courier New"/>
                <a:cs typeface="Courier New"/>
                <a:sym typeface="Courier New"/>
              </a:rPr>
              <a:t>varSaludo </a:t>
            </a:r>
            <a:r>
              <a:rPr b="1" i="0" lang="en-US" sz="1600" u="none" cap="none" strike="noStrike">
                <a:solidFill>
                  <a:schemeClr val="dk1"/>
                </a:solidFill>
                <a:latin typeface="Courier New"/>
                <a:ea typeface="Courier New"/>
                <a:cs typeface="Courier New"/>
                <a:sym typeface="Courier New"/>
              </a:rPr>
              <a:t>= funcionSaludar(</a:t>
            </a:r>
            <a:r>
              <a:rPr b="1" i="0" lang="en-US" sz="1600" u="none" cap="none" strike="noStrike">
                <a:solidFill>
                  <a:srgbClr val="CD9069"/>
                </a:solidFill>
                <a:latin typeface="Courier New"/>
                <a:ea typeface="Courier New"/>
                <a:cs typeface="Courier New"/>
                <a:sym typeface="Courier New"/>
              </a:rPr>
              <a:t>"Juan Perez"</a:t>
            </a: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rgbClr val="39C8B0"/>
                </a:solidFill>
                <a:latin typeface="Courier New"/>
                <a:ea typeface="Courier New"/>
                <a:cs typeface="Courier New"/>
                <a:sym typeface="Courier New"/>
              </a:rPr>
              <a:t>System</a:t>
            </a:r>
            <a:r>
              <a:rPr b="1" i="0" lang="en-US" sz="1600" u="none" cap="none" strike="noStrike">
                <a:solidFill>
                  <a:schemeClr val="dk1"/>
                </a:solidFill>
                <a:latin typeface="Courier New"/>
                <a:ea typeface="Courier New"/>
                <a:cs typeface="Courier New"/>
                <a:sym typeface="Courier New"/>
              </a:rPr>
              <a:t>.</a:t>
            </a:r>
            <a:r>
              <a:rPr b="1" i="0" lang="en-US" sz="1600" u="none" cap="none" strike="noStrike">
                <a:solidFill>
                  <a:srgbClr val="FFC66D"/>
                </a:solidFill>
                <a:latin typeface="Courier New"/>
                <a:ea typeface="Courier New"/>
                <a:cs typeface="Courier New"/>
                <a:sym typeface="Courier New"/>
              </a:rPr>
              <a:t>out</a:t>
            </a:r>
            <a:r>
              <a:rPr b="1" i="0" lang="en-US" sz="1600" u="none" cap="none" strike="noStrike">
                <a:solidFill>
                  <a:schemeClr val="dk1"/>
                </a:solidFill>
                <a:latin typeface="Courier New"/>
                <a:ea typeface="Courier New"/>
                <a:cs typeface="Courier New"/>
                <a:sym typeface="Courier New"/>
              </a:rPr>
              <a:t>.</a:t>
            </a:r>
            <a:r>
              <a:rPr b="1" i="0" lang="en-US" sz="1600" u="none" cap="none" strike="noStrike">
                <a:solidFill>
                  <a:srgbClr val="188038"/>
                </a:solidFill>
                <a:latin typeface="Courier New"/>
                <a:ea typeface="Courier New"/>
                <a:cs typeface="Courier New"/>
                <a:sym typeface="Courier New"/>
              </a:rPr>
              <a:t>println</a:t>
            </a:r>
            <a:r>
              <a:rPr b="1" i="0" lang="en-US" sz="1600" u="none" cap="none" strike="noStrike">
                <a:solidFill>
                  <a:schemeClr val="dk1"/>
                </a:solidFill>
                <a:latin typeface="Courier New"/>
                <a:ea typeface="Courier New"/>
                <a:cs typeface="Courier New"/>
                <a:sym typeface="Courier New"/>
              </a:rPr>
              <a:t>(</a:t>
            </a:r>
            <a:r>
              <a:rPr b="1" i="0" lang="en-US" sz="1600" u="none" cap="none" strike="noStrike">
                <a:solidFill>
                  <a:srgbClr val="1155CC"/>
                </a:solidFill>
                <a:latin typeface="Courier New"/>
                <a:ea typeface="Courier New"/>
                <a:cs typeface="Courier New"/>
                <a:sym typeface="Courier New"/>
              </a:rPr>
              <a:t>varSaludo</a:t>
            </a: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t/>
            </a:r>
            <a:endParaRPr b="1" i="0" sz="1600" u="none" cap="none" strike="noStrike">
              <a:solidFill>
                <a:srgbClr val="D4D4D4"/>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t/>
            </a:r>
            <a:endParaRPr b="1" i="0" sz="1600" u="none" cap="none" strike="noStrike">
              <a:solidFill>
                <a:srgbClr val="D4D4D4"/>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rgbClr val="499CD5"/>
                </a:solidFill>
                <a:latin typeface="Courier New"/>
                <a:ea typeface="Courier New"/>
                <a:cs typeface="Courier New"/>
                <a:sym typeface="Courier New"/>
              </a:rPr>
              <a:t>static </a:t>
            </a:r>
            <a:r>
              <a:rPr b="1" i="0" lang="en-US" sz="1600" u="none" cap="none" strike="noStrike">
                <a:solidFill>
                  <a:srgbClr val="39C8B0"/>
                </a:solidFill>
                <a:latin typeface="Courier New"/>
                <a:ea typeface="Courier New"/>
                <a:cs typeface="Courier New"/>
                <a:sym typeface="Courier New"/>
              </a:rPr>
              <a:t>String </a:t>
            </a:r>
            <a:r>
              <a:rPr b="1" i="0" lang="en-US" sz="1600" u="none" cap="none" strike="noStrike">
                <a:solidFill>
                  <a:srgbClr val="188038"/>
                </a:solidFill>
                <a:latin typeface="Courier New"/>
                <a:ea typeface="Courier New"/>
                <a:cs typeface="Courier New"/>
                <a:sym typeface="Courier New"/>
              </a:rPr>
              <a:t>funcionSaludar</a:t>
            </a:r>
            <a:r>
              <a:rPr b="1" i="0" lang="en-US" sz="1600" u="none" cap="none" strike="noStrike">
                <a:solidFill>
                  <a:schemeClr val="dk1"/>
                </a:solidFill>
                <a:latin typeface="Courier New"/>
                <a:ea typeface="Courier New"/>
                <a:cs typeface="Courier New"/>
                <a:sym typeface="Courier New"/>
              </a:rPr>
              <a:t>(</a:t>
            </a:r>
            <a:r>
              <a:rPr b="1" i="0" lang="en-US" sz="1600" u="none" cap="none" strike="noStrike">
                <a:solidFill>
                  <a:srgbClr val="39C8B0"/>
                </a:solidFill>
                <a:latin typeface="Courier New"/>
                <a:ea typeface="Courier New"/>
                <a:cs typeface="Courier New"/>
                <a:sym typeface="Courier New"/>
              </a:rPr>
              <a:t>String </a:t>
            </a:r>
            <a:r>
              <a:rPr b="1" i="0" lang="en-US" sz="1600" u="none" cap="none" strike="noStrike">
                <a:solidFill>
                  <a:srgbClr val="188038"/>
                </a:solidFill>
                <a:latin typeface="Courier New"/>
                <a:ea typeface="Courier New"/>
                <a:cs typeface="Courier New"/>
                <a:sym typeface="Courier New"/>
              </a:rPr>
              <a:t>nombre</a:t>
            </a: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rgbClr val="39C8B0"/>
                </a:solidFill>
                <a:latin typeface="Courier New"/>
                <a:ea typeface="Courier New"/>
                <a:cs typeface="Courier New"/>
                <a:sym typeface="Courier New"/>
              </a:rPr>
              <a:t>String </a:t>
            </a:r>
            <a:r>
              <a:rPr b="1" i="0" lang="en-US" sz="1600" u="none" cap="none" strike="noStrike">
                <a:solidFill>
                  <a:srgbClr val="1155CC"/>
                </a:solidFill>
                <a:latin typeface="Courier New"/>
                <a:ea typeface="Courier New"/>
                <a:cs typeface="Courier New"/>
                <a:sym typeface="Courier New"/>
              </a:rPr>
              <a:t>saludo </a:t>
            </a:r>
            <a:r>
              <a:rPr b="1" i="0" lang="en-US" sz="1600" u="none" cap="none" strike="noStrike">
                <a:solidFill>
                  <a:schemeClr val="dk1"/>
                </a:solidFill>
                <a:latin typeface="Courier New"/>
                <a:ea typeface="Courier New"/>
                <a:cs typeface="Courier New"/>
                <a:sym typeface="Courier New"/>
              </a:rPr>
              <a:t>=</a:t>
            </a: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rgbClr val="CD9069"/>
                </a:solidFill>
                <a:latin typeface="Courier New"/>
                <a:ea typeface="Courier New"/>
                <a:cs typeface="Courier New"/>
                <a:sym typeface="Courier New"/>
              </a:rPr>
              <a:t>"Hola " </a:t>
            </a:r>
            <a:r>
              <a:rPr b="1" i="0" lang="en-US" sz="1600" u="none" cap="none" strike="noStrike">
                <a:solidFill>
                  <a:schemeClr val="dk1"/>
                </a:solidFill>
                <a:latin typeface="Courier New"/>
                <a:ea typeface="Courier New"/>
                <a:cs typeface="Courier New"/>
                <a:sym typeface="Courier New"/>
              </a:rPr>
              <a:t>+</a:t>
            </a: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rgbClr val="188038"/>
                </a:solidFill>
                <a:latin typeface="Courier New"/>
                <a:ea typeface="Courier New"/>
                <a:cs typeface="Courier New"/>
                <a:sym typeface="Courier New"/>
              </a:rPr>
              <a:t>nombre </a:t>
            </a:r>
            <a:r>
              <a:rPr b="1" i="0" lang="en-US" sz="1600" u="none" cap="none" strike="noStrike">
                <a:solidFill>
                  <a:schemeClr val="dk1"/>
                </a:solidFill>
                <a:latin typeface="Courier New"/>
                <a:ea typeface="Courier New"/>
                <a:cs typeface="Courier New"/>
                <a:sym typeface="Courier New"/>
              </a:rPr>
              <a:t>+</a:t>
            </a: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rgbClr val="CD9069"/>
                </a:solidFill>
                <a:latin typeface="Courier New"/>
                <a:ea typeface="Courier New"/>
                <a:cs typeface="Courier New"/>
                <a:sym typeface="Courier New"/>
              </a:rPr>
              <a:t>". Feliz dia!"</a:t>
            </a: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rgbClr val="499CD5"/>
                </a:solidFill>
                <a:latin typeface="Courier New"/>
                <a:ea typeface="Courier New"/>
                <a:cs typeface="Courier New"/>
                <a:sym typeface="Courier New"/>
              </a:rPr>
              <a:t>return </a:t>
            </a:r>
            <a:r>
              <a:rPr b="1" i="0" lang="en-US" sz="1600" u="none" cap="none" strike="noStrike">
                <a:solidFill>
                  <a:srgbClr val="1155CC"/>
                </a:solidFill>
                <a:latin typeface="Courier New"/>
                <a:ea typeface="Courier New"/>
                <a:cs typeface="Courier New"/>
                <a:sym typeface="Courier New"/>
              </a:rPr>
              <a:t>saludo</a:t>
            </a: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p:txBody>
      </p:sp>
      <p:sp>
        <p:nvSpPr>
          <p:cNvPr id="665" name="Google Shape;665;g1e1e69e2135_0_588"/>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66" name="Google Shape;666;g1e1e69e2135_0_588"/>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67" name="Google Shape;667;g1e1e69e2135_0_588"/>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668" name="Google Shape;668;g1e1e69e2135_0_588"/>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669" name="Google Shape;669;g1e1e69e2135_0_588"/>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g1e1e69e2135_0_588"/>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671" name="Google Shape;671;g1e1e69e2135_0_588"/>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g1e1e69e2135_0_588"/>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73" name="Google Shape;673;g1e1e69e2135_0_588"/>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i="0" lang="en-US" sz="2000" u="none" cap="none" strike="noStrike">
                <a:solidFill>
                  <a:srgbClr val="003870"/>
                </a:solidFill>
                <a:latin typeface="Trebuchet MS"/>
                <a:ea typeface="Trebuchet MS"/>
                <a:cs typeface="Trebuchet MS"/>
                <a:sym typeface="Trebuchet MS"/>
              </a:rPr>
              <a:t>Sintaxis Funciones</a:t>
            </a:r>
            <a:endParaRPr b="1" i="0" sz="2000" u="none" cap="none" strike="noStrike">
              <a:solidFill>
                <a:srgbClr val="003870"/>
              </a:solidFill>
              <a:latin typeface="Trebuchet MS"/>
              <a:ea typeface="Trebuchet MS"/>
              <a:cs typeface="Trebuchet MS"/>
              <a:sym typeface="Trebuchet MS"/>
            </a:endParaRPr>
          </a:p>
        </p:txBody>
      </p:sp>
      <p:sp>
        <p:nvSpPr>
          <p:cNvPr id="674" name="Google Shape;674;g1e1e69e2135_0_588"/>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75" name="Google Shape;675;g1e1e69e2135_0_588"/>
          <p:cNvSpPr txBox="1"/>
          <p:nvPr/>
        </p:nvSpPr>
        <p:spPr>
          <a:xfrm>
            <a:off x="840375" y="1610400"/>
            <a:ext cx="9988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rebuchet MS"/>
                <a:ea typeface="Trebuchet MS"/>
                <a:cs typeface="Trebuchet MS"/>
                <a:sym typeface="Trebuchet MS"/>
              </a:rPr>
              <a:t>3. Ejemplo básico de una </a:t>
            </a:r>
            <a:r>
              <a:rPr b="1" i="0" lang="en-US" sz="2000" u="none" cap="none" strike="noStrike">
                <a:solidFill>
                  <a:schemeClr val="dk1"/>
                </a:solidFill>
                <a:latin typeface="Trebuchet MS"/>
                <a:ea typeface="Trebuchet MS"/>
                <a:cs typeface="Trebuchet MS"/>
                <a:sym typeface="Trebuchet MS"/>
              </a:rPr>
              <a:t>función con retorno y parámetros</a:t>
            </a:r>
            <a:r>
              <a:rPr b="0" i="0" lang="en-US" sz="2000" u="none" cap="none" strike="noStrike">
                <a:solidFill>
                  <a:schemeClr val="dk1"/>
                </a:solidFill>
                <a:latin typeface="Trebuchet MS"/>
                <a:ea typeface="Trebuchet MS"/>
                <a:cs typeface="Trebuchet MS"/>
                <a:sym typeface="Trebuchet MS"/>
              </a:rPr>
              <a:t>:</a:t>
            </a:r>
            <a:endParaRPr b="0" i="0" sz="2000" u="none" cap="none" strike="noStrike">
              <a:solidFill>
                <a:schemeClr val="dk1"/>
              </a:solidFill>
              <a:latin typeface="Trebuchet MS"/>
              <a:ea typeface="Trebuchet MS"/>
              <a:cs typeface="Trebuchet MS"/>
              <a:sym typeface="Trebuchet MS"/>
            </a:endParaRPr>
          </a:p>
        </p:txBody>
      </p:sp>
      <p:sp>
        <p:nvSpPr>
          <p:cNvPr id="676" name="Google Shape;676;g1e1e69e2135_0_588"/>
          <p:cNvSpPr/>
          <p:nvPr/>
        </p:nvSpPr>
        <p:spPr>
          <a:xfrm>
            <a:off x="678050" y="2312525"/>
            <a:ext cx="2499000" cy="452400"/>
          </a:xfrm>
          <a:prstGeom prst="rect">
            <a:avLst/>
          </a:prstGeom>
          <a:solidFill>
            <a:srgbClr val="64CBC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Modificador de acceso</a:t>
            </a:r>
            <a:endParaRPr b="0" i="0" sz="1800" u="none" cap="none" strike="noStrike">
              <a:solidFill>
                <a:schemeClr val="dk1"/>
              </a:solidFill>
              <a:latin typeface="Trebuchet MS"/>
              <a:ea typeface="Trebuchet MS"/>
              <a:cs typeface="Trebuchet MS"/>
              <a:sym typeface="Trebuchet MS"/>
            </a:endParaRPr>
          </a:p>
        </p:txBody>
      </p:sp>
      <p:sp>
        <p:nvSpPr>
          <p:cNvPr id="677" name="Google Shape;677;g1e1e69e2135_0_588"/>
          <p:cNvSpPr/>
          <p:nvPr/>
        </p:nvSpPr>
        <p:spPr>
          <a:xfrm>
            <a:off x="4756438" y="4572000"/>
            <a:ext cx="849900" cy="33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g1e1e69e2135_0_588"/>
          <p:cNvSpPr/>
          <p:nvPr/>
        </p:nvSpPr>
        <p:spPr>
          <a:xfrm>
            <a:off x="678050" y="2862825"/>
            <a:ext cx="3216900" cy="452400"/>
          </a:xfrm>
          <a:prstGeom prst="rect">
            <a:avLst/>
          </a:prstGeom>
          <a:solidFill>
            <a:srgbClr val="64CBC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Tipo de variable de retorno </a:t>
            </a:r>
            <a:endParaRPr b="0" i="0" sz="1800" u="none" cap="none" strike="noStrike">
              <a:solidFill>
                <a:schemeClr val="dk1"/>
              </a:solidFill>
              <a:latin typeface="Trebuchet MS"/>
              <a:ea typeface="Trebuchet MS"/>
              <a:cs typeface="Trebuchet MS"/>
              <a:sym typeface="Trebuchet MS"/>
            </a:endParaRPr>
          </a:p>
        </p:txBody>
      </p:sp>
      <p:sp>
        <p:nvSpPr>
          <p:cNvPr id="679" name="Google Shape;679;g1e1e69e2135_0_588"/>
          <p:cNvSpPr/>
          <p:nvPr/>
        </p:nvSpPr>
        <p:spPr>
          <a:xfrm>
            <a:off x="5656875" y="4572000"/>
            <a:ext cx="784500" cy="33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g1e1e69e2135_0_588"/>
          <p:cNvSpPr/>
          <p:nvPr/>
        </p:nvSpPr>
        <p:spPr>
          <a:xfrm>
            <a:off x="6491900" y="4572000"/>
            <a:ext cx="1761000" cy="33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g1e1e69e2135_0_588"/>
          <p:cNvSpPr/>
          <p:nvPr/>
        </p:nvSpPr>
        <p:spPr>
          <a:xfrm>
            <a:off x="678050" y="3413125"/>
            <a:ext cx="2460300" cy="452400"/>
          </a:xfrm>
          <a:prstGeom prst="rect">
            <a:avLst/>
          </a:prstGeom>
          <a:solidFill>
            <a:srgbClr val="64CBC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Nombre de la función </a:t>
            </a:r>
            <a:endParaRPr b="0" i="0" sz="18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85" name="Shape 685"/>
        <p:cNvGrpSpPr/>
        <p:nvPr/>
      </p:nvGrpSpPr>
      <p:grpSpPr>
        <a:xfrm>
          <a:off x="0" y="0"/>
          <a:ext cx="0" cy="0"/>
          <a:chOff x="0" y="0"/>
          <a:chExt cx="0" cy="0"/>
        </a:xfrm>
      </p:grpSpPr>
      <p:sp>
        <p:nvSpPr>
          <p:cNvPr id="686" name="Google Shape;686;g1e1e69e2135_0_617"/>
          <p:cNvSpPr txBox="1"/>
          <p:nvPr/>
        </p:nvSpPr>
        <p:spPr>
          <a:xfrm>
            <a:off x="4359575" y="2580800"/>
            <a:ext cx="7273800" cy="3386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chemeClr val="dk1"/>
              </a:buClr>
              <a:buSzPts val="1100"/>
              <a:buFont typeface="Arial"/>
              <a:buNone/>
            </a:pPr>
            <a:r>
              <a:rPr b="1" i="0" lang="en-US" sz="1600" u="none" cap="none" strike="noStrike">
                <a:solidFill>
                  <a:srgbClr val="499CD5"/>
                </a:solidFill>
                <a:latin typeface="Courier New"/>
                <a:ea typeface="Courier New"/>
                <a:cs typeface="Courier New"/>
                <a:sym typeface="Courier New"/>
              </a:rPr>
              <a:t>public class </a:t>
            </a:r>
            <a:r>
              <a:rPr b="1" i="0" lang="en-US" sz="1600" u="none" cap="none" strike="noStrike">
                <a:solidFill>
                  <a:srgbClr val="39C8B0"/>
                </a:solidFill>
                <a:latin typeface="Courier New"/>
                <a:ea typeface="Courier New"/>
                <a:cs typeface="Courier New"/>
                <a:sym typeface="Courier New"/>
              </a:rPr>
              <a:t>Main </a:t>
            </a: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rgbClr val="499CD5"/>
                </a:solidFill>
                <a:latin typeface="Courier New"/>
                <a:ea typeface="Courier New"/>
                <a:cs typeface="Courier New"/>
                <a:sym typeface="Courier New"/>
              </a:rPr>
              <a:t>public static void </a:t>
            </a:r>
            <a:r>
              <a:rPr b="1" i="0" lang="en-US" sz="1600" u="none" cap="none" strike="noStrike">
                <a:solidFill>
                  <a:srgbClr val="188038"/>
                </a:solidFill>
                <a:latin typeface="Courier New"/>
                <a:ea typeface="Courier New"/>
                <a:cs typeface="Courier New"/>
                <a:sym typeface="Courier New"/>
              </a:rPr>
              <a:t>main</a:t>
            </a:r>
            <a:r>
              <a:rPr b="1" i="0" lang="en-US" sz="1600" u="none" cap="none" strike="noStrike">
                <a:solidFill>
                  <a:schemeClr val="dk1"/>
                </a:solidFill>
                <a:latin typeface="Courier New"/>
                <a:ea typeface="Courier New"/>
                <a:cs typeface="Courier New"/>
                <a:sym typeface="Courier New"/>
              </a:rPr>
              <a:t>(</a:t>
            </a:r>
            <a:r>
              <a:rPr b="1" i="0" lang="en-US" sz="1600" u="none" cap="none" strike="noStrike">
                <a:solidFill>
                  <a:srgbClr val="39C8B0"/>
                </a:solidFill>
                <a:latin typeface="Courier New"/>
                <a:ea typeface="Courier New"/>
                <a:cs typeface="Courier New"/>
                <a:sym typeface="Courier New"/>
              </a:rPr>
              <a:t>String</a:t>
            </a: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rgbClr val="188038"/>
                </a:solidFill>
                <a:latin typeface="Courier New"/>
                <a:ea typeface="Courier New"/>
                <a:cs typeface="Courier New"/>
                <a:sym typeface="Courier New"/>
              </a:rPr>
              <a:t>args</a:t>
            </a:r>
            <a:r>
              <a:rPr b="1" i="0" lang="en-US" sz="1600" u="none" cap="none" strike="noStrike">
                <a:solidFill>
                  <a:schemeClr val="dk1"/>
                </a:solidFill>
                <a:latin typeface="Courier New"/>
                <a:ea typeface="Courier New"/>
                <a:cs typeface="Courier New"/>
                <a:sym typeface="Courier New"/>
              </a:rPr>
              <a:t>) {</a:t>
            </a:r>
            <a:endParaRPr b="1" i="0" sz="16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t/>
            </a:r>
            <a:endParaRPr b="1" i="0" sz="1600" u="none" cap="none" strike="noStrike">
              <a:solidFill>
                <a:srgbClr val="D4D4D4"/>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rgbClr val="39C8B0"/>
                </a:solidFill>
                <a:latin typeface="Courier New"/>
                <a:ea typeface="Courier New"/>
                <a:cs typeface="Courier New"/>
                <a:sym typeface="Courier New"/>
              </a:rPr>
              <a:t>String </a:t>
            </a:r>
            <a:r>
              <a:rPr b="1" i="0" lang="en-US" sz="1600" u="none" cap="none" strike="noStrike">
                <a:solidFill>
                  <a:srgbClr val="1155CC"/>
                </a:solidFill>
                <a:latin typeface="Courier New"/>
                <a:ea typeface="Courier New"/>
                <a:cs typeface="Courier New"/>
                <a:sym typeface="Courier New"/>
              </a:rPr>
              <a:t>varSaludo </a:t>
            </a:r>
            <a:r>
              <a:rPr b="1" i="0" lang="en-US" sz="1600" u="none" cap="none" strike="noStrike">
                <a:solidFill>
                  <a:schemeClr val="dk1"/>
                </a:solidFill>
                <a:latin typeface="Courier New"/>
                <a:ea typeface="Courier New"/>
                <a:cs typeface="Courier New"/>
                <a:sym typeface="Courier New"/>
              </a:rPr>
              <a:t>= funcionSaludar(</a:t>
            </a:r>
            <a:r>
              <a:rPr b="1" i="0" lang="en-US" sz="1600" u="none" cap="none" strike="noStrike">
                <a:solidFill>
                  <a:srgbClr val="CD9069"/>
                </a:solidFill>
                <a:latin typeface="Courier New"/>
                <a:ea typeface="Courier New"/>
                <a:cs typeface="Courier New"/>
                <a:sym typeface="Courier New"/>
              </a:rPr>
              <a:t>"Juan Perez"</a:t>
            </a: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rgbClr val="39C8B0"/>
                </a:solidFill>
                <a:latin typeface="Courier New"/>
                <a:ea typeface="Courier New"/>
                <a:cs typeface="Courier New"/>
                <a:sym typeface="Courier New"/>
              </a:rPr>
              <a:t>System</a:t>
            </a:r>
            <a:r>
              <a:rPr b="1" i="0" lang="en-US" sz="1600" u="none" cap="none" strike="noStrike">
                <a:solidFill>
                  <a:schemeClr val="dk1"/>
                </a:solidFill>
                <a:latin typeface="Courier New"/>
                <a:ea typeface="Courier New"/>
                <a:cs typeface="Courier New"/>
                <a:sym typeface="Courier New"/>
              </a:rPr>
              <a:t>.</a:t>
            </a:r>
            <a:r>
              <a:rPr b="1" i="0" lang="en-US" sz="1600" u="none" cap="none" strike="noStrike">
                <a:solidFill>
                  <a:srgbClr val="FFC66D"/>
                </a:solidFill>
                <a:latin typeface="Courier New"/>
                <a:ea typeface="Courier New"/>
                <a:cs typeface="Courier New"/>
                <a:sym typeface="Courier New"/>
              </a:rPr>
              <a:t>out</a:t>
            </a:r>
            <a:r>
              <a:rPr b="1" i="0" lang="en-US" sz="1600" u="none" cap="none" strike="noStrike">
                <a:solidFill>
                  <a:schemeClr val="dk1"/>
                </a:solidFill>
                <a:latin typeface="Courier New"/>
                <a:ea typeface="Courier New"/>
                <a:cs typeface="Courier New"/>
                <a:sym typeface="Courier New"/>
              </a:rPr>
              <a:t>.</a:t>
            </a:r>
            <a:r>
              <a:rPr b="1" i="0" lang="en-US" sz="1600" u="none" cap="none" strike="noStrike">
                <a:solidFill>
                  <a:srgbClr val="188038"/>
                </a:solidFill>
                <a:latin typeface="Courier New"/>
                <a:ea typeface="Courier New"/>
                <a:cs typeface="Courier New"/>
                <a:sym typeface="Courier New"/>
              </a:rPr>
              <a:t>println</a:t>
            </a:r>
            <a:r>
              <a:rPr b="1" i="0" lang="en-US" sz="1600" u="none" cap="none" strike="noStrike">
                <a:solidFill>
                  <a:schemeClr val="dk1"/>
                </a:solidFill>
                <a:latin typeface="Courier New"/>
                <a:ea typeface="Courier New"/>
                <a:cs typeface="Courier New"/>
                <a:sym typeface="Courier New"/>
              </a:rPr>
              <a:t>(</a:t>
            </a:r>
            <a:r>
              <a:rPr b="1" i="0" lang="en-US" sz="1600" u="none" cap="none" strike="noStrike">
                <a:solidFill>
                  <a:srgbClr val="1155CC"/>
                </a:solidFill>
                <a:latin typeface="Courier New"/>
                <a:ea typeface="Courier New"/>
                <a:cs typeface="Courier New"/>
                <a:sym typeface="Courier New"/>
              </a:rPr>
              <a:t>varSaludo</a:t>
            </a: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t/>
            </a:r>
            <a:endParaRPr b="1" i="0" sz="1600" u="none" cap="none" strike="noStrike">
              <a:solidFill>
                <a:srgbClr val="D4D4D4"/>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t/>
            </a:r>
            <a:endParaRPr b="1" i="0" sz="1600" u="none" cap="none" strike="noStrike">
              <a:solidFill>
                <a:srgbClr val="D4D4D4"/>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rgbClr val="499CD5"/>
                </a:solidFill>
                <a:latin typeface="Courier New"/>
                <a:ea typeface="Courier New"/>
                <a:cs typeface="Courier New"/>
                <a:sym typeface="Courier New"/>
              </a:rPr>
              <a:t>static </a:t>
            </a:r>
            <a:r>
              <a:rPr b="1" i="0" lang="en-US" sz="1600" u="none" cap="none" strike="noStrike">
                <a:solidFill>
                  <a:srgbClr val="39C8B0"/>
                </a:solidFill>
                <a:latin typeface="Courier New"/>
                <a:ea typeface="Courier New"/>
                <a:cs typeface="Courier New"/>
                <a:sym typeface="Courier New"/>
              </a:rPr>
              <a:t>String </a:t>
            </a:r>
            <a:r>
              <a:rPr b="1" i="0" lang="en-US" sz="1600" u="none" cap="none" strike="noStrike">
                <a:solidFill>
                  <a:srgbClr val="188038"/>
                </a:solidFill>
                <a:latin typeface="Courier New"/>
                <a:ea typeface="Courier New"/>
                <a:cs typeface="Courier New"/>
                <a:sym typeface="Courier New"/>
              </a:rPr>
              <a:t>funcionSaludar</a:t>
            </a:r>
            <a:r>
              <a:rPr b="1" i="0" lang="en-US" sz="1600" u="none" cap="none" strike="noStrike">
                <a:solidFill>
                  <a:schemeClr val="dk1"/>
                </a:solidFill>
                <a:latin typeface="Courier New"/>
                <a:ea typeface="Courier New"/>
                <a:cs typeface="Courier New"/>
                <a:sym typeface="Courier New"/>
              </a:rPr>
              <a:t>(</a:t>
            </a:r>
            <a:r>
              <a:rPr b="1" i="0" lang="en-US" sz="1600" u="none" cap="none" strike="noStrike">
                <a:solidFill>
                  <a:srgbClr val="39C8B0"/>
                </a:solidFill>
                <a:latin typeface="Courier New"/>
                <a:ea typeface="Courier New"/>
                <a:cs typeface="Courier New"/>
                <a:sym typeface="Courier New"/>
              </a:rPr>
              <a:t>String </a:t>
            </a:r>
            <a:r>
              <a:rPr b="1" i="0" lang="en-US" sz="1600" u="none" cap="none" strike="noStrike">
                <a:solidFill>
                  <a:srgbClr val="188038"/>
                </a:solidFill>
                <a:latin typeface="Courier New"/>
                <a:ea typeface="Courier New"/>
                <a:cs typeface="Courier New"/>
                <a:sym typeface="Courier New"/>
              </a:rPr>
              <a:t>nombre</a:t>
            </a: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rgbClr val="39C8B0"/>
                </a:solidFill>
                <a:latin typeface="Courier New"/>
                <a:ea typeface="Courier New"/>
                <a:cs typeface="Courier New"/>
                <a:sym typeface="Courier New"/>
              </a:rPr>
              <a:t>String </a:t>
            </a:r>
            <a:r>
              <a:rPr b="1" i="0" lang="en-US" sz="1600" u="none" cap="none" strike="noStrike">
                <a:solidFill>
                  <a:srgbClr val="1155CC"/>
                </a:solidFill>
                <a:latin typeface="Courier New"/>
                <a:ea typeface="Courier New"/>
                <a:cs typeface="Courier New"/>
                <a:sym typeface="Courier New"/>
              </a:rPr>
              <a:t>saludo </a:t>
            </a:r>
            <a:r>
              <a:rPr b="1" i="0" lang="en-US" sz="1600" u="none" cap="none" strike="noStrike">
                <a:solidFill>
                  <a:schemeClr val="dk1"/>
                </a:solidFill>
                <a:latin typeface="Courier New"/>
                <a:ea typeface="Courier New"/>
                <a:cs typeface="Courier New"/>
                <a:sym typeface="Courier New"/>
              </a:rPr>
              <a:t>=</a:t>
            </a: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rgbClr val="CD9069"/>
                </a:solidFill>
                <a:latin typeface="Courier New"/>
                <a:ea typeface="Courier New"/>
                <a:cs typeface="Courier New"/>
                <a:sym typeface="Courier New"/>
              </a:rPr>
              <a:t>"Hola " </a:t>
            </a:r>
            <a:r>
              <a:rPr b="1" i="0" lang="en-US" sz="1600" u="none" cap="none" strike="noStrike">
                <a:solidFill>
                  <a:schemeClr val="dk1"/>
                </a:solidFill>
                <a:latin typeface="Courier New"/>
                <a:ea typeface="Courier New"/>
                <a:cs typeface="Courier New"/>
                <a:sym typeface="Courier New"/>
              </a:rPr>
              <a:t>+</a:t>
            </a: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rgbClr val="188038"/>
                </a:solidFill>
                <a:latin typeface="Courier New"/>
                <a:ea typeface="Courier New"/>
                <a:cs typeface="Courier New"/>
                <a:sym typeface="Courier New"/>
              </a:rPr>
              <a:t>nombre </a:t>
            </a:r>
            <a:r>
              <a:rPr b="1" i="0" lang="en-US" sz="1600" u="none" cap="none" strike="noStrike">
                <a:solidFill>
                  <a:schemeClr val="dk1"/>
                </a:solidFill>
                <a:latin typeface="Courier New"/>
                <a:ea typeface="Courier New"/>
                <a:cs typeface="Courier New"/>
                <a:sym typeface="Courier New"/>
              </a:rPr>
              <a:t>+</a:t>
            </a: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rgbClr val="CD9069"/>
                </a:solidFill>
                <a:latin typeface="Courier New"/>
                <a:ea typeface="Courier New"/>
                <a:cs typeface="Courier New"/>
                <a:sym typeface="Courier New"/>
              </a:rPr>
              <a:t>". Feliz dia!"</a:t>
            </a: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rgbClr val="499CD5"/>
                </a:solidFill>
                <a:latin typeface="Courier New"/>
                <a:ea typeface="Courier New"/>
                <a:cs typeface="Courier New"/>
                <a:sym typeface="Courier New"/>
              </a:rPr>
              <a:t>return </a:t>
            </a:r>
            <a:r>
              <a:rPr b="1" i="0" lang="en-US" sz="1600" u="none" cap="none" strike="noStrike">
                <a:solidFill>
                  <a:srgbClr val="1155CC"/>
                </a:solidFill>
                <a:latin typeface="Courier New"/>
                <a:ea typeface="Courier New"/>
                <a:cs typeface="Courier New"/>
                <a:sym typeface="Courier New"/>
              </a:rPr>
              <a:t>saludo</a:t>
            </a: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p:txBody>
      </p:sp>
      <p:sp>
        <p:nvSpPr>
          <p:cNvPr id="687" name="Google Shape;687;g1e1e69e2135_0_617"/>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88" name="Google Shape;688;g1e1e69e2135_0_617"/>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89" name="Google Shape;689;g1e1e69e2135_0_617"/>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690" name="Google Shape;690;g1e1e69e2135_0_617"/>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691" name="Google Shape;691;g1e1e69e2135_0_617"/>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g1e1e69e2135_0_617"/>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693" name="Google Shape;693;g1e1e69e2135_0_617"/>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g1e1e69e2135_0_617"/>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95" name="Google Shape;695;g1e1e69e2135_0_617"/>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i="0" lang="en-US" sz="2000" u="none" cap="none" strike="noStrike">
                <a:solidFill>
                  <a:srgbClr val="003870"/>
                </a:solidFill>
                <a:latin typeface="Trebuchet MS"/>
                <a:ea typeface="Trebuchet MS"/>
                <a:cs typeface="Trebuchet MS"/>
                <a:sym typeface="Trebuchet MS"/>
              </a:rPr>
              <a:t>Sintaxis Funciones</a:t>
            </a:r>
            <a:endParaRPr b="1" i="0" sz="2000" u="none" cap="none" strike="noStrike">
              <a:solidFill>
                <a:srgbClr val="003870"/>
              </a:solidFill>
              <a:latin typeface="Trebuchet MS"/>
              <a:ea typeface="Trebuchet MS"/>
              <a:cs typeface="Trebuchet MS"/>
              <a:sym typeface="Trebuchet MS"/>
            </a:endParaRPr>
          </a:p>
        </p:txBody>
      </p:sp>
      <p:sp>
        <p:nvSpPr>
          <p:cNvPr id="696" name="Google Shape;696;g1e1e69e2135_0_617"/>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97" name="Google Shape;697;g1e1e69e2135_0_617"/>
          <p:cNvSpPr txBox="1"/>
          <p:nvPr/>
        </p:nvSpPr>
        <p:spPr>
          <a:xfrm>
            <a:off x="840375" y="1610400"/>
            <a:ext cx="9988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rebuchet MS"/>
                <a:ea typeface="Trebuchet MS"/>
                <a:cs typeface="Trebuchet MS"/>
                <a:sym typeface="Trebuchet MS"/>
              </a:rPr>
              <a:t>3. Ejemplo básico de una </a:t>
            </a:r>
            <a:r>
              <a:rPr b="1" i="0" lang="en-US" sz="2000" u="none" cap="none" strike="noStrike">
                <a:solidFill>
                  <a:schemeClr val="dk1"/>
                </a:solidFill>
                <a:latin typeface="Trebuchet MS"/>
                <a:ea typeface="Trebuchet MS"/>
                <a:cs typeface="Trebuchet MS"/>
                <a:sym typeface="Trebuchet MS"/>
              </a:rPr>
              <a:t>función con retorno y parámetros</a:t>
            </a:r>
            <a:r>
              <a:rPr b="0" i="0" lang="en-US" sz="2000" u="none" cap="none" strike="noStrike">
                <a:solidFill>
                  <a:schemeClr val="dk1"/>
                </a:solidFill>
                <a:latin typeface="Trebuchet MS"/>
                <a:ea typeface="Trebuchet MS"/>
                <a:cs typeface="Trebuchet MS"/>
                <a:sym typeface="Trebuchet MS"/>
              </a:rPr>
              <a:t>:</a:t>
            </a:r>
            <a:endParaRPr b="0" i="0" sz="2000" u="none" cap="none" strike="noStrike">
              <a:solidFill>
                <a:schemeClr val="dk1"/>
              </a:solidFill>
              <a:latin typeface="Trebuchet MS"/>
              <a:ea typeface="Trebuchet MS"/>
              <a:cs typeface="Trebuchet MS"/>
              <a:sym typeface="Trebuchet MS"/>
            </a:endParaRPr>
          </a:p>
        </p:txBody>
      </p:sp>
      <p:sp>
        <p:nvSpPr>
          <p:cNvPr id="698" name="Google Shape;698;g1e1e69e2135_0_617"/>
          <p:cNvSpPr/>
          <p:nvPr/>
        </p:nvSpPr>
        <p:spPr>
          <a:xfrm>
            <a:off x="678050" y="2312525"/>
            <a:ext cx="2499000" cy="452400"/>
          </a:xfrm>
          <a:prstGeom prst="rect">
            <a:avLst/>
          </a:prstGeom>
          <a:solidFill>
            <a:srgbClr val="64CBC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Modificador de acceso</a:t>
            </a:r>
            <a:endParaRPr b="0" i="0" sz="1800" u="none" cap="none" strike="noStrike">
              <a:solidFill>
                <a:schemeClr val="dk1"/>
              </a:solidFill>
              <a:latin typeface="Trebuchet MS"/>
              <a:ea typeface="Trebuchet MS"/>
              <a:cs typeface="Trebuchet MS"/>
              <a:sym typeface="Trebuchet MS"/>
            </a:endParaRPr>
          </a:p>
        </p:txBody>
      </p:sp>
      <p:sp>
        <p:nvSpPr>
          <p:cNvPr id="699" name="Google Shape;699;g1e1e69e2135_0_617"/>
          <p:cNvSpPr/>
          <p:nvPr/>
        </p:nvSpPr>
        <p:spPr>
          <a:xfrm>
            <a:off x="4756438" y="4572000"/>
            <a:ext cx="849900" cy="33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g1e1e69e2135_0_617"/>
          <p:cNvSpPr/>
          <p:nvPr/>
        </p:nvSpPr>
        <p:spPr>
          <a:xfrm>
            <a:off x="678050" y="2862825"/>
            <a:ext cx="3216900" cy="452400"/>
          </a:xfrm>
          <a:prstGeom prst="rect">
            <a:avLst/>
          </a:prstGeom>
          <a:solidFill>
            <a:srgbClr val="64CBC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Tipo de variable de retorno </a:t>
            </a:r>
            <a:endParaRPr b="0" i="0" sz="1800" u="none" cap="none" strike="noStrike">
              <a:solidFill>
                <a:schemeClr val="dk1"/>
              </a:solidFill>
              <a:latin typeface="Trebuchet MS"/>
              <a:ea typeface="Trebuchet MS"/>
              <a:cs typeface="Trebuchet MS"/>
              <a:sym typeface="Trebuchet MS"/>
            </a:endParaRPr>
          </a:p>
        </p:txBody>
      </p:sp>
      <p:sp>
        <p:nvSpPr>
          <p:cNvPr id="701" name="Google Shape;701;g1e1e69e2135_0_617"/>
          <p:cNvSpPr/>
          <p:nvPr/>
        </p:nvSpPr>
        <p:spPr>
          <a:xfrm>
            <a:off x="5656875" y="4572000"/>
            <a:ext cx="784500" cy="33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g1e1e69e2135_0_617"/>
          <p:cNvSpPr/>
          <p:nvPr/>
        </p:nvSpPr>
        <p:spPr>
          <a:xfrm>
            <a:off x="6491900" y="4572000"/>
            <a:ext cx="1761000" cy="33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g1e1e69e2135_0_617"/>
          <p:cNvSpPr/>
          <p:nvPr/>
        </p:nvSpPr>
        <p:spPr>
          <a:xfrm>
            <a:off x="678050" y="3413125"/>
            <a:ext cx="2460300" cy="452400"/>
          </a:xfrm>
          <a:prstGeom prst="rect">
            <a:avLst/>
          </a:prstGeom>
          <a:solidFill>
            <a:srgbClr val="64CBC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Nombre de la función </a:t>
            </a:r>
            <a:endParaRPr b="0" i="0" sz="1800" u="none" cap="none" strike="noStrike">
              <a:solidFill>
                <a:schemeClr val="dk1"/>
              </a:solidFill>
              <a:latin typeface="Trebuchet MS"/>
              <a:ea typeface="Trebuchet MS"/>
              <a:cs typeface="Trebuchet MS"/>
              <a:sym typeface="Trebuchet MS"/>
            </a:endParaRPr>
          </a:p>
        </p:txBody>
      </p:sp>
      <p:sp>
        <p:nvSpPr>
          <p:cNvPr id="704" name="Google Shape;704;g1e1e69e2135_0_617"/>
          <p:cNvSpPr/>
          <p:nvPr/>
        </p:nvSpPr>
        <p:spPr>
          <a:xfrm>
            <a:off x="8359375" y="4572000"/>
            <a:ext cx="1595700" cy="33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g1e1e69e2135_0_617"/>
          <p:cNvSpPr/>
          <p:nvPr/>
        </p:nvSpPr>
        <p:spPr>
          <a:xfrm>
            <a:off x="692945" y="3963425"/>
            <a:ext cx="1951500" cy="452400"/>
          </a:xfrm>
          <a:prstGeom prst="rect">
            <a:avLst/>
          </a:prstGeom>
          <a:solidFill>
            <a:srgbClr val="64CBC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Parametro y tipo</a:t>
            </a:r>
            <a:endParaRPr b="0" i="0" sz="18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9" name="Shape 709"/>
        <p:cNvGrpSpPr/>
        <p:nvPr/>
      </p:nvGrpSpPr>
      <p:grpSpPr>
        <a:xfrm>
          <a:off x="0" y="0"/>
          <a:ext cx="0" cy="0"/>
          <a:chOff x="0" y="0"/>
          <a:chExt cx="0" cy="0"/>
        </a:xfrm>
      </p:grpSpPr>
      <p:sp>
        <p:nvSpPr>
          <p:cNvPr id="710" name="Google Shape;710;g1e1e69e2135_0_646"/>
          <p:cNvSpPr txBox="1"/>
          <p:nvPr/>
        </p:nvSpPr>
        <p:spPr>
          <a:xfrm>
            <a:off x="4359575" y="2580800"/>
            <a:ext cx="7273800" cy="3386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chemeClr val="dk1"/>
              </a:buClr>
              <a:buSzPts val="1100"/>
              <a:buFont typeface="Arial"/>
              <a:buNone/>
            </a:pPr>
            <a:r>
              <a:rPr b="1" i="0" lang="en-US" sz="1600" u="none" cap="none" strike="noStrike">
                <a:solidFill>
                  <a:srgbClr val="499CD5"/>
                </a:solidFill>
                <a:latin typeface="Courier New"/>
                <a:ea typeface="Courier New"/>
                <a:cs typeface="Courier New"/>
                <a:sym typeface="Courier New"/>
              </a:rPr>
              <a:t>public class </a:t>
            </a:r>
            <a:r>
              <a:rPr b="1" i="0" lang="en-US" sz="1600" u="none" cap="none" strike="noStrike">
                <a:solidFill>
                  <a:srgbClr val="39C8B0"/>
                </a:solidFill>
                <a:latin typeface="Courier New"/>
                <a:ea typeface="Courier New"/>
                <a:cs typeface="Courier New"/>
                <a:sym typeface="Courier New"/>
              </a:rPr>
              <a:t>Main </a:t>
            </a: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rgbClr val="499CD5"/>
                </a:solidFill>
                <a:latin typeface="Courier New"/>
                <a:ea typeface="Courier New"/>
                <a:cs typeface="Courier New"/>
                <a:sym typeface="Courier New"/>
              </a:rPr>
              <a:t>public static void </a:t>
            </a:r>
            <a:r>
              <a:rPr b="1" i="0" lang="en-US" sz="1600" u="none" cap="none" strike="noStrike">
                <a:solidFill>
                  <a:srgbClr val="188038"/>
                </a:solidFill>
                <a:latin typeface="Courier New"/>
                <a:ea typeface="Courier New"/>
                <a:cs typeface="Courier New"/>
                <a:sym typeface="Courier New"/>
              </a:rPr>
              <a:t>main</a:t>
            </a:r>
            <a:r>
              <a:rPr b="1" i="0" lang="en-US" sz="1600" u="none" cap="none" strike="noStrike">
                <a:solidFill>
                  <a:schemeClr val="dk1"/>
                </a:solidFill>
                <a:latin typeface="Courier New"/>
                <a:ea typeface="Courier New"/>
                <a:cs typeface="Courier New"/>
                <a:sym typeface="Courier New"/>
              </a:rPr>
              <a:t>(</a:t>
            </a:r>
            <a:r>
              <a:rPr b="1" i="0" lang="en-US" sz="1600" u="none" cap="none" strike="noStrike">
                <a:solidFill>
                  <a:srgbClr val="39C8B0"/>
                </a:solidFill>
                <a:latin typeface="Courier New"/>
                <a:ea typeface="Courier New"/>
                <a:cs typeface="Courier New"/>
                <a:sym typeface="Courier New"/>
              </a:rPr>
              <a:t>String</a:t>
            </a: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rgbClr val="188038"/>
                </a:solidFill>
                <a:latin typeface="Courier New"/>
                <a:ea typeface="Courier New"/>
                <a:cs typeface="Courier New"/>
                <a:sym typeface="Courier New"/>
              </a:rPr>
              <a:t>args</a:t>
            </a:r>
            <a:r>
              <a:rPr b="1" i="0" lang="en-US" sz="1600" u="none" cap="none" strike="noStrike">
                <a:solidFill>
                  <a:schemeClr val="dk1"/>
                </a:solidFill>
                <a:latin typeface="Courier New"/>
                <a:ea typeface="Courier New"/>
                <a:cs typeface="Courier New"/>
                <a:sym typeface="Courier New"/>
              </a:rPr>
              <a:t>) {</a:t>
            </a:r>
            <a:endParaRPr b="1" i="0" sz="16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t/>
            </a:r>
            <a:endParaRPr b="1" i="0" sz="1600" u="none" cap="none" strike="noStrike">
              <a:solidFill>
                <a:srgbClr val="D4D4D4"/>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rgbClr val="39C8B0"/>
                </a:solidFill>
                <a:latin typeface="Courier New"/>
                <a:ea typeface="Courier New"/>
                <a:cs typeface="Courier New"/>
                <a:sym typeface="Courier New"/>
              </a:rPr>
              <a:t>String </a:t>
            </a:r>
            <a:r>
              <a:rPr b="1" i="0" lang="en-US" sz="1600" u="none" cap="none" strike="noStrike">
                <a:solidFill>
                  <a:srgbClr val="1155CC"/>
                </a:solidFill>
                <a:latin typeface="Courier New"/>
                <a:ea typeface="Courier New"/>
                <a:cs typeface="Courier New"/>
                <a:sym typeface="Courier New"/>
              </a:rPr>
              <a:t>varSaludo </a:t>
            </a:r>
            <a:r>
              <a:rPr b="1" i="0" lang="en-US" sz="1600" u="none" cap="none" strike="noStrike">
                <a:solidFill>
                  <a:schemeClr val="dk1"/>
                </a:solidFill>
                <a:latin typeface="Courier New"/>
                <a:ea typeface="Courier New"/>
                <a:cs typeface="Courier New"/>
                <a:sym typeface="Courier New"/>
              </a:rPr>
              <a:t>= funcionSaludar(</a:t>
            </a:r>
            <a:r>
              <a:rPr b="1" i="0" lang="en-US" sz="1600" u="none" cap="none" strike="noStrike">
                <a:solidFill>
                  <a:srgbClr val="CD9069"/>
                </a:solidFill>
                <a:latin typeface="Courier New"/>
                <a:ea typeface="Courier New"/>
                <a:cs typeface="Courier New"/>
                <a:sym typeface="Courier New"/>
              </a:rPr>
              <a:t>"Juan Perez"</a:t>
            </a: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rgbClr val="39C8B0"/>
                </a:solidFill>
                <a:latin typeface="Courier New"/>
                <a:ea typeface="Courier New"/>
                <a:cs typeface="Courier New"/>
                <a:sym typeface="Courier New"/>
              </a:rPr>
              <a:t>System</a:t>
            </a:r>
            <a:r>
              <a:rPr b="1" i="0" lang="en-US" sz="1600" u="none" cap="none" strike="noStrike">
                <a:solidFill>
                  <a:schemeClr val="dk1"/>
                </a:solidFill>
                <a:latin typeface="Courier New"/>
                <a:ea typeface="Courier New"/>
                <a:cs typeface="Courier New"/>
                <a:sym typeface="Courier New"/>
              </a:rPr>
              <a:t>.</a:t>
            </a:r>
            <a:r>
              <a:rPr b="1" i="0" lang="en-US" sz="1600" u="none" cap="none" strike="noStrike">
                <a:solidFill>
                  <a:srgbClr val="FFC66D"/>
                </a:solidFill>
                <a:latin typeface="Courier New"/>
                <a:ea typeface="Courier New"/>
                <a:cs typeface="Courier New"/>
                <a:sym typeface="Courier New"/>
              </a:rPr>
              <a:t>out</a:t>
            </a:r>
            <a:r>
              <a:rPr b="1" i="0" lang="en-US" sz="1600" u="none" cap="none" strike="noStrike">
                <a:solidFill>
                  <a:schemeClr val="dk1"/>
                </a:solidFill>
                <a:latin typeface="Courier New"/>
                <a:ea typeface="Courier New"/>
                <a:cs typeface="Courier New"/>
                <a:sym typeface="Courier New"/>
              </a:rPr>
              <a:t>.</a:t>
            </a:r>
            <a:r>
              <a:rPr b="1" i="0" lang="en-US" sz="1600" u="none" cap="none" strike="noStrike">
                <a:solidFill>
                  <a:srgbClr val="188038"/>
                </a:solidFill>
                <a:latin typeface="Courier New"/>
                <a:ea typeface="Courier New"/>
                <a:cs typeface="Courier New"/>
                <a:sym typeface="Courier New"/>
              </a:rPr>
              <a:t>println</a:t>
            </a:r>
            <a:r>
              <a:rPr b="1" i="0" lang="en-US" sz="1600" u="none" cap="none" strike="noStrike">
                <a:solidFill>
                  <a:schemeClr val="dk1"/>
                </a:solidFill>
                <a:latin typeface="Courier New"/>
                <a:ea typeface="Courier New"/>
                <a:cs typeface="Courier New"/>
                <a:sym typeface="Courier New"/>
              </a:rPr>
              <a:t>(</a:t>
            </a:r>
            <a:r>
              <a:rPr b="1" i="0" lang="en-US" sz="1600" u="none" cap="none" strike="noStrike">
                <a:solidFill>
                  <a:srgbClr val="1155CC"/>
                </a:solidFill>
                <a:latin typeface="Courier New"/>
                <a:ea typeface="Courier New"/>
                <a:cs typeface="Courier New"/>
                <a:sym typeface="Courier New"/>
              </a:rPr>
              <a:t>varSaludo</a:t>
            </a: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t/>
            </a:r>
            <a:endParaRPr b="1" i="0" sz="1600" u="none" cap="none" strike="noStrike">
              <a:solidFill>
                <a:srgbClr val="D4D4D4"/>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t/>
            </a:r>
            <a:endParaRPr b="1" i="0" sz="1600" u="none" cap="none" strike="noStrike">
              <a:solidFill>
                <a:srgbClr val="D4D4D4"/>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rgbClr val="499CD5"/>
                </a:solidFill>
                <a:latin typeface="Courier New"/>
                <a:ea typeface="Courier New"/>
                <a:cs typeface="Courier New"/>
                <a:sym typeface="Courier New"/>
              </a:rPr>
              <a:t>static </a:t>
            </a:r>
            <a:r>
              <a:rPr b="1" i="0" lang="en-US" sz="1600" u="none" cap="none" strike="noStrike">
                <a:solidFill>
                  <a:srgbClr val="39C8B0"/>
                </a:solidFill>
                <a:latin typeface="Courier New"/>
                <a:ea typeface="Courier New"/>
                <a:cs typeface="Courier New"/>
                <a:sym typeface="Courier New"/>
              </a:rPr>
              <a:t>String </a:t>
            </a:r>
            <a:r>
              <a:rPr b="1" i="0" lang="en-US" sz="1600" u="none" cap="none" strike="noStrike">
                <a:solidFill>
                  <a:srgbClr val="188038"/>
                </a:solidFill>
                <a:latin typeface="Courier New"/>
                <a:ea typeface="Courier New"/>
                <a:cs typeface="Courier New"/>
                <a:sym typeface="Courier New"/>
              </a:rPr>
              <a:t>funcionSaludar</a:t>
            </a:r>
            <a:r>
              <a:rPr b="1" i="0" lang="en-US" sz="1600" u="none" cap="none" strike="noStrike">
                <a:solidFill>
                  <a:schemeClr val="dk1"/>
                </a:solidFill>
                <a:latin typeface="Courier New"/>
                <a:ea typeface="Courier New"/>
                <a:cs typeface="Courier New"/>
                <a:sym typeface="Courier New"/>
              </a:rPr>
              <a:t>(</a:t>
            </a:r>
            <a:r>
              <a:rPr b="1" i="0" lang="en-US" sz="1600" u="none" cap="none" strike="noStrike">
                <a:solidFill>
                  <a:srgbClr val="39C8B0"/>
                </a:solidFill>
                <a:latin typeface="Courier New"/>
                <a:ea typeface="Courier New"/>
                <a:cs typeface="Courier New"/>
                <a:sym typeface="Courier New"/>
              </a:rPr>
              <a:t>String </a:t>
            </a:r>
            <a:r>
              <a:rPr b="1" i="0" lang="en-US" sz="1600" u="none" cap="none" strike="noStrike">
                <a:solidFill>
                  <a:srgbClr val="188038"/>
                </a:solidFill>
                <a:latin typeface="Courier New"/>
                <a:ea typeface="Courier New"/>
                <a:cs typeface="Courier New"/>
                <a:sym typeface="Courier New"/>
              </a:rPr>
              <a:t>nombre</a:t>
            </a: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rgbClr val="39C8B0"/>
                </a:solidFill>
                <a:latin typeface="Courier New"/>
                <a:ea typeface="Courier New"/>
                <a:cs typeface="Courier New"/>
                <a:sym typeface="Courier New"/>
              </a:rPr>
              <a:t>String </a:t>
            </a:r>
            <a:r>
              <a:rPr b="1" i="0" lang="en-US" sz="1600" u="none" cap="none" strike="noStrike">
                <a:solidFill>
                  <a:srgbClr val="1155CC"/>
                </a:solidFill>
                <a:latin typeface="Courier New"/>
                <a:ea typeface="Courier New"/>
                <a:cs typeface="Courier New"/>
                <a:sym typeface="Courier New"/>
              </a:rPr>
              <a:t>saludo </a:t>
            </a:r>
            <a:r>
              <a:rPr b="1" i="0" lang="en-US" sz="1600" u="none" cap="none" strike="noStrike">
                <a:solidFill>
                  <a:schemeClr val="dk1"/>
                </a:solidFill>
                <a:latin typeface="Courier New"/>
                <a:ea typeface="Courier New"/>
                <a:cs typeface="Courier New"/>
                <a:sym typeface="Courier New"/>
              </a:rPr>
              <a:t>=</a:t>
            </a: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rgbClr val="CD9069"/>
                </a:solidFill>
                <a:latin typeface="Courier New"/>
                <a:ea typeface="Courier New"/>
                <a:cs typeface="Courier New"/>
                <a:sym typeface="Courier New"/>
              </a:rPr>
              <a:t>"Hola " </a:t>
            </a:r>
            <a:r>
              <a:rPr b="1" i="0" lang="en-US" sz="1600" u="none" cap="none" strike="noStrike">
                <a:solidFill>
                  <a:schemeClr val="dk1"/>
                </a:solidFill>
                <a:latin typeface="Courier New"/>
                <a:ea typeface="Courier New"/>
                <a:cs typeface="Courier New"/>
                <a:sym typeface="Courier New"/>
              </a:rPr>
              <a:t>+</a:t>
            </a: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rgbClr val="188038"/>
                </a:solidFill>
                <a:latin typeface="Courier New"/>
                <a:ea typeface="Courier New"/>
                <a:cs typeface="Courier New"/>
                <a:sym typeface="Courier New"/>
              </a:rPr>
              <a:t>nombre </a:t>
            </a:r>
            <a:r>
              <a:rPr b="1" i="0" lang="en-US" sz="1600" u="none" cap="none" strike="noStrike">
                <a:solidFill>
                  <a:schemeClr val="dk1"/>
                </a:solidFill>
                <a:latin typeface="Courier New"/>
                <a:ea typeface="Courier New"/>
                <a:cs typeface="Courier New"/>
                <a:sym typeface="Courier New"/>
              </a:rPr>
              <a:t>+</a:t>
            </a: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rgbClr val="CD9069"/>
                </a:solidFill>
                <a:latin typeface="Courier New"/>
                <a:ea typeface="Courier New"/>
                <a:cs typeface="Courier New"/>
                <a:sym typeface="Courier New"/>
              </a:rPr>
              <a:t>". Feliz dia!"</a:t>
            </a: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rgbClr val="499CD5"/>
                </a:solidFill>
                <a:latin typeface="Courier New"/>
                <a:ea typeface="Courier New"/>
                <a:cs typeface="Courier New"/>
                <a:sym typeface="Courier New"/>
              </a:rPr>
              <a:t>return </a:t>
            </a:r>
            <a:r>
              <a:rPr b="1" i="0" lang="en-US" sz="1600" u="none" cap="none" strike="noStrike">
                <a:solidFill>
                  <a:srgbClr val="1155CC"/>
                </a:solidFill>
                <a:latin typeface="Courier New"/>
                <a:ea typeface="Courier New"/>
                <a:cs typeface="Courier New"/>
                <a:sym typeface="Courier New"/>
              </a:rPr>
              <a:t>saludo</a:t>
            </a: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p:txBody>
      </p:sp>
      <p:sp>
        <p:nvSpPr>
          <p:cNvPr id="711" name="Google Shape;711;g1e1e69e2135_0_646"/>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12" name="Google Shape;712;g1e1e69e2135_0_646"/>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13" name="Google Shape;713;g1e1e69e2135_0_646"/>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714" name="Google Shape;714;g1e1e69e2135_0_646"/>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715" name="Google Shape;715;g1e1e69e2135_0_646"/>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g1e1e69e2135_0_646"/>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717" name="Google Shape;717;g1e1e69e2135_0_646"/>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g1e1e69e2135_0_646"/>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19" name="Google Shape;719;g1e1e69e2135_0_646"/>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i="0" lang="en-US" sz="2000" u="none" cap="none" strike="noStrike">
                <a:solidFill>
                  <a:srgbClr val="003870"/>
                </a:solidFill>
                <a:latin typeface="Trebuchet MS"/>
                <a:ea typeface="Trebuchet MS"/>
                <a:cs typeface="Trebuchet MS"/>
                <a:sym typeface="Trebuchet MS"/>
              </a:rPr>
              <a:t>Sintaxis Funciones</a:t>
            </a:r>
            <a:endParaRPr b="1" i="0" sz="2000" u="none" cap="none" strike="noStrike">
              <a:solidFill>
                <a:srgbClr val="003870"/>
              </a:solidFill>
              <a:latin typeface="Trebuchet MS"/>
              <a:ea typeface="Trebuchet MS"/>
              <a:cs typeface="Trebuchet MS"/>
              <a:sym typeface="Trebuchet MS"/>
            </a:endParaRPr>
          </a:p>
        </p:txBody>
      </p:sp>
      <p:sp>
        <p:nvSpPr>
          <p:cNvPr id="720" name="Google Shape;720;g1e1e69e2135_0_646"/>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21" name="Google Shape;721;g1e1e69e2135_0_646"/>
          <p:cNvSpPr txBox="1"/>
          <p:nvPr/>
        </p:nvSpPr>
        <p:spPr>
          <a:xfrm>
            <a:off x="840375" y="1610400"/>
            <a:ext cx="9988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rebuchet MS"/>
                <a:ea typeface="Trebuchet MS"/>
                <a:cs typeface="Trebuchet MS"/>
                <a:sym typeface="Trebuchet MS"/>
              </a:rPr>
              <a:t>3. Ejemplo básico de una </a:t>
            </a:r>
            <a:r>
              <a:rPr b="1" i="0" lang="en-US" sz="2000" u="none" cap="none" strike="noStrike">
                <a:solidFill>
                  <a:schemeClr val="dk1"/>
                </a:solidFill>
                <a:latin typeface="Trebuchet MS"/>
                <a:ea typeface="Trebuchet MS"/>
                <a:cs typeface="Trebuchet MS"/>
                <a:sym typeface="Trebuchet MS"/>
              </a:rPr>
              <a:t>función con retorno y parámetros</a:t>
            </a:r>
            <a:r>
              <a:rPr b="0" i="0" lang="en-US" sz="2000" u="none" cap="none" strike="noStrike">
                <a:solidFill>
                  <a:schemeClr val="dk1"/>
                </a:solidFill>
                <a:latin typeface="Trebuchet MS"/>
                <a:ea typeface="Trebuchet MS"/>
                <a:cs typeface="Trebuchet MS"/>
                <a:sym typeface="Trebuchet MS"/>
              </a:rPr>
              <a:t>:</a:t>
            </a:r>
            <a:endParaRPr b="0" i="0" sz="2000" u="none" cap="none" strike="noStrike">
              <a:solidFill>
                <a:schemeClr val="dk1"/>
              </a:solidFill>
              <a:latin typeface="Trebuchet MS"/>
              <a:ea typeface="Trebuchet MS"/>
              <a:cs typeface="Trebuchet MS"/>
              <a:sym typeface="Trebuchet MS"/>
            </a:endParaRPr>
          </a:p>
        </p:txBody>
      </p:sp>
      <p:sp>
        <p:nvSpPr>
          <p:cNvPr id="722" name="Google Shape;722;g1e1e69e2135_0_646"/>
          <p:cNvSpPr/>
          <p:nvPr/>
        </p:nvSpPr>
        <p:spPr>
          <a:xfrm>
            <a:off x="678050" y="2312525"/>
            <a:ext cx="2499000" cy="452400"/>
          </a:xfrm>
          <a:prstGeom prst="rect">
            <a:avLst/>
          </a:prstGeom>
          <a:solidFill>
            <a:srgbClr val="64CBC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Modificador de acceso</a:t>
            </a:r>
            <a:endParaRPr b="0" i="0" sz="1800" u="none" cap="none" strike="noStrike">
              <a:solidFill>
                <a:schemeClr val="dk1"/>
              </a:solidFill>
              <a:latin typeface="Trebuchet MS"/>
              <a:ea typeface="Trebuchet MS"/>
              <a:cs typeface="Trebuchet MS"/>
              <a:sym typeface="Trebuchet MS"/>
            </a:endParaRPr>
          </a:p>
        </p:txBody>
      </p:sp>
      <p:sp>
        <p:nvSpPr>
          <p:cNvPr id="723" name="Google Shape;723;g1e1e69e2135_0_646"/>
          <p:cNvSpPr/>
          <p:nvPr/>
        </p:nvSpPr>
        <p:spPr>
          <a:xfrm>
            <a:off x="4756438" y="4572000"/>
            <a:ext cx="849900" cy="33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g1e1e69e2135_0_646"/>
          <p:cNvSpPr/>
          <p:nvPr/>
        </p:nvSpPr>
        <p:spPr>
          <a:xfrm>
            <a:off x="678050" y="2862825"/>
            <a:ext cx="3216900" cy="452400"/>
          </a:xfrm>
          <a:prstGeom prst="rect">
            <a:avLst/>
          </a:prstGeom>
          <a:solidFill>
            <a:srgbClr val="64CBC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Tipo de variable de retorno </a:t>
            </a:r>
            <a:endParaRPr b="0" i="0" sz="1800" u="none" cap="none" strike="noStrike">
              <a:solidFill>
                <a:schemeClr val="dk1"/>
              </a:solidFill>
              <a:latin typeface="Trebuchet MS"/>
              <a:ea typeface="Trebuchet MS"/>
              <a:cs typeface="Trebuchet MS"/>
              <a:sym typeface="Trebuchet MS"/>
            </a:endParaRPr>
          </a:p>
        </p:txBody>
      </p:sp>
      <p:sp>
        <p:nvSpPr>
          <p:cNvPr id="725" name="Google Shape;725;g1e1e69e2135_0_646"/>
          <p:cNvSpPr/>
          <p:nvPr/>
        </p:nvSpPr>
        <p:spPr>
          <a:xfrm>
            <a:off x="5656875" y="4572000"/>
            <a:ext cx="784500" cy="33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g1e1e69e2135_0_646"/>
          <p:cNvSpPr/>
          <p:nvPr/>
        </p:nvSpPr>
        <p:spPr>
          <a:xfrm>
            <a:off x="6491900" y="4572000"/>
            <a:ext cx="1761000" cy="33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g1e1e69e2135_0_646"/>
          <p:cNvSpPr/>
          <p:nvPr/>
        </p:nvSpPr>
        <p:spPr>
          <a:xfrm>
            <a:off x="678050" y="3413125"/>
            <a:ext cx="2460300" cy="452400"/>
          </a:xfrm>
          <a:prstGeom prst="rect">
            <a:avLst/>
          </a:prstGeom>
          <a:solidFill>
            <a:srgbClr val="64CBC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Nombre de la función </a:t>
            </a:r>
            <a:endParaRPr b="0" i="0" sz="1800" u="none" cap="none" strike="noStrike">
              <a:solidFill>
                <a:schemeClr val="dk1"/>
              </a:solidFill>
              <a:latin typeface="Trebuchet MS"/>
              <a:ea typeface="Trebuchet MS"/>
              <a:cs typeface="Trebuchet MS"/>
              <a:sym typeface="Trebuchet MS"/>
            </a:endParaRPr>
          </a:p>
        </p:txBody>
      </p:sp>
      <p:sp>
        <p:nvSpPr>
          <p:cNvPr id="728" name="Google Shape;728;g1e1e69e2135_0_646"/>
          <p:cNvSpPr/>
          <p:nvPr/>
        </p:nvSpPr>
        <p:spPr>
          <a:xfrm>
            <a:off x="8359375" y="4572000"/>
            <a:ext cx="1595700" cy="33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g1e1e69e2135_0_646"/>
          <p:cNvSpPr/>
          <p:nvPr/>
        </p:nvSpPr>
        <p:spPr>
          <a:xfrm>
            <a:off x="692945" y="3963425"/>
            <a:ext cx="1951500" cy="452400"/>
          </a:xfrm>
          <a:prstGeom prst="rect">
            <a:avLst/>
          </a:prstGeom>
          <a:solidFill>
            <a:srgbClr val="64CBC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Parametro y tipo</a:t>
            </a:r>
            <a:endParaRPr b="0" i="0" sz="1800" u="none" cap="none" strike="noStrike">
              <a:solidFill>
                <a:schemeClr val="dk1"/>
              </a:solidFill>
              <a:latin typeface="Trebuchet MS"/>
              <a:ea typeface="Trebuchet MS"/>
              <a:cs typeface="Trebuchet MS"/>
              <a:sym typeface="Trebuchet MS"/>
            </a:endParaRPr>
          </a:p>
        </p:txBody>
      </p:sp>
      <p:sp>
        <p:nvSpPr>
          <p:cNvPr id="730" name="Google Shape;730;g1e1e69e2135_0_646"/>
          <p:cNvSpPr/>
          <p:nvPr/>
        </p:nvSpPr>
        <p:spPr>
          <a:xfrm>
            <a:off x="5298150" y="5138750"/>
            <a:ext cx="1714800" cy="256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g1e1e69e2135_0_646"/>
          <p:cNvSpPr/>
          <p:nvPr/>
        </p:nvSpPr>
        <p:spPr>
          <a:xfrm>
            <a:off x="692925" y="4513725"/>
            <a:ext cx="2552100" cy="452400"/>
          </a:xfrm>
          <a:prstGeom prst="rect">
            <a:avLst/>
          </a:prstGeom>
          <a:solidFill>
            <a:srgbClr val="64CBC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Retorno de la variable</a:t>
            </a:r>
            <a:endParaRPr b="0" i="0" sz="18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35" name="Shape 735"/>
        <p:cNvGrpSpPr/>
        <p:nvPr/>
      </p:nvGrpSpPr>
      <p:grpSpPr>
        <a:xfrm>
          <a:off x="0" y="0"/>
          <a:ext cx="0" cy="0"/>
          <a:chOff x="0" y="0"/>
          <a:chExt cx="0" cy="0"/>
        </a:xfrm>
      </p:grpSpPr>
      <p:sp>
        <p:nvSpPr>
          <p:cNvPr id="736" name="Google Shape;736;g1e1e69e2135_0_675"/>
          <p:cNvSpPr txBox="1"/>
          <p:nvPr/>
        </p:nvSpPr>
        <p:spPr>
          <a:xfrm>
            <a:off x="4359575" y="2580800"/>
            <a:ext cx="7273800" cy="3386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chemeClr val="dk1"/>
              </a:buClr>
              <a:buSzPts val="1100"/>
              <a:buFont typeface="Arial"/>
              <a:buNone/>
            </a:pPr>
            <a:r>
              <a:rPr b="1" i="0" lang="en-US" sz="1600" u="none" cap="none" strike="noStrike">
                <a:solidFill>
                  <a:srgbClr val="499CD5"/>
                </a:solidFill>
                <a:latin typeface="Courier New"/>
                <a:ea typeface="Courier New"/>
                <a:cs typeface="Courier New"/>
                <a:sym typeface="Courier New"/>
              </a:rPr>
              <a:t>public class </a:t>
            </a:r>
            <a:r>
              <a:rPr b="1" i="0" lang="en-US" sz="1600" u="none" cap="none" strike="noStrike">
                <a:solidFill>
                  <a:srgbClr val="39C8B0"/>
                </a:solidFill>
                <a:latin typeface="Courier New"/>
                <a:ea typeface="Courier New"/>
                <a:cs typeface="Courier New"/>
                <a:sym typeface="Courier New"/>
              </a:rPr>
              <a:t>Main </a:t>
            </a: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rgbClr val="499CD5"/>
                </a:solidFill>
                <a:latin typeface="Courier New"/>
                <a:ea typeface="Courier New"/>
                <a:cs typeface="Courier New"/>
                <a:sym typeface="Courier New"/>
              </a:rPr>
              <a:t>public static void </a:t>
            </a:r>
            <a:r>
              <a:rPr b="1" i="0" lang="en-US" sz="1600" u="none" cap="none" strike="noStrike">
                <a:solidFill>
                  <a:srgbClr val="188038"/>
                </a:solidFill>
                <a:latin typeface="Courier New"/>
                <a:ea typeface="Courier New"/>
                <a:cs typeface="Courier New"/>
                <a:sym typeface="Courier New"/>
              </a:rPr>
              <a:t>main</a:t>
            </a:r>
            <a:r>
              <a:rPr b="1" i="0" lang="en-US" sz="1600" u="none" cap="none" strike="noStrike">
                <a:solidFill>
                  <a:schemeClr val="dk1"/>
                </a:solidFill>
                <a:latin typeface="Courier New"/>
                <a:ea typeface="Courier New"/>
                <a:cs typeface="Courier New"/>
                <a:sym typeface="Courier New"/>
              </a:rPr>
              <a:t>(</a:t>
            </a:r>
            <a:r>
              <a:rPr b="1" i="0" lang="en-US" sz="1600" u="none" cap="none" strike="noStrike">
                <a:solidFill>
                  <a:srgbClr val="39C8B0"/>
                </a:solidFill>
                <a:latin typeface="Courier New"/>
                <a:ea typeface="Courier New"/>
                <a:cs typeface="Courier New"/>
                <a:sym typeface="Courier New"/>
              </a:rPr>
              <a:t>String</a:t>
            </a: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rgbClr val="188038"/>
                </a:solidFill>
                <a:latin typeface="Courier New"/>
                <a:ea typeface="Courier New"/>
                <a:cs typeface="Courier New"/>
                <a:sym typeface="Courier New"/>
              </a:rPr>
              <a:t>args</a:t>
            </a:r>
            <a:r>
              <a:rPr b="1" i="0" lang="en-US" sz="1600" u="none" cap="none" strike="noStrike">
                <a:solidFill>
                  <a:schemeClr val="dk1"/>
                </a:solidFill>
                <a:latin typeface="Courier New"/>
                <a:ea typeface="Courier New"/>
                <a:cs typeface="Courier New"/>
                <a:sym typeface="Courier New"/>
              </a:rPr>
              <a:t>) {</a:t>
            </a:r>
            <a:endParaRPr b="1" i="0" sz="16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t/>
            </a:r>
            <a:endParaRPr b="1" i="0" sz="1600" u="none" cap="none" strike="noStrike">
              <a:solidFill>
                <a:srgbClr val="D4D4D4"/>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rgbClr val="39C8B0"/>
                </a:solidFill>
                <a:latin typeface="Courier New"/>
                <a:ea typeface="Courier New"/>
                <a:cs typeface="Courier New"/>
                <a:sym typeface="Courier New"/>
              </a:rPr>
              <a:t>String </a:t>
            </a:r>
            <a:r>
              <a:rPr b="1" i="0" lang="en-US" sz="1600" u="none" cap="none" strike="noStrike">
                <a:solidFill>
                  <a:srgbClr val="1155CC"/>
                </a:solidFill>
                <a:latin typeface="Courier New"/>
                <a:ea typeface="Courier New"/>
                <a:cs typeface="Courier New"/>
                <a:sym typeface="Courier New"/>
              </a:rPr>
              <a:t>varSaludo </a:t>
            </a:r>
            <a:r>
              <a:rPr b="1" i="0" lang="en-US" sz="1600" u="none" cap="none" strike="noStrike">
                <a:solidFill>
                  <a:schemeClr val="dk1"/>
                </a:solidFill>
                <a:latin typeface="Courier New"/>
                <a:ea typeface="Courier New"/>
                <a:cs typeface="Courier New"/>
                <a:sym typeface="Courier New"/>
              </a:rPr>
              <a:t>= funcionSaludar(</a:t>
            </a:r>
            <a:r>
              <a:rPr b="1" i="0" lang="en-US" sz="1600" u="none" cap="none" strike="noStrike">
                <a:solidFill>
                  <a:srgbClr val="CD9069"/>
                </a:solidFill>
                <a:latin typeface="Courier New"/>
                <a:ea typeface="Courier New"/>
                <a:cs typeface="Courier New"/>
                <a:sym typeface="Courier New"/>
              </a:rPr>
              <a:t>"Juan Perez"</a:t>
            </a: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rgbClr val="39C8B0"/>
                </a:solidFill>
                <a:latin typeface="Courier New"/>
                <a:ea typeface="Courier New"/>
                <a:cs typeface="Courier New"/>
                <a:sym typeface="Courier New"/>
              </a:rPr>
              <a:t>System</a:t>
            </a:r>
            <a:r>
              <a:rPr b="1" i="0" lang="en-US" sz="1600" u="none" cap="none" strike="noStrike">
                <a:solidFill>
                  <a:schemeClr val="dk1"/>
                </a:solidFill>
                <a:latin typeface="Courier New"/>
                <a:ea typeface="Courier New"/>
                <a:cs typeface="Courier New"/>
                <a:sym typeface="Courier New"/>
              </a:rPr>
              <a:t>.</a:t>
            </a:r>
            <a:r>
              <a:rPr b="1" i="0" lang="en-US" sz="1600" u="none" cap="none" strike="noStrike">
                <a:solidFill>
                  <a:srgbClr val="FFC66D"/>
                </a:solidFill>
                <a:latin typeface="Courier New"/>
                <a:ea typeface="Courier New"/>
                <a:cs typeface="Courier New"/>
                <a:sym typeface="Courier New"/>
              </a:rPr>
              <a:t>out</a:t>
            </a:r>
            <a:r>
              <a:rPr b="1" i="0" lang="en-US" sz="1600" u="none" cap="none" strike="noStrike">
                <a:solidFill>
                  <a:schemeClr val="dk1"/>
                </a:solidFill>
                <a:latin typeface="Courier New"/>
                <a:ea typeface="Courier New"/>
                <a:cs typeface="Courier New"/>
                <a:sym typeface="Courier New"/>
              </a:rPr>
              <a:t>.</a:t>
            </a:r>
            <a:r>
              <a:rPr b="1" i="0" lang="en-US" sz="1600" u="none" cap="none" strike="noStrike">
                <a:solidFill>
                  <a:srgbClr val="188038"/>
                </a:solidFill>
                <a:latin typeface="Courier New"/>
                <a:ea typeface="Courier New"/>
                <a:cs typeface="Courier New"/>
                <a:sym typeface="Courier New"/>
              </a:rPr>
              <a:t>println</a:t>
            </a:r>
            <a:r>
              <a:rPr b="1" i="0" lang="en-US" sz="1600" u="none" cap="none" strike="noStrike">
                <a:solidFill>
                  <a:schemeClr val="dk1"/>
                </a:solidFill>
                <a:latin typeface="Courier New"/>
                <a:ea typeface="Courier New"/>
                <a:cs typeface="Courier New"/>
                <a:sym typeface="Courier New"/>
              </a:rPr>
              <a:t>(</a:t>
            </a:r>
            <a:r>
              <a:rPr b="1" i="0" lang="en-US" sz="1600" u="none" cap="none" strike="noStrike">
                <a:solidFill>
                  <a:srgbClr val="1155CC"/>
                </a:solidFill>
                <a:latin typeface="Courier New"/>
                <a:ea typeface="Courier New"/>
                <a:cs typeface="Courier New"/>
                <a:sym typeface="Courier New"/>
              </a:rPr>
              <a:t>varSaludo</a:t>
            </a: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t/>
            </a:r>
            <a:endParaRPr b="1" i="0" sz="1600" u="none" cap="none" strike="noStrike">
              <a:solidFill>
                <a:srgbClr val="D4D4D4"/>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t/>
            </a:r>
            <a:endParaRPr b="1" i="0" sz="1600" u="none" cap="none" strike="noStrike">
              <a:solidFill>
                <a:srgbClr val="D4D4D4"/>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rgbClr val="499CD5"/>
                </a:solidFill>
                <a:latin typeface="Courier New"/>
                <a:ea typeface="Courier New"/>
                <a:cs typeface="Courier New"/>
                <a:sym typeface="Courier New"/>
              </a:rPr>
              <a:t>static </a:t>
            </a:r>
            <a:r>
              <a:rPr b="1" i="0" lang="en-US" sz="1600" u="none" cap="none" strike="noStrike">
                <a:solidFill>
                  <a:srgbClr val="39C8B0"/>
                </a:solidFill>
                <a:latin typeface="Courier New"/>
                <a:ea typeface="Courier New"/>
                <a:cs typeface="Courier New"/>
                <a:sym typeface="Courier New"/>
              </a:rPr>
              <a:t>String </a:t>
            </a:r>
            <a:r>
              <a:rPr b="1" i="0" lang="en-US" sz="1600" u="none" cap="none" strike="noStrike">
                <a:solidFill>
                  <a:srgbClr val="188038"/>
                </a:solidFill>
                <a:latin typeface="Courier New"/>
                <a:ea typeface="Courier New"/>
                <a:cs typeface="Courier New"/>
                <a:sym typeface="Courier New"/>
              </a:rPr>
              <a:t>funcionSaludar</a:t>
            </a:r>
            <a:r>
              <a:rPr b="1" i="0" lang="en-US" sz="1600" u="none" cap="none" strike="noStrike">
                <a:solidFill>
                  <a:schemeClr val="dk1"/>
                </a:solidFill>
                <a:latin typeface="Courier New"/>
                <a:ea typeface="Courier New"/>
                <a:cs typeface="Courier New"/>
                <a:sym typeface="Courier New"/>
              </a:rPr>
              <a:t>(</a:t>
            </a:r>
            <a:r>
              <a:rPr b="1" i="0" lang="en-US" sz="1600" u="none" cap="none" strike="noStrike">
                <a:solidFill>
                  <a:srgbClr val="39C8B0"/>
                </a:solidFill>
                <a:latin typeface="Courier New"/>
                <a:ea typeface="Courier New"/>
                <a:cs typeface="Courier New"/>
                <a:sym typeface="Courier New"/>
              </a:rPr>
              <a:t>String </a:t>
            </a:r>
            <a:r>
              <a:rPr b="1" i="0" lang="en-US" sz="1600" u="none" cap="none" strike="noStrike">
                <a:solidFill>
                  <a:srgbClr val="188038"/>
                </a:solidFill>
                <a:latin typeface="Courier New"/>
                <a:ea typeface="Courier New"/>
                <a:cs typeface="Courier New"/>
                <a:sym typeface="Courier New"/>
              </a:rPr>
              <a:t>nombre</a:t>
            </a: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rgbClr val="39C8B0"/>
                </a:solidFill>
                <a:latin typeface="Courier New"/>
                <a:ea typeface="Courier New"/>
                <a:cs typeface="Courier New"/>
                <a:sym typeface="Courier New"/>
              </a:rPr>
              <a:t>String </a:t>
            </a:r>
            <a:r>
              <a:rPr b="1" i="0" lang="en-US" sz="1600" u="none" cap="none" strike="noStrike">
                <a:solidFill>
                  <a:srgbClr val="1155CC"/>
                </a:solidFill>
                <a:latin typeface="Courier New"/>
                <a:ea typeface="Courier New"/>
                <a:cs typeface="Courier New"/>
                <a:sym typeface="Courier New"/>
              </a:rPr>
              <a:t>saludo </a:t>
            </a:r>
            <a:r>
              <a:rPr b="1" i="0" lang="en-US" sz="1600" u="none" cap="none" strike="noStrike">
                <a:solidFill>
                  <a:schemeClr val="dk1"/>
                </a:solidFill>
                <a:latin typeface="Courier New"/>
                <a:ea typeface="Courier New"/>
                <a:cs typeface="Courier New"/>
                <a:sym typeface="Courier New"/>
              </a:rPr>
              <a:t>=</a:t>
            </a: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rgbClr val="CD9069"/>
                </a:solidFill>
                <a:latin typeface="Courier New"/>
                <a:ea typeface="Courier New"/>
                <a:cs typeface="Courier New"/>
                <a:sym typeface="Courier New"/>
              </a:rPr>
              <a:t>"Hola " </a:t>
            </a:r>
            <a:r>
              <a:rPr b="1" i="0" lang="en-US" sz="1600" u="none" cap="none" strike="noStrike">
                <a:solidFill>
                  <a:schemeClr val="dk1"/>
                </a:solidFill>
                <a:latin typeface="Courier New"/>
                <a:ea typeface="Courier New"/>
                <a:cs typeface="Courier New"/>
                <a:sym typeface="Courier New"/>
              </a:rPr>
              <a:t>+</a:t>
            </a: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rgbClr val="188038"/>
                </a:solidFill>
                <a:latin typeface="Courier New"/>
                <a:ea typeface="Courier New"/>
                <a:cs typeface="Courier New"/>
                <a:sym typeface="Courier New"/>
              </a:rPr>
              <a:t>nombre </a:t>
            </a:r>
            <a:r>
              <a:rPr b="1" i="0" lang="en-US" sz="1600" u="none" cap="none" strike="noStrike">
                <a:solidFill>
                  <a:schemeClr val="dk1"/>
                </a:solidFill>
                <a:latin typeface="Courier New"/>
                <a:ea typeface="Courier New"/>
                <a:cs typeface="Courier New"/>
                <a:sym typeface="Courier New"/>
              </a:rPr>
              <a:t>+</a:t>
            </a: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rgbClr val="CD9069"/>
                </a:solidFill>
                <a:latin typeface="Courier New"/>
                <a:ea typeface="Courier New"/>
                <a:cs typeface="Courier New"/>
                <a:sym typeface="Courier New"/>
              </a:rPr>
              <a:t>". Feliz dia!"</a:t>
            </a: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rgbClr val="499CD5"/>
                </a:solidFill>
                <a:latin typeface="Courier New"/>
                <a:ea typeface="Courier New"/>
                <a:cs typeface="Courier New"/>
                <a:sym typeface="Courier New"/>
              </a:rPr>
              <a:t>return </a:t>
            </a:r>
            <a:r>
              <a:rPr b="1" i="0" lang="en-US" sz="1600" u="none" cap="none" strike="noStrike">
                <a:solidFill>
                  <a:srgbClr val="1155CC"/>
                </a:solidFill>
                <a:latin typeface="Courier New"/>
                <a:ea typeface="Courier New"/>
                <a:cs typeface="Courier New"/>
                <a:sym typeface="Courier New"/>
              </a:rPr>
              <a:t>saludo</a:t>
            </a: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p:txBody>
      </p:sp>
      <p:sp>
        <p:nvSpPr>
          <p:cNvPr id="737" name="Google Shape;737;g1e1e69e2135_0_675"/>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38" name="Google Shape;738;g1e1e69e2135_0_675"/>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39" name="Google Shape;739;g1e1e69e2135_0_675"/>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740" name="Google Shape;740;g1e1e69e2135_0_675"/>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741" name="Google Shape;741;g1e1e69e2135_0_675"/>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g1e1e69e2135_0_675"/>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743" name="Google Shape;743;g1e1e69e2135_0_675"/>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g1e1e69e2135_0_675"/>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45" name="Google Shape;745;g1e1e69e2135_0_675"/>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i="0" lang="en-US" sz="2000" u="none" cap="none" strike="noStrike">
                <a:solidFill>
                  <a:srgbClr val="003870"/>
                </a:solidFill>
                <a:latin typeface="Trebuchet MS"/>
                <a:ea typeface="Trebuchet MS"/>
                <a:cs typeface="Trebuchet MS"/>
                <a:sym typeface="Trebuchet MS"/>
              </a:rPr>
              <a:t>Sintaxis Funciones</a:t>
            </a:r>
            <a:endParaRPr b="1" i="0" sz="2000" u="none" cap="none" strike="noStrike">
              <a:solidFill>
                <a:srgbClr val="003870"/>
              </a:solidFill>
              <a:latin typeface="Trebuchet MS"/>
              <a:ea typeface="Trebuchet MS"/>
              <a:cs typeface="Trebuchet MS"/>
              <a:sym typeface="Trebuchet MS"/>
            </a:endParaRPr>
          </a:p>
        </p:txBody>
      </p:sp>
      <p:sp>
        <p:nvSpPr>
          <p:cNvPr id="746" name="Google Shape;746;g1e1e69e2135_0_675"/>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47" name="Google Shape;747;g1e1e69e2135_0_675"/>
          <p:cNvSpPr txBox="1"/>
          <p:nvPr/>
        </p:nvSpPr>
        <p:spPr>
          <a:xfrm>
            <a:off x="840375" y="1610400"/>
            <a:ext cx="9988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rebuchet MS"/>
                <a:ea typeface="Trebuchet MS"/>
                <a:cs typeface="Trebuchet MS"/>
                <a:sym typeface="Trebuchet MS"/>
              </a:rPr>
              <a:t>3. Ejemplo básico de una </a:t>
            </a:r>
            <a:r>
              <a:rPr b="1" i="0" lang="en-US" sz="2000" u="none" cap="none" strike="noStrike">
                <a:solidFill>
                  <a:schemeClr val="dk1"/>
                </a:solidFill>
                <a:latin typeface="Trebuchet MS"/>
                <a:ea typeface="Trebuchet MS"/>
                <a:cs typeface="Trebuchet MS"/>
                <a:sym typeface="Trebuchet MS"/>
              </a:rPr>
              <a:t>función con retorno y parámetros</a:t>
            </a:r>
            <a:r>
              <a:rPr b="0" i="0" lang="en-US" sz="2000" u="none" cap="none" strike="noStrike">
                <a:solidFill>
                  <a:schemeClr val="dk1"/>
                </a:solidFill>
                <a:latin typeface="Trebuchet MS"/>
                <a:ea typeface="Trebuchet MS"/>
                <a:cs typeface="Trebuchet MS"/>
                <a:sym typeface="Trebuchet MS"/>
              </a:rPr>
              <a:t>:</a:t>
            </a:r>
            <a:endParaRPr b="0" i="0" sz="2000" u="none" cap="none" strike="noStrike">
              <a:solidFill>
                <a:schemeClr val="dk1"/>
              </a:solidFill>
              <a:latin typeface="Trebuchet MS"/>
              <a:ea typeface="Trebuchet MS"/>
              <a:cs typeface="Trebuchet MS"/>
              <a:sym typeface="Trebuchet MS"/>
            </a:endParaRPr>
          </a:p>
        </p:txBody>
      </p:sp>
      <p:sp>
        <p:nvSpPr>
          <p:cNvPr id="748" name="Google Shape;748;g1e1e69e2135_0_675"/>
          <p:cNvSpPr/>
          <p:nvPr/>
        </p:nvSpPr>
        <p:spPr>
          <a:xfrm>
            <a:off x="678050" y="2312525"/>
            <a:ext cx="2499000" cy="452400"/>
          </a:xfrm>
          <a:prstGeom prst="rect">
            <a:avLst/>
          </a:prstGeom>
          <a:solidFill>
            <a:srgbClr val="64CBC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Modificador de acceso</a:t>
            </a:r>
            <a:endParaRPr b="0" i="0" sz="1800" u="none" cap="none" strike="noStrike">
              <a:solidFill>
                <a:schemeClr val="dk1"/>
              </a:solidFill>
              <a:latin typeface="Trebuchet MS"/>
              <a:ea typeface="Trebuchet MS"/>
              <a:cs typeface="Trebuchet MS"/>
              <a:sym typeface="Trebuchet MS"/>
            </a:endParaRPr>
          </a:p>
        </p:txBody>
      </p:sp>
      <p:sp>
        <p:nvSpPr>
          <p:cNvPr id="749" name="Google Shape;749;g1e1e69e2135_0_675"/>
          <p:cNvSpPr/>
          <p:nvPr/>
        </p:nvSpPr>
        <p:spPr>
          <a:xfrm>
            <a:off x="4756438" y="4572000"/>
            <a:ext cx="849900" cy="33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g1e1e69e2135_0_675"/>
          <p:cNvSpPr/>
          <p:nvPr/>
        </p:nvSpPr>
        <p:spPr>
          <a:xfrm>
            <a:off x="678050" y="2862825"/>
            <a:ext cx="3216900" cy="452400"/>
          </a:xfrm>
          <a:prstGeom prst="rect">
            <a:avLst/>
          </a:prstGeom>
          <a:solidFill>
            <a:srgbClr val="64CBC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Tipo de variable de retorno </a:t>
            </a:r>
            <a:endParaRPr b="0" i="0" sz="1800" u="none" cap="none" strike="noStrike">
              <a:solidFill>
                <a:schemeClr val="dk1"/>
              </a:solidFill>
              <a:latin typeface="Trebuchet MS"/>
              <a:ea typeface="Trebuchet MS"/>
              <a:cs typeface="Trebuchet MS"/>
              <a:sym typeface="Trebuchet MS"/>
            </a:endParaRPr>
          </a:p>
        </p:txBody>
      </p:sp>
      <p:sp>
        <p:nvSpPr>
          <p:cNvPr id="751" name="Google Shape;751;g1e1e69e2135_0_675"/>
          <p:cNvSpPr/>
          <p:nvPr/>
        </p:nvSpPr>
        <p:spPr>
          <a:xfrm>
            <a:off x="5656875" y="4572000"/>
            <a:ext cx="784500" cy="33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g1e1e69e2135_0_675"/>
          <p:cNvSpPr/>
          <p:nvPr/>
        </p:nvSpPr>
        <p:spPr>
          <a:xfrm>
            <a:off x="6491900" y="4572000"/>
            <a:ext cx="1761000" cy="33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g1e1e69e2135_0_675"/>
          <p:cNvSpPr/>
          <p:nvPr/>
        </p:nvSpPr>
        <p:spPr>
          <a:xfrm>
            <a:off x="678050" y="3413125"/>
            <a:ext cx="2460300" cy="452400"/>
          </a:xfrm>
          <a:prstGeom prst="rect">
            <a:avLst/>
          </a:prstGeom>
          <a:solidFill>
            <a:srgbClr val="64CBC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Nombre de la función </a:t>
            </a:r>
            <a:endParaRPr b="0" i="0" sz="1800" u="none" cap="none" strike="noStrike">
              <a:solidFill>
                <a:schemeClr val="dk1"/>
              </a:solidFill>
              <a:latin typeface="Trebuchet MS"/>
              <a:ea typeface="Trebuchet MS"/>
              <a:cs typeface="Trebuchet MS"/>
              <a:sym typeface="Trebuchet MS"/>
            </a:endParaRPr>
          </a:p>
        </p:txBody>
      </p:sp>
      <p:sp>
        <p:nvSpPr>
          <p:cNvPr id="754" name="Google Shape;754;g1e1e69e2135_0_675"/>
          <p:cNvSpPr/>
          <p:nvPr/>
        </p:nvSpPr>
        <p:spPr>
          <a:xfrm>
            <a:off x="8359375" y="4572000"/>
            <a:ext cx="1595700" cy="33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g1e1e69e2135_0_675"/>
          <p:cNvSpPr/>
          <p:nvPr/>
        </p:nvSpPr>
        <p:spPr>
          <a:xfrm>
            <a:off x="692945" y="3963425"/>
            <a:ext cx="1951500" cy="452400"/>
          </a:xfrm>
          <a:prstGeom prst="rect">
            <a:avLst/>
          </a:prstGeom>
          <a:solidFill>
            <a:srgbClr val="64CBC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Parametro y tipo</a:t>
            </a:r>
            <a:endParaRPr b="0" i="0" sz="1800" u="none" cap="none" strike="noStrike">
              <a:solidFill>
                <a:schemeClr val="dk1"/>
              </a:solidFill>
              <a:latin typeface="Trebuchet MS"/>
              <a:ea typeface="Trebuchet MS"/>
              <a:cs typeface="Trebuchet MS"/>
              <a:sym typeface="Trebuchet MS"/>
            </a:endParaRPr>
          </a:p>
        </p:txBody>
      </p:sp>
      <p:sp>
        <p:nvSpPr>
          <p:cNvPr id="756" name="Google Shape;756;g1e1e69e2135_0_675"/>
          <p:cNvSpPr/>
          <p:nvPr/>
        </p:nvSpPr>
        <p:spPr>
          <a:xfrm>
            <a:off x="5298150" y="5138750"/>
            <a:ext cx="1714800" cy="256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g1e1e69e2135_0_675"/>
          <p:cNvSpPr/>
          <p:nvPr/>
        </p:nvSpPr>
        <p:spPr>
          <a:xfrm>
            <a:off x="692925" y="4513725"/>
            <a:ext cx="2552100" cy="452400"/>
          </a:xfrm>
          <a:prstGeom prst="rect">
            <a:avLst/>
          </a:prstGeom>
          <a:solidFill>
            <a:srgbClr val="64CBC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Retorno de la variable</a:t>
            </a:r>
            <a:endParaRPr b="0" i="0" sz="1800" u="none" cap="none" strike="noStrike">
              <a:solidFill>
                <a:schemeClr val="dk1"/>
              </a:solidFill>
              <a:latin typeface="Trebuchet MS"/>
              <a:ea typeface="Trebuchet MS"/>
              <a:cs typeface="Trebuchet MS"/>
              <a:sym typeface="Trebuchet MS"/>
            </a:endParaRPr>
          </a:p>
        </p:txBody>
      </p:sp>
      <p:sp>
        <p:nvSpPr>
          <p:cNvPr id="758" name="Google Shape;758;g1e1e69e2135_0_675"/>
          <p:cNvSpPr/>
          <p:nvPr/>
        </p:nvSpPr>
        <p:spPr>
          <a:xfrm>
            <a:off x="692925" y="5064025"/>
            <a:ext cx="2348700" cy="452400"/>
          </a:xfrm>
          <a:prstGeom prst="rect">
            <a:avLst/>
          </a:prstGeom>
          <a:solidFill>
            <a:srgbClr val="64CBC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Función y argumento</a:t>
            </a:r>
            <a:endParaRPr b="0" i="0" sz="1800" u="none" cap="none" strike="noStrike">
              <a:solidFill>
                <a:schemeClr val="dk1"/>
              </a:solidFill>
              <a:latin typeface="Trebuchet MS"/>
              <a:ea typeface="Trebuchet MS"/>
              <a:cs typeface="Trebuchet MS"/>
              <a:sym typeface="Trebuchet MS"/>
            </a:endParaRPr>
          </a:p>
        </p:txBody>
      </p:sp>
      <p:sp>
        <p:nvSpPr>
          <p:cNvPr id="759" name="Google Shape;759;g1e1e69e2135_0_675"/>
          <p:cNvSpPr/>
          <p:nvPr/>
        </p:nvSpPr>
        <p:spPr>
          <a:xfrm>
            <a:off x="7574800" y="3368300"/>
            <a:ext cx="3622800" cy="33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63" name="Shape 763"/>
        <p:cNvGrpSpPr/>
        <p:nvPr/>
      </p:nvGrpSpPr>
      <p:grpSpPr>
        <a:xfrm>
          <a:off x="0" y="0"/>
          <a:ext cx="0" cy="0"/>
          <a:chOff x="0" y="0"/>
          <a:chExt cx="0" cy="0"/>
        </a:xfrm>
      </p:grpSpPr>
      <p:sp>
        <p:nvSpPr>
          <p:cNvPr id="764" name="Google Shape;764;g1e1e69e2135_0_704"/>
          <p:cNvSpPr txBox="1"/>
          <p:nvPr/>
        </p:nvSpPr>
        <p:spPr>
          <a:xfrm>
            <a:off x="4359575" y="2580800"/>
            <a:ext cx="7273800" cy="3386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chemeClr val="dk1"/>
              </a:buClr>
              <a:buSzPts val="1100"/>
              <a:buFont typeface="Arial"/>
              <a:buNone/>
            </a:pPr>
            <a:r>
              <a:rPr b="1" i="0" lang="en-US" sz="1600" u="none" cap="none" strike="noStrike">
                <a:solidFill>
                  <a:srgbClr val="499CD5"/>
                </a:solidFill>
                <a:latin typeface="Courier New"/>
                <a:ea typeface="Courier New"/>
                <a:cs typeface="Courier New"/>
                <a:sym typeface="Courier New"/>
              </a:rPr>
              <a:t>public class </a:t>
            </a:r>
            <a:r>
              <a:rPr b="1" i="0" lang="en-US" sz="1600" u="none" cap="none" strike="noStrike">
                <a:solidFill>
                  <a:srgbClr val="39C8B0"/>
                </a:solidFill>
                <a:latin typeface="Courier New"/>
                <a:ea typeface="Courier New"/>
                <a:cs typeface="Courier New"/>
                <a:sym typeface="Courier New"/>
              </a:rPr>
              <a:t>Main </a:t>
            </a: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rgbClr val="499CD5"/>
                </a:solidFill>
                <a:latin typeface="Courier New"/>
                <a:ea typeface="Courier New"/>
                <a:cs typeface="Courier New"/>
                <a:sym typeface="Courier New"/>
              </a:rPr>
              <a:t>public static void </a:t>
            </a:r>
            <a:r>
              <a:rPr b="1" i="0" lang="en-US" sz="1600" u="none" cap="none" strike="noStrike">
                <a:solidFill>
                  <a:srgbClr val="188038"/>
                </a:solidFill>
                <a:latin typeface="Courier New"/>
                <a:ea typeface="Courier New"/>
                <a:cs typeface="Courier New"/>
                <a:sym typeface="Courier New"/>
              </a:rPr>
              <a:t>main</a:t>
            </a:r>
            <a:r>
              <a:rPr b="1" i="0" lang="en-US" sz="1600" u="none" cap="none" strike="noStrike">
                <a:solidFill>
                  <a:schemeClr val="dk1"/>
                </a:solidFill>
                <a:latin typeface="Courier New"/>
                <a:ea typeface="Courier New"/>
                <a:cs typeface="Courier New"/>
                <a:sym typeface="Courier New"/>
              </a:rPr>
              <a:t>(</a:t>
            </a:r>
            <a:r>
              <a:rPr b="1" i="0" lang="en-US" sz="1600" u="none" cap="none" strike="noStrike">
                <a:solidFill>
                  <a:srgbClr val="39C8B0"/>
                </a:solidFill>
                <a:latin typeface="Courier New"/>
                <a:ea typeface="Courier New"/>
                <a:cs typeface="Courier New"/>
                <a:sym typeface="Courier New"/>
              </a:rPr>
              <a:t>String</a:t>
            </a: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rgbClr val="188038"/>
                </a:solidFill>
                <a:latin typeface="Courier New"/>
                <a:ea typeface="Courier New"/>
                <a:cs typeface="Courier New"/>
                <a:sym typeface="Courier New"/>
              </a:rPr>
              <a:t>args</a:t>
            </a:r>
            <a:r>
              <a:rPr b="1" i="0" lang="en-US" sz="1600" u="none" cap="none" strike="noStrike">
                <a:solidFill>
                  <a:schemeClr val="dk1"/>
                </a:solidFill>
                <a:latin typeface="Courier New"/>
                <a:ea typeface="Courier New"/>
                <a:cs typeface="Courier New"/>
                <a:sym typeface="Courier New"/>
              </a:rPr>
              <a:t>) {</a:t>
            </a:r>
            <a:endParaRPr b="1" i="0" sz="16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t/>
            </a:r>
            <a:endParaRPr b="1" i="0" sz="1600" u="none" cap="none" strike="noStrike">
              <a:solidFill>
                <a:srgbClr val="D4D4D4"/>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rgbClr val="39C8B0"/>
                </a:solidFill>
                <a:latin typeface="Courier New"/>
                <a:ea typeface="Courier New"/>
                <a:cs typeface="Courier New"/>
                <a:sym typeface="Courier New"/>
              </a:rPr>
              <a:t>String </a:t>
            </a:r>
            <a:r>
              <a:rPr b="1" i="0" lang="en-US" sz="1600" u="none" cap="none" strike="noStrike">
                <a:solidFill>
                  <a:srgbClr val="1155CC"/>
                </a:solidFill>
                <a:latin typeface="Courier New"/>
                <a:ea typeface="Courier New"/>
                <a:cs typeface="Courier New"/>
                <a:sym typeface="Courier New"/>
              </a:rPr>
              <a:t>varSaludo </a:t>
            </a:r>
            <a:r>
              <a:rPr b="1" i="0" lang="en-US" sz="1600" u="none" cap="none" strike="noStrike">
                <a:solidFill>
                  <a:schemeClr val="dk1"/>
                </a:solidFill>
                <a:latin typeface="Courier New"/>
                <a:ea typeface="Courier New"/>
                <a:cs typeface="Courier New"/>
                <a:sym typeface="Courier New"/>
              </a:rPr>
              <a:t>= funcionSaludar(</a:t>
            </a:r>
            <a:r>
              <a:rPr b="1" i="0" lang="en-US" sz="1600" u="none" cap="none" strike="noStrike">
                <a:solidFill>
                  <a:srgbClr val="CD9069"/>
                </a:solidFill>
                <a:latin typeface="Courier New"/>
                <a:ea typeface="Courier New"/>
                <a:cs typeface="Courier New"/>
                <a:sym typeface="Courier New"/>
              </a:rPr>
              <a:t>"Juan Perez"</a:t>
            </a: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rgbClr val="39C8B0"/>
                </a:solidFill>
                <a:latin typeface="Courier New"/>
                <a:ea typeface="Courier New"/>
                <a:cs typeface="Courier New"/>
                <a:sym typeface="Courier New"/>
              </a:rPr>
              <a:t>System</a:t>
            </a:r>
            <a:r>
              <a:rPr b="1" i="0" lang="en-US" sz="1600" u="none" cap="none" strike="noStrike">
                <a:solidFill>
                  <a:schemeClr val="dk1"/>
                </a:solidFill>
                <a:latin typeface="Courier New"/>
                <a:ea typeface="Courier New"/>
                <a:cs typeface="Courier New"/>
                <a:sym typeface="Courier New"/>
              </a:rPr>
              <a:t>.</a:t>
            </a:r>
            <a:r>
              <a:rPr b="1" i="0" lang="en-US" sz="1600" u="none" cap="none" strike="noStrike">
                <a:solidFill>
                  <a:srgbClr val="FFC66D"/>
                </a:solidFill>
                <a:latin typeface="Courier New"/>
                <a:ea typeface="Courier New"/>
                <a:cs typeface="Courier New"/>
                <a:sym typeface="Courier New"/>
              </a:rPr>
              <a:t>out</a:t>
            </a:r>
            <a:r>
              <a:rPr b="1" i="0" lang="en-US" sz="1600" u="none" cap="none" strike="noStrike">
                <a:solidFill>
                  <a:schemeClr val="dk1"/>
                </a:solidFill>
                <a:latin typeface="Courier New"/>
                <a:ea typeface="Courier New"/>
                <a:cs typeface="Courier New"/>
                <a:sym typeface="Courier New"/>
              </a:rPr>
              <a:t>.</a:t>
            </a:r>
            <a:r>
              <a:rPr b="1" i="0" lang="en-US" sz="1600" u="none" cap="none" strike="noStrike">
                <a:solidFill>
                  <a:srgbClr val="188038"/>
                </a:solidFill>
                <a:latin typeface="Courier New"/>
                <a:ea typeface="Courier New"/>
                <a:cs typeface="Courier New"/>
                <a:sym typeface="Courier New"/>
              </a:rPr>
              <a:t>println</a:t>
            </a:r>
            <a:r>
              <a:rPr b="1" i="0" lang="en-US" sz="1600" u="none" cap="none" strike="noStrike">
                <a:solidFill>
                  <a:schemeClr val="dk1"/>
                </a:solidFill>
                <a:latin typeface="Courier New"/>
                <a:ea typeface="Courier New"/>
                <a:cs typeface="Courier New"/>
                <a:sym typeface="Courier New"/>
              </a:rPr>
              <a:t>(</a:t>
            </a:r>
            <a:r>
              <a:rPr b="1" i="0" lang="en-US" sz="1600" u="none" cap="none" strike="noStrike">
                <a:solidFill>
                  <a:srgbClr val="1155CC"/>
                </a:solidFill>
                <a:latin typeface="Courier New"/>
                <a:ea typeface="Courier New"/>
                <a:cs typeface="Courier New"/>
                <a:sym typeface="Courier New"/>
              </a:rPr>
              <a:t>varSaludo</a:t>
            </a: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t/>
            </a:r>
            <a:endParaRPr b="1" i="0" sz="1600" u="none" cap="none" strike="noStrike">
              <a:solidFill>
                <a:srgbClr val="D4D4D4"/>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t/>
            </a:r>
            <a:endParaRPr b="1" i="0" sz="1600" u="none" cap="none" strike="noStrike">
              <a:solidFill>
                <a:srgbClr val="D4D4D4"/>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rgbClr val="499CD5"/>
                </a:solidFill>
                <a:latin typeface="Courier New"/>
                <a:ea typeface="Courier New"/>
                <a:cs typeface="Courier New"/>
                <a:sym typeface="Courier New"/>
              </a:rPr>
              <a:t>static </a:t>
            </a:r>
            <a:r>
              <a:rPr b="1" i="0" lang="en-US" sz="1600" u="none" cap="none" strike="noStrike">
                <a:solidFill>
                  <a:srgbClr val="39C8B0"/>
                </a:solidFill>
                <a:latin typeface="Courier New"/>
                <a:ea typeface="Courier New"/>
                <a:cs typeface="Courier New"/>
                <a:sym typeface="Courier New"/>
              </a:rPr>
              <a:t>String </a:t>
            </a:r>
            <a:r>
              <a:rPr b="1" i="0" lang="en-US" sz="1600" u="none" cap="none" strike="noStrike">
                <a:solidFill>
                  <a:srgbClr val="188038"/>
                </a:solidFill>
                <a:latin typeface="Courier New"/>
                <a:ea typeface="Courier New"/>
                <a:cs typeface="Courier New"/>
                <a:sym typeface="Courier New"/>
              </a:rPr>
              <a:t>funcionSaludar</a:t>
            </a:r>
            <a:r>
              <a:rPr b="1" i="0" lang="en-US" sz="1600" u="none" cap="none" strike="noStrike">
                <a:solidFill>
                  <a:schemeClr val="dk1"/>
                </a:solidFill>
                <a:latin typeface="Courier New"/>
                <a:ea typeface="Courier New"/>
                <a:cs typeface="Courier New"/>
                <a:sym typeface="Courier New"/>
              </a:rPr>
              <a:t>(</a:t>
            </a:r>
            <a:r>
              <a:rPr b="1" i="0" lang="en-US" sz="1600" u="none" cap="none" strike="noStrike">
                <a:solidFill>
                  <a:srgbClr val="39C8B0"/>
                </a:solidFill>
                <a:latin typeface="Courier New"/>
                <a:ea typeface="Courier New"/>
                <a:cs typeface="Courier New"/>
                <a:sym typeface="Courier New"/>
              </a:rPr>
              <a:t>String </a:t>
            </a:r>
            <a:r>
              <a:rPr b="1" i="0" lang="en-US" sz="1600" u="none" cap="none" strike="noStrike">
                <a:solidFill>
                  <a:srgbClr val="188038"/>
                </a:solidFill>
                <a:latin typeface="Courier New"/>
                <a:ea typeface="Courier New"/>
                <a:cs typeface="Courier New"/>
                <a:sym typeface="Courier New"/>
              </a:rPr>
              <a:t>nombre</a:t>
            </a: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rgbClr val="39C8B0"/>
                </a:solidFill>
                <a:latin typeface="Courier New"/>
                <a:ea typeface="Courier New"/>
                <a:cs typeface="Courier New"/>
                <a:sym typeface="Courier New"/>
              </a:rPr>
              <a:t>String </a:t>
            </a:r>
            <a:r>
              <a:rPr b="1" i="0" lang="en-US" sz="1600" u="none" cap="none" strike="noStrike">
                <a:solidFill>
                  <a:srgbClr val="1155CC"/>
                </a:solidFill>
                <a:latin typeface="Courier New"/>
                <a:ea typeface="Courier New"/>
                <a:cs typeface="Courier New"/>
                <a:sym typeface="Courier New"/>
              </a:rPr>
              <a:t>saludo </a:t>
            </a:r>
            <a:r>
              <a:rPr b="1" i="0" lang="en-US" sz="1600" u="none" cap="none" strike="noStrike">
                <a:solidFill>
                  <a:schemeClr val="dk1"/>
                </a:solidFill>
                <a:latin typeface="Courier New"/>
                <a:ea typeface="Courier New"/>
                <a:cs typeface="Courier New"/>
                <a:sym typeface="Courier New"/>
              </a:rPr>
              <a:t>=</a:t>
            </a: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rgbClr val="CD9069"/>
                </a:solidFill>
                <a:latin typeface="Courier New"/>
                <a:ea typeface="Courier New"/>
                <a:cs typeface="Courier New"/>
                <a:sym typeface="Courier New"/>
              </a:rPr>
              <a:t>"Hola " </a:t>
            </a:r>
            <a:r>
              <a:rPr b="1" i="0" lang="en-US" sz="1600" u="none" cap="none" strike="noStrike">
                <a:solidFill>
                  <a:schemeClr val="dk1"/>
                </a:solidFill>
                <a:latin typeface="Courier New"/>
                <a:ea typeface="Courier New"/>
                <a:cs typeface="Courier New"/>
                <a:sym typeface="Courier New"/>
              </a:rPr>
              <a:t>+</a:t>
            </a: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rgbClr val="188038"/>
                </a:solidFill>
                <a:latin typeface="Courier New"/>
                <a:ea typeface="Courier New"/>
                <a:cs typeface="Courier New"/>
                <a:sym typeface="Courier New"/>
              </a:rPr>
              <a:t>nombre </a:t>
            </a:r>
            <a:r>
              <a:rPr b="1" i="0" lang="en-US" sz="1600" u="none" cap="none" strike="noStrike">
                <a:solidFill>
                  <a:schemeClr val="dk1"/>
                </a:solidFill>
                <a:latin typeface="Courier New"/>
                <a:ea typeface="Courier New"/>
                <a:cs typeface="Courier New"/>
                <a:sym typeface="Courier New"/>
              </a:rPr>
              <a:t>+</a:t>
            </a: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rgbClr val="CD9069"/>
                </a:solidFill>
                <a:latin typeface="Courier New"/>
                <a:ea typeface="Courier New"/>
                <a:cs typeface="Courier New"/>
                <a:sym typeface="Courier New"/>
              </a:rPr>
              <a:t>". Feliz dia!"</a:t>
            </a: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rgbClr val="499CD5"/>
                </a:solidFill>
                <a:latin typeface="Courier New"/>
                <a:ea typeface="Courier New"/>
                <a:cs typeface="Courier New"/>
                <a:sym typeface="Courier New"/>
              </a:rPr>
              <a:t>return </a:t>
            </a:r>
            <a:r>
              <a:rPr b="1" i="0" lang="en-US" sz="1600" u="none" cap="none" strike="noStrike">
                <a:solidFill>
                  <a:srgbClr val="1155CC"/>
                </a:solidFill>
                <a:latin typeface="Courier New"/>
                <a:ea typeface="Courier New"/>
                <a:cs typeface="Courier New"/>
                <a:sym typeface="Courier New"/>
              </a:rPr>
              <a:t>saludo</a:t>
            </a: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600" u="none" cap="none" strike="noStrike">
                <a:solidFill>
                  <a:srgbClr val="D4D4D4"/>
                </a:solidFill>
                <a:latin typeface="Courier New"/>
                <a:ea typeface="Courier New"/>
                <a:cs typeface="Courier New"/>
                <a:sym typeface="Courier New"/>
              </a:rPr>
              <a:t>   </a:t>
            </a: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p:txBody>
      </p:sp>
      <p:sp>
        <p:nvSpPr>
          <p:cNvPr id="765" name="Google Shape;765;g1e1e69e2135_0_704"/>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66" name="Google Shape;766;g1e1e69e2135_0_704"/>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67" name="Google Shape;767;g1e1e69e2135_0_704"/>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768" name="Google Shape;768;g1e1e69e2135_0_704"/>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769" name="Google Shape;769;g1e1e69e2135_0_704"/>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g1e1e69e2135_0_704"/>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771" name="Google Shape;771;g1e1e69e2135_0_704"/>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g1e1e69e2135_0_704"/>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73" name="Google Shape;773;g1e1e69e2135_0_704"/>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i="0" lang="en-US" sz="2000" u="none" cap="none" strike="noStrike">
                <a:solidFill>
                  <a:srgbClr val="003870"/>
                </a:solidFill>
                <a:latin typeface="Trebuchet MS"/>
                <a:ea typeface="Trebuchet MS"/>
                <a:cs typeface="Trebuchet MS"/>
                <a:sym typeface="Trebuchet MS"/>
              </a:rPr>
              <a:t>Sintaxis Funciones</a:t>
            </a:r>
            <a:endParaRPr b="1" i="0" sz="2000" u="none" cap="none" strike="noStrike">
              <a:solidFill>
                <a:srgbClr val="003870"/>
              </a:solidFill>
              <a:latin typeface="Trebuchet MS"/>
              <a:ea typeface="Trebuchet MS"/>
              <a:cs typeface="Trebuchet MS"/>
              <a:sym typeface="Trebuchet MS"/>
            </a:endParaRPr>
          </a:p>
        </p:txBody>
      </p:sp>
      <p:sp>
        <p:nvSpPr>
          <p:cNvPr id="774" name="Google Shape;774;g1e1e69e2135_0_704"/>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75" name="Google Shape;775;g1e1e69e2135_0_704"/>
          <p:cNvSpPr txBox="1"/>
          <p:nvPr/>
        </p:nvSpPr>
        <p:spPr>
          <a:xfrm>
            <a:off x="840375" y="1610400"/>
            <a:ext cx="9988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rebuchet MS"/>
                <a:ea typeface="Trebuchet MS"/>
                <a:cs typeface="Trebuchet MS"/>
                <a:sym typeface="Trebuchet MS"/>
              </a:rPr>
              <a:t>3. Ejemplo básico de una </a:t>
            </a:r>
            <a:r>
              <a:rPr b="1" i="0" lang="en-US" sz="2000" u="none" cap="none" strike="noStrike">
                <a:solidFill>
                  <a:schemeClr val="dk1"/>
                </a:solidFill>
                <a:latin typeface="Trebuchet MS"/>
                <a:ea typeface="Trebuchet MS"/>
                <a:cs typeface="Trebuchet MS"/>
                <a:sym typeface="Trebuchet MS"/>
              </a:rPr>
              <a:t>función con retorno y parámetros</a:t>
            </a:r>
            <a:r>
              <a:rPr b="0" i="0" lang="en-US" sz="2000" u="none" cap="none" strike="noStrike">
                <a:solidFill>
                  <a:schemeClr val="dk1"/>
                </a:solidFill>
                <a:latin typeface="Trebuchet MS"/>
                <a:ea typeface="Trebuchet MS"/>
                <a:cs typeface="Trebuchet MS"/>
                <a:sym typeface="Trebuchet MS"/>
              </a:rPr>
              <a:t>:</a:t>
            </a:r>
            <a:endParaRPr b="0" i="0" sz="2000" u="none" cap="none" strike="noStrike">
              <a:solidFill>
                <a:schemeClr val="dk1"/>
              </a:solidFill>
              <a:latin typeface="Trebuchet MS"/>
              <a:ea typeface="Trebuchet MS"/>
              <a:cs typeface="Trebuchet MS"/>
              <a:sym typeface="Trebuchet MS"/>
            </a:endParaRPr>
          </a:p>
        </p:txBody>
      </p:sp>
      <p:sp>
        <p:nvSpPr>
          <p:cNvPr id="776" name="Google Shape;776;g1e1e69e2135_0_704"/>
          <p:cNvSpPr/>
          <p:nvPr/>
        </p:nvSpPr>
        <p:spPr>
          <a:xfrm>
            <a:off x="678050" y="2312525"/>
            <a:ext cx="2499000" cy="452400"/>
          </a:xfrm>
          <a:prstGeom prst="rect">
            <a:avLst/>
          </a:prstGeom>
          <a:solidFill>
            <a:srgbClr val="64CBC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Modificador de acceso</a:t>
            </a:r>
            <a:endParaRPr b="0" i="0" sz="1800" u="none" cap="none" strike="noStrike">
              <a:solidFill>
                <a:schemeClr val="dk1"/>
              </a:solidFill>
              <a:latin typeface="Trebuchet MS"/>
              <a:ea typeface="Trebuchet MS"/>
              <a:cs typeface="Trebuchet MS"/>
              <a:sym typeface="Trebuchet MS"/>
            </a:endParaRPr>
          </a:p>
        </p:txBody>
      </p:sp>
      <p:sp>
        <p:nvSpPr>
          <p:cNvPr id="777" name="Google Shape;777;g1e1e69e2135_0_704"/>
          <p:cNvSpPr/>
          <p:nvPr/>
        </p:nvSpPr>
        <p:spPr>
          <a:xfrm>
            <a:off x="4756438" y="4572000"/>
            <a:ext cx="849900" cy="33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g1e1e69e2135_0_704"/>
          <p:cNvSpPr/>
          <p:nvPr/>
        </p:nvSpPr>
        <p:spPr>
          <a:xfrm>
            <a:off x="678050" y="2862825"/>
            <a:ext cx="3216900" cy="452400"/>
          </a:xfrm>
          <a:prstGeom prst="rect">
            <a:avLst/>
          </a:prstGeom>
          <a:solidFill>
            <a:srgbClr val="64CBC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Tipo de variable de retorno </a:t>
            </a:r>
            <a:endParaRPr b="0" i="0" sz="1800" u="none" cap="none" strike="noStrike">
              <a:solidFill>
                <a:schemeClr val="dk1"/>
              </a:solidFill>
              <a:latin typeface="Trebuchet MS"/>
              <a:ea typeface="Trebuchet MS"/>
              <a:cs typeface="Trebuchet MS"/>
              <a:sym typeface="Trebuchet MS"/>
            </a:endParaRPr>
          </a:p>
        </p:txBody>
      </p:sp>
      <p:sp>
        <p:nvSpPr>
          <p:cNvPr id="779" name="Google Shape;779;g1e1e69e2135_0_704"/>
          <p:cNvSpPr/>
          <p:nvPr/>
        </p:nvSpPr>
        <p:spPr>
          <a:xfrm>
            <a:off x="5656875" y="4572000"/>
            <a:ext cx="784500" cy="33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g1e1e69e2135_0_704"/>
          <p:cNvSpPr/>
          <p:nvPr/>
        </p:nvSpPr>
        <p:spPr>
          <a:xfrm>
            <a:off x="6491900" y="4572000"/>
            <a:ext cx="1761000" cy="33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g1e1e69e2135_0_704"/>
          <p:cNvSpPr/>
          <p:nvPr/>
        </p:nvSpPr>
        <p:spPr>
          <a:xfrm>
            <a:off x="678050" y="3413125"/>
            <a:ext cx="2460300" cy="452400"/>
          </a:xfrm>
          <a:prstGeom prst="rect">
            <a:avLst/>
          </a:prstGeom>
          <a:solidFill>
            <a:srgbClr val="64CBC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Nombre de la función </a:t>
            </a:r>
            <a:endParaRPr b="0" i="0" sz="1800" u="none" cap="none" strike="noStrike">
              <a:solidFill>
                <a:schemeClr val="dk1"/>
              </a:solidFill>
              <a:latin typeface="Trebuchet MS"/>
              <a:ea typeface="Trebuchet MS"/>
              <a:cs typeface="Trebuchet MS"/>
              <a:sym typeface="Trebuchet MS"/>
            </a:endParaRPr>
          </a:p>
        </p:txBody>
      </p:sp>
      <p:sp>
        <p:nvSpPr>
          <p:cNvPr id="782" name="Google Shape;782;g1e1e69e2135_0_704"/>
          <p:cNvSpPr/>
          <p:nvPr/>
        </p:nvSpPr>
        <p:spPr>
          <a:xfrm>
            <a:off x="8359375" y="4572000"/>
            <a:ext cx="1595700" cy="33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g1e1e69e2135_0_704"/>
          <p:cNvSpPr/>
          <p:nvPr/>
        </p:nvSpPr>
        <p:spPr>
          <a:xfrm>
            <a:off x="692945" y="3963425"/>
            <a:ext cx="1951500" cy="452400"/>
          </a:xfrm>
          <a:prstGeom prst="rect">
            <a:avLst/>
          </a:prstGeom>
          <a:solidFill>
            <a:srgbClr val="64CBC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Parametro y tipo</a:t>
            </a:r>
            <a:endParaRPr b="0" i="0" sz="1800" u="none" cap="none" strike="noStrike">
              <a:solidFill>
                <a:schemeClr val="dk1"/>
              </a:solidFill>
              <a:latin typeface="Trebuchet MS"/>
              <a:ea typeface="Trebuchet MS"/>
              <a:cs typeface="Trebuchet MS"/>
              <a:sym typeface="Trebuchet MS"/>
            </a:endParaRPr>
          </a:p>
        </p:txBody>
      </p:sp>
      <p:sp>
        <p:nvSpPr>
          <p:cNvPr id="784" name="Google Shape;784;g1e1e69e2135_0_704"/>
          <p:cNvSpPr/>
          <p:nvPr/>
        </p:nvSpPr>
        <p:spPr>
          <a:xfrm>
            <a:off x="5298150" y="5138750"/>
            <a:ext cx="1714800" cy="256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g1e1e69e2135_0_704"/>
          <p:cNvSpPr/>
          <p:nvPr/>
        </p:nvSpPr>
        <p:spPr>
          <a:xfrm>
            <a:off x="692925" y="4513725"/>
            <a:ext cx="2552100" cy="452400"/>
          </a:xfrm>
          <a:prstGeom prst="rect">
            <a:avLst/>
          </a:prstGeom>
          <a:solidFill>
            <a:srgbClr val="64CBC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Retorno de la variable</a:t>
            </a:r>
            <a:endParaRPr b="0" i="0" sz="1800" u="none" cap="none" strike="noStrike">
              <a:solidFill>
                <a:schemeClr val="dk1"/>
              </a:solidFill>
              <a:latin typeface="Trebuchet MS"/>
              <a:ea typeface="Trebuchet MS"/>
              <a:cs typeface="Trebuchet MS"/>
              <a:sym typeface="Trebuchet MS"/>
            </a:endParaRPr>
          </a:p>
        </p:txBody>
      </p:sp>
      <p:sp>
        <p:nvSpPr>
          <p:cNvPr id="786" name="Google Shape;786;g1e1e69e2135_0_704"/>
          <p:cNvSpPr/>
          <p:nvPr/>
        </p:nvSpPr>
        <p:spPr>
          <a:xfrm>
            <a:off x="692925" y="5064025"/>
            <a:ext cx="2348700" cy="452400"/>
          </a:xfrm>
          <a:prstGeom prst="rect">
            <a:avLst/>
          </a:prstGeom>
          <a:solidFill>
            <a:srgbClr val="64CBC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Función y argumento</a:t>
            </a:r>
            <a:endParaRPr b="0" i="0" sz="1800" u="none" cap="none" strike="noStrike">
              <a:solidFill>
                <a:schemeClr val="dk1"/>
              </a:solidFill>
              <a:latin typeface="Trebuchet MS"/>
              <a:ea typeface="Trebuchet MS"/>
              <a:cs typeface="Trebuchet MS"/>
              <a:sym typeface="Trebuchet MS"/>
            </a:endParaRPr>
          </a:p>
        </p:txBody>
      </p:sp>
      <p:sp>
        <p:nvSpPr>
          <p:cNvPr id="787" name="Google Shape;787;g1e1e69e2135_0_704"/>
          <p:cNvSpPr/>
          <p:nvPr/>
        </p:nvSpPr>
        <p:spPr>
          <a:xfrm>
            <a:off x="7574800" y="3368300"/>
            <a:ext cx="3622800" cy="33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g1e1e69e2135_0_704"/>
          <p:cNvSpPr/>
          <p:nvPr/>
        </p:nvSpPr>
        <p:spPr>
          <a:xfrm>
            <a:off x="692925" y="5614325"/>
            <a:ext cx="3216900" cy="677100"/>
          </a:xfrm>
          <a:prstGeom prst="rect">
            <a:avLst/>
          </a:prstGeom>
          <a:solidFill>
            <a:srgbClr val="64CBC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Variable con el retorno de la función</a:t>
            </a:r>
            <a:endParaRPr b="0" i="0" sz="1800" u="none" cap="none" strike="noStrike">
              <a:solidFill>
                <a:schemeClr val="dk1"/>
              </a:solidFill>
              <a:latin typeface="Trebuchet MS"/>
              <a:ea typeface="Trebuchet MS"/>
              <a:cs typeface="Trebuchet MS"/>
              <a:sym typeface="Trebuchet MS"/>
            </a:endParaRPr>
          </a:p>
        </p:txBody>
      </p:sp>
      <p:sp>
        <p:nvSpPr>
          <p:cNvPr id="789" name="Google Shape;789;g1e1e69e2135_0_704"/>
          <p:cNvSpPr/>
          <p:nvPr/>
        </p:nvSpPr>
        <p:spPr>
          <a:xfrm>
            <a:off x="5298150" y="3368300"/>
            <a:ext cx="2024700" cy="33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93" name="Shape 793"/>
        <p:cNvGrpSpPr/>
        <p:nvPr/>
      </p:nvGrpSpPr>
      <p:grpSpPr>
        <a:xfrm>
          <a:off x="0" y="0"/>
          <a:ext cx="0" cy="0"/>
          <a:chOff x="0" y="0"/>
          <a:chExt cx="0" cy="0"/>
        </a:xfrm>
      </p:grpSpPr>
      <p:sp>
        <p:nvSpPr>
          <p:cNvPr id="794" name="Google Shape;794;g1e1e69e2135_0_1000"/>
          <p:cNvSpPr txBox="1"/>
          <p:nvPr/>
        </p:nvSpPr>
        <p:spPr>
          <a:xfrm>
            <a:off x="5241050" y="2144925"/>
            <a:ext cx="6789600" cy="3186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chemeClr val="dk1"/>
              </a:buClr>
              <a:buSzPts val="1100"/>
              <a:buFont typeface="Arial"/>
              <a:buNone/>
            </a:pPr>
            <a:r>
              <a:rPr b="1" i="0" lang="en-US" sz="1500" u="none" cap="none" strike="noStrike">
                <a:solidFill>
                  <a:srgbClr val="499CD5"/>
                </a:solidFill>
                <a:latin typeface="Courier New"/>
                <a:ea typeface="Courier New"/>
                <a:cs typeface="Courier New"/>
                <a:sym typeface="Courier New"/>
              </a:rPr>
              <a:t>public class </a:t>
            </a:r>
            <a:r>
              <a:rPr b="1" i="0" lang="en-US" sz="1500" u="none" cap="none" strike="noStrike">
                <a:solidFill>
                  <a:srgbClr val="39C8B0"/>
                </a:solidFill>
                <a:latin typeface="Courier New"/>
                <a:ea typeface="Courier New"/>
                <a:cs typeface="Courier New"/>
                <a:sym typeface="Courier New"/>
              </a:rPr>
              <a:t>Main </a:t>
            </a:r>
            <a:r>
              <a:rPr b="1" i="0" lang="en-US" sz="1500" u="none" cap="none" strike="noStrike">
                <a:solidFill>
                  <a:schemeClr val="dk1"/>
                </a:solidFill>
                <a:latin typeface="Courier New"/>
                <a:ea typeface="Courier New"/>
                <a:cs typeface="Courier New"/>
                <a:sym typeface="Courier New"/>
              </a:rPr>
              <a:t>{</a:t>
            </a:r>
            <a:endParaRPr b="1" i="0" sz="15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500" u="none" cap="none" strike="noStrike">
                <a:solidFill>
                  <a:srgbClr val="D4D4D4"/>
                </a:solidFill>
                <a:latin typeface="Courier New"/>
                <a:ea typeface="Courier New"/>
                <a:cs typeface="Courier New"/>
                <a:sym typeface="Courier New"/>
              </a:rPr>
              <a:t>   </a:t>
            </a:r>
            <a:r>
              <a:rPr b="1" i="0" lang="en-US" sz="1500" u="none" cap="none" strike="noStrike">
                <a:solidFill>
                  <a:srgbClr val="499CD5"/>
                </a:solidFill>
                <a:latin typeface="Courier New"/>
                <a:ea typeface="Courier New"/>
                <a:cs typeface="Courier New"/>
                <a:sym typeface="Courier New"/>
              </a:rPr>
              <a:t>public static void </a:t>
            </a:r>
            <a:r>
              <a:rPr b="1" i="0" lang="en-US" sz="1500" u="none" cap="none" strike="noStrike">
                <a:solidFill>
                  <a:srgbClr val="188038"/>
                </a:solidFill>
                <a:latin typeface="Courier New"/>
                <a:ea typeface="Courier New"/>
                <a:cs typeface="Courier New"/>
                <a:sym typeface="Courier New"/>
              </a:rPr>
              <a:t>main</a:t>
            </a:r>
            <a:r>
              <a:rPr b="1" i="0" lang="en-US" sz="1500" u="none" cap="none" strike="noStrike">
                <a:solidFill>
                  <a:schemeClr val="dk1"/>
                </a:solidFill>
                <a:latin typeface="Courier New"/>
                <a:ea typeface="Courier New"/>
                <a:cs typeface="Courier New"/>
                <a:sym typeface="Courier New"/>
              </a:rPr>
              <a:t>(</a:t>
            </a:r>
            <a:r>
              <a:rPr b="1" i="0" lang="en-US" sz="1500" u="none" cap="none" strike="noStrike">
                <a:solidFill>
                  <a:srgbClr val="39C8B0"/>
                </a:solidFill>
                <a:latin typeface="Courier New"/>
                <a:ea typeface="Courier New"/>
                <a:cs typeface="Courier New"/>
                <a:sym typeface="Courier New"/>
              </a:rPr>
              <a:t>String</a:t>
            </a:r>
            <a:r>
              <a:rPr b="1" i="0" lang="en-US" sz="1500" u="none" cap="none" strike="noStrike">
                <a:solidFill>
                  <a:schemeClr val="dk1"/>
                </a:solidFill>
                <a:latin typeface="Courier New"/>
                <a:ea typeface="Courier New"/>
                <a:cs typeface="Courier New"/>
                <a:sym typeface="Courier New"/>
              </a:rPr>
              <a:t>[ ]</a:t>
            </a:r>
            <a:r>
              <a:rPr b="1" i="0" lang="en-US" sz="1500" u="none" cap="none" strike="noStrike">
                <a:solidFill>
                  <a:srgbClr val="D4D4D4"/>
                </a:solidFill>
                <a:latin typeface="Courier New"/>
                <a:ea typeface="Courier New"/>
                <a:cs typeface="Courier New"/>
                <a:sym typeface="Courier New"/>
              </a:rPr>
              <a:t> </a:t>
            </a:r>
            <a:r>
              <a:rPr b="1" i="0" lang="en-US" sz="1500" u="none" cap="none" strike="noStrike">
                <a:solidFill>
                  <a:srgbClr val="188038"/>
                </a:solidFill>
                <a:latin typeface="Courier New"/>
                <a:ea typeface="Courier New"/>
                <a:cs typeface="Courier New"/>
                <a:sym typeface="Courier New"/>
              </a:rPr>
              <a:t>args</a:t>
            </a:r>
            <a:r>
              <a:rPr b="1" i="0" lang="en-US" sz="1500" u="none" cap="none" strike="noStrike">
                <a:solidFill>
                  <a:schemeClr val="dk1"/>
                </a:solidFill>
                <a:latin typeface="Courier New"/>
                <a:ea typeface="Courier New"/>
                <a:cs typeface="Courier New"/>
                <a:sym typeface="Courier New"/>
              </a:rPr>
              <a:t>) {</a:t>
            </a:r>
            <a:endParaRPr b="1" i="0" sz="15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t/>
            </a:r>
            <a:endParaRPr b="1" i="0" sz="1500" u="none" cap="none" strike="noStrike">
              <a:solidFill>
                <a:srgbClr val="D4D4D4"/>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500" u="none" cap="none" strike="noStrike">
                <a:solidFill>
                  <a:srgbClr val="D4D4D4"/>
                </a:solidFill>
                <a:latin typeface="Courier New"/>
                <a:ea typeface="Courier New"/>
                <a:cs typeface="Courier New"/>
                <a:sym typeface="Courier New"/>
              </a:rPr>
              <a:t>       </a:t>
            </a:r>
            <a:r>
              <a:rPr b="1" i="0" lang="en-US" sz="1500" u="none" cap="none" strike="noStrike">
                <a:solidFill>
                  <a:srgbClr val="39C8B0"/>
                </a:solidFill>
                <a:latin typeface="Courier New"/>
                <a:ea typeface="Courier New"/>
                <a:cs typeface="Courier New"/>
                <a:sym typeface="Courier New"/>
              </a:rPr>
              <a:t>String </a:t>
            </a:r>
            <a:r>
              <a:rPr b="1" i="0" lang="en-US" sz="1500" u="none" cap="none" strike="noStrike">
                <a:solidFill>
                  <a:srgbClr val="1155CC"/>
                </a:solidFill>
                <a:latin typeface="Courier New"/>
                <a:ea typeface="Courier New"/>
                <a:cs typeface="Courier New"/>
                <a:sym typeface="Courier New"/>
              </a:rPr>
              <a:t>varSaludo </a:t>
            </a:r>
            <a:r>
              <a:rPr b="1" i="0" lang="en-US" sz="1500" u="none" cap="none" strike="noStrike">
                <a:solidFill>
                  <a:schemeClr val="dk1"/>
                </a:solidFill>
                <a:latin typeface="Courier New"/>
                <a:ea typeface="Courier New"/>
                <a:cs typeface="Courier New"/>
                <a:sym typeface="Courier New"/>
              </a:rPr>
              <a:t>= funcionSaludar(</a:t>
            </a:r>
            <a:r>
              <a:rPr b="1" i="0" lang="en-US" sz="1500" u="none" cap="none" strike="noStrike">
                <a:solidFill>
                  <a:srgbClr val="CD9069"/>
                </a:solidFill>
                <a:latin typeface="Courier New"/>
                <a:ea typeface="Courier New"/>
                <a:cs typeface="Courier New"/>
                <a:sym typeface="Courier New"/>
              </a:rPr>
              <a:t>"Juan Perez"</a:t>
            </a:r>
            <a:r>
              <a:rPr b="1" i="0" lang="en-US" sz="1500" u="none" cap="none" strike="noStrike">
                <a:solidFill>
                  <a:schemeClr val="dk1"/>
                </a:solidFill>
                <a:latin typeface="Courier New"/>
                <a:ea typeface="Courier New"/>
                <a:cs typeface="Courier New"/>
                <a:sym typeface="Courier New"/>
              </a:rPr>
              <a:t>);</a:t>
            </a:r>
            <a:endParaRPr b="1" i="0" sz="15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500" u="none" cap="none" strike="noStrike">
                <a:solidFill>
                  <a:srgbClr val="D4D4D4"/>
                </a:solidFill>
                <a:latin typeface="Courier New"/>
                <a:ea typeface="Courier New"/>
                <a:cs typeface="Courier New"/>
                <a:sym typeface="Courier New"/>
              </a:rPr>
              <a:t>       </a:t>
            </a:r>
            <a:r>
              <a:rPr b="1" i="0" lang="en-US" sz="1500" u="none" cap="none" strike="noStrike">
                <a:solidFill>
                  <a:srgbClr val="39C8B0"/>
                </a:solidFill>
                <a:latin typeface="Courier New"/>
                <a:ea typeface="Courier New"/>
                <a:cs typeface="Courier New"/>
                <a:sym typeface="Courier New"/>
              </a:rPr>
              <a:t>System</a:t>
            </a:r>
            <a:r>
              <a:rPr b="1" i="0" lang="en-US" sz="1500" u="none" cap="none" strike="noStrike">
                <a:solidFill>
                  <a:schemeClr val="dk1"/>
                </a:solidFill>
                <a:latin typeface="Courier New"/>
                <a:ea typeface="Courier New"/>
                <a:cs typeface="Courier New"/>
                <a:sym typeface="Courier New"/>
              </a:rPr>
              <a:t>.</a:t>
            </a:r>
            <a:r>
              <a:rPr b="1" i="0" lang="en-US" sz="1500" u="none" cap="none" strike="noStrike">
                <a:solidFill>
                  <a:srgbClr val="FFC66D"/>
                </a:solidFill>
                <a:latin typeface="Courier New"/>
                <a:ea typeface="Courier New"/>
                <a:cs typeface="Courier New"/>
                <a:sym typeface="Courier New"/>
              </a:rPr>
              <a:t>out</a:t>
            </a:r>
            <a:r>
              <a:rPr b="1" i="0" lang="en-US" sz="1500" u="none" cap="none" strike="noStrike">
                <a:solidFill>
                  <a:schemeClr val="dk1"/>
                </a:solidFill>
                <a:latin typeface="Courier New"/>
                <a:ea typeface="Courier New"/>
                <a:cs typeface="Courier New"/>
                <a:sym typeface="Courier New"/>
              </a:rPr>
              <a:t>.</a:t>
            </a:r>
            <a:r>
              <a:rPr b="1" i="0" lang="en-US" sz="1500" u="none" cap="none" strike="noStrike">
                <a:solidFill>
                  <a:srgbClr val="188038"/>
                </a:solidFill>
                <a:latin typeface="Courier New"/>
                <a:ea typeface="Courier New"/>
                <a:cs typeface="Courier New"/>
                <a:sym typeface="Courier New"/>
              </a:rPr>
              <a:t>println</a:t>
            </a:r>
            <a:r>
              <a:rPr b="1" i="0" lang="en-US" sz="1500" u="none" cap="none" strike="noStrike">
                <a:solidFill>
                  <a:schemeClr val="dk1"/>
                </a:solidFill>
                <a:latin typeface="Courier New"/>
                <a:ea typeface="Courier New"/>
                <a:cs typeface="Courier New"/>
                <a:sym typeface="Courier New"/>
              </a:rPr>
              <a:t>(</a:t>
            </a:r>
            <a:r>
              <a:rPr b="1" i="0" lang="en-US" sz="1500" u="none" cap="none" strike="noStrike">
                <a:solidFill>
                  <a:srgbClr val="1155CC"/>
                </a:solidFill>
                <a:latin typeface="Courier New"/>
                <a:ea typeface="Courier New"/>
                <a:cs typeface="Courier New"/>
                <a:sym typeface="Courier New"/>
              </a:rPr>
              <a:t>varSaludo</a:t>
            </a:r>
            <a:r>
              <a:rPr b="1" i="0" lang="en-US" sz="1500" u="none" cap="none" strike="noStrike">
                <a:solidFill>
                  <a:schemeClr val="dk1"/>
                </a:solidFill>
                <a:latin typeface="Courier New"/>
                <a:ea typeface="Courier New"/>
                <a:cs typeface="Courier New"/>
                <a:sym typeface="Courier New"/>
              </a:rPr>
              <a:t>);</a:t>
            </a:r>
            <a:endParaRPr b="1" i="0" sz="15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t/>
            </a:r>
            <a:endParaRPr b="1" i="0" sz="1500" u="none" cap="none" strike="noStrike">
              <a:solidFill>
                <a:srgbClr val="D4D4D4"/>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500" u="none" cap="none" strike="noStrike">
                <a:solidFill>
                  <a:srgbClr val="D4D4D4"/>
                </a:solidFill>
                <a:latin typeface="Courier New"/>
                <a:ea typeface="Courier New"/>
                <a:cs typeface="Courier New"/>
                <a:sym typeface="Courier New"/>
              </a:rPr>
              <a:t>   </a:t>
            </a:r>
            <a:r>
              <a:rPr b="1" i="0" lang="en-US" sz="1500" u="none" cap="none" strike="noStrike">
                <a:solidFill>
                  <a:schemeClr val="dk1"/>
                </a:solidFill>
                <a:latin typeface="Courier New"/>
                <a:ea typeface="Courier New"/>
                <a:cs typeface="Courier New"/>
                <a:sym typeface="Courier New"/>
              </a:rPr>
              <a:t>}</a:t>
            </a:r>
            <a:endParaRPr b="1" i="0" sz="15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t/>
            </a:r>
            <a:endParaRPr b="1" i="0" sz="1500" u="none" cap="none" strike="noStrike">
              <a:solidFill>
                <a:srgbClr val="D4D4D4"/>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500" u="none" cap="none" strike="noStrike">
                <a:solidFill>
                  <a:srgbClr val="D4D4D4"/>
                </a:solidFill>
                <a:latin typeface="Courier New"/>
                <a:ea typeface="Courier New"/>
                <a:cs typeface="Courier New"/>
                <a:sym typeface="Courier New"/>
              </a:rPr>
              <a:t>   </a:t>
            </a:r>
            <a:r>
              <a:rPr b="1" i="0" lang="en-US" sz="1500" u="none" cap="none" strike="noStrike">
                <a:solidFill>
                  <a:srgbClr val="499CD5"/>
                </a:solidFill>
                <a:latin typeface="Courier New"/>
                <a:ea typeface="Courier New"/>
                <a:cs typeface="Courier New"/>
                <a:sym typeface="Courier New"/>
              </a:rPr>
              <a:t>static </a:t>
            </a:r>
            <a:r>
              <a:rPr b="1" i="0" lang="en-US" sz="1500" u="none" cap="none" strike="noStrike">
                <a:solidFill>
                  <a:srgbClr val="39C8B0"/>
                </a:solidFill>
                <a:latin typeface="Courier New"/>
                <a:ea typeface="Courier New"/>
                <a:cs typeface="Courier New"/>
                <a:sym typeface="Courier New"/>
              </a:rPr>
              <a:t>String </a:t>
            </a:r>
            <a:r>
              <a:rPr b="1" i="0" lang="en-US" sz="1500" u="none" cap="none" strike="noStrike">
                <a:solidFill>
                  <a:srgbClr val="188038"/>
                </a:solidFill>
                <a:latin typeface="Courier New"/>
                <a:ea typeface="Courier New"/>
                <a:cs typeface="Courier New"/>
                <a:sym typeface="Courier New"/>
              </a:rPr>
              <a:t>funcionSaludar</a:t>
            </a:r>
            <a:r>
              <a:rPr b="1" i="0" lang="en-US" sz="1500" u="none" cap="none" strike="noStrike">
                <a:solidFill>
                  <a:schemeClr val="dk1"/>
                </a:solidFill>
                <a:latin typeface="Courier New"/>
                <a:ea typeface="Courier New"/>
                <a:cs typeface="Courier New"/>
                <a:sym typeface="Courier New"/>
              </a:rPr>
              <a:t>(</a:t>
            </a:r>
            <a:r>
              <a:rPr b="1" i="0" lang="en-US" sz="1500" u="none" cap="none" strike="noStrike">
                <a:solidFill>
                  <a:srgbClr val="39C8B0"/>
                </a:solidFill>
                <a:latin typeface="Courier New"/>
                <a:ea typeface="Courier New"/>
                <a:cs typeface="Courier New"/>
                <a:sym typeface="Courier New"/>
              </a:rPr>
              <a:t>String </a:t>
            </a:r>
            <a:r>
              <a:rPr b="1" i="0" lang="en-US" sz="1500" u="none" cap="none" strike="noStrike">
                <a:solidFill>
                  <a:srgbClr val="188038"/>
                </a:solidFill>
                <a:latin typeface="Courier New"/>
                <a:ea typeface="Courier New"/>
                <a:cs typeface="Courier New"/>
                <a:sym typeface="Courier New"/>
              </a:rPr>
              <a:t>nombre</a:t>
            </a:r>
            <a:r>
              <a:rPr b="1" i="0" lang="en-US" sz="1500" u="none" cap="none" strike="noStrike">
                <a:solidFill>
                  <a:schemeClr val="dk1"/>
                </a:solidFill>
                <a:latin typeface="Courier New"/>
                <a:ea typeface="Courier New"/>
                <a:cs typeface="Courier New"/>
                <a:sym typeface="Courier New"/>
              </a:rPr>
              <a:t>){</a:t>
            </a:r>
            <a:endParaRPr b="1" i="0" sz="15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500" u="none" cap="none" strike="noStrike">
                <a:solidFill>
                  <a:srgbClr val="D4D4D4"/>
                </a:solidFill>
                <a:latin typeface="Courier New"/>
                <a:ea typeface="Courier New"/>
                <a:cs typeface="Courier New"/>
                <a:sym typeface="Courier New"/>
              </a:rPr>
              <a:t>       </a:t>
            </a:r>
            <a:r>
              <a:rPr b="1" i="0" lang="en-US" sz="1500" u="none" cap="none" strike="noStrike">
                <a:solidFill>
                  <a:srgbClr val="39C8B0"/>
                </a:solidFill>
                <a:latin typeface="Courier New"/>
                <a:ea typeface="Courier New"/>
                <a:cs typeface="Courier New"/>
                <a:sym typeface="Courier New"/>
              </a:rPr>
              <a:t>String </a:t>
            </a:r>
            <a:r>
              <a:rPr b="1" i="0" lang="en-US" sz="1500" u="none" cap="none" strike="noStrike">
                <a:solidFill>
                  <a:srgbClr val="1155CC"/>
                </a:solidFill>
                <a:latin typeface="Courier New"/>
                <a:ea typeface="Courier New"/>
                <a:cs typeface="Courier New"/>
                <a:sym typeface="Courier New"/>
              </a:rPr>
              <a:t>saludo </a:t>
            </a:r>
            <a:r>
              <a:rPr b="1" i="0" lang="en-US" sz="1500" u="none" cap="none" strike="noStrike">
                <a:solidFill>
                  <a:schemeClr val="dk1"/>
                </a:solidFill>
                <a:latin typeface="Courier New"/>
                <a:ea typeface="Courier New"/>
                <a:cs typeface="Courier New"/>
                <a:sym typeface="Courier New"/>
              </a:rPr>
              <a:t>=</a:t>
            </a:r>
            <a:r>
              <a:rPr b="1" i="0" lang="en-US" sz="1500" u="none" cap="none" strike="noStrike">
                <a:solidFill>
                  <a:srgbClr val="D4D4D4"/>
                </a:solidFill>
                <a:latin typeface="Courier New"/>
                <a:ea typeface="Courier New"/>
                <a:cs typeface="Courier New"/>
                <a:sym typeface="Courier New"/>
              </a:rPr>
              <a:t> </a:t>
            </a:r>
            <a:r>
              <a:rPr b="1" i="0" lang="en-US" sz="1500" u="none" cap="none" strike="noStrike">
                <a:solidFill>
                  <a:srgbClr val="CD9069"/>
                </a:solidFill>
                <a:latin typeface="Courier New"/>
                <a:ea typeface="Courier New"/>
                <a:cs typeface="Courier New"/>
                <a:sym typeface="Courier New"/>
              </a:rPr>
              <a:t>"Hola " </a:t>
            </a:r>
            <a:r>
              <a:rPr b="1" i="0" lang="en-US" sz="1500" u="none" cap="none" strike="noStrike">
                <a:solidFill>
                  <a:schemeClr val="dk1"/>
                </a:solidFill>
                <a:latin typeface="Courier New"/>
                <a:ea typeface="Courier New"/>
                <a:cs typeface="Courier New"/>
                <a:sym typeface="Courier New"/>
              </a:rPr>
              <a:t>+</a:t>
            </a:r>
            <a:r>
              <a:rPr b="1" i="0" lang="en-US" sz="1500" u="none" cap="none" strike="noStrike">
                <a:solidFill>
                  <a:srgbClr val="D4D4D4"/>
                </a:solidFill>
                <a:latin typeface="Courier New"/>
                <a:ea typeface="Courier New"/>
                <a:cs typeface="Courier New"/>
                <a:sym typeface="Courier New"/>
              </a:rPr>
              <a:t> </a:t>
            </a:r>
            <a:r>
              <a:rPr b="1" i="0" lang="en-US" sz="1500" u="none" cap="none" strike="noStrike">
                <a:solidFill>
                  <a:srgbClr val="188038"/>
                </a:solidFill>
                <a:latin typeface="Courier New"/>
                <a:ea typeface="Courier New"/>
                <a:cs typeface="Courier New"/>
                <a:sym typeface="Courier New"/>
              </a:rPr>
              <a:t>nombre </a:t>
            </a:r>
            <a:r>
              <a:rPr b="1" i="0" lang="en-US" sz="1500" u="none" cap="none" strike="noStrike">
                <a:solidFill>
                  <a:schemeClr val="dk1"/>
                </a:solidFill>
                <a:latin typeface="Courier New"/>
                <a:ea typeface="Courier New"/>
                <a:cs typeface="Courier New"/>
                <a:sym typeface="Courier New"/>
              </a:rPr>
              <a:t>+</a:t>
            </a:r>
            <a:r>
              <a:rPr b="1" i="0" lang="en-US" sz="1500" u="none" cap="none" strike="noStrike">
                <a:solidFill>
                  <a:srgbClr val="D4D4D4"/>
                </a:solidFill>
                <a:latin typeface="Courier New"/>
                <a:ea typeface="Courier New"/>
                <a:cs typeface="Courier New"/>
                <a:sym typeface="Courier New"/>
              </a:rPr>
              <a:t> </a:t>
            </a:r>
            <a:r>
              <a:rPr b="1" i="0" lang="en-US" sz="1500" u="none" cap="none" strike="noStrike">
                <a:solidFill>
                  <a:srgbClr val="CD9069"/>
                </a:solidFill>
                <a:latin typeface="Courier New"/>
                <a:ea typeface="Courier New"/>
                <a:cs typeface="Courier New"/>
                <a:sym typeface="Courier New"/>
              </a:rPr>
              <a:t>". Feliz dia!"</a:t>
            </a:r>
            <a:r>
              <a:rPr b="1" i="0" lang="en-US" sz="1500" u="none" cap="none" strike="noStrike">
                <a:solidFill>
                  <a:schemeClr val="dk1"/>
                </a:solidFill>
                <a:latin typeface="Courier New"/>
                <a:ea typeface="Courier New"/>
                <a:cs typeface="Courier New"/>
                <a:sym typeface="Courier New"/>
              </a:rPr>
              <a:t>;</a:t>
            </a:r>
            <a:endParaRPr b="1" i="0" sz="15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500" u="none" cap="none" strike="noStrike">
                <a:solidFill>
                  <a:srgbClr val="D4D4D4"/>
                </a:solidFill>
                <a:latin typeface="Courier New"/>
                <a:ea typeface="Courier New"/>
                <a:cs typeface="Courier New"/>
                <a:sym typeface="Courier New"/>
              </a:rPr>
              <a:t>       </a:t>
            </a:r>
            <a:r>
              <a:rPr b="1" i="0" lang="en-US" sz="1500" u="none" cap="none" strike="noStrike">
                <a:solidFill>
                  <a:srgbClr val="499CD5"/>
                </a:solidFill>
                <a:latin typeface="Courier New"/>
                <a:ea typeface="Courier New"/>
                <a:cs typeface="Courier New"/>
                <a:sym typeface="Courier New"/>
              </a:rPr>
              <a:t>return </a:t>
            </a:r>
            <a:r>
              <a:rPr b="1" i="0" lang="en-US" sz="1500" u="none" cap="none" strike="noStrike">
                <a:solidFill>
                  <a:srgbClr val="1155CC"/>
                </a:solidFill>
                <a:latin typeface="Courier New"/>
                <a:ea typeface="Courier New"/>
                <a:cs typeface="Courier New"/>
                <a:sym typeface="Courier New"/>
              </a:rPr>
              <a:t>saludo</a:t>
            </a:r>
            <a:r>
              <a:rPr b="1" i="0" lang="en-US" sz="1500" u="none" cap="none" strike="noStrike">
                <a:solidFill>
                  <a:schemeClr val="dk1"/>
                </a:solidFill>
                <a:latin typeface="Courier New"/>
                <a:ea typeface="Courier New"/>
                <a:cs typeface="Courier New"/>
                <a:sym typeface="Courier New"/>
              </a:rPr>
              <a:t>;</a:t>
            </a:r>
            <a:endParaRPr b="1" i="0" sz="15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500" u="none" cap="none" strike="noStrike">
                <a:solidFill>
                  <a:srgbClr val="D4D4D4"/>
                </a:solidFill>
                <a:latin typeface="Courier New"/>
                <a:ea typeface="Courier New"/>
                <a:cs typeface="Courier New"/>
                <a:sym typeface="Courier New"/>
              </a:rPr>
              <a:t>   </a:t>
            </a:r>
            <a:r>
              <a:rPr b="1" i="0" lang="en-US" sz="1500" u="none" cap="none" strike="noStrike">
                <a:solidFill>
                  <a:schemeClr val="dk1"/>
                </a:solidFill>
                <a:latin typeface="Courier New"/>
                <a:ea typeface="Courier New"/>
                <a:cs typeface="Courier New"/>
                <a:sym typeface="Courier New"/>
              </a:rPr>
              <a:t>}</a:t>
            </a:r>
            <a:endParaRPr b="1" i="0" sz="15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1" i="0" lang="en-US" sz="1500" u="none" cap="none" strike="noStrike">
                <a:solidFill>
                  <a:schemeClr val="dk1"/>
                </a:solidFill>
                <a:latin typeface="Courier New"/>
                <a:ea typeface="Courier New"/>
                <a:cs typeface="Courier New"/>
                <a:sym typeface="Courier New"/>
              </a:rPr>
              <a:t>}</a:t>
            </a:r>
            <a:endParaRPr b="1" i="0" sz="1500" u="none" cap="none" strike="noStrike">
              <a:solidFill>
                <a:schemeClr val="dk1"/>
              </a:solidFill>
              <a:latin typeface="Courier New"/>
              <a:ea typeface="Courier New"/>
              <a:cs typeface="Courier New"/>
              <a:sym typeface="Courier New"/>
            </a:endParaRPr>
          </a:p>
        </p:txBody>
      </p:sp>
      <p:sp>
        <p:nvSpPr>
          <p:cNvPr id="795" name="Google Shape;795;g1e1e69e2135_0_1000"/>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96" name="Google Shape;796;g1e1e69e2135_0_1000"/>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97" name="Google Shape;797;g1e1e69e2135_0_1000"/>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798" name="Google Shape;798;g1e1e69e2135_0_1000"/>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799" name="Google Shape;799;g1e1e69e2135_0_1000"/>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g1e1e69e2135_0_1000"/>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801" name="Google Shape;801;g1e1e69e2135_0_1000"/>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g1e1e69e2135_0_1000"/>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03" name="Google Shape;803;g1e1e69e2135_0_1000"/>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i="0" lang="en-US" sz="2000" u="none" cap="none" strike="noStrike">
                <a:solidFill>
                  <a:srgbClr val="003870"/>
                </a:solidFill>
                <a:latin typeface="Trebuchet MS"/>
                <a:ea typeface="Trebuchet MS"/>
                <a:cs typeface="Trebuchet MS"/>
                <a:sym typeface="Trebuchet MS"/>
              </a:rPr>
              <a:t>Sintaxis Funciones</a:t>
            </a:r>
            <a:endParaRPr b="1" i="0" sz="2000" u="none" cap="none" strike="noStrike">
              <a:solidFill>
                <a:srgbClr val="003870"/>
              </a:solidFill>
              <a:latin typeface="Trebuchet MS"/>
              <a:ea typeface="Trebuchet MS"/>
              <a:cs typeface="Trebuchet MS"/>
              <a:sym typeface="Trebuchet MS"/>
            </a:endParaRPr>
          </a:p>
        </p:txBody>
      </p:sp>
      <p:sp>
        <p:nvSpPr>
          <p:cNvPr id="804" name="Google Shape;804;g1e1e69e2135_0_1000"/>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05" name="Google Shape;805;g1e1e69e2135_0_1000"/>
          <p:cNvSpPr txBox="1"/>
          <p:nvPr/>
        </p:nvSpPr>
        <p:spPr>
          <a:xfrm>
            <a:off x="679450" y="1599850"/>
            <a:ext cx="4284600" cy="45714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1" lang="en-US" sz="1900" u="none" cap="none" strike="noStrike">
                <a:solidFill>
                  <a:schemeClr val="dk1"/>
                </a:solidFill>
                <a:latin typeface="Trebuchet MS"/>
                <a:ea typeface="Trebuchet MS"/>
                <a:cs typeface="Trebuchet MS"/>
                <a:sym typeface="Trebuchet MS"/>
              </a:rPr>
              <a:t>Notas.</a:t>
            </a:r>
            <a:endParaRPr b="1" i="1" sz="1900" u="none" cap="none" strike="noStrike">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t/>
            </a:r>
            <a:endParaRPr b="0" i="0" sz="1900" u="none" cap="none" strike="noStrike">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rPr b="0" i="0" lang="en-US" sz="1900" u="none" cap="none" strike="noStrike">
                <a:solidFill>
                  <a:schemeClr val="dk1"/>
                </a:solidFill>
                <a:latin typeface="Trebuchet MS"/>
                <a:ea typeface="Trebuchet MS"/>
                <a:cs typeface="Trebuchet MS"/>
                <a:sym typeface="Trebuchet MS"/>
              </a:rPr>
              <a:t>Las variables declaradas en una función sólo existen dentro de la función.</a:t>
            </a:r>
            <a:endParaRPr b="0" i="0" sz="1900" u="none" cap="none" strike="noStrike">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t/>
            </a:r>
            <a:endParaRPr b="0" i="0" sz="1900" u="none" cap="none" strike="noStrike">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rPr b="0" i="0" lang="en-US" sz="1900" u="none" cap="none" strike="noStrike">
                <a:solidFill>
                  <a:schemeClr val="dk1"/>
                </a:solidFill>
                <a:latin typeface="Trebuchet MS"/>
                <a:ea typeface="Trebuchet MS"/>
                <a:cs typeface="Trebuchet MS"/>
                <a:sym typeface="Trebuchet MS"/>
              </a:rPr>
              <a:t>El nombre de la variable que retorna una función no tiene que ser el mismo a la que se asigna (</a:t>
            </a:r>
            <a:r>
              <a:rPr b="1" i="0" lang="en-US" sz="1900" u="none" cap="none" strike="noStrike">
                <a:solidFill>
                  <a:srgbClr val="1155CC"/>
                </a:solidFill>
                <a:latin typeface="Courier New"/>
                <a:ea typeface="Courier New"/>
                <a:cs typeface="Courier New"/>
                <a:sym typeface="Courier New"/>
              </a:rPr>
              <a:t>varSaludo</a:t>
            </a:r>
            <a:r>
              <a:rPr b="1" i="0" lang="en-US" sz="1900" u="none" cap="none" strike="noStrike">
                <a:solidFill>
                  <a:schemeClr val="dk1"/>
                </a:solidFill>
                <a:latin typeface="Courier New"/>
                <a:ea typeface="Courier New"/>
                <a:cs typeface="Courier New"/>
                <a:sym typeface="Courier New"/>
              </a:rPr>
              <a:t> ≠ </a:t>
            </a:r>
            <a:r>
              <a:rPr b="1" i="0" lang="en-US" sz="1900" u="none" cap="none" strike="noStrike">
                <a:solidFill>
                  <a:srgbClr val="1155CC"/>
                </a:solidFill>
                <a:latin typeface="Courier New"/>
                <a:ea typeface="Courier New"/>
                <a:cs typeface="Courier New"/>
                <a:sym typeface="Courier New"/>
              </a:rPr>
              <a:t>saludo</a:t>
            </a:r>
            <a:r>
              <a:rPr b="0" i="0" lang="en-US" sz="1900" u="none" cap="none" strike="noStrike">
                <a:solidFill>
                  <a:schemeClr val="dk1"/>
                </a:solidFill>
                <a:latin typeface="Trebuchet MS"/>
                <a:ea typeface="Trebuchet MS"/>
                <a:cs typeface="Trebuchet MS"/>
                <a:sym typeface="Trebuchet MS"/>
              </a:rPr>
              <a:t>).</a:t>
            </a:r>
            <a:endParaRPr b="0" i="0" sz="1900" u="none" cap="none" strike="noStrike">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t/>
            </a:r>
            <a:endParaRPr b="0" i="0" sz="1900" u="none" cap="none" strike="noStrike">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rPr b="0" i="0" lang="en-US" sz="1900" u="none" cap="none" strike="noStrike">
                <a:solidFill>
                  <a:schemeClr val="dk1"/>
                </a:solidFill>
                <a:latin typeface="Trebuchet MS"/>
                <a:ea typeface="Trebuchet MS"/>
                <a:cs typeface="Trebuchet MS"/>
                <a:sym typeface="Trebuchet MS"/>
              </a:rPr>
              <a:t>Es posible pasar como argumento un dato </a:t>
            </a:r>
            <a:r>
              <a:rPr b="1" i="0" lang="en-US" sz="1900" u="none" cap="none" strike="noStrike">
                <a:solidFill>
                  <a:srgbClr val="00AFAA"/>
                </a:solidFill>
                <a:latin typeface="Courier New"/>
                <a:ea typeface="Courier New"/>
                <a:cs typeface="Courier New"/>
                <a:sym typeface="Courier New"/>
              </a:rPr>
              <a:t>String </a:t>
            </a:r>
            <a:r>
              <a:rPr b="0" i="0" lang="en-US" sz="1900" u="none" cap="none" strike="noStrike">
                <a:solidFill>
                  <a:schemeClr val="dk1"/>
                </a:solidFill>
                <a:latin typeface="Trebuchet MS"/>
                <a:ea typeface="Trebuchet MS"/>
                <a:cs typeface="Trebuchet MS"/>
                <a:sym typeface="Trebuchet MS"/>
              </a:rPr>
              <a:t>(sin guardarlo en un variable) o una variable </a:t>
            </a:r>
            <a:r>
              <a:rPr b="1" i="0" lang="en-US" sz="1900" u="none" cap="none" strike="noStrike">
                <a:solidFill>
                  <a:srgbClr val="00AFAA"/>
                </a:solidFill>
                <a:latin typeface="Courier New"/>
                <a:ea typeface="Courier New"/>
                <a:cs typeface="Courier New"/>
                <a:sym typeface="Courier New"/>
              </a:rPr>
              <a:t>String </a:t>
            </a:r>
            <a:r>
              <a:rPr b="0" i="0" lang="en-US" sz="1900" u="none" cap="none" strike="noStrike">
                <a:solidFill>
                  <a:schemeClr val="dk1"/>
                </a:solidFill>
                <a:latin typeface="Trebuchet MS"/>
                <a:ea typeface="Trebuchet MS"/>
                <a:cs typeface="Trebuchet MS"/>
                <a:sym typeface="Trebuchet MS"/>
              </a:rPr>
              <a:t>declarada.</a:t>
            </a:r>
            <a:endParaRPr b="0" i="0" sz="19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09" name="Shape 809"/>
        <p:cNvGrpSpPr/>
        <p:nvPr/>
      </p:nvGrpSpPr>
      <p:grpSpPr>
        <a:xfrm>
          <a:off x="0" y="0"/>
          <a:ext cx="0" cy="0"/>
          <a:chOff x="0" y="0"/>
          <a:chExt cx="0" cy="0"/>
        </a:xfrm>
      </p:grpSpPr>
      <p:sp>
        <p:nvSpPr>
          <p:cNvPr id="810" name="Google Shape;810;g1e1e69e2135_0_363"/>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11" name="Google Shape;811;g1e1e69e2135_0_363"/>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12" name="Google Shape;812;g1e1e69e2135_0_363"/>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813" name="Google Shape;813;g1e1e69e2135_0_363"/>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814" name="Google Shape;814;g1e1e69e2135_0_363"/>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g1e1e69e2135_0_363"/>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816" name="Google Shape;816;g1e1e69e2135_0_363"/>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g1e1e69e2135_0_363"/>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18" name="Google Shape;818;g1e1e69e2135_0_363"/>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t/>
            </a:r>
            <a:endParaRPr b="1" i="0" sz="2000" u="none" cap="none" strike="noStrike">
              <a:solidFill>
                <a:srgbClr val="003870"/>
              </a:solidFill>
              <a:latin typeface="Courier New"/>
              <a:ea typeface="Courier New"/>
              <a:cs typeface="Courier New"/>
              <a:sym typeface="Courier New"/>
            </a:endParaRPr>
          </a:p>
        </p:txBody>
      </p:sp>
      <p:sp>
        <p:nvSpPr>
          <p:cNvPr id="819" name="Google Shape;819;g1e1e69e2135_0_363"/>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20" name="Google Shape;820;g1e1e69e2135_0_363"/>
          <p:cNvSpPr txBox="1"/>
          <p:nvPr>
            <p:ph type="title"/>
          </p:nvPr>
        </p:nvSpPr>
        <p:spPr>
          <a:xfrm>
            <a:off x="1642350" y="2736688"/>
            <a:ext cx="8907300" cy="18471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i="1" lang="en-US" sz="6000">
                <a:latin typeface="Trebuchet MS"/>
                <a:ea typeface="Trebuchet MS"/>
                <a:cs typeface="Trebuchet MS"/>
                <a:sym typeface="Trebuchet MS"/>
              </a:rPr>
              <a:t>Definiendo una función en una clase</a:t>
            </a:r>
            <a:endParaRPr i="1" sz="3000">
              <a:latin typeface="Trebuchet MS"/>
              <a:ea typeface="Trebuchet MS"/>
              <a:cs typeface="Trebuchet MS"/>
              <a:sym typeface="Trebuchet M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24" name="Shape 824"/>
        <p:cNvGrpSpPr/>
        <p:nvPr/>
      </p:nvGrpSpPr>
      <p:grpSpPr>
        <a:xfrm>
          <a:off x="0" y="0"/>
          <a:ext cx="0" cy="0"/>
          <a:chOff x="0" y="0"/>
          <a:chExt cx="0" cy="0"/>
        </a:xfrm>
      </p:grpSpPr>
      <p:sp>
        <p:nvSpPr>
          <p:cNvPr id="825" name="Google Shape;825;g1e1e69e2624_0_136"/>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826" name="Google Shape;826;g1e1e69e2624_0_136"/>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827" name="Google Shape;827;g1e1e69e2624_0_136"/>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g1e1e69e2624_0_136"/>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829" name="Google Shape;829;g1e1e69e2624_0_136"/>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g1e1e69e2624_0_136"/>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31" name="Google Shape;831;g1e1e69e2624_0_136"/>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i="0" lang="en-US" sz="2000" u="none" cap="none" strike="noStrike">
                <a:solidFill>
                  <a:srgbClr val="003870"/>
                </a:solidFill>
                <a:latin typeface="Trebuchet MS"/>
                <a:ea typeface="Trebuchet MS"/>
                <a:cs typeface="Trebuchet MS"/>
                <a:sym typeface="Trebuchet MS"/>
              </a:rPr>
              <a:t>Funciones Java</a:t>
            </a:r>
            <a:endParaRPr b="0" i="0" sz="2000" u="none" cap="none" strike="noStrike">
              <a:solidFill>
                <a:srgbClr val="003870"/>
              </a:solidFill>
              <a:latin typeface="Courier New"/>
              <a:ea typeface="Courier New"/>
              <a:cs typeface="Courier New"/>
              <a:sym typeface="Courier New"/>
            </a:endParaRPr>
          </a:p>
        </p:txBody>
      </p:sp>
      <p:sp>
        <p:nvSpPr>
          <p:cNvPr id="832" name="Google Shape;832;g1e1e69e2624_0_136"/>
          <p:cNvSpPr txBox="1"/>
          <p:nvPr/>
        </p:nvSpPr>
        <p:spPr>
          <a:xfrm>
            <a:off x="744100" y="2456850"/>
            <a:ext cx="4155300" cy="29553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rebuchet MS"/>
                <a:ea typeface="Trebuchet MS"/>
                <a:cs typeface="Trebuchet MS"/>
                <a:sym typeface="Trebuchet MS"/>
              </a:rPr>
              <a:t>En Java, puedes definir funciones (métodos) antes o después del método </a:t>
            </a:r>
            <a:r>
              <a:rPr b="1" i="0" lang="en-US" sz="2000" u="none" cap="none" strike="noStrike">
                <a:solidFill>
                  <a:srgbClr val="FF0000"/>
                </a:solidFill>
                <a:latin typeface="Courier New"/>
                <a:ea typeface="Courier New"/>
                <a:cs typeface="Courier New"/>
                <a:sym typeface="Courier New"/>
              </a:rPr>
              <a:t>public static void main(String[] args)</a:t>
            </a:r>
            <a:r>
              <a:rPr b="0" i="0" lang="en-US" sz="2000" u="none" cap="none" strike="noStrike">
                <a:solidFill>
                  <a:schemeClr val="dk1"/>
                </a:solidFill>
                <a:latin typeface="Trebuchet MS"/>
                <a:ea typeface="Trebuchet MS"/>
                <a:cs typeface="Trebuchet MS"/>
                <a:sym typeface="Trebuchet MS"/>
              </a:rPr>
              <a:t>, y esto no afecta la funcionalidad del programa. Sin embargo, la posición de la función en el código puede afectar la legibilidad y la estructura de tu programa.</a:t>
            </a:r>
            <a:endParaRPr b="1" i="0" sz="20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36" name="Shape 836"/>
        <p:cNvGrpSpPr/>
        <p:nvPr/>
      </p:nvGrpSpPr>
      <p:grpSpPr>
        <a:xfrm>
          <a:off x="0" y="0"/>
          <a:ext cx="0" cy="0"/>
          <a:chOff x="0" y="0"/>
          <a:chExt cx="0" cy="0"/>
        </a:xfrm>
      </p:grpSpPr>
      <p:sp>
        <p:nvSpPr>
          <p:cNvPr id="837" name="Google Shape;837;g1e1e69e2135_0_333"/>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838" name="Google Shape;838;g1e1e69e2135_0_333"/>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839" name="Google Shape;839;g1e1e69e2135_0_333"/>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g1e1e69e2135_0_333"/>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841" name="Google Shape;841;g1e1e69e2135_0_333"/>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g1e1e69e2135_0_333"/>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43" name="Google Shape;843;g1e1e69e2135_0_333"/>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i="0" lang="en-US" sz="2000" u="none" cap="none" strike="noStrike">
                <a:solidFill>
                  <a:srgbClr val="003870"/>
                </a:solidFill>
                <a:latin typeface="Trebuchet MS"/>
                <a:ea typeface="Trebuchet MS"/>
                <a:cs typeface="Trebuchet MS"/>
                <a:sym typeface="Trebuchet MS"/>
              </a:rPr>
              <a:t>Funciones Java</a:t>
            </a:r>
            <a:endParaRPr b="0" i="0" sz="2000" u="none" cap="none" strike="noStrike">
              <a:solidFill>
                <a:srgbClr val="003870"/>
              </a:solidFill>
              <a:latin typeface="Courier New"/>
              <a:ea typeface="Courier New"/>
              <a:cs typeface="Courier New"/>
              <a:sym typeface="Courier New"/>
            </a:endParaRPr>
          </a:p>
        </p:txBody>
      </p:sp>
      <p:sp>
        <p:nvSpPr>
          <p:cNvPr id="844" name="Google Shape;844;g1e1e69e2135_0_333"/>
          <p:cNvSpPr txBox="1"/>
          <p:nvPr/>
        </p:nvSpPr>
        <p:spPr>
          <a:xfrm>
            <a:off x="744100" y="2456850"/>
            <a:ext cx="4155300" cy="29553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rebuchet MS"/>
                <a:ea typeface="Trebuchet MS"/>
                <a:cs typeface="Trebuchet MS"/>
                <a:sym typeface="Trebuchet MS"/>
              </a:rPr>
              <a:t>En Java, puedes definir funciones (métodos) antes o después del método </a:t>
            </a:r>
            <a:r>
              <a:rPr b="1" i="0" lang="en-US" sz="2000" u="none" cap="none" strike="noStrike">
                <a:solidFill>
                  <a:srgbClr val="FF0000"/>
                </a:solidFill>
                <a:latin typeface="Courier New"/>
                <a:ea typeface="Courier New"/>
                <a:cs typeface="Courier New"/>
                <a:sym typeface="Courier New"/>
              </a:rPr>
              <a:t>public static void main(String[] args)</a:t>
            </a:r>
            <a:r>
              <a:rPr b="0" i="0" lang="en-US" sz="2000" u="none" cap="none" strike="noStrike">
                <a:solidFill>
                  <a:schemeClr val="dk1"/>
                </a:solidFill>
                <a:latin typeface="Trebuchet MS"/>
                <a:ea typeface="Trebuchet MS"/>
                <a:cs typeface="Trebuchet MS"/>
                <a:sym typeface="Trebuchet MS"/>
              </a:rPr>
              <a:t>, y esto no afecta la funcionalidad del programa. Sin embargo, la posición de la función en el código puede afectar la legibilidad y la estructura de tu programa.</a:t>
            </a:r>
            <a:endParaRPr b="1" i="0" sz="2000" u="none" cap="none" strike="noStrike">
              <a:solidFill>
                <a:schemeClr val="dk1"/>
              </a:solidFill>
              <a:latin typeface="Trebuchet MS"/>
              <a:ea typeface="Trebuchet MS"/>
              <a:cs typeface="Trebuchet MS"/>
              <a:sym typeface="Trebuchet MS"/>
            </a:endParaRPr>
          </a:p>
        </p:txBody>
      </p:sp>
      <p:sp>
        <p:nvSpPr>
          <p:cNvPr id="845" name="Google Shape;845;g1e1e69e2135_0_333"/>
          <p:cNvSpPr txBox="1"/>
          <p:nvPr/>
        </p:nvSpPr>
        <p:spPr>
          <a:xfrm>
            <a:off x="5637500" y="1065175"/>
            <a:ext cx="6054000" cy="2555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2E95D3"/>
                </a:solidFill>
                <a:latin typeface="Courier New"/>
                <a:ea typeface="Courier New"/>
                <a:cs typeface="Courier New"/>
                <a:sym typeface="Courier New"/>
              </a:rPr>
              <a:t>public</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2E95D3"/>
                </a:solidFill>
                <a:latin typeface="Courier New"/>
                <a:ea typeface="Courier New"/>
                <a:cs typeface="Courier New"/>
                <a:sym typeface="Courier New"/>
              </a:rPr>
              <a:t>class</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F22C3D"/>
                </a:solidFill>
                <a:latin typeface="Courier New"/>
                <a:ea typeface="Courier New"/>
                <a:cs typeface="Courier New"/>
                <a:sym typeface="Courier New"/>
              </a:rPr>
              <a:t>Ejemplo</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chemeClr val="dk1"/>
                </a:solidFill>
                <a:latin typeface="Courier New"/>
                <a:ea typeface="Courier New"/>
                <a:cs typeface="Courier New"/>
                <a:sym typeface="Courier New"/>
              </a:rPr>
              <a:t>{</a:t>
            </a:r>
            <a:endParaRPr b="1"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2E95D3"/>
                </a:solidFill>
                <a:latin typeface="Courier New"/>
                <a:ea typeface="Courier New"/>
                <a:cs typeface="Courier New"/>
                <a:sym typeface="Courier New"/>
              </a:rPr>
              <a:t>public</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2E95D3"/>
                </a:solidFill>
                <a:latin typeface="Courier New"/>
                <a:ea typeface="Courier New"/>
                <a:cs typeface="Courier New"/>
                <a:sym typeface="Courier New"/>
              </a:rPr>
              <a:t>static</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DF3079"/>
                </a:solidFill>
                <a:latin typeface="Courier New"/>
                <a:ea typeface="Courier New"/>
                <a:cs typeface="Courier New"/>
                <a:sym typeface="Courier New"/>
              </a:rPr>
              <a:t>int</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F22C3D"/>
                </a:solidFill>
                <a:latin typeface="Courier New"/>
                <a:ea typeface="Courier New"/>
                <a:cs typeface="Courier New"/>
                <a:sym typeface="Courier New"/>
              </a:rPr>
              <a:t>suma</a:t>
            </a:r>
            <a:r>
              <a:rPr b="1" i="0" lang="en-US" sz="1400" u="none" cap="none" strike="noStrike">
                <a:solidFill>
                  <a:schemeClr val="dk1"/>
                </a:solidFill>
                <a:latin typeface="Courier New"/>
                <a:ea typeface="Courier New"/>
                <a:cs typeface="Courier New"/>
                <a:sym typeface="Courier New"/>
              </a:rPr>
              <a:t>(</a:t>
            </a:r>
            <a:r>
              <a:rPr b="1" i="0" lang="en-US" sz="1400" u="none" cap="none" strike="noStrike">
                <a:solidFill>
                  <a:srgbClr val="DF3079"/>
                </a:solidFill>
                <a:latin typeface="Courier New"/>
                <a:ea typeface="Courier New"/>
                <a:cs typeface="Courier New"/>
                <a:sym typeface="Courier New"/>
              </a:rPr>
              <a:t>int</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chemeClr val="dk1"/>
                </a:solidFill>
                <a:latin typeface="Courier New"/>
                <a:ea typeface="Courier New"/>
                <a:cs typeface="Courier New"/>
                <a:sym typeface="Courier New"/>
              </a:rPr>
              <a:t>a,</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DF3079"/>
                </a:solidFill>
                <a:latin typeface="Courier New"/>
                <a:ea typeface="Courier New"/>
                <a:cs typeface="Courier New"/>
                <a:sym typeface="Courier New"/>
              </a:rPr>
              <a:t>int</a:t>
            </a:r>
            <a:r>
              <a:rPr b="1" i="0" lang="en-US" sz="1400" u="none" cap="none" strike="noStrike">
                <a:solidFill>
                  <a:schemeClr val="dk1"/>
                </a:solidFill>
                <a:latin typeface="Courier New"/>
                <a:ea typeface="Courier New"/>
                <a:cs typeface="Courier New"/>
                <a:sym typeface="Courier New"/>
              </a:rPr>
              <a:t> b) {</a:t>
            </a:r>
            <a:endParaRPr b="1"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2E95D3"/>
                </a:solidFill>
                <a:latin typeface="Courier New"/>
                <a:ea typeface="Courier New"/>
                <a:cs typeface="Courier New"/>
                <a:sym typeface="Courier New"/>
              </a:rPr>
              <a:t>return</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chemeClr val="dk1"/>
                </a:solidFill>
                <a:latin typeface="Courier New"/>
                <a:ea typeface="Courier New"/>
                <a:cs typeface="Courier New"/>
                <a:sym typeface="Courier New"/>
              </a:rPr>
              <a:t>a + b;</a:t>
            </a:r>
            <a:endParaRPr b="1"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urier New"/>
                <a:ea typeface="Courier New"/>
                <a:cs typeface="Courier New"/>
                <a:sym typeface="Courier New"/>
              </a:rPr>
              <a:t>    }</a:t>
            </a:r>
            <a:endParaRPr b="1"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2E95D3"/>
                </a:solidFill>
                <a:latin typeface="Courier New"/>
                <a:ea typeface="Courier New"/>
                <a:cs typeface="Courier New"/>
                <a:sym typeface="Courier New"/>
              </a:rPr>
              <a:t>public</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2E95D3"/>
                </a:solidFill>
                <a:latin typeface="Courier New"/>
                <a:ea typeface="Courier New"/>
                <a:cs typeface="Courier New"/>
                <a:sym typeface="Courier New"/>
              </a:rPr>
              <a:t>static</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2E95D3"/>
                </a:solidFill>
                <a:latin typeface="Courier New"/>
                <a:ea typeface="Courier New"/>
                <a:cs typeface="Courier New"/>
                <a:sym typeface="Courier New"/>
              </a:rPr>
              <a:t>void</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F22C3D"/>
                </a:solidFill>
                <a:latin typeface="Courier New"/>
                <a:ea typeface="Courier New"/>
                <a:cs typeface="Courier New"/>
                <a:sym typeface="Courier New"/>
              </a:rPr>
              <a:t>main</a:t>
            </a:r>
            <a:r>
              <a:rPr b="1" i="0" lang="en-US" sz="1400" u="none" cap="none" strike="noStrike">
                <a:solidFill>
                  <a:schemeClr val="dk1"/>
                </a:solidFill>
                <a:latin typeface="Courier New"/>
                <a:ea typeface="Courier New"/>
                <a:cs typeface="Courier New"/>
                <a:sym typeface="Courier New"/>
              </a:rPr>
              <a:t>(String[] args) {</a:t>
            </a:r>
            <a:endParaRPr b="1"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DF3079"/>
                </a:solidFill>
                <a:latin typeface="Courier New"/>
                <a:ea typeface="Courier New"/>
                <a:cs typeface="Courier New"/>
                <a:sym typeface="Courier New"/>
              </a:rPr>
              <a:t>int</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DF3079"/>
                </a:solidFill>
                <a:latin typeface="Courier New"/>
                <a:ea typeface="Courier New"/>
                <a:cs typeface="Courier New"/>
                <a:sym typeface="Courier New"/>
              </a:rPr>
              <a:t>resultado</a:t>
            </a:r>
            <a:r>
              <a:rPr b="1" i="0" lang="en-US" sz="1400" u="none" cap="none" strike="noStrike">
                <a:solidFill>
                  <a:schemeClr val="dk1"/>
                </a:solidFill>
                <a:latin typeface="Courier New"/>
                <a:ea typeface="Courier New"/>
                <a:cs typeface="Courier New"/>
                <a:sym typeface="Courier New"/>
              </a:rPr>
              <a:t> = suma(</a:t>
            </a:r>
            <a:r>
              <a:rPr b="1" i="0" lang="en-US" sz="1400" u="none" cap="none" strike="noStrike">
                <a:solidFill>
                  <a:srgbClr val="DF3079"/>
                </a:solidFill>
                <a:latin typeface="Courier New"/>
                <a:ea typeface="Courier New"/>
                <a:cs typeface="Courier New"/>
                <a:sym typeface="Courier New"/>
              </a:rPr>
              <a:t>5</a:t>
            </a:r>
            <a:r>
              <a:rPr b="1" i="0" lang="en-US" sz="1400" u="none" cap="none" strike="noStrike">
                <a:solidFill>
                  <a:schemeClr val="dk1"/>
                </a:solidFill>
                <a:latin typeface="Courier New"/>
                <a:ea typeface="Courier New"/>
                <a:cs typeface="Courier New"/>
                <a:sym typeface="Courier New"/>
              </a:rPr>
              <a:t>,</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DF3079"/>
                </a:solidFill>
                <a:latin typeface="Courier New"/>
                <a:ea typeface="Courier New"/>
                <a:cs typeface="Courier New"/>
                <a:sym typeface="Courier New"/>
              </a:rPr>
              <a:t>3</a:t>
            </a:r>
            <a:r>
              <a:rPr b="1" i="0" lang="en-US" sz="1400" u="none" cap="none" strike="noStrike">
                <a:solidFill>
                  <a:schemeClr val="dk1"/>
                </a:solidFill>
                <a:latin typeface="Courier New"/>
                <a:ea typeface="Courier New"/>
                <a:cs typeface="Courier New"/>
                <a:sym typeface="Courier New"/>
              </a:rPr>
              <a:t>);</a:t>
            </a:r>
            <a:endParaRPr b="1"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urier New"/>
                <a:ea typeface="Courier New"/>
                <a:cs typeface="Courier New"/>
                <a:sym typeface="Courier New"/>
              </a:rPr>
              <a:t>        System.out.println(</a:t>
            </a:r>
            <a:r>
              <a:rPr b="1" i="0" lang="en-US" sz="1400" u="none" cap="none" strike="noStrike">
                <a:solidFill>
                  <a:srgbClr val="00A67D"/>
                </a:solidFill>
                <a:latin typeface="Courier New"/>
                <a:ea typeface="Courier New"/>
                <a:cs typeface="Courier New"/>
                <a:sym typeface="Courier New"/>
              </a:rPr>
              <a:t>"La suma es: "</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chemeClr val="dk1"/>
                </a:solidFill>
                <a:latin typeface="Courier New"/>
                <a:ea typeface="Courier New"/>
                <a:cs typeface="Courier New"/>
                <a:sym typeface="Courier New"/>
              </a:rPr>
              <a:t>+ resultado);</a:t>
            </a:r>
            <a:endParaRPr b="1"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urier New"/>
                <a:ea typeface="Courier New"/>
                <a:cs typeface="Courier New"/>
                <a:sym typeface="Courier New"/>
              </a:rPr>
              <a:t>    }</a:t>
            </a:r>
            <a:endParaRPr b="1"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urier New"/>
                <a:ea typeface="Courier New"/>
                <a:cs typeface="Courier New"/>
                <a:sym typeface="Courier New"/>
              </a:rPr>
              <a:t>}</a:t>
            </a:r>
            <a:endParaRPr b="1" i="0" sz="1400" u="none" cap="none" strike="noStrike">
              <a:solidFill>
                <a:schemeClr val="dk1"/>
              </a:solidFill>
              <a:latin typeface="Arial"/>
              <a:ea typeface="Arial"/>
              <a:cs typeface="Arial"/>
              <a:sym typeface="Arial"/>
            </a:endParaRPr>
          </a:p>
        </p:txBody>
      </p:sp>
      <p:sp>
        <p:nvSpPr>
          <p:cNvPr id="846" name="Google Shape;846;g1e1e69e2135_0_333"/>
          <p:cNvSpPr txBox="1"/>
          <p:nvPr/>
        </p:nvSpPr>
        <p:spPr>
          <a:xfrm>
            <a:off x="5637500" y="649663"/>
            <a:ext cx="3519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000000"/>
                </a:solidFill>
                <a:latin typeface="Trebuchet MS"/>
                <a:ea typeface="Trebuchet MS"/>
                <a:cs typeface="Trebuchet MS"/>
                <a:sym typeface="Trebuchet MS"/>
              </a:rPr>
              <a:t>Declaración antes del método main:</a:t>
            </a:r>
            <a:endParaRPr b="1" i="0" sz="15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50" name="Shape 850"/>
        <p:cNvGrpSpPr/>
        <p:nvPr/>
      </p:nvGrpSpPr>
      <p:grpSpPr>
        <a:xfrm>
          <a:off x="0" y="0"/>
          <a:ext cx="0" cy="0"/>
          <a:chOff x="0" y="0"/>
          <a:chExt cx="0" cy="0"/>
        </a:xfrm>
      </p:grpSpPr>
      <p:sp>
        <p:nvSpPr>
          <p:cNvPr id="851" name="Google Shape;851;g1e1e69e2135_0_348"/>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852" name="Google Shape;852;g1e1e69e2135_0_348"/>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853" name="Google Shape;853;g1e1e69e2135_0_348"/>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g1e1e69e2135_0_348"/>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855" name="Google Shape;855;g1e1e69e2135_0_348"/>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g1e1e69e2135_0_348"/>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57" name="Google Shape;857;g1e1e69e2135_0_348"/>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i="0" lang="en-US" sz="2000" u="none" cap="none" strike="noStrike">
                <a:solidFill>
                  <a:srgbClr val="003870"/>
                </a:solidFill>
                <a:latin typeface="Trebuchet MS"/>
                <a:ea typeface="Trebuchet MS"/>
                <a:cs typeface="Trebuchet MS"/>
                <a:sym typeface="Trebuchet MS"/>
              </a:rPr>
              <a:t>Funciones Java</a:t>
            </a:r>
            <a:endParaRPr b="0" i="0" sz="2000" u="none" cap="none" strike="noStrike">
              <a:solidFill>
                <a:srgbClr val="003870"/>
              </a:solidFill>
              <a:latin typeface="Courier New"/>
              <a:ea typeface="Courier New"/>
              <a:cs typeface="Courier New"/>
              <a:sym typeface="Courier New"/>
            </a:endParaRPr>
          </a:p>
        </p:txBody>
      </p:sp>
      <p:sp>
        <p:nvSpPr>
          <p:cNvPr id="858" name="Google Shape;858;g1e1e69e2135_0_348"/>
          <p:cNvSpPr txBox="1"/>
          <p:nvPr/>
        </p:nvSpPr>
        <p:spPr>
          <a:xfrm>
            <a:off x="744100" y="2456850"/>
            <a:ext cx="4155300" cy="29553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rebuchet MS"/>
                <a:ea typeface="Trebuchet MS"/>
                <a:cs typeface="Trebuchet MS"/>
                <a:sym typeface="Trebuchet MS"/>
              </a:rPr>
              <a:t>En Java, puedes definir funciones (métodos) antes o después del método </a:t>
            </a:r>
            <a:r>
              <a:rPr b="1" i="0" lang="en-US" sz="2000" u="none" cap="none" strike="noStrike">
                <a:solidFill>
                  <a:srgbClr val="FF0000"/>
                </a:solidFill>
                <a:latin typeface="Courier New"/>
                <a:ea typeface="Courier New"/>
                <a:cs typeface="Courier New"/>
                <a:sym typeface="Courier New"/>
              </a:rPr>
              <a:t>public static void main(String[] args)</a:t>
            </a:r>
            <a:r>
              <a:rPr b="0" i="0" lang="en-US" sz="2000" u="none" cap="none" strike="noStrike">
                <a:solidFill>
                  <a:schemeClr val="dk1"/>
                </a:solidFill>
                <a:latin typeface="Trebuchet MS"/>
                <a:ea typeface="Trebuchet MS"/>
                <a:cs typeface="Trebuchet MS"/>
                <a:sym typeface="Trebuchet MS"/>
              </a:rPr>
              <a:t>, y esto no afecta la funcionalidad del programa. Sin embargo, la posición de la función en el código puede afectar la legibilidad y la estructura de tu programa.</a:t>
            </a:r>
            <a:endParaRPr b="1" i="0" sz="2000" u="none" cap="none" strike="noStrike">
              <a:solidFill>
                <a:schemeClr val="dk1"/>
              </a:solidFill>
              <a:latin typeface="Trebuchet MS"/>
              <a:ea typeface="Trebuchet MS"/>
              <a:cs typeface="Trebuchet MS"/>
              <a:sym typeface="Trebuchet MS"/>
            </a:endParaRPr>
          </a:p>
        </p:txBody>
      </p:sp>
      <p:sp>
        <p:nvSpPr>
          <p:cNvPr id="859" name="Google Shape;859;g1e1e69e2135_0_348"/>
          <p:cNvSpPr txBox="1"/>
          <p:nvPr/>
        </p:nvSpPr>
        <p:spPr>
          <a:xfrm>
            <a:off x="5637500" y="1065175"/>
            <a:ext cx="6054000" cy="2555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2E95D3"/>
                </a:solidFill>
                <a:latin typeface="Courier New"/>
                <a:ea typeface="Courier New"/>
                <a:cs typeface="Courier New"/>
                <a:sym typeface="Courier New"/>
              </a:rPr>
              <a:t>public</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2E95D3"/>
                </a:solidFill>
                <a:latin typeface="Courier New"/>
                <a:ea typeface="Courier New"/>
                <a:cs typeface="Courier New"/>
                <a:sym typeface="Courier New"/>
              </a:rPr>
              <a:t>class</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F22C3D"/>
                </a:solidFill>
                <a:latin typeface="Courier New"/>
                <a:ea typeface="Courier New"/>
                <a:cs typeface="Courier New"/>
                <a:sym typeface="Courier New"/>
              </a:rPr>
              <a:t>Ejemplo</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chemeClr val="dk1"/>
                </a:solidFill>
                <a:latin typeface="Courier New"/>
                <a:ea typeface="Courier New"/>
                <a:cs typeface="Courier New"/>
                <a:sym typeface="Courier New"/>
              </a:rPr>
              <a:t>{</a:t>
            </a:r>
            <a:endParaRPr b="1"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2E95D3"/>
                </a:solidFill>
                <a:latin typeface="Courier New"/>
                <a:ea typeface="Courier New"/>
                <a:cs typeface="Courier New"/>
                <a:sym typeface="Courier New"/>
              </a:rPr>
              <a:t>public</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2E95D3"/>
                </a:solidFill>
                <a:latin typeface="Courier New"/>
                <a:ea typeface="Courier New"/>
                <a:cs typeface="Courier New"/>
                <a:sym typeface="Courier New"/>
              </a:rPr>
              <a:t>static</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DF3079"/>
                </a:solidFill>
                <a:latin typeface="Courier New"/>
                <a:ea typeface="Courier New"/>
                <a:cs typeface="Courier New"/>
                <a:sym typeface="Courier New"/>
              </a:rPr>
              <a:t>int</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F22C3D"/>
                </a:solidFill>
                <a:latin typeface="Courier New"/>
                <a:ea typeface="Courier New"/>
                <a:cs typeface="Courier New"/>
                <a:sym typeface="Courier New"/>
              </a:rPr>
              <a:t>suma</a:t>
            </a:r>
            <a:r>
              <a:rPr b="1" i="0" lang="en-US" sz="1400" u="none" cap="none" strike="noStrike">
                <a:solidFill>
                  <a:schemeClr val="dk1"/>
                </a:solidFill>
                <a:latin typeface="Courier New"/>
                <a:ea typeface="Courier New"/>
                <a:cs typeface="Courier New"/>
                <a:sym typeface="Courier New"/>
              </a:rPr>
              <a:t>(</a:t>
            </a:r>
            <a:r>
              <a:rPr b="1" i="0" lang="en-US" sz="1400" u="none" cap="none" strike="noStrike">
                <a:solidFill>
                  <a:srgbClr val="DF3079"/>
                </a:solidFill>
                <a:latin typeface="Courier New"/>
                <a:ea typeface="Courier New"/>
                <a:cs typeface="Courier New"/>
                <a:sym typeface="Courier New"/>
              </a:rPr>
              <a:t>int</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chemeClr val="dk1"/>
                </a:solidFill>
                <a:latin typeface="Courier New"/>
                <a:ea typeface="Courier New"/>
                <a:cs typeface="Courier New"/>
                <a:sym typeface="Courier New"/>
              </a:rPr>
              <a:t>a,</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DF3079"/>
                </a:solidFill>
                <a:latin typeface="Courier New"/>
                <a:ea typeface="Courier New"/>
                <a:cs typeface="Courier New"/>
                <a:sym typeface="Courier New"/>
              </a:rPr>
              <a:t>int</a:t>
            </a:r>
            <a:r>
              <a:rPr b="1" i="0" lang="en-US" sz="1400" u="none" cap="none" strike="noStrike">
                <a:solidFill>
                  <a:schemeClr val="dk1"/>
                </a:solidFill>
                <a:latin typeface="Courier New"/>
                <a:ea typeface="Courier New"/>
                <a:cs typeface="Courier New"/>
                <a:sym typeface="Courier New"/>
              </a:rPr>
              <a:t> b) {</a:t>
            </a:r>
            <a:endParaRPr b="1"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2E95D3"/>
                </a:solidFill>
                <a:latin typeface="Courier New"/>
                <a:ea typeface="Courier New"/>
                <a:cs typeface="Courier New"/>
                <a:sym typeface="Courier New"/>
              </a:rPr>
              <a:t>return</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chemeClr val="dk1"/>
                </a:solidFill>
                <a:latin typeface="Courier New"/>
                <a:ea typeface="Courier New"/>
                <a:cs typeface="Courier New"/>
                <a:sym typeface="Courier New"/>
              </a:rPr>
              <a:t>a + b;</a:t>
            </a:r>
            <a:endParaRPr b="1"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urier New"/>
                <a:ea typeface="Courier New"/>
                <a:cs typeface="Courier New"/>
                <a:sym typeface="Courier New"/>
              </a:rPr>
              <a:t>    }</a:t>
            </a:r>
            <a:endParaRPr b="1"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2E95D3"/>
                </a:solidFill>
                <a:latin typeface="Courier New"/>
                <a:ea typeface="Courier New"/>
                <a:cs typeface="Courier New"/>
                <a:sym typeface="Courier New"/>
              </a:rPr>
              <a:t>public</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2E95D3"/>
                </a:solidFill>
                <a:latin typeface="Courier New"/>
                <a:ea typeface="Courier New"/>
                <a:cs typeface="Courier New"/>
                <a:sym typeface="Courier New"/>
              </a:rPr>
              <a:t>static</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2E95D3"/>
                </a:solidFill>
                <a:latin typeface="Courier New"/>
                <a:ea typeface="Courier New"/>
                <a:cs typeface="Courier New"/>
                <a:sym typeface="Courier New"/>
              </a:rPr>
              <a:t>void</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F22C3D"/>
                </a:solidFill>
                <a:latin typeface="Courier New"/>
                <a:ea typeface="Courier New"/>
                <a:cs typeface="Courier New"/>
                <a:sym typeface="Courier New"/>
              </a:rPr>
              <a:t>main</a:t>
            </a:r>
            <a:r>
              <a:rPr b="1" i="0" lang="en-US" sz="1400" u="none" cap="none" strike="noStrike">
                <a:solidFill>
                  <a:schemeClr val="dk1"/>
                </a:solidFill>
                <a:latin typeface="Courier New"/>
                <a:ea typeface="Courier New"/>
                <a:cs typeface="Courier New"/>
                <a:sym typeface="Courier New"/>
              </a:rPr>
              <a:t>(String[] args) {</a:t>
            </a:r>
            <a:endParaRPr b="1"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DF3079"/>
                </a:solidFill>
                <a:latin typeface="Courier New"/>
                <a:ea typeface="Courier New"/>
                <a:cs typeface="Courier New"/>
                <a:sym typeface="Courier New"/>
              </a:rPr>
              <a:t>int</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DF3079"/>
                </a:solidFill>
                <a:latin typeface="Courier New"/>
                <a:ea typeface="Courier New"/>
                <a:cs typeface="Courier New"/>
                <a:sym typeface="Courier New"/>
              </a:rPr>
              <a:t>resultado</a:t>
            </a:r>
            <a:r>
              <a:rPr b="1" i="0" lang="en-US" sz="1400" u="none" cap="none" strike="noStrike">
                <a:solidFill>
                  <a:schemeClr val="dk1"/>
                </a:solidFill>
                <a:latin typeface="Courier New"/>
                <a:ea typeface="Courier New"/>
                <a:cs typeface="Courier New"/>
                <a:sym typeface="Courier New"/>
              </a:rPr>
              <a:t> = suma(</a:t>
            </a:r>
            <a:r>
              <a:rPr b="1" i="0" lang="en-US" sz="1400" u="none" cap="none" strike="noStrike">
                <a:solidFill>
                  <a:srgbClr val="DF3079"/>
                </a:solidFill>
                <a:latin typeface="Courier New"/>
                <a:ea typeface="Courier New"/>
                <a:cs typeface="Courier New"/>
                <a:sym typeface="Courier New"/>
              </a:rPr>
              <a:t>5</a:t>
            </a:r>
            <a:r>
              <a:rPr b="1" i="0" lang="en-US" sz="1400" u="none" cap="none" strike="noStrike">
                <a:solidFill>
                  <a:schemeClr val="dk1"/>
                </a:solidFill>
                <a:latin typeface="Courier New"/>
                <a:ea typeface="Courier New"/>
                <a:cs typeface="Courier New"/>
                <a:sym typeface="Courier New"/>
              </a:rPr>
              <a:t>,</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DF3079"/>
                </a:solidFill>
                <a:latin typeface="Courier New"/>
                <a:ea typeface="Courier New"/>
                <a:cs typeface="Courier New"/>
                <a:sym typeface="Courier New"/>
              </a:rPr>
              <a:t>3</a:t>
            </a:r>
            <a:r>
              <a:rPr b="1" i="0" lang="en-US" sz="1400" u="none" cap="none" strike="noStrike">
                <a:solidFill>
                  <a:schemeClr val="dk1"/>
                </a:solidFill>
                <a:latin typeface="Courier New"/>
                <a:ea typeface="Courier New"/>
                <a:cs typeface="Courier New"/>
                <a:sym typeface="Courier New"/>
              </a:rPr>
              <a:t>);</a:t>
            </a:r>
            <a:endParaRPr b="1"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urier New"/>
                <a:ea typeface="Courier New"/>
                <a:cs typeface="Courier New"/>
                <a:sym typeface="Courier New"/>
              </a:rPr>
              <a:t>        System.out.println(</a:t>
            </a:r>
            <a:r>
              <a:rPr b="1" i="0" lang="en-US" sz="1400" u="none" cap="none" strike="noStrike">
                <a:solidFill>
                  <a:srgbClr val="00A67D"/>
                </a:solidFill>
                <a:latin typeface="Courier New"/>
                <a:ea typeface="Courier New"/>
                <a:cs typeface="Courier New"/>
                <a:sym typeface="Courier New"/>
              </a:rPr>
              <a:t>"La suma es: "</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chemeClr val="dk1"/>
                </a:solidFill>
                <a:latin typeface="Courier New"/>
                <a:ea typeface="Courier New"/>
                <a:cs typeface="Courier New"/>
                <a:sym typeface="Courier New"/>
              </a:rPr>
              <a:t>+ resultado);</a:t>
            </a:r>
            <a:endParaRPr b="1"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urier New"/>
                <a:ea typeface="Courier New"/>
                <a:cs typeface="Courier New"/>
                <a:sym typeface="Courier New"/>
              </a:rPr>
              <a:t>    }</a:t>
            </a:r>
            <a:endParaRPr b="1"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urier New"/>
                <a:ea typeface="Courier New"/>
                <a:cs typeface="Courier New"/>
                <a:sym typeface="Courier New"/>
              </a:rPr>
              <a:t>}</a:t>
            </a:r>
            <a:endParaRPr b="1" i="0" sz="1400" u="none" cap="none" strike="noStrike">
              <a:solidFill>
                <a:schemeClr val="dk1"/>
              </a:solidFill>
              <a:latin typeface="Arial"/>
              <a:ea typeface="Arial"/>
              <a:cs typeface="Arial"/>
              <a:sym typeface="Arial"/>
            </a:endParaRPr>
          </a:p>
        </p:txBody>
      </p:sp>
      <p:sp>
        <p:nvSpPr>
          <p:cNvPr id="860" name="Google Shape;860;g1e1e69e2135_0_348"/>
          <p:cNvSpPr txBox="1"/>
          <p:nvPr/>
        </p:nvSpPr>
        <p:spPr>
          <a:xfrm>
            <a:off x="5637500" y="649663"/>
            <a:ext cx="3519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000000"/>
                </a:solidFill>
                <a:latin typeface="Trebuchet MS"/>
                <a:ea typeface="Trebuchet MS"/>
                <a:cs typeface="Trebuchet MS"/>
                <a:sym typeface="Trebuchet MS"/>
              </a:rPr>
              <a:t>Declaración antes del método main:</a:t>
            </a:r>
            <a:endParaRPr b="1" i="0" sz="1500" u="none" cap="none" strike="noStrike">
              <a:solidFill>
                <a:srgbClr val="000000"/>
              </a:solidFill>
              <a:latin typeface="Trebuchet MS"/>
              <a:ea typeface="Trebuchet MS"/>
              <a:cs typeface="Trebuchet MS"/>
              <a:sym typeface="Trebuchet MS"/>
            </a:endParaRPr>
          </a:p>
        </p:txBody>
      </p:sp>
      <p:sp>
        <p:nvSpPr>
          <p:cNvPr id="861" name="Google Shape;861;g1e1e69e2135_0_348"/>
          <p:cNvSpPr txBox="1"/>
          <p:nvPr/>
        </p:nvSpPr>
        <p:spPr>
          <a:xfrm>
            <a:off x="5637500" y="4023650"/>
            <a:ext cx="6054000" cy="2555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2E95D3"/>
                </a:solidFill>
                <a:latin typeface="Courier New"/>
                <a:ea typeface="Courier New"/>
                <a:cs typeface="Courier New"/>
                <a:sym typeface="Courier New"/>
              </a:rPr>
              <a:t>public</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2E95D3"/>
                </a:solidFill>
                <a:latin typeface="Courier New"/>
                <a:ea typeface="Courier New"/>
                <a:cs typeface="Courier New"/>
                <a:sym typeface="Courier New"/>
              </a:rPr>
              <a:t>class</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F22C3D"/>
                </a:solidFill>
                <a:latin typeface="Courier New"/>
                <a:ea typeface="Courier New"/>
                <a:cs typeface="Courier New"/>
                <a:sym typeface="Courier New"/>
              </a:rPr>
              <a:t>Ejemplo</a:t>
            </a:r>
            <a:r>
              <a:rPr b="1" i="0" lang="en-US" sz="1400" u="none" cap="none" strike="noStrike">
                <a:solidFill>
                  <a:schemeClr val="dk1"/>
                </a:solidFill>
                <a:latin typeface="Courier New"/>
                <a:ea typeface="Courier New"/>
                <a:cs typeface="Courier New"/>
                <a:sym typeface="Courier New"/>
              </a:rPr>
              <a:t> {</a:t>
            </a:r>
            <a:endParaRPr b="1"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2E95D3"/>
                </a:solidFill>
                <a:latin typeface="Courier New"/>
                <a:ea typeface="Courier New"/>
                <a:cs typeface="Courier New"/>
                <a:sym typeface="Courier New"/>
              </a:rPr>
              <a:t>public</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2E95D3"/>
                </a:solidFill>
                <a:latin typeface="Courier New"/>
                <a:ea typeface="Courier New"/>
                <a:cs typeface="Courier New"/>
                <a:sym typeface="Courier New"/>
              </a:rPr>
              <a:t>static</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2E95D3"/>
                </a:solidFill>
                <a:latin typeface="Courier New"/>
                <a:ea typeface="Courier New"/>
                <a:cs typeface="Courier New"/>
                <a:sym typeface="Courier New"/>
              </a:rPr>
              <a:t>void</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F22C3D"/>
                </a:solidFill>
                <a:latin typeface="Courier New"/>
                <a:ea typeface="Courier New"/>
                <a:cs typeface="Courier New"/>
                <a:sym typeface="Courier New"/>
              </a:rPr>
              <a:t>main</a:t>
            </a:r>
            <a:r>
              <a:rPr b="1" i="0" lang="en-US" sz="1400" u="none" cap="none" strike="noStrike">
                <a:solidFill>
                  <a:schemeClr val="dk1"/>
                </a:solidFill>
                <a:latin typeface="Courier New"/>
                <a:ea typeface="Courier New"/>
                <a:cs typeface="Courier New"/>
                <a:sym typeface="Courier New"/>
              </a:rPr>
              <a:t>(String[] args) {</a:t>
            </a:r>
            <a:endParaRPr b="1"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DF3079"/>
                </a:solidFill>
                <a:latin typeface="Courier New"/>
                <a:ea typeface="Courier New"/>
                <a:cs typeface="Courier New"/>
                <a:sym typeface="Courier New"/>
              </a:rPr>
              <a:t>int</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DF3079"/>
                </a:solidFill>
                <a:latin typeface="Courier New"/>
                <a:ea typeface="Courier New"/>
                <a:cs typeface="Courier New"/>
                <a:sym typeface="Courier New"/>
              </a:rPr>
              <a:t>resultado</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chemeClr val="dk1"/>
                </a:solidFill>
                <a:latin typeface="Courier New"/>
                <a:ea typeface="Courier New"/>
                <a:cs typeface="Courier New"/>
                <a:sym typeface="Courier New"/>
              </a:rPr>
              <a:t>= suma(</a:t>
            </a:r>
            <a:r>
              <a:rPr b="1" i="0" lang="en-US" sz="1400" u="none" cap="none" strike="noStrike">
                <a:solidFill>
                  <a:srgbClr val="DF3079"/>
                </a:solidFill>
                <a:latin typeface="Courier New"/>
                <a:ea typeface="Courier New"/>
                <a:cs typeface="Courier New"/>
                <a:sym typeface="Courier New"/>
              </a:rPr>
              <a:t>5</a:t>
            </a:r>
            <a:r>
              <a:rPr b="1" i="0" lang="en-US" sz="1400" u="none" cap="none" strike="noStrike">
                <a:solidFill>
                  <a:schemeClr val="dk1"/>
                </a:solidFill>
                <a:latin typeface="Courier New"/>
                <a:ea typeface="Courier New"/>
                <a:cs typeface="Courier New"/>
                <a:sym typeface="Courier New"/>
              </a:rPr>
              <a:t>,</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DF3079"/>
                </a:solidFill>
                <a:latin typeface="Courier New"/>
                <a:ea typeface="Courier New"/>
                <a:cs typeface="Courier New"/>
                <a:sym typeface="Courier New"/>
              </a:rPr>
              <a:t>3</a:t>
            </a:r>
            <a:r>
              <a:rPr b="1" i="0" lang="en-US" sz="1400" u="none" cap="none" strike="noStrike">
                <a:solidFill>
                  <a:schemeClr val="dk1"/>
                </a:solidFill>
                <a:latin typeface="Courier New"/>
                <a:ea typeface="Courier New"/>
                <a:cs typeface="Courier New"/>
                <a:sym typeface="Courier New"/>
              </a:rPr>
              <a:t>);</a:t>
            </a:r>
            <a:endParaRPr b="1"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chemeClr val="dk1"/>
                </a:solidFill>
                <a:latin typeface="Courier New"/>
                <a:ea typeface="Courier New"/>
                <a:cs typeface="Courier New"/>
                <a:sym typeface="Courier New"/>
              </a:rPr>
              <a:t>System.out.println(</a:t>
            </a:r>
            <a:r>
              <a:rPr b="1" i="0" lang="en-US" sz="1400" u="none" cap="none" strike="noStrike">
                <a:solidFill>
                  <a:srgbClr val="00A67D"/>
                </a:solidFill>
                <a:latin typeface="Courier New"/>
                <a:ea typeface="Courier New"/>
                <a:cs typeface="Courier New"/>
                <a:sym typeface="Courier New"/>
              </a:rPr>
              <a:t>"La suma es: "</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chemeClr val="dk1"/>
                </a:solidFill>
                <a:latin typeface="Courier New"/>
                <a:ea typeface="Courier New"/>
                <a:cs typeface="Courier New"/>
                <a:sym typeface="Courier New"/>
              </a:rPr>
              <a:t>+ resultado);</a:t>
            </a:r>
            <a:endParaRPr b="1"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urier New"/>
                <a:ea typeface="Courier New"/>
                <a:cs typeface="Courier New"/>
                <a:sym typeface="Courier New"/>
              </a:rPr>
              <a:t>    }</a:t>
            </a:r>
            <a:endParaRPr b="1"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2E95D3"/>
                </a:solidFill>
                <a:latin typeface="Courier New"/>
                <a:ea typeface="Courier New"/>
                <a:cs typeface="Courier New"/>
                <a:sym typeface="Courier New"/>
              </a:rPr>
              <a:t>public</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2E95D3"/>
                </a:solidFill>
                <a:latin typeface="Courier New"/>
                <a:ea typeface="Courier New"/>
                <a:cs typeface="Courier New"/>
                <a:sym typeface="Courier New"/>
              </a:rPr>
              <a:t>static</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DF3079"/>
                </a:solidFill>
                <a:latin typeface="Courier New"/>
                <a:ea typeface="Courier New"/>
                <a:cs typeface="Courier New"/>
                <a:sym typeface="Courier New"/>
              </a:rPr>
              <a:t>int</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F22C3D"/>
                </a:solidFill>
                <a:latin typeface="Courier New"/>
                <a:ea typeface="Courier New"/>
                <a:cs typeface="Courier New"/>
                <a:sym typeface="Courier New"/>
              </a:rPr>
              <a:t>suma</a:t>
            </a:r>
            <a:r>
              <a:rPr b="1" i="0" lang="en-US" sz="1400" u="none" cap="none" strike="noStrike">
                <a:solidFill>
                  <a:schemeClr val="dk1"/>
                </a:solidFill>
                <a:latin typeface="Courier New"/>
                <a:ea typeface="Courier New"/>
                <a:cs typeface="Courier New"/>
                <a:sym typeface="Courier New"/>
              </a:rPr>
              <a:t>(</a:t>
            </a:r>
            <a:r>
              <a:rPr b="1" i="0" lang="en-US" sz="1400" u="none" cap="none" strike="noStrike">
                <a:solidFill>
                  <a:srgbClr val="DF3079"/>
                </a:solidFill>
                <a:latin typeface="Courier New"/>
                <a:ea typeface="Courier New"/>
                <a:cs typeface="Courier New"/>
                <a:sym typeface="Courier New"/>
              </a:rPr>
              <a:t>int</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chemeClr val="dk1"/>
                </a:solidFill>
                <a:latin typeface="Courier New"/>
                <a:ea typeface="Courier New"/>
                <a:cs typeface="Courier New"/>
                <a:sym typeface="Courier New"/>
              </a:rPr>
              <a:t>a,</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DF3079"/>
                </a:solidFill>
                <a:latin typeface="Courier New"/>
                <a:ea typeface="Courier New"/>
                <a:cs typeface="Courier New"/>
                <a:sym typeface="Courier New"/>
              </a:rPr>
              <a:t>int</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chemeClr val="dk1"/>
                </a:solidFill>
                <a:latin typeface="Courier New"/>
                <a:ea typeface="Courier New"/>
                <a:cs typeface="Courier New"/>
                <a:sym typeface="Courier New"/>
              </a:rPr>
              <a:t>b) {</a:t>
            </a:r>
            <a:endParaRPr b="1"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2E95D3"/>
                </a:solidFill>
                <a:latin typeface="Courier New"/>
                <a:ea typeface="Courier New"/>
                <a:cs typeface="Courier New"/>
                <a:sym typeface="Courier New"/>
              </a:rPr>
              <a:t>return</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chemeClr val="dk1"/>
                </a:solidFill>
                <a:latin typeface="Courier New"/>
                <a:ea typeface="Courier New"/>
                <a:cs typeface="Courier New"/>
                <a:sym typeface="Courier New"/>
              </a:rPr>
              <a:t>a + b;</a:t>
            </a:r>
            <a:endParaRPr b="1"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urier New"/>
                <a:ea typeface="Courier New"/>
                <a:cs typeface="Courier New"/>
                <a:sym typeface="Courier New"/>
              </a:rPr>
              <a:t>    }</a:t>
            </a:r>
            <a:endParaRPr b="1"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urier New"/>
                <a:ea typeface="Courier New"/>
                <a:cs typeface="Courier New"/>
                <a:sym typeface="Courier New"/>
              </a:rPr>
              <a:t>}</a:t>
            </a:r>
            <a:endParaRPr b="1" i="0" sz="1400" u="none" cap="none" strike="noStrike">
              <a:solidFill>
                <a:schemeClr val="dk1"/>
              </a:solidFill>
              <a:latin typeface="Arial"/>
              <a:ea typeface="Arial"/>
              <a:cs typeface="Arial"/>
              <a:sym typeface="Arial"/>
            </a:endParaRPr>
          </a:p>
        </p:txBody>
      </p:sp>
      <p:sp>
        <p:nvSpPr>
          <p:cNvPr id="862" name="Google Shape;862;g1e1e69e2135_0_348"/>
          <p:cNvSpPr txBox="1"/>
          <p:nvPr/>
        </p:nvSpPr>
        <p:spPr>
          <a:xfrm>
            <a:off x="5637500" y="3608150"/>
            <a:ext cx="3849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000000"/>
                </a:solidFill>
                <a:latin typeface="Trebuchet MS"/>
                <a:ea typeface="Trebuchet MS"/>
                <a:cs typeface="Trebuchet MS"/>
                <a:sym typeface="Trebuchet MS"/>
              </a:rPr>
              <a:t>Declaración después del método main:</a:t>
            </a:r>
            <a:endParaRPr b="1" i="0" sz="15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8" name="Shape 188"/>
        <p:cNvGrpSpPr/>
        <p:nvPr/>
      </p:nvGrpSpPr>
      <p:grpSpPr>
        <a:xfrm>
          <a:off x="0" y="0"/>
          <a:ext cx="0" cy="0"/>
          <a:chOff x="0" y="0"/>
          <a:chExt cx="0" cy="0"/>
        </a:xfrm>
      </p:grpSpPr>
      <p:sp>
        <p:nvSpPr>
          <p:cNvPr id="189" name="Google Shape;189;g1dd2b324201_0_54"/>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0" name="Google Shape;190;g1dd2b324201_0_54"/>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1" name="Google Shape;191;g1dd2b324201_0_54"/>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92" name="Google Shape;192;g1dd2b324201_0_54"/>
          <p:cNvPicPr preferRelativeResize="0"/>
          <p:nvPr/>
        </p:nvPicPr>
        <p:blipFill rotWithShape="1">
          <a:blip r:embed="rId3">
            <a:alphaModFix/>
          </a:blip>
          <a:srcRect b="17577" l="0" r="0" t="17297"/>
          <a:stretch/>
        </p:blipFill>
        <p:spPr>
          <a:xfrm>
            <a:off x="0" y="0"/>
            <a:ext cx="2825825" cy="1051600"/>
          </a:xfrm>
          <a:prstGeom prst="rect">
            <a:avLst/>
          </a:prstGeom>
          <a:noFill/>
          <a:ln>
            <a:noFill/>
          </a:ln>
        </p:spPr>
      </p:pic>
      <p:sp>
        <p:nvSpPr>
          <p:cNvPr id="193" name="Google Shape;193;g1dd2b324201_0_54"/>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g1dd2b324201_0_54"/>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195" name="Google Shape;195;g1dd2b324201_0_54"/>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g1dd2b324201_0_54"/>
          <p:cNvSpPr txBox="1"/>
          <p:nvPr>
            <p:ph type="title"/>
          </p:nvPr>
        </p:nvSpPr>
        <p:spPr>
          <a:xfrm>
            <a:off x="1687325" y="2581350"/>
            <a:ext cx="8907300" cy="9234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n-US" sz="6000">
                <a:latin typeface="Trebuchet MS"/>
                <a:ea typeface="Trebuchet MS"/>
                <a:cs typeface="Trebuchet MS"/>
                <a:sym typeface="Trebuchet MS"/>
              </a:rPr>
              <a:t>Introducción a Funciones</a:t>
            </a:r>
            <a:endParaRPr sz="6000">
              <a:latin typeface="Courier New"/>
              <a:ea typeface="Courier New"/>
              <a:cs typeface="Courier New"/>
              <a:sym typeface="Courier New"/>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66" name="Shape 866"/>
        <p:cNvGrpSpPr/>
        <p:nvPr/>
      </p:nvGrpSpPr>
      <p:grpSpPr>
        <a:xfrm>
          <a:off x="0" y="0"/>
          <a:ext cx="0" cy="0"/>
          <a:chOff x="0" y="0"/>
          <a:chExt cx="0" cy="0"/>
        </a:xfrm>
      </p:grpSpPr>
      <p:sp>
        <p:nvSpPr>
          <p:cNvPr id="867" name="Google Shape;867;g1e1e69e2624_0_117"/>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68" name="Google Shape;868;g1e1e69e2624_0_117"/>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69" name="Google Shape;869;g1e1e69e2624_0_117"/>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870" name="Google Shape;870;g1e1e69e2624_0_117"/>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871" name="Google Shape;871;g1e1e69e2624_0_117"/>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g1e1e69e2624_0_117"/>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873" name="Google Shape;873;g1e1e69e2624_0_117"/>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g1e1e69e2624_0_117"/>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75" name="Google Shape;875;g1e1e69e2624_0_117"/>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i="0" lang="en-US" sz="2000" u="none" cap="none" strike="noStrike">
                <a:solidFill>
                  <a:srgbClr val="003870"/>
                </a:solidFill>
                <a:latin typeface="Trebuchet MS"/>
                <a:ea typeface="Trebuchet MS"/>
                <a:cs typeface="Trebuchet MS"/>
                <a:sym typeface="Trebuchet MS"/>
              </a:rPr>
              <a:t>Funciones Java</a:t>
            </a:r>
            <a:endParaRPr b="0" i="0" sz="2000" u="none" cap="none" strike="noStrike">
              <a:solidFill>
                <a:srgbClr val="003870"/>
              </a:solidFill>
              <a:latin typeface="Courier New"/>
              <a:ea typeface="Courier New"/>
              <a:cs typeface="Courier New"/>
              <a:sym typeface="Courier New"/>
            </a:endParaRPr>
          </a:p>
        </p:txBody>
      </p:sp>
      <p:sp>
        <p:nvSpPr>
          <p:cNvPr id="876" name="Google Shape;876;g1e1e69e2624_0_117"/>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77" name="Google Shape;877;g1e1e69e2624_0_117"/>
          <p:cNvSpPr txBox="1"/>
          <p:nvPr/>
        </p:nvSpPr>
        <p:spPr>
          <a:xfrm>
            <a:off x="550425" y="1378513"/>
            <a:ext cx="11242500" cy="1108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rebuchet MS"/>
                <a:ea typeface="Trebuchet MS"/>
                <a:cs typeface="Trebuchet MS"/>
                <a:sym typeface="Trebuchet MS"/>
              </a:rPr>
              <a:t>Cuando defines una función antes del método main, esta función es fácilmente visible al principio del código. Algunos desarrolladores prefieren esta estructura porque permite ver rápidamente todas las funciones que se utilizan en el programa.</a:t>
            </a:r>
            <a:endParaRPr b="1" i="0" sz="2000" u="none" cap="none" strike="noStrike">
              <a:solidFill>
                <a:schemeClr val="dk1"/>
              </a:solidFill>
              <a:latin typeface="Trebuchet MS"/>
              <a:ea typeface="Trebuchet MS"/>
              <a:cs typeface="Trebuchet MS"/>
              <a:sym typeface="Trebuchet MS"/>
            </a:endParaRPr>
          </a:p>
        </p:txBody>
      </p:sp>
      <p:sp>
        <p:nvSpPr>
          <p:cNvPr id="878" name="Google Shape;878;g1e1e69e2624_0_117"/>
          <p:cNvSpPr txBox="1"/>
          <p:nvPr/>
        </p:nvSpPr>
        <p:spPr>
          <a:xfrm>
            <a:off x="2093025" y="3248000"/>
            <a:ext cx="8157300" cy="2955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2E95D3"/>
                </a:solidFill>
                <a:latin typeface="Courier New"/>
                <a:ea typeface="Courier New"/>
                <a:cs typeface="Courier New"/>
                <a:sym typeface="Courier New"/>
              </a:rPr>
              <a:t>public</a:t>
            </a:r>
            <a:r>
              <a:rPr b="1" i="0" lang="en-US" sz="1800" u="none" cap="none" strike="noStrike">
                <a:solidFill>
                  <a:srgbClr val="FFFFFF"/>
                </a:solidFill>
                <a:latin typeface="Courier New"/>
                <a:ea typeface="Courier New"/>
                <a:cs typeface="Courier New"/>
                <a:sym typeface="Courier New"/>
              </a:rPr>
              <a:t> </a:t>
            </a:r>
            <a:r>
              <a:rPr b="1" i="0" lang="en-US" sz="1800" u="none" cap="none" strike="noStrike">
                <a:solidFill>
                  <a:srgbClr val="2E95D3"/>
                </a:solidFill>
                <a:latin typeface="Courier New"/>
                <a:ea typeface="Courier New"/>
                <a:cs typeface="Courier New"/>
                <a:sym typeface="Courier New"/>
              </a:rPr>
              <a:t>class</a:t>
            </a:r>
            <a:r>
              <a:rPr b="1" i="0" lang="en-US" sz="1800" u="none" cap="none" strike="noStrike">
                <a:solidFill>
                  <a:srgbClr val="FFFFFF"/>
                </a:solidFill>
                <a:latin typeface="Courier New"/>
                <a:ea typeface="Courier New"/>
                <a:cs typeface="Courier New"/>
                <a:sym typeface="Courier New"/>
              </a:rPr>
              <a:t> </a:t>
            </a:r>
            <a:r>
              <a:rPr b="1" i="0" lang="en-US" sz="1800" u="none" cap="none" strike="noStrike">
                <a:solidFill>
                  <a:srgbClr val="F22C3D"/>
                </a:solidFill>
                <a:latin typeface="Courier New"/>
                <a:ea typeface="Courier New"/>
                <a:cs typeface="Courier New"/>
                <a:sym typeface="Courier New"/>
              </a:rPr>
              <a:t>Ejemplo</a:t>
            </a:r>
            <a:r>
              <a:rPr b="1" i="0" lang="en-US" sz="1800" u="none" cap="none" strike="noStrike">
                <a:solidFill>
                  <a:srgbClr val="FFFFFF"/>
                </a:solidFill>
                <a:latin typeface="Courier New"/>
                <a:ea typeface="Courier New"/>
                <a:cs typeface="Courier New"/>
                <a:sym typeface="Courier New"/>
              </a:rPr>
              <a:t> </a:t>
            </a:r>
            <a:r>
              <a:rPr b="1" i="0" lang="en-US" sz="1800" u="none" cap="none" strike="noStrike">
                <a:solidFill>
                  <a:schemeClr val="dk1"/>
                </a:solidFill>
                <a:latin typeface="Courier New"/>
                <a:ea typeface="Courier New"/>
                <a:cs typeface="Courier New"/>
                <a:sym typeface="Courier New"/>
              </a:rPr>
              <a:t>{</a:t>
            </a:r>
            <a:endParaRPr b="1"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ourier New"/>
                <a:ea typeface="Courier New"/>
                <a:cs typeface="Courier New"/>
                <a:sym typeface="Courier New"/>
              </a:rPr>
              <a:t>    </a:t>
            </a:r>
            <a:r>
              <a:rPr b="1" i="0" lang="en-US" sz="1800" u="none" cap="none" strike="noStrike">
                <a:solidFill>
                  <a:srgbClr val="2E95D3"/>
                </a:solidFill>
                <a:latin typeface="Courier New"/>
                <a:ea typeface="Courier New"/>
                <a:cs typeface="Courier New"/>
                <a:sym typeface="Courier New"/>
              </a:rPr>
              <a:t>public</a:t>
            </a:r>
            <a:r>
              <a:rPr b="1" i="0" lang="en-US" sz="1800" u="none" cap="none" strike="noStrike">
                <a:solidFill>
                  <a:srgbClr val="FFFFFF"/>
                </a:solidFill>
                <a:latin typeface="Courier New"/>
                <a:ea typeface="Courier New"/>
                <a:cs typeface="Courier New"/>
                <a:sym typeface="Courier New"/>
              </a:rPr>
              <a:t> </a:t>
            </a:r>
            <a:r>
              <a:rPr b="1" i="0" lang="en-US" sz="1800" u="none" cap="none" strike="noStrike">
                <a:solidFill>
                  <a:srgbClr val="2E95D3"/>
                </a:solidFill>
                <a:latin typeface="Courier New"/>
                <a:ea typeface="Courier New"/>
                <a:cs typeface="Courier New"/>
                <a:sym typeface="Courier New"/>
              </a:rPr>
              <a:t>static</a:t>
            </a:r>
            <a:r>
              <a:rPr b="1" i="0" lang="en-US" sz="1800" u="none" cap="none" strike="noStrike">
                <a:solidFill>
                  <a:srgbClr val="FFFFFF"/>
                </a:solidFill>
                <a:latin typeface="Courier New"/>
                <a:ea typeface="Courier New"/>
                <a:cs typeface="Courier New"/>
                <a:sym typeface="Courier New"/>
              </a:rPr>
              <a:t> </a:t>
            </a:r>
            <a:r>
              <a:rPr b="1" i="0" lang="en-US" sz="1800" u="none" cap="none" strike="noStrike">
                <a:solidFill>
                  <a:srgbClr val="DF3079"/>
                </a:solidFill>
                <a:latin typeface="Courier New"/>
                <a:ea typeface="Courier New"/>
                <a:cs typeface="Courier New"/>
                <a:sym typeface="Courier New"/>
              </a:rPr>
              <a:t>int</a:t>
            </a:r>
            <a:r>
              <a:rPr b="1" i="0" lang="en-US" sz="1800" u="none" cap="none" strike="noStrike">
                <a:solidFill>
                  <a:srgbClr val="FFFFFF"/>
                </a:solidFill>
                <a:latin typeface="Courier New"/>
                <a:ea typeface="Courier New"/>
                <a:cs typeface="Courier New"/>
                <a:sym typeface="Courier New"/>
              </a:rPr>
              <a:t> </a:t>
            </a:r>
            <a:r>
              <a:rPr b="1" i="0" lang="en-US" sz="1800" u="none" cap="none" strike="noStrike">
                <a:solidFill>
                  <a:srgbClr val="F22C3D"/>
                </a:solidFill>
                <a:latin typeface="Courier New"/>
                <a:ea typeface="Courier New"/>
                <a:cs typeface="Courier New"/>
                <a:sym typeface="Courier New"/>
              </a:rPr>
              <a:t>suma</a:t>
            </a:r>
            <a:r>
              <a:rPr b="1" i="0" lang="en-US" sz="1800" u="none" cap="none" strike="noStrike">
                <a:solidFill>
                  <a:schemeClr val="dk1"/>
                </a:solidFill>
                <a:latin typeface="Courier New"/>
                <a:ea typeface="Courier New"/>
                <a:cs typeface="Courier New"/>
                <a:sym typeface="Courier New"/>
              </a:rPr>
              <a:t>(</a:t>
            </a:r>
            <a:r>
              <a:rPr b="1" i="0" lang="en-US" sz="1800" u="none" cap="none" strike="noStrike">
                <a:solidFill>
                  <a:srgbClr val="DF3079"/>
                </a:solidFill>
                <a:latin typeface="Courier New"/>
                <a:ea typeface="Courier New"/>
                <a:cs typeface="Courier New"/>
                <a:sym typeface="Courier New"/>
              </a:rPr>
              <a:t>int</a:t>
            </a:r>
            <a:r>
              <a:rPr b="1" i="0" lang="en-US" sz="1800" u="none" cap="none" strike="noStrike">
                <a:solidFill>
                  <a:srgbClr val="FFFFFF"/>
                </a:solidFill>
                <a:latin typeface="Courier New"/>
                <a:ea typeface="Courier New"/>
                <a:cs typeface="Courier New"/>
                <a:sym typeface="Courier New"/>
              </a:rPr>
              <a:t> </a:t>
            </a:r>
            <a:r>
              <a:rPr b="1" i="0" lang="en-US" sz="1800" u="none" cap="none" strike="noStrike">
                <a:solidFill>
                  <a:schemeClr val="dk1"/>
                </a:solidFill>
                <a:latin typeface="Courier New"/>
                <a:ea typeface="Courier New"/>
                <a:cs typeface="Courier New"/>
                <a:sym typeface="Courier New"/>
              </a:rPr>
              <a:t>a,</a:t>
            </a:r>
            <a:r>
              <a:rPr b="1" i="0" lang="en-US" sz="1800" u="none" cap="none" strike="noStrike">
                <a:solidFill>
                  <a:srgbClr val="FFFFFF"/>
                </a:solidFill>
                <a:latin typeface="Courier New"/>
                <a:ea typeface="Courier New"/>
                <a:cs typeface="Courier New"/>
                <a:sym typeface="Courier New"/>
              </a:rPr>
              <a:t> </a:t>
            </a:r>
            <a:r>
              <a:rPr b="1" i="0" lang="en-US" sz="1800" u="none" cap="none" strike="noStrike">
                <a:solidFill>
                  <a:srgbClr val="DF3079"/>
                </a:solidFill>
                <a:latin typeface="Courier New"/>
                <a:ea typeface="Courier New"/>
                <a:cs typeface="Courier New"/>
                <a:sym typeface="Courier New"/>
              </a:rPr>
              <a:t>int</a:t>
            </a:r>
            <a:r>
              <a:rPr b="1" i="0" lang="en-US" sz="1800" u="none" cap="none" strike="noStrike">
                <a:solidFill>
                  <a:schemeClr val="dk1"/>
                </a:solidFill>
                <a:latin typeface="Courier New"/>
                <a:ea typeface="Courier New"/>
                <a:cs typeface="Courier New"/>
                <a:sym typeface="Courier New"/>
              </a:rPr>
              <a:t> b) {</a:t>
            </a:r>
            <a:endParaRPr b="1"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ourier New"/>
                <a:ea typeface="Courier New"/>
                <a:cs typeface="Courier New"/>
                <a:sym typeface="Courier New"/>
              </a:rPr>
              <a:t>        </a:t>
            </a:r>
            <a:r>
              <a:rPr b="1" i="0" lang="en-US" sz="1800" u="none" cap="none" strike="noStrike">
                <a:solidFill>
                  <a:srgbClr val="2E95D3"/>
                </a:solidFill>
                <a:latin typeface="Courier New"/>
                <a:ea typeface="Courier New"/>
                <a:cs typeface="Courier New"/>
                <a:sym typeface="Courier New"/>
              </a:rPr>
              <a:t>return</a:t>
            </a:r>
            <a:r>
              <a:rPr b="1" i="0" lang="en-US" sz="1800" u="none" cap="none" strike="noStrike">
                <a:solidFill>
                  <a:srgbClr val="FFFFFF"/>
                </a:solidFill>
                <a:latin typeface="Courier New"/>
                <a:ea typeface="Courier New"/>
                <a:cs typeface="Courier New"/>
                <a:sym typeface="Courier New"/>
              </a:rPr>
              <a:t> </a:t>
            </a:r>
            <a:r>
              <a:rPr b="1" i="0" lang="en-US" sz="1800" u="none" cap="none" strike="noStrike">
                <a:solidFill>
                  <a:schemeClr val="dk1"/>
                </a:solidFill>
                <a:latin typeface="Courier New"/>
                <a:ea typeface="Courier New"/>
                <a:cs typeface="Courier New"/>
                <a:sym typeface="Courier New"/>
              </a:rPr>
              <a:t>a + b;</a:t>
            </a:r>
            <a:endParaRPr b="1"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a:t>
            </a:r>
            <a:endParaRPr b="1" i="0" sz="1800" u="none" cap="none" strike="noStrike">
              <a:solidFill>
                <a:srgbClr val="FFFF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ourier New"/>
                <a:ea typeface="Courier New"/>
                <a:cs typeface="Courier New"/>
                <a:sym typeface="Courier New"/>
              </a:rPr>
              <a:t>    </a:t>
            </a:r>
            <a:r>
              <a:rPr b="1" i="0" lang="en-US" sz="1800" u="none" cap="none" strike="noStrike">
                <a:solidFill>
                  <a:srgbClr val="2E95D3"/>
                </a:solidFill>
                <a:latin typeface="Courier New"/>
                <a:ea typeface="Courier New"/>
                <a:cs typeface="Courier New"/>
                <a:sym typeface="Courier New"/>
              </a:rPr>
              <a:t>public</a:t>
            </a:r>
            <a:r>
              <a:rPr b="1" i="0" lang="en-US" sz="1800" u="none" cap="none" strike="noStrike">
                <a:solidFill>
                  <a:srgbClr val="FFFFFF"/>
                </a:solidFill>
                <a:latin typeface="Courier New"/>
                <a:ea typeface="Courier New"/>
                <a:cs typeface="Courier New"/>
                <a:sym typeface="Courier New"/>
              </a:rPr>
              <a:t> </a:t>
            </a:r>
            <a:r>
              <a:rPr b="1" i="0" lang="en-US" sz="1800" u="none" cap="none" strike="noStrike">
                <a:solidFill>
                  <a:srgbClr val="2E95D3"/>
                </a:solidFill>
                <a:latin typeface="Courier New"/>
                <a:ea typeface="Courier New"/>
                <a:cs typeface="Courier New"/>
                <a:sym typeface="Courier New"/>
              </a:rPr>
              <a:t>static</a:t>
            </a:r>
            <a:r>
              <a:rPr b="1" i="0" lang="en-US" sz="1800" u="none" cap="none" strike="noStrike">
                <a:solidFill>
                  <a:srgbClr val="FFFFFF"/>
                </a:solidFill>
                <a:latin typeface="Courier New"/>
                <a:ea typeface="Courier New"/>
                <a:cs typeface="Courier New"/>
                <a:sym typeface="Courier New"/>
              </a:rPr>
              <a:t> </a:t>
            </a:r>
            <a:r>
              <a:rPr b="1" i="0" lang="en-US" sz="1800" u="none" cap="none" strike="noStrike">
                <a:solidFill>
                  <a:srgbClr val="2E95D3"/>
                </a:solidFill>
                <a:latin typeface="Courier New"/>
                <a:ea typeface="Courier New"/>
                <a:cs typeface="Courier New"/>
                <a:sym typeface="Courier New"/>
              </a:rPr>
              <a:t>void</a:t>
            </a:r>
            <a:r>
              <a:rPr b="1" i="0" lang="en-US" sz="1800" u="none" cap="none" strike="noStrike">
                <a:solidFill>
                  <a:srgbClr val="FFFFFF"/>
                </a:solidFill>
                <a:latin typeface="Courier New"/>
                <a:ea typeface="Courier New"/>
                <a:cs typeface="Courier New"/>
                <a:sym typeface="Courier New"/>
              </a:rPr>
              <a:t> </a:t>
            </a:r>
            <a:r>
              <a:rPr b="1" i="0" lang="en-US" sz="1800" u="none" cap="none" strike="noStrike">
                <a:solidFill>
                  <a:srgbClr val="F22C3D"/>
                </a:solidFill>
                <a:latin typeface="Courier New"/>
                <a:ea typeface="Courier New"/>
                <a:cs typeface="Courier New"/>
                <a:sym typeface="Courier New"/>
              </a:rPr>
              <a:t>main</a:t>
            </a:r>
            <a:r>
              <a:rPr b="1" i="0" lang="en-US" sz="1800" u="none" cap="none" strike="noStrike">
                <a:solidFill>
                  <a:schemeClr val="dk1"/>
                </a:solidFill>
                <a:latin typeface="Courier New"/>
                <a:ea typeface="Courier New"/>
                <a:cs typeface="Courier New"/>
                <a:sym typeface="Courier New"/>
              </a:rPr>
              <a:t>(String[] args) {</a:t>
            </a:r>
            <a:endParaRPr b="1"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ourier New"/>
                <a:ea typeface="Courier New"/>
                <a:cs typeface="Courier New"/>
                <a:sym typeface="Courier New"/>
              </a:rPr>
              <a:t>        </a:t>
            </a:r>
            <a:r>
              <a:rPr b="1" i="0" lang="en-US" sz="1800" u="none" cap="none" strike="noStrike">
                <a:solidFill>
                  <a:srgbClr val="DF3079"/>
                </a:solidFill>
                <a:latin typeface="Courier New"/>
                <a:ea typeface="Courier New"/>
                <a:cs typeface="Courier New"/>
                <a:sym typeface="Courier New"/>
              </a:rPr>
              <a:t>int</a:t>
            </a:r>
            <a:r>
              <a:rPr b="1" i="0" lang="en-US" sz="1800" u="none" cap="none" strike="noStrike">
                <a:solidFill>
                  <a:srgbClr val="FFFFFF"/>
                </a:solidFill>
                <a:latin typeface="Courier New"/>
                <a:ea typeface="Courier New"/>
                <a:cs typeface="Courier New"/>
                <a:sym typeface="Courier New"/>
              </a:rPr>
              <a:t> </a:t>
            </a:r>
            <a:r>
              <a:rPr b="1" i="0" lang="en-US" sz="1800" u="none" cap="none" strike="noStrike">
                <a:solidFill>
                  <a:srgbClr val="DF3079"/>
                </a:solidFill>
                <a:latin typeface="Courier New"/>
                <a:ea typeface="Courier New"/>
                <a:cs typeface="Courier New"/>
                <a:sym typeface="Courier New"/>
              </a:rPr>
              <a:t>resultado</a:t>
            </a:r>
            <a:r>
              <a:rPr b="1" i="0" lang="en-US" sz="1800" u="none" cap="none" strike="noStrike">
                <a:solidFill>
                  <a:schemeClr val="dk1"/>
                </a:solidFill>
                <a:latin typeface="Courier New"/>
                <a:ea typeface="Courier New"/>
                <a:cs typeface="Courier New"/>
                <a:sym typeface="Courier New"/>
              </a:rPr>
              <a:t> = suma(</a:t>
            </a:r>
            <a:r>
              <a:rPr b="1" i="0" lang="en-US" sz="1800" u="none" cap="none" strike="noStrike">
                <a:solidFill>
                  <a:srgbClr val="DF3079"/>
                </a:solidFill>
                <a:latin typeface="Courier New"/>
                <a:ea typeface="Courier New"/>
                <a:cs typeface="Courier New"/>
                <a:sym typeface="Courier New"/>
              </a:rPr>
              <a:t>5</a:t>
            </a:r>
            <a:r>
              <a:rPr b="1" i="0" lang="en-US" sz="1800" u="none" cap="none" strike="noStrike">
                <a:solidFill>
                  <a:schemeClr val="dk1"/>
                </a:solidFill>
                <a:latin typeface="Courier New"/>
                <a:ea typeface="Courier New"/>
                <a:cs typeface="Courier New"/>
                <a:sym typeface="Courier New"/>
              </a:rPr>
              <a:t>,</a:t>
            </a:r>
            <a:r>
              <a:rPr b="1" i="0" lang="en-US" sz="1800" u="none" cap="none" strike="noStrike">
                <a:solidFill>
                  <a:srgbClr val="FFFFFF"/>
                </a:solidFill>
                <a:latin typeface="Courier New"/>
                <a:ea typeface="Courier New"/>
                <a:cs typeface="Courier New"/>
                <a:sym typeface="Courier New"/>
              </a:rPr>
              <a:t> </a:t>
            </a:r>
            <a:r>
              <a:rPr b="1" i="0" lang="en-US" sz="1800" u="none" cap="none" strike="noStrike">
                <a:solidFill>
                  <a:srgbClr val="DF3079"/>
                </a:solidFill>
                <a:latin typeface="Courier New"/>
                <a:ea typeface="Courier New"/>
                <a:cs typeface="Courier New"/>
                <a:sym typeface="Courier New"/>
              </a:rPr>
              <a:t>3</a:t>
            </a:r>
            <a:r>
              <a:rPr b="1" i="0" lang="en-US" sz="1800" u="none" cap="none" strike="noStrike">
                <a:solidFill>
                  <a:schemeClr val="dk1"/>
                </a:solidFill>
                <a:latin typeface="Courier New"/>
                <a:ea typeface="Courier New"/>
                <a:cs typeface="Courier New"/>
                <a:sym typeface="Courier New"/>
              </a:rPr>
              <a:t>);</a:t>
            </a:r>
            <a:endParaRPr b="1"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System.out.println(</a:t>
            </a:r>
            <a:r>
              <a:rPr b="1" i="0" lang="en-US" sz="1800" u="none" cap="none" strike="noStrike">
                <a:solidFill>
                  <a:srgbClr val="00A67D"/>
                </a:solidFill>
                <a:latin typeface="Courier New"/>
                <a:ea typeface="Courier New"/>
                <a:cs typeface="Courier New"/>
                <a:sym typeface="Courier New"/>
              </a:rPr>
              <a:t>"La suma es: "</a:t>
            </a:r>
            <a:r>
              <a:rPr b="1" i="0" lang="en-US" sz="1800" u="none" cap="none" strike="noStrike">
                <a:solidFill>
                  <a:srgbClr val="FFFFFF"/>
                </a:solidFill>
                <a:latin typeface="Courier New"/>
                <a:ea typeface="Courier New"/>
                <a:cs typeface="Courier New"/>
                <a:sym typeface="Courier New"/>
              </a:rPr>
              <a:t> </a:t>
            </a:r>
            <a:r>
              <a:rPr b="1" i="0" lang="en-US" sz="1800" u="none" cap="none" strike="noStrike">
                <a:solidFill>
                  <a:schemeClr val="dk1"/>
                </a:solidFill>
                <a:latin typeface="Courier New"/>
                <a:ea typeface="Courier New"/>
                <a:cs typeface="Courier New"/>
                <a:sym typeface="Courier New"/>
              </a:rPr>
              <a:t>+ resultado);</a:t>
            </a:r>
            <a:endParaRPr b="1"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a:t>
            </a:r>
            <a:endParaRPr b="1"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a:t>
            </a:r>
            <a:endParaRPr b="1" i="0" sz="1800" u="none" cap="none" strike="noStrike">
              <a:solidFill>
                <a:schemeClr val="dk1"/>
              </a:solidFill>
              <a:latin typeface="Arial"/>
              <a:ea typeface="Arial"/>
              <a:cs typeface="Arial"/>
              <a:sym typeface="Arial"/>
            </a:endParaRPr>
          </a:p>
        </p:txBody>
      </p:sp>
      <p:sp>
        <p:nvSpPr>
          <p:cNvPr id="879" name="Google Shape;879;g1e1e69e2624_0_117"/>
          <p:cNvSpPr txBox="1"/>
          <p:nvPr/>
        </p:nvSpPr>
        <p:spPr>
          <a:xfrm>
            <a:off x="4412175" y="2832500"/>
            <a:ext cx="3519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000000"/>
                </a:solidFill>
                <a:latin typeface="Trebuchet MS"/>
                <a:ea typeface="Trebuchet MS"/>
                <a:cs typeface="Trebuchet MS"/>
                <a:sym typeface="Trebuchet MS"/>
              </a:rPr>
              <a:t>Declaración antes del método main</a:t>
            </a:r>
            <a:endParaRPr b="1" i="0" sz="15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83" name="Shape 883"/>
        <p:cNvGrpSpPr/>
        <p:nvPr/>
      </p:nvGrpSpPr>
      <p:grpSpPr>
        <a:xfrm>
          <a:off x="0" y="0"/>
          <a:ext cx="0" cy="0"/>
          <a:chOff x="0" y="0"/>
          <a:chExt cx="0" cy="0"/>
        </a:xfrm>
      </p:grpSpPr>
      <p:sp>
        <p:nvSpPr>
          <p:cNvPr id="884" name="Google Shape;884;g1e1e69e2624_0_172"/>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85" name="Google Shape;885;g1e1e69e2624_0_172"/>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86" name="Google Shape;886;g1e1e69e2624_0_172"/>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887" name="Google Shape;887;g1e1e69e2624_0_172"/>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888" name="Google Shape;888;g1e1e69e2624_0_172"/>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g1e1e69e2624_0_172"/>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890" name="Google Shape;890;g1e1e69e2624_0_172"/>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g1e1e69e2624_0_172"/>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92" name="Google Shape;892;g1e1e69e2624_0_172"/>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i="0" lang="en-US" sz="2000" u="none" cap="none" strike="noStrike">
                <a:solidFill>
                  <a:srgbClr val="003870"/>
                </a:solidFill>
                <a:latin typeface="Trebuchet MS"/>
                <a:ea typeface="Trebuchet MS"/>
                <a:cs typeface="Trebuchet MS"/>
                <a:sym typeface="Trebuchet MS"/>
              </a:rPr>
              <a:t>Funciones Java</a:t>
            </a:r>
            <a:endParaRPr b="0" i="0" sz="2000" u="none" cap="none" strike="noStrike">
              <a:solidFill>
                <a:srgbClr val="003870"/>
              </a:solidFill>
              <a:latin typeface="Courier New"/>
              <a:ea typeface="Courier New"/>
              <a:cs typeface="Courier New"/>
              <a:sym typeface="Courier New"/>
            </a:endParaRPr>
          </a:p>
        </p:txBody>
      </p:sp>
      <p:sp>
        <p:nvSpPr>
          <p:cNvPr id="893" name="Google Shape;893;g1e1e69e2624_0_172"/>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94" name="Google Shape;894;g1e1e69e2624_0_172"/>
          <p:cNvSpPr txBox="1"/>
          <p:nvPr/>
        </p:nvSpPr>
        <p:spPr>
          <a:xfrm>
            <a:off x="527075" y="1378513"/>
            <a:ext cx="11242500" cy="1416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rebuchet MS"/>
                <a:ea typeface="Trebuchet MS"/>
                <a:cs typeface="Trebuchet MS"/>
                <a:sym typeface="Trebuchet MS"/>
              </a:rPr>
              <a:t>Cuando defines una función después del método main, sigues un enfoque "top-down" (de arriba hacia abajo). En este enfoque, el método main es lo primero que un lector del código ve, lo que permite una rápida comprensión del flujo principal del programa antes de llegar a las funciones individuales.</a:t>
            </a:r>
            <a:endParaRPr b="1" i="0" sz="2000" u="none" cap="none" strike="noStrike">
              <a:solidFill>
                <a:schemeClr val="dk1"/>
              </a:solidFill>
              <a:latin typeface="Trebuchet MS"/>
              <a:ea typeface="Trebuchet MS"/>
              <a:cs typeface="Trebuchet MS"/>
              <a:sym typeface="Trebuchet MS"/>
            </a:endParaRPr>
          </a:p>
        </p:txBody>
      </p:sp>
      <p:sp>
        <p:nvSpPr>
          <p:cNvPr id="895" name="Google Shape;895;g1e1e69e2624_0_172"/>
          <p:cNvSpPr txBox="1"/>
          <p:nvPr/>
        </p:nvSpPr>
        <p:spPr>
          <a:xfrm>
            <a:off x="2017350" y="3288875"/>
            <a:ext cx="8157300" cy="2955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800" u="none" cap="none" strike="noStrike">
                <a:solidFill>
                  <a:srgbClr val="2E95D3"/>
                </a:solidFill>
                <a:latin typeface="Courier New"/>
                <a:ea typeface="Courier New"/>
                <a:cs typeface="Courier New"/>
                <a:sym typeface="Courier New"/>
              </a:rPr>
              <a:t>public</a:t>
            </a:r>
            <a:r>
              <a:rPr b="1" i="0" lang="en-US" sz="1800" u="none" cap="none" strike="noStrike">
                <a:solidFill>
                  <a:srgbClr val="FFFFFF"/>
                </a:solidFill>
                <a:latin typeface="Courier New"/>
                <a:ea typeface="Courier New"/>
                <a:cs typeface="Courier New"/>
                <a:sym typeface="Courier New"/>
              </a:rPr>
              <a:t> </a:t>
            </a:r>
            <a:r>
              <a:rPr b="1" i="0" lang="en-US" sz="1800" u="none" cap="none" strike="noStrike">
                <a:solidFill>
                  <a:srgbClr val="2E95D3"/>
                </a:solidFill>
                <a:latin typeface="Courier New"/>
                <a:ea typeface="Courier New"/>
                <a:cs typeface="Courier New"/>
                <a:sym typeface="Courier New"/>
              </a:rPr>
              <a:t>class</a:t>
            </a:r>
            <a:r>
              <a:rPr b="1" i="0" lang="en-US" sz="1800" u="none" cap="none" strike="noStrike">
                <a:solidFill>
                  <a:srgbClr val="FFFFFF"/>
                </a:solidFill>
                <a:latin typeface="Courier New"/>
                <a:ea typeface="Courier New"/>
                <a:cs typeface="Courier New"/>
                <a:sym typeface="Courier New"/>
              </a:rPr>
              <a:t> </a:t>
            </a:r>
            <a:r>
              <a:rPr b="1" i="0" lang="en-US" sz="1800" u="none" cap="none" strike="noStrike">
                <a:solidFill>
                  <a:srgbClr val="F22C3D"/>
                </a:solidFill>
                <a:latin typeface="Courier New"/>
                <a:ea typeface="Courier New"/>
                <a:cs typeface="Courier New"/>
                <a:sym typeface="Courier New"/>
              </a:rPr>
              <a:t>Ejemplo</a:t>
            </a:r>
            <a:r>
              <a:rPr b="1" i="0" lang="en-US" sz="1800" u="none" cap="none" strike="noStrike">
                <a:solidFill>
                  <a:schemeClr val="dk1"/>
                </a:solidFill>
                <a:latin typeface="Courier New"/>
                <a:ea typeface="Courier New"/>
                <a:cs typeface="Courier New"/>
                <a:sym typeface="Courier New"/>
              </a:rPr>
              <a:t> {</a:t>
            </a:r>
            <a:endParaRPr b="1"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1" i="0" sz="1800" u="none" cap="none" strike="noStrike">
              <a:solidFill>
                <a:srgbClr val="FFFFFF"/>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800" u="none" cap="none" strike="noStrike">
                <a:solidFill>
                  <a:srgbClr val="FFFFFF"/>
                </a:solidFill>
                <a:latin typeface="Courier New"/>
                <a:ea typeface="Courier New"/>
                <a:cs typeface="Courier New"/>
                <a:sym typeface="Courier New"/>
              </a:rPr>
              <a:t>    </a:t>
            </a:r>
            <a:r>
              <a:rPr b="1" i="0" lang="en-US" sz="1800" u="none" cap="none" strike="noStrike">
                <a:solidFill>
                  <a:srgbClr val="2E95D3"/>
                </a:solidFill>
                <a:latin typeface="Courier New"/>
                <a:ea typeface="Courier New"/>
                <a:cs typeface="Courier New"/>
                <a:sym typeface="Courier New"/>
              </a:rPr>
              <a:t>public</a:t>
            </a:r>
            <a:r>
              <a:rPr b="1" i="0" lang="en-US" sz="1800" u="none" cap="none" strike="noStrike">
                <a:solidFill>
                  <a:srgbClr val="FFFFFF"/>
                </a:solidFill>
                <a:latin typeface="Courier New"/>
                <a:ea typeface="Courier New"/>
                <a:cs typeface="Courier New"/>
                <a:sym typeface="Courier New"/>
              </a:rPr>
              <a:t> </a:t>
            </a:r>
            <a:r>
              <a:rPr b="1" i="0" lang="en-US" sz="1800" u="none" cap="none" strike="noStrike">
                <a:solidFill>
                  <a:srgbClr val="2E95D3"/>
                </a:solidFill>
                <a:latin typeface="Courier New"/>
                <a:ea typeface="Courier New"/>
                <a:cs typeface="Courier New"/>
                <a:sym typeface="Courier New"/>
              </a:rPr>
              <a:t>static</a:t>
            </a:r>
            <a:r>
              <a:rPr b="1" i="0" lang="en-US" sz="1800" u="none" cap="none" strike="noStrike">
                <a:solidFill>
                  <a:srgbClr val="FFFFFF"/>
                </a:solidFill>
                <a:latin typeface="Courier New"/>
                <a:ea typeface="Courier New"/>
                <a:cs typeface="Courier New"/>
                <a:sym typeface="Courier New"/>
              </a:rPr>
              <a:t> </a:t>
            </a:r>
            <a:r>
              <a:rPr b="1" i="0" lang="en-US" sz="1800" u="none" cap="none" strike="noStrike">
                <a:solidFill>
                  <a:srgbClr val="2E95D3"/>
                </a:solidFill>
                <a:latin typeface="Courier New"/>
                <a:ea typeface="Courier New"/>
                <a:cs typeface="Courier New"/>
                <a:sym typeface="Courier New"/>
              </a:rPr>
              <a:t>void</a:t>
            </a:r>
            <a:r>
              <a:rPr b="1" i="0" lang="en-US" sz="1800" u="none" cap="none" strike="noStrike">
                <a:solidFill>
                  <a:srgbClr val="FFFFFF"/>
                </a:solidFill>
                <a:latin typeface="Courier New"/>
                <a:ea typeface="Courier New"/>
                <a:cs typeface="Courier New"/>
                <a:sym typeface="Courier New"/>
              </a:rPr>
              <a:t> </a:t>
            </a:r>
            <a:r>
              <a:rPr b="1" i="0" lang="en-US" sz="1800" u="none" cap="none" strike="noStrike">
                <a:solidFill>
                  <a:srgbClr val="F22C3D"/>
                </a:solidFill>
                <a:latin typeface="Courier New"/>
                <a:ea typeface="Courier New"/>
                <a:cs typeface="Courier New"/>
                <a:sym typeface="Courier New"/>
              </a:rPr>
              <a:t>main</a:t>
            </a:r>
            <a:r>
              <a:rPr b="1" i="0" lang="en-US" sz="1800" u="none" cap="none" strike="noStrike">
                <a:solidFill>
                  <a:schemeClr val="dk1"/>
                </a:solidFill>
                <a:latin typeface="Courier New"/>
                <a:ea typeface="Courier New"/>
                <a:cs typeface="Courier New"/>
                <a:sym typeface="Courier New"/>
              </a:rPr>
              <a:t>(String[] args) {</a:t>
            </a:r>
            <a:endParaRPr b="1"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800" u="none" cap="none" strike="noStrike">
                <a:solidFill>
                  <a:srgbClr val="FFFFFF"/>
                </a:solidFill>
                <a:latin typeface="Courier New"/>
                <a:ea typeface="Courier New"/>
                <a:cs typeface="Courier New"/>
                <a:sym typeface="Courier New"/>
              </a:rPr>
              <a:t>        </a:t>
            </a:r>
            <a:r>
              <a:rPr b="1" i="0" lang="en-US" sz="1800" u="none" cap="none" strike="noStrike">
                <a:solidFill>
                  <a:srgbClr val="DF3079"/>
                </a:solidFill>
                <a:latin typeface="Courier New"/>
                <a:ea typeface="Courier New"/>
                <a:cs typeface="Courier New"/>
                <a:sym typeface="Courier New"/>
              </a:rPr>
              <a:t>int</a:t>
            </a:r>
            <a:r>
              <a:rPr b="1" i="0" lang="en-US" sz="1800" u="none" cap="none" strike="noStrike">
                <a:solidFill>
                  <a:srgbClr val="FFFFFF"/>
                </a:solidFill>
                <a:latin typeface="Courier New"/>
                <a:ea typeface="Courier New"/>
                <a:cs typeface="Courier New"/>
                <a:sym typeface="Courier New"/>
              </a:rPr>
              <a:t> </a:t>
            </a:r>
            <a:r>
              <a:rPr b="1" i="0" lang="en-US" sz="1800" u="none" cap="none" strike="noStrike">
                <a:solidFill>
                  <a:srgbClr val="DF3079"/>
                </a:solidFill>
                <a:latin typeface="Courier New"/>
                <a:ea typeface="Courier New"/>
                <a:cs typeface="Courier New"/>
                <a:sym typeface="Courier New"/>
              </a:rPr>
              <a:t>resultado</a:t>
            </a:r>
            <a:r>
              <a:rPr b="1" i="0" lang="en-US" sz="1800" u="none" cap="none" strike="noStrike">
                <a:solidFill>
                  <a:srgbClr val="FFFFFF"/>
                </a:solidFill>
                <a:latin typeface="Courier New"/>
                <a:ea typeface="Courier New"/>
                <a:cs typeface="Courier New"/>
                <a:sym typeface="Courier New"/>
              </a:rPr>
              <a:t> </a:t>
            </a:r>
            <a:r>
              <a:rPr b="1" i="0" lang="en-US" sz="1800" u="none" cap="none" strike="noStrike">
                <a:solidFill>
                  <a:schemeClr val="dk1"/>
                </a:solidFill>
                <a:latin typeface="Courier New"/>
                <a:ea typeface="Courier New"/>
                <a:cs typeface="Courier New"/>
                <a:sym typeface="Courier New"/>
              </a:rPr>
              <a:t>= suma(</a:t>
            </a:r>
            <a:r>
              <a:rPr b="1" i="0" lang="en-US" sz="1800" u="none" cap="none" strike="noStrike">
                <a:solidFill>
                  <a:srgbClr val="DF3079"/>
                </a:solidFill>
                <a:latin typeface="Courier New"/>
                <a:ea typeface="Courier New"/>
                <a:cs typeface="Courier New"/>
                <a:sym typeface="Courier New"/>
              </a:rPr>
              <a:t>5</a:t>
            </a:r>
            <a:r>
              <a:rPr b="1" i="0" lang="en-US" sz="1800" u="none" cap="none" strike="noStrike">
                <a:solidFill>
                  <a:schemeClr val="dk1"/>
                </a:solidFill>
                <a:latin typeface="Courier New"/>
                <a:ea typeface="Courier New"/>
                <a:cs typeface="Courier New"/>
                <a:sym typeface="Courier New"/>
              </a:rPr>
              <a:t>,</a:t>
            </a:r>
            <a:r>
              <a:rPr b="1" i="0" lang="en-US" sz="1800" u="none" cap="none" strike="noStrike">
                <a:solidFill>
                  <a:srgbClr val="FFFFFF"/>
                </a:solidFill>
                <a:latin typeface="Courier New"/>
                <a:ea typeface="Courier New"/>
                <a:cs typeface="Courier New"/>
                <a:sym typeface="Courier New"/>
              </a:rPr>
              <a:t> </a:t>
            </a:r>
            <a:r>
              <a:rPr b="1" i="0" lang="en-US" sz="1800" u="none" cap="none" strike="noStrike">
                <a:solidFill>
                  <a:srgbClr val="DF3079"/>
                </a:solidFill>
                <a:latin typeface="Courier New"/>
                <a:ea typeface="Courier New"/>
                <a:cs typeface="Courier New"/>
                <a:sym typeface="Courier New"/>
              </a:rPr>
              <a:t>3</a:t>
            </a:r>
            <a:r>
              <a:rPr b="1" i="0" lang="en-US" sz="1800" u="none" cap="none" strike="noStrike">
                <a:solidFill>
                  <a:schemeClr val="dk1"/>
                </a:solidFill>
                <a:latin typeface="Courier New"/>
                <a:ea typeface="Courier New"/>
                <a:cs typeface="Courier New"/>
                <a:sym typeface="Courier New"/>
              </a:rPr>
              <a:t>);</a:t>
            </a:r>
            <a:endParaRPr b="1"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800" u="none" cap="none" strike="noStrike">
                <a:solidFill>
                  <a:srgbClr val="FFFFFF"/>
                </a:solidFill>
                <a:latin typeface="Courier New"/>
                <a:ea typeface="Courier New"/>
                <a:cs typeface="Courier New"/>
                <a:sym typeface="Courier New"/>
              </a:rPr>
              <a:t>        </a:t>
            </a:r>
            <a:r>
              <a:rPr b="1" i="0" lang="en-US" sz="1800" u="none" cap="none" strike="noStrike">
                <a:solidFill>
                  <a:schemeClr val="dk1"/>
                </a:solidFill>
                <a:latin typeface="Courier New"/>
                <a:ea typeface="Courier New"/>
                <a:cs typeface="Courier New"/>
                <a:sym typeface="Courier New"/>
              </a:rPr>
              <a:t>System.out.println(</a:t>
            </a:r>
            <a:r>
              <a:rPr b="1" i="0" lang="en-US" sz="1800" u="none" cap="none" strike="noStrike">
                <a:solidFill>
                  <a:srgbClr val="00A67D"/>
                </a:solidFill>
                <a:latin typeface="Courier New"/>
                <a:ea typeface="Courier New"/>
                <a:cs typeface="Courier New"/>
                <a:sym typeface="Courier New"/>
              </a:rPr>
              <a:t>"La suma es: "</a:t>
            </a:r>
            <a:r>
              <a:rPr b="1" i="0" lang="en-US" sz="1800" u="none" cap="none" strike="noStrike">
                <a:solidFill>
                  <a:srgbClr val="FFFFFF"/>
                </a:solidFill>
                <a:latin typeface="Courier New"/>
                <a:ea typeface="Courier New"/>
                <a:cs typeface="Courier New"/>
                <a:sym typeface="Courier New"/>
              </a:rPr>
              <a:t> </a:t>
            </a:r>
            <a:r>
              <a:rPr b="1" i="0" lang="en-US" sz="1800" u="none" cap="none" strike="noStrike">
                <a:solidFill>
                  <a:schemeClr val="dk1"/>
                </a:solidFill>
                <a:latin typeface="Courier New"/>
                <a:ea typeface="Courier New"/>
                <a:cs typeface="Courier New"/>
                <a:sym typeface="Courier New"/>
              </a:rPr>
              <a:t>+ resultado);</a:t>
            </a:r>
            <a:endParaRPr b="1"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800" u="none" cap="none" strike="noStrike">
                <a:solidFill>
                  <a:schemeClr val="dk1"/>
                </a:solidFill>
                <a:latin typeface="Courier New"/>
                <a:ea typeface="Courier New"/>
                <a:cs typeface="Courier New"/>
                <a:sym typeface="Courier New"/>
              </a:rPr>
              <a:t>    }</a:t>
            </a:r>
            <a:endParaRPr b="1" i="0" sz="1800" u="none" cap="none" strike="noStrike">
              <a:solidFill>
                <a:srgbClr val="FFFFFF"/>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800" u="none" cap="none" strike="noStrike">
                <a:solidFill>
                  <a:srgbClr val="FFFFFF"/>
                </a:solidFill>
                <a:latin typeface="Courier New"/>
                <a:ea typeface="Courier New"/>
                <a:cs typeface="Courier New"/>
                <a:sym typeface="Courier New"/>
              </a:rPr>
              <a:t>    </a:t>
            </a:r>
            <a:r>
              <a:rPr b="1" i="0" lang="en-US" sz="1800" u="none" cap="none" strike="noStrike">
                <a:solidFill>
                  <a:srgbClr val="2E95D3"/>
                </a:solidFill>
                <a:latin typeface="Courier New"/>
                <a:ea typeface="Courier New"/>
                <a:cs typeface="Courier New"/>
                <a:sym typeface="Courier New"/>
              </a:rPr>
              <a:t>public</a:t>
            </a:r>
            <a:r>
              <a:rPr b="1" i="0" lang="en-US" sz="1800" u="none" cap="none" strike="noStrike">
                <a:solidFill>
                  <a:srgbClr val="FFFFFF"/>
                </a:solidFill>
                <a:latin typeface="Courier New"/>
                <a:ea typeface="Courier New"/>
                <a:cs typeface="Courier New"/>
                <a:sym typeface="Courier New"/>
              </a:rPr>
              <a:t> </a:t>
            </a:r>
            <a:r>
              <a:rPr b="1" i="0" lang="en-US" sz="1800" u="none" cap="none" strike="noStrike">
                <a:solidFill>
                  <a:srgbClr val="2E95D3"/>
                </a:solidFill>
                <a:latin typeface="Courier New"/>
                <a:ea typeface="Courier New"/>
                <a:cs typeface="Courier New"/>
                <a:sym typeface="Courier New"/>
              </a:rPr>
              <a:t>static</a:t>
            </a:r>
            <a:r>
              <a:rPr b="1" i="0" lang="en-US" sz="1800" u="none" cap="none" strike="noStrike">
                <a:solidFill>
                  <a:srgbClr val="FFFFFF"/>
                </a:solidFill>
                <a:latin typeface="Courier New"/>
                <a:ea typeface="Courier New"/>
                <a:cs typeface="Courier New"/>
                <a:sym typeface="Courier New"/>
              </a:rPr>
              <a:t> </a:t>
            </a:r>
            <a:r>
              <a:rPr b="1" i="0" lang="en-US" sz="1800" u="none" cap="none" strike="noStrike">
                <a:solidFill>
                  <a:srgbClr val="DF3079"/>
                </a:solidFill>
                <a:latin typeface="Courier New"/>
                <a:ea typeface="Courier New"/>
                <a:cs typeface="Courier New"/>
                <a:sym typeface="Courier New"/>
              </a:rPr>
              <a:t>int</a:t>
            </a:r>
            <a:r>
              <a:rPr b="1" i="0" lang="en-US" sz="1800" u="none" cap="none" strike="noStrike">
                <a:solidFill>
                  <a:srgbClr val="FFFFFF"/>
                </a:solidFill>
                <a:latin typeface="Courier New"/>
                <a:ea typeface="Courier New"/>
                <a:cs typeface="Courier New"/>
                <a:sym typeface="Courier New"/>
              </a:rPr>
              <a:t> </a:t>
            </a:r>
            <a:r>
              <a:rPr b="1" i="0" lang="en-US" sz="1800" u="none" cap="none" strike="noStrike">
                <a:solidFill>
                  <a:srgbClr val="F22C3D"/>
                </a:solidFill>
                <a:latin typeface="Courier New"/>
                <a:ea typeface="Courier New"/>
                <a:cs typeface="Courier New"/>
                <a:sym typeface="Courier New"/>
              </a:rPr>
              <a:t>suma</a:t>
            </a:r>
            <a:r>
              <a:rPr b="1" i="0" lang="en-US" sz="1800" u="none" cap="none" strike="noStrike">
                <a:solidFill>
                  <a:schemeClr val="dk1"/>
                </a:solidFill>
                <a:latin typeface="Courier New"/>
                <a:ea typeface="Courier New"/>
                <a:cs typeface="Courier New"/>
                <a:sym typeface="Courier New"/>
              </a:rPr>
              <a:t>(</a:t>
            </a:r>
            <a:r>
              <a:rPr b="1" i="0" lang="en-US" sz="1800" u="none" cap="none" strike="noStrike">
                <a:solidFill>
                  <a:srgbClr val="DF3079"/>
                </a:solidFill>
                <a:latin typeface="Courier New"/>
                <a:ea typeface="Courier New"/>
                <a:cs typeface="Courier New"/>
                <a:sym typeface="Courier New"/>
              </a:rPr>
              <a:t>int</a:t>
            </a:r>
            <a:r>
              <a:rPr b="1" i="0" lang="en-US" sz="1800" u="none" cap="none" strike="noStrike">
                <a:solidFill>
                  <a:srgbClr val="FFFFFF"/>
                </a:solidFill>
                <a:latin typeface="Courier New"/>
                <a:ea typeface="Courier New"/>
                <a:cs typeface="Courier New"/>
                <a:sym typeface="Courier New"/>
              </a:rPr>
              <a:t> </a:t>
            </a:r>
            <a:r>
              <a:rPr b="1" i="0" lang="en-US" sz="1800" u="none" cap="none" strike="noStrike">
                <a:solidFill>
                  <a:schemeClr val="dk1"/>
                </a:solidFill>
                <a:latin typeface="Courier New"/>
                <a:ea typeface="Courier New"/>
                <a:cs typeface="Courier New"/>
                <a:sym typeface="Courier New"/>
              </a:rPr>
              <a:t>a,</a:t>
            </a:r>
            <a:r>
              <a:rPr b="1" i="0" lang="en-US" sz="1800" u="none" cap="none" strike="noStrike">
                <a:solidFill>
                  <a:srgbClr val="FFFFFF"/>
                </a:solidFill>
                <a:latin typeface="Courier New"/>
                <a:ea typeface="Courier New"/>
                <a:cs typeface="Courier New"/>
                <a:sym typeface="Courier New"/>
              </a:rPr>
              <a:t> </a:t>
            </a:r>
            <a:r>
              <a:rPr b="1" i="0" lang="en-US" sz="1800" u="none" cap="none" strike="noStrike">
                <a:solidFill>
                  <a:srgbClr val="DF3079"/>
                </a:solidFill>
                <a:latin typeface="Courier New"/>
                <a:ea typeface="Courier New"/>
                <a:cs typeface="Courier New"/>
                <a:sym typeface="Courier New"/>
              </a:rPr>
              <a:t>int</a:t>
            </a:r>
            <a:r>
              <a:rPr b="1" i="0" lang="en-US" sz="1800" u="none" cap="none" strike="noStrike">
                <a:solidFill>
                  <a:srgbClr val="FFFFFF"/>
                </a:solidFill>
                <a:latin typeface="Courier New"/>
                <a:ea typeface="Courier New"/>
                <a:cs typeface="Courier New"/>
                <a:sym typeface="Courier New"/>
              </a:rPr>
              <a:t> </a:t>
            </a:r>
            <a:r>
              <a:rPr b="1" i="0" lang="en-US" sz="1800" u="none" cap="none" strike="noStrike">
                <a:solidFill>
                  <a:schemeClr val="dk1"/>
                </a:solidFill>
                <a:latin typeface="Courier New"/>
                <a:ea typeface="Courier New"/>
                <a:cs typeface="Courier New"/>
                <a:sym typeface="Courier New"/>
              </a:rPr>
              <a:t>b) {</a:t>
            </a:r>
            <a:endParaRPr b="1"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800" u="none" cap="none" strike="noStrike">
                <a:solidFill>
                  <a:srgbClr val="FFFFFF"/>
                </a:solidFill>
                <a:latin typeface="Courier New"/>
                <a:ea typeface="Courier New"/>
                <a:cs typeface="Courier New"/>
                <a:sym typeface="Courier New"/>
              </a:rPr>
              <a:t>        </a:t>
            </a:r>
            <a:r>
              <a:rPr b="1" i="0" lang="en-US" sz="1800" u="none" cap="none" strike="noStrike">
                <a:solidFill>
                  <a:srgbClr val="2E95D3"/>
                </a:solidFill>
                <a:latin typeface="Courier New"/>
                <a:ea typeface="Courier New"/>
                <a:cs typeface="Courier New"/>
                <a:sym typeface="Courier New"/>
              </a:rPr>
              <a:t>return</a:t>
            </a:r>
            <a:r>
              <a:rPr b="1" i="0" lang="en-US" sz="1800" u="none" cap="none" strike="noStrike">
                <a:solidFill>
                  <a:srgbClr val="FFFFFF"/>
                </a:solidFill>
                <a:latin typeface="Courier New"/>
                <a:ea typeface="Courier New"/>
                <a:cs typeface="Courier New"/>
                <a:sym typeface="Courier New"/>
              </a:rPr>
              <a:t> </a:t>
            </a:r>
            <a:r>
              <a:rPr b="1" i="0" lang="en-US" sz="1800" u="none" cap="none" strike="noStrike">
                <a:solidFill>
                  <a:schemeClr val="dk1"/>
                </a:solidFill>
                <a:latin typeface="Courier New"/>
                <a:ea typeface="Courier New"/>
                <a:cs typeface="Courier New"/>
                <a:sym typeface="Courier New"/>
              </a:rPr>
              <a:t>a + b;</a:t>
            </a:r>
            <a:endParaRPr b="1"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800" u="none" cap="none" strike="noStrike">
                <a:solidFill>
                  <a:schemeClr val="dk1"/>
                </a:solidFill>
                <a:latin typeface="Courier New"/>
                <a:ea typeface="Courier New"/>
                <a:cs typeface="Courier New"/>
                <a:sym typeface="Courier New"/>
              </a:rPr>
              <a:t>    }</a:t>
            </a:r>
            <a:endParaRPr b="1"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800" u="none" cap="none" strike="noStrike">
                <a:solidFill>
                  <a:schemeClr val="dk1"/>
                </a:solidFill>
                <a:latin typeface="Courier New"/>
                <a:ea typeface="Courier New"/>
                <a:cs typeface="Courier New"/>
                <a:sym typeface="Courier New"/>
              </a:rPr>
              <a:t>}</a:t>
            </a:r>
            <a:endParaRPr b="1" i="0" sz="2300" u="none" cap="none" strike="noStrike">
              <a:solidFill>
                <a:srgbClr val="2E95D3"/>
              </a:solidFill>
              <a:latin typeface="Courier New"/>
              <a:ea typeface="Courier New"/>
              <a:cs typeface="Courier New"/>
              <a:sym typeface="Courier New"/>
            </a:endParaRPr>
          </a:p>
        </p:txBody>
      </p:sp>
      <p:sp>
        <p:nvSpPr>
          <p:cNvPr id="896" name="Google Shape;896;g1e1e69e2624_0_172"/>
          <p:cNvSpPr txBox="1"/>
          <p:nvPr/>
        </p:nvSpPr>
        <p:spPr>
          <a:xfrm>
            <a:off x="4310250" y="2873375"/>
            <a:ext cx="35715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000000"/>
                </a:solidFill>
                <a:latin typeface="Trebuchet MS"/>
                <a:ea typeface="Trebuchet MS"/>
                <a:cs typeface="Trebuchet MS"/>
                <a:sym typeface="Trebuchet MS"/>
              </a:rPr>
              <a:t>Declaración después del método main</a:t>
            </a:r>
            <a:endParaRPr b="1" i="0" sz="15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00" name="Shape 900"/>
        <p:cNvGrpSpPr/>
        <p:nvPr/>
      </p:nvGrpSpPr>
      <p:grpSpPr>
        <a:xfrm>
          <a:off x="0" y="0"/>
          <a:ext cx="0" cy="0"/>
          <a:chOff x="0" y="0"/>
          <a:chExt cx="0" cy="0"/>
        </a:xfrm>
      </p:grpSpPr>
      <p:sp>
        <p:nvSpPr>
          <p:cNvPr id="901" name="Google Shape;901;g1e1e69e2624_0_0"/>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02" name="Google Shape;902;g1e1e69e2624_0_0"/>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03" name="Google Shape;903;g1e1e69e2624_0_0"/>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904" name="Google Shape;904;g1e1e69e2624_0_0"/>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905" name="Google Shape;905;g1e1e69e2624_0_0"/>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g1e1e69e2624_0_0"/>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907" name="Google Shape;907;g1e1e69e2624_0_0"/>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g1e1e69e2624_0_0"/>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09" name="Google Shape;909;g1e1e69e2624_0_0"/>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t/>
            </a:r>
            <a:endParaRPr b="1" i="0" sz="2000" u="none" cap="none" strike="noStrike">
              <a:solidFill>
                <a:srgbClr val="003870"/>
              </a:solidFill>
              <a:latin typeface="Courier New"/>
              <a:ea typeface="Courier New"/>
              <a:cs typeface="Courier New"/>
              <a:sym typeface="Courier New"/>
            </a:endParaRPr>
          </a:p>
        </p:txBody>
      </p:sp>
      <p:sp>
        <p:nvSpPr>
          <p:cNvPr id="910" name="Google Shape;910;g1e1e69e2624_0_0"/>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11" name="Google Shape;911;g1e1e69e2624_0_0"/>
          <p:cNvSpPr txBox="1"/>
          <p:nvPr>
            <p:ph type="title"/>
          </p:nvPr>
        </p:nvSpPr>
        <p:spPr>
          <a:xfrm>
            <a:off x="783300" y="3189363"/>
            <a:ext cx="5291400" cy="9234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n-US" sz="6000">
                <a:latin typeface="Trebuchet MS"/>
                <a:ea typeface="Trebuchet MS"/>
                <a:cs typeface="Trebuchet MS"/>
                <a:sym typeface="Trebuchet MS"/>
              </a:rPr>
              <a:t>Metodos</a:t>
            </a:r>
            <a:endParaRPr sz="6000">
              <a:latin typeface="Courier New"/>
              <a:ea typeface="Courier New"/>
              <a:cs typeface="Courier New"/>
              <a:sym typeface="Courier New"/>
            </a:endParaRPr>
          </a:p>
        </p:txBody>
      </p:sp>
      <p:pic>
        <p:nvPicPr>
          <p:cNvPr id="912" name="Google Shape;912;g1e1e69e2624_0_0"/>
          <p:cNvPicPr preferRelativeResize="0"/>
          <p:nvPr/>
        </p:nvPicPr>
        <p:blipFill>
          <a:blip r:embed="rId4">
            <a:alphaModFix/>
          </a:blip>
          <a:stretch>
            <a:fillRect/>
          </a:stretch>
        </p:blipFill>
        <p:spPr>
          <a:xfrm>
            <a:off x="6864925" y="513788"/>
            <a:ext cx="5291401" cy="5830424"/>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16" name="Shape 916"/>
        <p:cNvGrpSpPr/>
        <p:nvPr/>
      </p:nvGrpSpPr>
      <p:grpSpPr>
        <a:xfrm>
          <a:off x="0" y="0"/>
          <a:ext cx="0" cy="0"/>
          <a:chOff x="0" y="0"/>
          <a:chExt cx="0" cy="0"/>
        </a:xfrm>
      </p:grpSpPr>
      <p:sp>
        <p:nvSpPr>
          <p:cNvPr id="917" name="Google Shape;917;g28ba507a54a_0_14"/>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18" name="Google Shape;918;g28ba507a54a_0_14"/>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19" name="Google Shape;919;g28ba507a54a_0_14"/>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920" name="Google Shape;920;g28ba507a54a_0_14"/>
          <p:cNvPicPr preferRelativeResize="0"/>
          <p:nvPr/>
        </p:nvPicPr>
        <p:blipFill rotWithShape="1">
          <a:blip r:embed="rId3">
            <a:alphaModFix/>
          </a:blip>
          <a:srcRect b="17582" l="0" r="0" t="17296"/>
          <a:stretch/>
        </p:blipFill>
        <p:spPr>
          <a:xfrm>
            <a:off x="0" y="0"/>
            <a:ext cx="2825825" cy="1051600"/>
          </a:xfrm>
          <a:prstGeom prst="rect">
            <a:avLst/>
          </a:prstGeom>
          <a:noFill/>
          <a:ln>
            <a:noFill/>
          </a:ln>
        </p:spPr>
      </p:pic>
      <p:sp>
        <p:nvSpPr>
          <p:cNvPr id="921" name="Google Shape;921;g28ba507a54a_0_14"/>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g28ba507a54a_0_14"/>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923" name="Google Shape;923;g28ba507a54a_0_14"/>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g28ba507a54a_0_14"/>
          <p:cNvSpPr txBox="1"/>
          <p:nvPr/>
        </p:nvSpPr>
        <p:spPr>
          <a:xfrm>
            <a:off x="596400" y="1274500"/>
            <a:ext cx="5585700" cy="5694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500"/>
              <a:buFont typeface="Arial"/>
              <a:buNone/>
            </a:pPr>
            <a:r>
              <a:rPr b="1" i="0" lang="en-US" sz="2500" u="none" cap="none" strike="noStrike">
                <a:solidFill>
                  <a:srgbClr val="00AEAA"/>
                </a:solidFill>
                <a:latin typeface="Trebuchet MS"/>
                <a:ea typeface="Trebuchet MS"/>
                <a:cs typeface="Trebuchet MS"/>
                <a:sym typeface="Trebuchet MS"/>
              </a:rPr>
              <a:t>¿Qué son </a:t>
            </a:r>
            <a:r>
              <a:rPr b="1" lang="en-US" sz="2500">
                <a:solidFill>
                  <a:srgbClr val="00AEAA"/>
                </a:solidFill>
                <a:latin typeface="Trebuchet MS"/>
                <a:ea typeface="Trebuchet MS"/>
                <a:cs typeface="Trebuchet MS"/>
                <a:sym typeface="Trebuchet MS"/>
              </a:rPr>
              <a:t>los Métodos</a:t>
            </a:r>
            <a:r>
              <a:rPr b="1" i="0" lang="en-US" sz="2500" u="none" cap="none" strike="noStrike">
                <a:solidFill>
                  <a:srgbClr val="00AEAA"/>
                </a:solidFill>
                <a:latin typeface="Trebuchet MS"/>
                <a:ea typeface="Trebuchet MS"/>
                <a:cs typeface="Trebuchet MS"/>
                <a:sym typeface="Trebuchet MS"/>
              </a:rPr>
              <a:t>?</a:t>
            </a:r>
            <a:endParaRPr b="1" i="0" sz="2500" u="none" cap="none" strike="noStrike">
              <a:solidFill>
                <a:srgbClr val="00AEAA"/>
              </a:solidFill>
              <a:latin typeface="Trebuchet MS"/>
              <a:ea typeface="Trebuchet MS"/>
              <a:cs typeface="Trebuchet MS"/>
              <a:sym typeface="Trebuchet MS"/>
            </a:endParaRPr>
          </a:p>
        </p:txBody>
      </p:sp>
      <p:sp>
        <p:nvSpPr>
          <p:cNvPr id="925" name="Google Shape;925;g28ba507a54a_0_14"/>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26" name="Google Shape;926;g28ba507a54a_0_14"/>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lang="en-US" sz="2000">
                <a:solidFill>
                  <a:srgbClr val="003870"/>
                </a:solidFill>
                <a:latin typeface="Trebuchet MS"/>
                <a:ea typeface="Trebuchet MS"/>
                <a:cs typeface="Trebuchet MS"/>
                <a:sym typeface="Trebuchet MS"/>
              </a:rPr>
              <a:t>Métodos</a:t>
            </a:r>
            <a:r>
              <a:rPr b="1" lang="en-US" sz="2000">
                <a:solidFill>
                  <a:srgbClr val="003870"/>
                </a:solidFill>
                <a:latin typeface="Trebuchet MS"/>
                <a:ea typeface="Trebuchet MS"/>
                <a:cs typeface="Trebuchet MS"/>
                <a:sym typeface="Trebuchet MS"/>
              </a:rPr>
              <a:t> en Java</a:t>
            </a:r>
            <a:endParaRPr b="0" i="0" sz="2000" u="none" cap="none" strike="noStrike">
              <a:solidFill>
                <a:srgbClr val="003870"/>
              </a:solidFill>
              <a:latin typeface="Courier New"/>
              <a:ea typeface="Courier New"/>
              <a:cs typeface="Courier New"/>
              <a:sym typeface="Courier New"/>
            </a:endParaRPr>
          </a:p>
        </p:txBody>
      </p:sp>
      <p:sp>
        <p:nvSpPr>
          <p:cNvPr id="927" name="Google Shape;927;g28ba507a54a_0_14"/>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28" name="Google Shape;928;g28ba507a54a_0_14"/>
          <p:cNvSpPr txBox="1"/>
          <p:nvPr/>
        </p:nvSpPr>
        <p:spPr>
          <a:xfrm>
            <a:off x="418188" y="1843900"/>
            <a:ext cx="6021600" cy="2154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lang="en-US" sz="1600">
                <a:solidFill>
                  <a:schemeClr val="dk1"/>
                </a:solidFill>
                <a:latin typeface="Trebuchet MS"/>
                <a:ea typeface="Trebuchet MS"/>
                <a:cs typeface="Trebuchet MS"/>
                <a:sym typeface="Trebuchet MS"/>
              </a:rPr>
              <a:t>En Java, la programación orientada a objetos se basa en clases y objetos. Los métodos son funciones que se definen en una clase y operan en objetos de esa clase.</a:t>
            </a:r>
            <a:endParaRPr sz="1600">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rPr lang="en-US" sz="1600">
                <a:solidFill>
                  <a:schemeClr val="dk1"/>
                </a:solidFill>
                <a:latin typeface="Trebuchet MS"/>
                <a:ea typeface="Trebuchet MS"/>
                <a:cs typeface="Trebuchet MS"/>
                <a:sym typeface="Trebuchet MS"/>
              </a:rPr>
              <a:t>En este ejemplo, hemos creado una clase llamada Coche que tiene dos atributos (</a:t>
            </a:r>
            <a:r>
              <a:rPr lang="en-US" sz="1600">
                <a:solidFill>
                  <a:srgbClr val="2AA221"/>
                </a:solidFill>
                <a:latin typeface="Trebuchet MS"/>
                <a:ea typeface="Trebuchet MS"/>
                <a:cs typeface="Trebuchet MS"/>
                <a:sym typeface="Trebuchet MS"/>
              </a:rPr>
              <a:t>marca</a:t>
            </a:r>
            <a:r>
              <a:rPr lang="en-US" sz="1600">
                <a:solidFill>
                  <a:schemeClr val="dk1"/>
                </a:solidFill>
                <a:latin typeface="Trebuchet MS"/>
                <a:ea typeface="Trebuchet MS"/>
                <a:cs typeface="Trebuchet MS"/>
                <a:sym typeface="Trebuchet MS"/>
              </a:rPr>
              <a:t> y </a:t>
            </a:r>
            <a:r>
              <a:rPr lang="en-US" sz="1600">
                <a:solidFill>
                  <a:srgbClr val="2AA221"/>
                </a:solidFill>
                <a:latin typeface="Trebuchet MS"/>
                <a:ea typeface="Trebuchet MS"/>
                <a:cs typeface="Trebuchet MS"/>
                <a:sym typeface="Trebuchet MS"/>
              </a:rPr>
              <a:t>modelo</a:t>
            </a:r>
            <a:r>
              <a:rPr lang="en-US" sz="1600">
                <a:solidFill>
                  <a:schemeClr val="dk1"/>
                </a:solidFill>
                <a:latin typeface="Trebuchet MS"/>
                <a:ea typeface="Trebuchet MS"/>
                <a:cs typeface="Trebuchet MS"/>
                <a:sym typeface="Trebuchet MS"/>
              </a:rPr>
              <a:t>) y dos métodos (</a:t>
            </a:r>
            <a:r>
              <a:rPr lang="en-US" sz="1600">
                <a:solidFill>
                  <a:srgbClr val="2AA221"/>
                </a:solidFill>
                <a:latin typeface="Trebuchet MS"/>
                <a:ea typeface="Trebuchet MS"/>
                <a:cs typeface="Trebuchet MS"/>
                <a:sym typeface="Trebuchet MS"/>
              </a:rPr>
              <a:t>arrancar</a:t>
            </a:r>
            <a:r>
              <a:rPr lang="en-US" sz="1600">
                <a:solidFill>
                  <a:schemeClr val="dk1"/>
                </a:solidFill>
                <a:latin typeface="Trebuchet MS"/>
                <a:ea typeface="Trebuchet MS"/>
                <a:cs typeface="Trebuchet MS"/>
                <a:sym typeface="Trebuchet MS"/>
              </a:rPr>
              <a:t> y </a:t>
            </a:r>
            <a:r>
              <a:rPr lang="en-US" sz="1600">
                <a:solidFill>
                  <a:srgbClr val="2AA221"/>
                </a:solidFill>
                <a:latin typeface="Trebuchet MS"/>
                <a:ea typeface="Trebuchet MS"/>
                <a:cs typeface="Trebuchet MS"/>
                <a:sym typeface="Trebuchet MS"/>
              </a:rPr>
              <a:t>detener</a:t>
            </a:r>
            <a:r>
              <a:rPr lang="en-US" sz="1600">
                <a:solidFill>
                  <a:schemeClr val="dk1"/>
                </a:solidFill>
                <a:latin typeface="Trebuchet MS"/>
                <a:ea typeface="Trebuchet MS"/>
                <a:cs typeface="Trebuchet MS"/>
                <a:sym typeface="Trebuchet MS"/>
              </a:rPr>
              <a:t>). Los métodos operan en los atributos de la instancia del objeto (this.</a:t>
            </a:r>
            <a:r>
              <a:rPr lang="en-US" sz="1600">
                <a:solidFill>
                  <a:srgbClr val="2AA221"/>
                </a:solidFill>
                <a:latin typeface="Trebuchet MS"/>
                <a:ea typeface="Trebuchet MS"/>
                <a:cs typeface="Trebuchet MS"/>
                <a:sym typeface="Trebuchet MS"/>
              </a:rPr>
              <a:t>marca</a:t>
            </a:r>
            <a:r>
              <a:rPr lang="en-US" sz="1600">
                <a:solidFill>
                  <a:schemeClr val="dk1"/>
                </a:solidFill>
                <a:latin typeface="Trebuchet MS"/>
                <a:ea typeface="Trebuchet MS"/>
                <a:cs typeface="Trebuchet MS"/>
                <a:sym typeface="Trebuchet MS"/>
              </a:rPr>
              <a:t> y this.</a:t>
            </a:r>
            <a:r>
              <a:rPr lang="en-US" sz="1600">
                <a:solidFill>
                  <a:srgbClr val="2AA221"/>
                </a:solidFill>
                <a:latin typeface="Trebuchet MS"/>
                <a:ea typeface="Trebuchet MS"/>
                <a:cs typeface="Trebuchet MS"/>
                <a:sym typeface="Trebuchet MS"/>
              </a:rPr>
              <a:t>modelo</a:t>
            </a:r>
            <a:r>
              <a:rPr lang="en-US" sz="1600">
                <a:solidFill>
                  <a:schemeClr val="dk1"/>
                </a:solidFill>
                <a:latin typeface="Trebuchet MS"/>
                <a:ea typeface="Trebuchet MS"/>
                <a:cs typeface="Trebuchet MS"/>
                <a:sym typeface="Trebuchet MS"/>
              </a:rPr>
              <a:t>) y realizan acciones específicas</a:t>
            </a:r>
            <a:endParaRPr sz="1600">
              <a:solidFill>
                <a:schemeClr val="dk1"/>
              </a:solidFill>
              <a:latin typeface="Trebuchet MS"/>
              <a:ea typeface="Trebuchet MS"/>
              <a:cs typeface="Trebuchet MS"/>
              <a:sym typeface="Trebuchet MS"/>
            </a:endParaRPr>
          </a:p>
        </p:txBody>
      </p:sp>
      <p:pic>
        <p:nvPicPr>
          <p:cNvPr id="929" name="Google Shape;929;g28ba507a54a_0_14"/>
          <p:cNvPicPr preferRelativeResize="0"/>
          <p:nvPr/>
        </p:nvPicPr>
        <p:blipFill>
          <a:blip r:embed="rId4">
            <a:alphaModFix/>
          </a:blip>
          <a:stretch>
            <a:fillRect/>
          </a:stretch>
        </p:blipFill>
        <p:spPr>
          <a:xfrm>
            <a:off x="6971175" y="1127788"/>
            <a:ext cx="5078899" cy="2856875"/>
          </a:xfrm>
          <a:prstGeom prst="rect">
            <a:avLst/>
          </a:prstGeom>
          <a:noFill/>
          <a:ln>
            <a:noFill/>
          </a:ln>
        </p:spPr>
      </p:pic>
      <p:sp>
        <p:nvSpPr>
          <p:cNvPr id="930" name="Google Shape;930;g28ba507a54a_0_14"/>
          <p:cNvSpPr txBox="1"/>
          <p:nvPr/>
        </p:nvSpPr>
        <p:spPr>
          <a:xfrm>
            <a:off x="418200" y="4052050"/>
            <a:ext cx="94731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2E95D3"/>
                </a:solidFill>
                <a:latin typeface="Courier New"/>
                <a:ea typeface="Courier New"/>
                <a:cs typeface="Courier New"/>
                <a:sym typeface="Courier New"/>
              </a:rPr>
              <a:t>public</a:t>
            </a:r>
            <a:r>
              <a:rPr b="1" lang="en-US">
                <a:solidFill>
                  <a:srgbClr val="FFFFFF"/>
                </a:solidFill>
                <a:latin typeface="Courier New"/>
                <a:ea typeface="Courier New"/>
                <a:cs typeface="Courier New"/>
                <a:sym typeface="Courier New"/>
              </a:rPr>
              <a:t> </a:t>
            </a:r>
            <a:r>
              <a:rPr b="1" lang="en-US">
                <a:solidFill>
                  <a:srgbClr val="2E95D3"/>
                </a:solidFill>
                <a:latin typeface="Courier New"/>
                <a:ea typeface="Courier New"/>
                <a:cs typeface="Courier New"/>
                <a:sym typeface="Courier New"/>
              </a:rPr>
              <a:t>class</a:t>
            </a:r>
            <a:r>
              <a:rPr b="1" lang="en-US">
                <a:solidFill>
                  <a:srgbClr val="FFFFFF"/>
                </a:solidFill>
                <a:latin typeface="Courier New"/>
                <a:ea typeface="Courier New"/>
                <a:cs typeface="Courier New"/>
                <a:sym typeface="Courier New"/>
              </a:rPr>
              <a:t> </a:t>
            </a:r>
            <a:r>
              <a:rPr b="1" lang="en-US">
                <a:solidFill>
                  <a:srgbClr val="F22C3D"/>
                </a:solidFill>
                <a:latin typeface="Courier New"/>
                <a:ea typeface="Courier New"/>
                <a:cs typeface="Courier New"/>
                <a:sym typeface="Courier New"/>
              </a:rPr>
              <a:t>Coche</a:t>
            </a:r>
            <a:r>
              <a:rPr b="1" lang="en-US">
                <a:solidFill>
                  <a:srgbClr val="FFFFFF"/>
                </a:solidFill>
                <a:latin typeface="Courier New"/>
                <a:ea typeface="Courier New"/>
                <a:cs typeface="Courier New"/>
                <a:sym typeface="Courier New"/>
              </a:rPr>
              <a:t> { </a:t>
            </a:r>
            <a:endParaRPr b="1">
              <a:solidFill>
                <a:srgbClr val="FFFFFF"/>
              </a:solidFill>
              <a:latin typeface="Courier New"/>
              <a:ea typeface="Courier New"/>
              <a:cs typeface="Courier New"/>
              <a:sym typeface="Courier New"/>
            </a:endParaRPr>
          </a:p>
          <a:p>
            <a:pPr indent="457200" lvl="0" marL="0" rtl="0" algn="l">
              <a:spcBef>
                <a:spcPts val="0"/>
              </a:spcBef>
              <a:spcAft>
                <a:spcPts val="0"/>
              </a:spcAft>
              <a:buNone/>
            </a:pPr>
            <a:r>
              <a:rPr b="1" lang="en-US">
                <a:solidFill>
                  <a:srgbClr val="2E95D3"/>
                </a:solidFill>
                <a:latin typeface="Courier New"/>
                <a:ea typeface="Courier New"/>
                <a:cs typeface="Courier New"/>
                <a:sym typeface="Courier New"/>
              </a:rPr>
              <a:t>private</a:t>
            </a:r>
            <a:r>
              <a:rPr b="1" lang="en-US">
                <a:solidFill>
                  <a:srgbClr val="FFFFFF"/>
                </a:solidFill>
                <a:latin typeface="Courier New"/>
                <a:ea typeface="Courier New"/>
                <a:cs typeface="Courier New"/>
                <a:sym typeface="Courier New"/>
              </a:rPr>
              <a:t> </a:t>
            </a:r>
            <a:r>
              <a:rPr b="1" lang="en-US">
                <a:solidFill>
                  <a:schemeClr val="dk1"/>
                </a:solidFill>
                <a:latin typeface="Courier New"/>
                <a:ea typeface="Courier New"/>
                <a:cs typeface="Courier New"/>
                <a:sym typeface="Courier New"/>
              </a:rPr>
              <a:t>String marca;</a:t>
            </a:r>
            <a:r>
              <a:rPr b="1" lang="en-US">
                <a:solidFill>
                  <a:srgbClr val="FFFFFF"/>
                </a:solidFill>
                <a:latin typeface="Courier New"/>
                <a:ea typeface="Courier New"/>
                <a:cs typeface="Courier New"/>
                <a:sym typeface="Courier New"/>
              </a:rPr>
              <a:t> </a:t>
            </a:r>
            <a:endParaRPr b="1">
              <a:solidFill>
                <a:srgbClr val="FFFFFF"/>
              </a:solidFill>
              <a:latin typeface="Courier New"/>
              <a:ea typeface="Courier New"/>
              <a:cs typeface="Courier New"/>
              <a:sym typeface="Courier New"/>
            </a:endParaRPr>
          </a:p>
          <a:p>
            <a:pPr indent="457200" lvl="0" marL="0" rtl="0" algn="l">
              <a:spcBef>
                <a:spcPts val="0"/>
              </a:spcBef>
              <a:spcAft>
                <a:spcPts val="0"/>
              </a:spcAft>
              <a:buNone/>
            </a:pPr>
            <a:r>
              <a:rPr b="1" lang="en-US">
                <a:solidFill>
                  <a:srgbClr val="2E95D3"/>
                </a:solidFill>
                <a:latin typeface="Courier New"/>
                <a:ea typeface="Courier New"/>
                <a:cs typeface="Courier New"/>
                <a:sym typeface="Courier New"/>
              </a:rPr>
              <a:t>private</a:t>
            </a:r>
            <a:r>
              <a:rPr b="1" lang="en-US">
                <a:solidFill>
                  <a:srgbClr val="FFFFFF"/>
                </a:solidFill>
                <a:latin typeface="Courier New"/>
                <a:ea typeface="Courier New"/>
                <a:cs typeface="Courier New"/>
                <a:sym typeface="Courier New"/>
              </a:rPr>
              <a:t> </a:t>
            </a:r>
            <a:r>
              <a:rPr b="1" lang="en-US">
                <a:solidFill>
                  <a:schemeClr val="dk1"/>
                </a:solidFill>
                <a:latin typeface="Courier New"/>
                <a:ea typeface="Courier New"/>
                <a:cs typeface="Courier New"/>
                <a:sym typeface="Courier New"/>
              </a:rPr>
              <a:t>String modelo;</a:t>
            </a:r>
            <a:r>
              <a:rPr b="1" lang="en-US">
                <a:solidFill>
                  <a:srgbClr val="FFFFFF"/>
                </a:solidFill>
                <a:latin typeface="Courier New"/>
                <a:ea typeface="Courier New"/>
                <a:cs typeface="Courier New"/>
                <a:sym typeface="Courier New"/>
              </a:rPr>
              <a:t> </a:t>
            </a:r>
            <a:endParaRPr b="1">
              <a:solidFill>
                <a:srgbClr val="FFFFFF"/>
              </a:solidFill>
              <a:latin typeface="Courier New"/>
              <a:ea typeface="Courier New"/>
              <a:cs typeface="Courier New"/>
              <a:sym typeface="Courier New"/>
            </a:endParaRPr>
          </a:p>
          <a:p>
            <a:pPr indent="457200" lvl="0" marL="0" rtl="0" algn="l">
              <a:spcBef>
                <a:spcPts val="0"/>
              </a:spcBef>
              <a:spcAft>
                <a:spcPts val="0"/>
              </a:spcAft>
              <a:buNone/>
            </a:pPr>
            <a:r>
              <a:rPr b="1" lang="en-US">
                <a:solidFill>
                  <a:srgbClr val="2E95D3"/>
                </a:solidFill>
                <a:latin typeface="Courier New"/>
                <a:ea typeface="Courier New"/>
                <a:cs typeface="Courier New"/>
                <a:sym typeface="Courier New"/>
              </a:rPr>
              <a:t>public</a:t>
            </a:r>
            <a:r>
              <a:rPr b="1" lang="en-US">
                <a:solidFill>
                  <a:srgbClr val="FFFFFF"/>
                </a:solidFill>
                <a:latin typeface="Courier New"/>
                <a:ea typeface="Courier New"/>
                <a:cs typeface="Courier New"/>
                <a:sym typeface="Courier New"/>
              </a:rPr>
              <a:t> </a:t>
            </a:r>
            <a:r>
              <a:rPr b="1" lang="en-US">
                <a:solidFill>
                  <a:srgbClr val="F22C3D"/>
                </a:solidFill>
                <a:latin typeface="Courier New"/>
                <a:ea typeface="Courier New"/>
                <a:cs typeface="Courier New"/>
                <a:sym typeface="Courier New"/>
              </a:rPr>
              <a:t>Coche</a:t>
            </a:r>
            <a:r>
              <a:rPr b="1" lang="en-US">
                <a:solidFill>
                  <a:schemeClr val="dk1"/>
                </a:solidFill>
                <a:latin typeface="Courier New"/>
                <a:ea typeface="Courier New"/>
                <a:cs typeface="Courier New"/>
                <a:sym typeface="Courier New"/>
              </a:rPr>
              <a:t>(String marca, String modelo) { </a:t>
            </a:r>
            <a:endParaRPr b="1">
              <a:solidFill>
                <a:schemeClr val="dk1"/>
              </a:solidFill>
              <a:latin typeface="Courier New"/>
              <a:ea typeface="Courier New"/>
              <a:cs typeface="Courier New"/>
              <a:sym typeface="Courier New"/>
            </a:endParaRPr>
          </a:p>
          <a:p>
            <a:pPr indent="457200" lvl="0" marL="457200" rtl="0" algn="l">
              <a:spcBef>
                <a:spcPts val="0"/>
              </a:spcBef>
              <a:spcAft>
                <a:spcPts val="0"/>
              </a:spcAft>
              <a:buNone/>
            </a:pPr>
            <a:r>
              <a:rPr b="1" lang="en-US">
                <a:solidFill>
                  <a:srgbClr val="E9950C"/>
                </a:solidFill>
                <a:latin typeface="Courier New"/>
                <a:ea typeface="Courier New"/>
                <a:cs typeface="Courier New"/>
                <a:sym typeface="Courier New"/>
              </a:rPr>
              <a:t>this</a:t>
            </a:r>
            <a:r>
              <a:rPr b="1" lang="en-US">
                <a:solidFill>
                  <a:schemeClr val="dk1"/>
                </a:solidFill>
                <a:latin typeface="Courier New"/>
                <a:ea typeface="Courier New"/>
                <a:cs typeface="Courier New"/>
                <a:sym typeface="Courier New"/>
              </a:rPr>
              <a:t>.marca = marca;</a:t>
            </a:r>
            <a:r>
              <a:rPr b="1" lang="en-US">
                <a:solidFill>
                  <a:srgbClr val="FFFFFF"/>
                </a:solidFill>
                <a:latin typeface="Courier New"/>
                <a:ea typeface="Courier New"/>
                <a:cs typeface="Courier New"/>
                <a:sym typeface="Courier New"/>
              </a:rPr>
              <a:t> </a:t>
            </a:r>
            <a:endParaRPr b="1">
              <a:solidFill>
                <a:srgbClr val="FFFFFF"/>
              </a:solidFill>
              <a:latin typeface="Courier New"/>
              <a:ea typeface="Courier New"/>
              <a:cs typeface="Courier New"/>
              <a:sym typeface="Courier New"/>
            </a:endParaRPr>
          </a:p>
          <a:p>
            <a:pPr indent="457200" lvl="0" marL="457200" rtl="0" algn="l">
              <a:spcBef>
                <a:spcPts val="0"/>
              </a:spcBef>
              <a:spcAft>
                <a:spcPts val="0"/>
              </a:spcAft>
              <a:buNone/>
            </a:pPr>
            <a:r>
              <a:rPr b="1" lang="en-US">
                <a:solidFill>
                  <a:srgbClr val="E9950C"/>
                </a:solidFill>
                <a:latin typeface="Courier New"/>
                <a:ea typeface="Courier New"/>
                <a:cs typeface="Courier New"/>
                <a:sym typeface="Courier New"/>
              </a:rPr>
              <a:t>this</a:t>
            </a:r>
            <a:r>
              <a:rPr b="1" lang="en-US">
                <a:solidFill>
                  <a:schemeClr val="dk1"/>
                </a:solidFill>
                <a:latin typeface="Courier New"/>
                <a:ea typeface="Courier New"/>
                <a:cs typeface="Courier New"/>
                <a:sym typeface="Courier New"/>
              </a:rPr>
              <a:t>.modelo = modelo; } </a:t>
            </a:r>
            <a:endParaRPr b="1">
              <a:solidFill>
                <a:schemeClr val="dk1"/>
              </a:solidFill>
              <a:latin typeface="Courier New"/>
              <a:ea typeface="Courier New"/>
              <a:cs typeface="Courier New"/>
              <a:sym typeface="Courier New"/>
            </a:endParaRPr>
          </a:p>
          <a:p>
            <a:pPr indent="457200" lvl="0" marL="0" rtl="0" algn="l">
              <a:spcBef>
                <a:spcPts val="0"/>
              </a:spcBef>
              <a:spcAft>
                <a:spcPts val="0"/>
              </a:spcAft>
              <a:buNone/>
            </a:pPr>
            <a:r>
              <a:rPr b="1" lang="en-US">
                <a:solidFill>
                  <a:srgbClr val="2E95D3"/>
                </a:solidFill>
                <a:latin typeface="Courier New"/>
                <a:ea typeface="Courier New"/>
                <a:cs typeface="Courier New"/>
                <a:sym typeface="Courier New"/>
              </a:rPr>
              <a:t>public</a:t>
            </a:r>
            <a:r>
              <a:rPr b="1" lang="en-US">
                <a:solidFill>
                  <a:srgbClr val="FFFFFF"/>
                </a:solidFill>
                <a:latin typeface="Courier New"/>
                <a:ea typeface="Courier New"/>
                <a:cs typeface="Courier New"/>
                <a:sym typeface="Courier New"/>
              </a:rPr>
              <a:t> </a:t>
            </a:r>
            <a:r>
              <a:rPr b="1" lang="en-US">
                <a:solidFill>
                  <a:srgbClr val="2E95D3"/>
                </a:solidFill>
                <a:latin typeface="Courier New"/>
                <a:ea typeface="Courier New"/>
                <a:cs typeface="Courier New"/>
                <a:sym typeface="Courier New"/>
              </a:rPr>
              <a:t>void</a:t>
            </a:r>
            <a:r>
              <a:rPr b="1" lang="en-US">
                <a:solidFill>
                  <a:srgbClr val="FFFFFF"/>
                </a:solidFill>
                <a:latin typeface="Courier New"/>
                <a:ea typeface="Courier New"/>
                <a:cs typeface="Courier New"/>
                <a:sym typeface="Courier New"/>
              </a:rPr>
              <a:t> </a:t>
            </a:r>
            <a:r>
              <a:rPr b="1" lang="en-US">
                <a:solidFill>
                  <a:srgbClr val="F22C3D"/>
                </a:solidFill>
                <a:latin typeface="Courier New"/>
                <a:ea typeface="Courier New"/>
                <a:cs typeface="Courier New"/>
                <a:sym typeface="Courier New"/>
              </a:rPr>
              <a:t>arrancar</a:t>
            </a:r>
            <a:r>
              <a:rPr b="1" lang="en-US">
                <a:solidFill>
                  <a:schemeClr val="dk1"/>
                </a:solidFill>
                <a:latin typeface="Courier New"/>
                <a:ea typeface="Courier New"/>
                <a:cs typeface="Courier New"/>
                <a:sym typeface="Courier New"/>
              </a:rPr>
              <a:t>() {</a:t>
            </a:r>
            <a:r>
              <a:rPr b="1" lang="en-US">
                <a:solidFill>
                  <a:srgbClr val="FFFFFF"/>
                </a:solidFill>
                <a:latin typeface="Courier New"/>
                <a:ea typeface="Courier New"/>
                <a:cs typeface="Courier New"/>
                <a:sym typeface="Courier New"/>
              </a:rPr>
              <a:t> </a:t>
            </a:r>
            <a:endParaRPr b="1">
              <a:solidFill>
                <a:srgbClr val="FFFFFF"/>
              </a:solidFill>
              <a:latin typeface="Courier New"/>
              <a:ea typeface="Courier New"/>
              <a:cs typeface="Courier New"/>
              <a:sym typeface="Courier New"/>
            </a:endParaRPr>
          </a:p>
          <a:p>
            <a:pPr indent="457200" lvl="0" marL="457200" rtl="0" algn="l">
              <a:spcBef>
                <a:spcPts val="0"/>
              </a:spcBef>
              <a:spcAft>
                <a:spcPts val="0"/>
              </a:spcAft>
              <a:buNone/>
            </a:pPr>
            <a:r>
              <a:rPr b="1" lang="en-US">
                <a:solidFill>
                  <a:schemeClr val="dk1"/>
                </a:solidFill>
                <a:latin typeface="Courier New"/>
                <a:ea typeface="Courier New"/>
                <a:cs typeface="Courier New"/>
                <a:sym typeface="Courier New"/>
              </a:rPr>
              <a:t>System.out.println(</a:t>
            </a:r>
            <a:r>
              <a:rPr b="1" lang="en-US">
                <a:solidFill>
                  <a:srgbClr val="00A67D"/>
                </a:solidFill>
                <a:latin typeface="Courier New"/>
                <a:ea typeface="Courier New"/>
                <a:cs typeface="Courier New"/>
                <a:sym typeface="Courier New"/>
              </a:rPr>
              <a:t>"El coche "</a:t>
            </a:r>
            <a:r>
              <a:rPr b="1" lang="en-US">
                <a:solidFill>
                  <a:srgbClr val="FFFFFF"/>
                </a:solidFill>
                <a:latin typeface="Courier New"/>
                <a:ea typeface="Courier New"/>
                <a:cs typeface="Courier New"/>
                <a:sym typeface="Courier New"/>
              </a:rPr>
              <a:t> </a:t>
            </a:r>
            <a:r>
              <a:rPr b="1" lang="en-US">
                <a:solidFill>
                  <a:schemeClr val="dk1"/>
                </a:solidFill>
                <a:latin typeface="Courier New"/>
                <a:ea typeface="Courier New"/>
                <a:cs typeface="Courier New"/>
                <a:sym typeface="Courier New"/>
              </a:rPr>
              <a:t>+ marca + </a:t>
            </a:r>
            <a:r>
              <a:rPr b="1" lang="en-US">
                <a:solidFill>
                  <a:srgbClr val="00A67D"/>
                </a:solidFill>
                <a:latin typeface="Courier New"/>
                <a:ea typeface="Courier New"/>
                <a:cs typeface="Courier New"/>
                <a:sym typeface="Courier New"/>
              </a:rPr>
              <a:t>" "</a:t>
            </a:r>
            <a:r>
              <a:rPr b="1" lang="en-US">
                <a:solidFill>
                  <a:srgbClr val="FFFFFF"/>
                </a:solidFill>
                <a:latin typeface="Courier New"/>
                <a:ea typeface="Courier New"/>
                <a:cs typeface="Courier New"/>
                <a:sym typeface="Courier New"/>
              </a:rPr>
              <a:t> </a:t>
            </a:r>
            <a:r>
              <a:rPr b="1" lang="en-US">
                <a:solidFill>
                  <a:schemeClr val="dk1"/>
                </a:solidFill>
                <a:latin typeface="Courier New"/>
                <a:ea typeface="Courier New"/>
                <a:cs typeface="Courier New"/>
                <a:sym typeface="Courier New"/>
              </a:rPr>
              <a:t>+ modelo +</a:t>
            </a:r>
            <a:r>
              <a:rPr b="1" lang="en-US">
                <a:solidFill>
                  <a:srgbClr val="FFFFFF"/>
                </a:solidFill>
                <a:latin typeface="Courier New"/>
                <a:ea typeface="Courier New"/>
                <a:cs typeface="Courier New"/>
                <a:sym typeface="Courier New"/>
              </a:rPr>
              <a:t> </a:t>
            </a:r>
            <a:r>
              <a:rPr b="1" lang="en-US">
                <a:solidFill>
                  <a:srgbClr val="00A67D"/>
                </a:solidFill>
                <a:latin typeface="Courier New"/>
                <a:ea typeface="Courier New"/>
                <a:cs typeface="Courier New"/>
                <a:sym typeface="Courier New"/>
              </a:rPr>
              <a:t>" ha arrancado."</a:t>
            </a:r>
            <a:r>
              <a:rPr b="1" lang="en-US">
                <a:solidFill>
                  <a:schemeClr val="dk1"/>
                </a:solidFill>
                <a:latin typeface="Courier New"/>
                <a:ea typeface="Courier New"/>
                <a:cs typeface="Courier New"/>
                <a:sym typeface="Courier New"/>
              </a:rPr>
              <a:t>); }</a:t>
            </a:r>
            <a:r>
              <a:rPr b="1" lang="en-US">
                <a:solidFill>
                  <a:srgbClr val="FFFFFF"/>
                </a:solidFill>
                <a:latin typeface="Courier New"/>
                <a:ea typeface="Courier New"/>
                <a:cs typeface="Courier New"/>
                <a:sym typeface="Courier New"/>
              </a:rPr>
              <a:t> </a:t>
            </a:r>
            <a:endParaRPr b="1">
              <a:solidFill>
                <a:srgbClr val="FFFFFF"/>
              </a:solidFill>
              <a:latin typeface="Courier New"/>
              <a:ea typeface="Courier New"/>
              <a:cs typeface="Courier New"/>
              <a:sym typeface="Courier New"/>
            </a:endParaRPr>
          </a:p>
          <a:p>
            <a:pPr indent="0" lvl="0" marL="457200" rtl="0" algn="l">
              <a:spcBef>
                <a:spcPts val="0"/>
              </a:spcBef>
              <a:spcAft>
                <a:spcPts val="0"/>
              </a:spcAft>
              <a:buNone/>
            </a:pPr>
            <a:r>
              <a:rPr b="1" lang="en-US">
                <a:solidFill>
                  <a:srgbClr val="2E95D3"/>
                </a:solidFill>
                <a:latin typeface="Courier New"/>
                <a:ea typeface="Courier New"/>
                <a:cs typeface="Courier New"/>
                <a:sym typeface="Courier New"/>
              </a:rPr>
              <a:t>public</a:t>
            </a:r>
            <a:r>
              <a:rPr b="1" lang="en-US">
                <a:solidFill>
                  <a:srgbClr val="FFFFFF"/>
                </a:solidFill>
                <a:latin typeface="Courier New"/>
                <a:ea typeface="Courier New"/>
                <a:cs typeface="Courier New"/>
                <a:sym typeface="Courier New"/>
              </a:rPr>
              <a:t> </a:t>
            </a:r>
            <a:r>
              <a:rPr b="1" lang="en-US">
                <a:solidFill>
                  <a:srgbClr val="2E95D3"/>
                </a:solidFill>
                <a:latin typeface="Courier New"/>
                <a:ea typeface="Courier New"/>
                <a:cs typeface="Courier New"/>
                <a:sym typeface="Courier New"/>
              </a:rPr>
              <a:t>void</a:t>
            </a:r>
            <a:r>
              <a:rPr b="1" lang="en-US">
                <a:solidFill>
                  <a:srgbClr val="FFFFFF"/>
                </a:solidFill>
                <a:latin typeface="Courier New"/>
                <a:ea typeface="Courier New"/>
                <a:cs typeface="Courier New"/>
                <a:sym typeface="Courier New"/>
              </a:rPr>
              <a:t> </a:t>
            </a:r>
            <a:r>
              <a:rPr b="1" lang="en-US">
                <a:solidFill>
                  <a:srgbClr val="F22C3D"/>
                </a:solidFill>
                <a:latin typeface="Courier New"/>
                <a:ea typeface="Courier New"/>
                <a:cs typeface="Courier New"/>
                <a:sym typeface="Courier New"/>
              </a:rPr>
              <a:t>detener</a:t>
            </a:r>
            <a:r>
              <a:rPr b="1" lang="en-US">
                <a:solidFill>
                  <a:schemeClr val="dk1"/>
                </a:solidFill>
                <a:latin typeface="Courier New"/>
                <a:ea typeface="Courier New"/>
                <a:cs typeface="Courier New"/>
                <a:sym typeface="Courier New"/>
              </a:rPr>
              <a:t>() {</a:t>
            </a:r>
            <a:r>
              <a:rPr b="1" lang="en-US">
                <a:solidFill>
                  <a:srgbClr val="FFFFFF"/>
                </a:solidFill>
                <a:latin typeface="Courier New"/>
                <a:ea typeface="Courier New"/>
                <a:cs typeface="Courier New"/>
                <a:sym typeface="Courier New"/>
              </a:rPr>
              <a:t> </a:t>
            </a:r>
            <a:endParaRPr b="1">
              <a:solidFill>
                <a:srgbClr val="FFFFFF"/>
              </a:solidFill>
              <a:latin typeface="Courier New"/>
              <a:ea typeface="Courier New"/>
              <a:cs typeface="Courier New"/>
              <a:sym typeface="Courier New"/>
            </a:endParaRPr>
          </a:p>
          <a:p>
            <a:pPr indent="0" lvl="0" marL="457200" rtl="0" algn="l">
              <a:spcBef>
                <a:spcPts val="0"/>
              </a:spcBef>
              <a:spcAft>
                <a:spcPts val="0"/>
              </a:spcAft>
              <a:buNone/>
            </a:pPr>
            <a:r>
              <a:rPr b="1" lang="en-US">
                <a:solidFill>
                  <a:schemeClr val="dk1"/>
                </a:solidFill>
                <a:latin typeface="Courier New"/>
                <a:ea typeface="Courier New"/>
                <a:cs typeface="Courier New"/>
                <a:sym typeface="Courier New"/>
              </a:rPr>
              <a:t>System.out.println(</a:t>
            </a:r>
            <a:r>
              <a:rPr b="1" lang="en-US">
                <a:solidFill>
                  <a:srgbClr val="00A67D"/>
                </a:solidFill>
                <a:latin typeface="Courier New"/>
                <a:ea typeface="Courier New"/>
                <a:cs typeface="Courier New"/>
                <a:sym typeface="Courier New"/>
              </a:rPr>
              <a:t>"El coche "</a:t>
            </a:r>
            <a:r>
              <a:rPr b="1" lang="en-US">
                <a:solidFill>
                  <a:srgbClr val="FFFFFF"/>
                </a:solidFill>
                <a:latin typeface="Courier New"/>
                <a:ea typeface="Courier New"/>
                <a:cs typeface="Courier New"/>
                <a:sym typeface="Courier New"/>
              </a:rPr>
              <a:t> </a:t>
            </a:r>
            <a:r>
              <a:rPr b="1" lang="en-US">
                <a:solidFill>
                  <a:schemeClr val="dk1"/>
                </a:solidFill>
                <a:latin typeface="Courier New"/>
                <a:ea typeface="Courier New"/>
                <a:cs typeface="Courier New"/>
                <a:sym typeface="Courier New"/>
              </a:rPr>
              <a:t>+ marca +</a:t>
            </a:r>
            <a:r>
              <a:rPr b="1" lang="en-US">
                <a:solidFill>
                  <a:srgbClr val="FFFFFF"/>
                </a:solidFill>
                <a:latin typeface="Courier New"/>
                <a:ea typeface="Courier New"/>
                <a:cs typeface="Courier New"/>
                <a:sym typeface="Courier New"/>
              </a:rPr>
              <a:t> </a:t>
            </a:r>
            <a:r>
              <a:rPr b="1" lang="en-US">
                <a:solidFill>
                  <a:srgbClr val="00A67D"/>
                </a:solidFill>
                <a:latin typeface="Courier New"/>
                <a:ea typeface="Courier New"/>
                <a:cs typeface="Courier New"/>
                <a:sym typeface="Courier New"/>
              </a:rPr>
              <a:t>" "</a:t>
            </a:r>
            <a:r>
              <a:rPr b="1" lang="en-US">
                <a:solidFill>
                  <a:srgbClr val="FFFFFF"/>
                </a:solidFill>
                <a:latin typeface="Courier New"/>
                <a:ea typeface="Courier New"/>
                <a:cs typeface="Courier New"/>
                <a:sym typeface="Courier New"/>
              </a:rPr>
              <a:t> </a:t>
            </a:r>
            <a:r>
              <a:rPr b="1" lang="en-US">
                <a:solidFill>
                  <a:schemeClr val="dk1"/>
                </a:solidFill>
                <a:latin typeface="Courier New"/>
                <a:ea typeface="Courier New"/>
                <a:cs typeface="Courier New"/>
                <a:sym typeface="Courier New"/>
              </a:rPr>
              <a:t>+ modelo +</a:t>
            </a:r>
            <a:r>
              <a:rPr b="1" lang="en-US">
                <a:solidFill>
                  <a:srgbClr val="FFFFFF"/>
                </a:solidFill>
                <a:latin typeface="Courier New"/>
                <a:ea typeface="Courier New"/>
                <a:cs typeface="Courier New"/>
                <a:sym typeface="Courier New"/>
              </a:rPr>
              <a:t> </a:t>
            </a:r>
            <a:r>
              <a:rPr b="1" lang="en-US">
                <a:solidFill>
                  <a:srgbClr val="00A67D"/>
                </a:solidFill>
                <a:latin typeface="Courier New"/>
                <a:ea typeface="Courier New"/>
                <a:cs typeface="Courier New"/>
                <a:sym typeface="Courier New"/>
              </a:rPr>
              <a:t>" se ha detenido."</a:t>
            </a:r>
            <a:r>
              <a:rPr b="1" lang="en-US">
                <a:solidFill>
                  <a:schemeClr val="dk1"/>
                </a:solidFill>
                <a:latin typeface="Courier New"/>
                <a:ea typeface="Courier New"/>
                <a:cs typeface="Courier New"/>
                <a:sym typeface="Courier New"/>
              </a:rPr>
              <a:t>); } }</a:t>
            </a:r>
            <a:endParaRPr b="1">
              <a:solidFill>
                <a:schemeClr val="dk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34" name="Shape 934"/>
        <p:cNvGrpSpPr/>
        <p:nvPr/>
      </p:nvGrpSpPr>
      <p:grpSpPr>
        <a:xfrm>
          <a:off x="0" y="0"/>
          <a:ext cx="0" cy="0"/>
          <a:chOff x="0" y="0"/>
          <a:chExt cx="0" cy="0"/>
        </a:xfrm>
      </p:grpSpPr>
      <p:sp>
        <p:nvSpPr>
          <p:cNvPr id="935" name="Google Shape;935;g28ba507a54a_0_40"/>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36" name="Google Shape;936;g28ba507a54a_0_40"/>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37" name="Google Shape;937;g28ba507a54a_0_40"/>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938" name="Google Shape;938;g28ba507a54a_0_40"/>
          <p:cNvPicPr preferRelativeResize="0"/>
          <p:nvPr/>
        </p:nvPicPr>
        <p:blipFill rotWithShape="1">
          <a:blip r:embed="rId3">
            <a:alphaModFix/>
          </a:blip>
          <a:srcRect b="17582" l="0" r="0" t="17296"/>
          <a:stretch/>
        </p:blipFill>
        <p:spPr>
          <a:xfrm>
            <a:off x="0" y="0"/>
            <a:ext cx="2825825" cy="1051600"/>
          </a:xfrm>
          <a:prstGeom prst="rect">
            <a:avLst/>
          </a:prstGeom>
          <a:noFill/>
          <a:ln>
            <a:noFill/>
          </a:ln>
        </p:spPr>
      </p:pic>
      <p:sp>
        <p:nvSpPr>
          <p:cNvPr id="939" name="Google Shape;939;g28ba507a54a_0_40"/>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g28ba507a54a_0_40"/>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941" name="Google Shape;941;g28ba507a54a_0_40"/>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g28ba507a54a_0_40"/>
          <p:cNvSpPr txBox="1"/>
          <p:nvPr/>
        </p:nvSpPr>
        <p:spPr>
          <a:xfrm>
            <a:off x="430275" y="1553625"/>
            <a:ext cx="5585700" cy="5694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500"/>
              <a:buFont typeface="Arial"/>
              <a:buNone/>
            </a:pPr>
            <a:r>
              <a:rPr b="1" i="0" lang="en-US" sz="2500" u="none" cap="none" strike="noStrike">
                <a:solidFill>
                  <a:srgbClr val="00AEAA"/>
                </a:solidFill>
                <a:latin typeface="Trebuchet MS"/>
                <a:ea typeface="Trebuchet MS"/>
                <a:cs typeface="Trebuchet MS"/>
                <a:sym typeface="Trebuchet MS"/>
              </a:rPr>
              <a:t>¿</a:t>
            </a:r>
            <a:r>
              <a:rPr b="1" lang="en-US" sz="2500">
                <a:solidFill>
                  <a:srgbClr val="00AEAA"/>
                </a:solidFill>
                <a:latin typeface="Trebuchet MS"/>
                <a:ea typeface="Trebuchet MS"/>
                <a:cs typeface="Trebuchet MS"/>
                <a:sym typeface="Trebuchet MS"/>
              </a:rPr>
              <a:t>Cómo lo uso</a:t>
            </a:r>
            <a:r>
              <a:rPr b="1" i="0" lang="en-US" sz="2500" u="none" cap="none" strike="noStrike">
                <a:solidFill>
                  <a:srgbClr val="00AEAA"/>
                </a:solidFill>
                <a:latin typeface="Trebuchet MS"/>
                <a:ea typeface="Trebuchet MS"/>
                <a:cs typeface="Trebuchet MS"/>
                <a:sym typeface="Trebuchet MS"/>
              </a:rPr>
              <a:t>?</a:t>
            </a:r>
            <a:endParaRPr b="1" i="0" sz="2500" u="none" cap="none" strike="noStrike">
              <a:solidFill>
                <a:srgbClr val="00AEAA"/>
              </a:solidFill>
              <a:latin typeface="Trebuchet MS"/>
              <a:ea typeface="Trebuchet MS"/>
              <a:cs typeface="Trebuchet MS"/>
              <a:sym typeface="Trebuchet MS"/>
            </a:endParaRPr>
          </a:p>
        </p:txBody>
      </p:sp>
      <p:sp>
        <p:nvSpPr>
          <p:cNvPr id="943" name="Google Shape;943;g28ba507a54a_0_40"/>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44" name="Google Shape;944;g28ba507a54a_0_40"/>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lang="en-US" sz="2000">
                <a:solidFill>
                  <a:srgbClr val="003870"/>
                </a:solidFill>
                <a:latin typeface="Trebuchet MS"/>
                <a:ea typeface="Trebuchet MS"/>
                <a:cs typeface="Trebuchet MS"/>
                <a:sym typeface="Trebuchet MS"/>
              </a:rPr>
              <a:t>Métodos en Java</a:t>
            </a:r>
            <a:endParaRPr b="0" i="0" sz="2000" u="none" cap="none" strike="noStrike">
              <a:solidFill>
                <a:srgbClr val="003870"/>
              </a:solidFill>
              <a:latin typeface="Courier New"/>
              <a:ea typeface="Courier New"/>
              <a:cs typeface="Courier New"/>
              <a:sym typeface="Courier New"/>
            </a:endParaRPr>
          </a:p>
        </p:txBody>
      </p:sp>
      <p:sp>
        <p:nvSpPr>
          <p:cNvPr id="945" name="Google Shape;945;g28ba507a54a_0_40"/>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46" name="Google Shape;946;g28ba507a54a_0_40"/>
          <p:cNvSpPr txBox="1"/>
          <p:nvPr/>
        </p:nvSpPr>
        <p:spPr>
          <a:xfrm>
            <a:off x="378438" y="2123013"/>
            <a:ext cx="6021600" cy="10158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lang="en-US" sz="1800">
                <a:solidFill>
                  <a:schemeClr val="dk1"/>
                </a:solidFill>
                <a:latin typeface="Trebuchet MS"/>
                <a:ea typeface="Trebuchet MS"/>
                <a:cs typeface="Trebuchet MS"/>
                <a:sym typeface="Trebuchet MS"/>
              </a:rPr>
              <a:t>En este ejemplo, hemos creado una instancia de la clase </a:t>
            </a:r>
            <a:r>
              <a:rPr lang="en-US" sz="1800">
                <a:solidFill>
                  <a:srgbClr val="2AA221"/>
                </a:solidFill>
                <a:latin typeface="Trebuchet MS"/>
                <a:ea typeface="Trebuchet MS"/>
                <a:cs typeface="Trebuchet MS"/>
                <a:sym typeface="Trebuchet MS"/>
              </a:rPr>
              <a:t>Coche</a:t>
            </a:r>
            <a:r>
              <a:rPr lang="en-US" sz="1800">
                <a:solidFill>
                  <a:schemeClr val="dk1"/>
                </a:solidFill>
                <a:latin typeface="Trebuchet MS"/>
                <a:ea typeface="Trebuchet MS"/>
                <a:cs typeface="Trebuchet MS"/>
                <a:sym typeface="Trebuchet MS"/>
              </a:rPr>
              <a:t> llamada </a:t>
            </a:r>
            <a:r>
              <a:rPr lang="en-US" sz="1800">
                <a:solidFill>
                  <a:srgbClr val="2AA221"/>
                </a:solidFill>
                <a:latin typeface="Trebuchet MS"/>
                <a:ea typeface="Trebuchet MS"/>
                <a:cs typeface="Trebuchet MS"/>
                <a:sym typeface="Trebuchet MS"/>
              </a:rPr>
              <a:t>miCoche</a:t>
            </a:r>
            <a:r>
              <a:rPr lang="en-US" sz="1800">
                <a:solidFill>
                  <a:schemeClr val="dk1"/>
                </a:solidFill>
                <a:latin typeface="Trebuchet MS"/>
                <a:ea typeface="Trebuchet MS"/>
                <a:cs typeface="Trebuchet MS"/>
                <a:sym typeface="Trebuchet MS"/>
              </a:rPr>
              <a:t> y luego llamamos a los métodos </a:t>
            </a:r>
            <a:r>
              <a:rPr lang="en-US" sz="1800">
                <a:solidFill>
                  <a:srgbClr val="2AA221"/>
                </a:solidFill>
                <a:latin typeface="Trebuchet MS"/>
                <a:ea typeface="Trebuchet MS"/>
                <a:cs typeface="Trebuchet MS"/>
                <a:sym typeface="Trebuchet MS"/>
              </a:rPr>
              <a:t>arrancar</a:t>
            </a:r>
            <a:r>
              <a:rPr lang="en-US" sz="1800">
                <a:solidFill>
                  <a:schemeClr val="dk1"/>
                </a:solidFill>
                <a:latin typeface="Trebuchet MS"/>
                <a:ea typeface="Trebuchet MS"/>
                <a:cs typeface="Trebuchet MS"/>
                <a:sym typeface="Trebuchet MS"/>
              </a:rPr>
              <a:t> y </a:t>
            </a:r>
            <a:r>
              <a:rPr lang="en-US" sz="1800">
                <a:solidFill>
                  <a:srgbClr val="2AA221"/>
                </a:solidFill>
                <a:latin typeface="Trebuchet MS"/>
                <a:ea typeface="Trebuchet MS"/>
                <a:cs typeface="Trebuchet MS"/>
                <a:sym typeface="Trebuchet MS"/>
              </a:rPr>
              <a:t>detener</a:t>
            </a:r>
            <a:r>
              <a:rPr lang="en-US" sz="1800">
                <a:solidFill>
                  <a:schemeClr val="dk1"/>
                </a:solidFill>
                <a:latin typeface="Trebuchet MS"/>
                <a:ea typeface="Trebuchet MS"/>
                <a:cs typeface="Trebuchet MS"/>
                <a:sym typeface="Trebuchet MS"/>
              </a:rPr>
              <a:t> en esa instancia</a:t>
            </a:r>
            <a:endParaRPr sz="1800">
              <a:solidFill>
                <a:schemeClr val="dk1"/>
              </a:solidFill>
              <a:latin typeface="Trebuchet MS"/>
              <a:ea typeface="Trebuchet MS"/>
              <a:cs typeface="Trebuchet MS"/>
              <a:sym typeface="Trebuchet MS"/>
            </a:endParaRPr>
          </a:p>
        </p:txBody>
      </p:sp>
      <p:sp>
        <p:nvSpPr>
          <p:cNvPr id="947" name="Google Shape;947;g28ba507a54a_0_40"/>
          <p:cNvSpPr txBox="1"/>
          <p:nvPr/>
        </p:nvSpPr>
        <p:spPr>
          <a:xfrm>
            <a:off x="91700" y="3703975"/>
            <a:ext cx="6021600" cy="12621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US">
                <a:solidFill>
                  <a:srgbClr val="2E95D3"/>
                </a:solidFill>
                <a:latin typeface="Courier New"/>
                <a:ea typeface="Courier New"/>
                <a:cs typeface="Courier New"/>
                <a:sym typeface="Courier New"/>
              </a:rPr>
              <a:t>public</a:t>
            </a:r>
            <a:r>
              <a:rPr b="1" lang="en-US">
                <a:solidFill>
                  <a:srgbClr val="FFFFFF"/>
                </a:solidFill>
                <a:latin typeface="Courier New"/>
                <a:ea typeface="Courier New"/>
                <a:cs typeface="Courier New"/>
                <a:sym typeface="Courier New"/>
              </a:rPr>
              <a:t> </a:t>
            </a:r>
            <a:r>
              <a:rPr b="1" lang="en-US">
                <a:solidFill>
                  <a:srgbClr val="2E95D3"/>
                </a:solidFill>
                <a:latin typeface="Courier New"/>
                <a:ea typeface="Courier New"/>
                <a:cs typeface="Courier New"/>
                <a:sym typeface="Courier New"/>
              </a:rPr>
              <a:t>class</a:t>
            </a:r>
            <a:r>
              <a:rPr b="1" lang="en-US">
                <a:solidFill>
                  <a:srgbClr val="FFFFFF"/>
                </a:solidFill>
                <a:latin typeface="Courier New"/>
                <a:ea typeface="Courier New"/>
                <a:cs typeface="Courier New"/>
                <a:sym typeface="Courier New"/>
              </a:rPr>
              <a:t> </a:t>
            </a:r>
            <a:r>
              <a:rPr b="1" lang="en-US">
                <a:solidFill>
                  <a:srgbClr val="F22C3D"/>
                </a:solidFill>
                <a:latin typeface="Courier New"/>
                <a:ea typeface="Courier New"/>
                <a:cs typeface="Courier New"/>
                <a:sym typeface="Courier New"/>
              </a:rPr>
              <a:t>ProgramaCoche</a:t>
            </a:r>
            <a:r>
              <a:rPr b="1" lang="en-US">
                <a:solidFill>
                  <a:srgbClr val="FFFFFF"/>
                </a:solidFill>
                <a:latin typeface="Courier New"/>
                <a:ea typeface="Courier New"/>
                <a:cs typeface="Courier New"/>
                <a:sym typeface="Courier New"/>
              </a:rPr>
              <a:t> </a:t>
            </a:r>
            <a:r>
              <a:rPr b="1" lang="en-US">
                <a:solidFill>
                  <a:schemeClr val="dk1"/>
                </a:solidFill>
                <a:latin typeface="Courier New"/>
                <a:ea typeface="Courier New"/>
                <a:cs typeface="Courier New"/>
                <a:sym typeface="Courier New"/>
              </a:rPr>
              <a:t>{ </a:t>
            </a:r>
            <a:endParaRPr b="1">
              <a:solidFill>
                <a:schemeClr val="dk1"/>
              </a:solidFill>
              <a:latin typeface="Courier New"/>
              <a:ea typeface="Courier New"/>
              <a:cs typeface="Courier New"/>
              <a:sym typeface="Courier New"/>
            </a:endParaRPr>
          </a:p>
          <a:p>
            <a:pPr indent="457200" lvl="0" marL="457200" rtl="0" algn="l">
              <a:spcBef>
                <a:spcPts val="0"/>
              </a:spcBef>
              <a:spcAft>
                <a:spcPts val="0"/>
              </a:spcAft>
              <a:buNone/>
            </a:pPr>
            <a:r>
              <a:rPr b="1" lang="en-US">
                <a:solidFill>
                  <a:srgbClr val="2E95D3"/>
                </a:solidFill>
                <a:latin typeface="Courier New"/>
                <a:ea typeface="Courier New"/>
                <a:cs typeface="Courier New"/>
                <a:sym typeface="Courier New"/>
              </a:rPr>
              <a:t>public</a:t>
            </a:r>
            <a:r>
              <a:rPr b="1" lang="en-US">
                <a:solidFill>
                  <a:srgbClr val="FFFFFF"/>
                </a:solidFill>
                <a:latin typeface="Courier New"/>
                <a:ea typeface="Courier New"/>
                <a:cs typeface="Courier New"/>
                <a:sym typeface="Courier New"/>
              </a:rPr>
              <a:t> </a:t>
            </a:r>
            <a:r>
              <a:rPr b="1" lang="en-US">
                <a:solidFill>
                  <a:srgbClr val="2E95D3"/>
                </a:solidFill>
                <a:latin typeface="Courier New"/>
                <a:ea typeface="Courier New"/>
                <a:cs typeface="Courier New"/>
                <a:sym typeface="Courier New"/>
              </a:rPr>
              <a:t>static</a:t>
            </a:r>
            <a:r>
              <a:rPr b="1" lang="en-US">
                <a:solidFill>
                  <a:srgbClr val="FFFFFF"/>
                </a:solidFill>
                <a:latin typeface="Courier New"/>
                <a:ea typeface="Courier New"/>
                <a:cs typeface="Courier New"/>
                <a:sym typeface="Courier New"/>
              </a:rPr>
              <a:t> </a:t>
            </a:r>
            <a:r>
              <a:rPr b="1" lang="en-US">
                <a:solidFill>
                  <a:srgbClr val="2E95D3"/>
                </a:solidFill>
                <a:latin typeface="Courier New"/>
                <a:ea typeface="Courier New"/>
                <a:cs typeface="Courier New"/>
                <a:sym typeface="Courier New"/>
              </a:rPr>
              <a:t>void</a:t>
            </a:r>
            <a:r>
              <a:rPr b="1" lang="en-US">
                <a:solidFill>
                  <a:srgbClr val="FFFFFF"/>
                </a:solidFill>
                <a:latin typeface="Courier New"/>
                <a:ea typeface="Courier New"/>
                <a:cs typeface="Courier New"/>
                <a:sym typeface="Courier New"/>
              </a:rPr>
              <a:t> </a:t>
            </a:r>
            <a:r>
              <a:rPr b="1" lang="en-US">
                <a:solidFill>
                  <a:srgbClr val="F22C3D"/>
                </a:solidFill>
                <a:latin typeface="Courier New"/>
                <a:ea typeface="Courier New"/>
                <a:cs typeface="Courier New"/>
                <a:sym typeface="Courier New"/>
              </a:rPr>
              <a:t>main</a:t>
            </a:r>
            <a:r>
              <a:rPr b="1" lang="en-US">
                <a:solidFill>
                  <a:schemeClr val="dk1"/>
                </a:solidFill>
                <a:latin typeface="Courier New"/>
                <a:ea typeface="Courier New"/>
                <a:cs typeface="Courier New"/>
                <a:sym typeface="Courier New"/>
              </a:rPr>
              <a:t>(String[] args) { </a:t>
            </a:r>
            <a:endParaRPr b="1">
              <a:solidFill>
                <a:schemeClr val="dk1"/>
              </a:solidFill>
              <a:latin typeface="Courier New"/>
              <a:ea typeface="Courier New"/>
              <a:cs typeface="Courier New"/>
              <a:sym typeface="Courier New"/>
            </a:endParaRPr>
          </a:p>
          <a:p>
            <a:pPr indent="457200" lvl="0" marL="457200" rtl="0" algn="l">
              <a:spcBef>
                <a:spcPts val="0"/>
              </a:spcBef>
              <a:spcAft>
                <a:spcPts val="0"/>
              </a:spcAft>
              <a:buNone/>
            </a:pPr>
            <a:r>
              <a:rPr b="1" lang="en-US">
                <a:solidFill>
                  <a:srgbClr val="DF3079"/>
                </a:solidFill>
                <a:latin typeface="Courier New"/>
                <a:ea typeface="Courier New"/>
                <a:cs typeface="Courier New"/>
                <a:sym typeface="Courier New"/>
              </a:rPr>
              <a:t>Coche</a:t>
            </a:r>
            <a:r>
              <a:rPr b="1" lang="en-US">
                <a:solidFill>
                  <a:srgbClr val="FFFFFF"/>
                </a:solidFill>
                <a:latin typeface="Courier New"/>
                <a:ea typeface="Courier New"/>
                <a:cs typeface="Courier New"/>
                <a:sym typeface="Courier New"/>
              </a:rPr>
              <a:t> </a:t>
            </a:r>
            <a:r>
              <a:rPr b="1" lang="en-US">
                <a:solidFill>
                  <a:srgbClr val="DF3079"/>
                </a:solidFill>
                <a:latin typeface="Courier New"/>
                <a:ea typeface="Courier New"/>
                <a:cs typeface="Courier New"/>
                <a:sym typeface="Courier New"/>
              </a:rPr>
              <a:t>miCoche</a:t>
            </a:r>
            <a:r>
              <a:rPr b="1" lang="en-US">
                <a:solidFill>
                  <a:srgbClr val="FFFFFF"/>
                </a:solidFill>
                <a:latin typeface="Courier New"/>
                <a:ea typeface="Courier New"/>
                <a:cs typeface="Courier New"/>
                <a:sym typeface="Courier New"/>
              </a:rPr>
              <a:t> </a:t>
            </a:r>
            <a:r>
              <a:rPr b="1" lang="en-US">
                <a:solidFill>
                  <a:schemeClr val="dk1"/>
                </a:solidFill>
                <a:latin typeface="Courier New"/>
                <a:ea typeface="Courier New"/>
                <a:cs typeface="Courier New"/>
                <a:sym typeface="Courier New"/>
              </a:rPr>
              <a:t>= </a:t>
            </a:r>
            <a:r>
              <a:rPr b="1" lang="en-US">
                <a:solidFill>
                  <a:srgbClr val="2E95D3"/>
                </a:solidFill>
                <a:latin typeface="Courier New"/>
                <a:ea typeface="Courier New"/>
                <a:cs typeface="Courier New"/>
                <a:sym typeface="Courier New"/>
              </a:rPr>
              <a:t>new</a:t>
            </a:r>
            <a:r>
              <a:rPr b="1" lang="en-US">
                <a:solidFill>
                  <a:srgbClr val="FFFFFF"/>
                </a:solidFill>
                <a:latin typeface="Courier New"/>
                <a:ea typeface="Courier New"/>
                <a:cs typeface="Courier New"/>
                <a:sym typeface="Courier New"/>
              </a:rPr>
              <a:t> </a:t>
            </a:r>
            <a:r>
              <a:rPr b="1" lang="en-US">
                <a:solidFill>
                  <a:srgbClr val="F22C3D"/>
                </a:solidFill>
                <a:latin typeface="Courier New"/>
                <a:ea typeface="Courier New"/>
                <a:cs typeface="Courier New"/>
                <a:sym typeface="Courier New"/>
              </a:rPr>
              <a:t>Coche</a:t>
            </a:r>
            <a:r>
              <a:rPr b="1" lang="en-US">
                <a:solidFill>
                  <a:schemeClr val="dk1"/>
                </a:solidFill>
                <a:latin typeface="Courier New"/>
                <a:ea typeface="Courier New"/>
                <a:cs typeface="Courier New"/>
                <a:sym typeface="Courier New"/>
              </a:rPr>
              <a:t>(</a:t>
            </a:r>
            <a:r>
              <a:rPr b="1" lang="en-US">
                <a:solidFill>
                  <a:srgbClr val="00A67D"/>
                </a:solidFill>
                <a:latin typeface="Courier New"/>
                <a:ea typeface="Courier New"/>
                <a:cs typeface="Courier New"/>
                <a:sym typeface="Courier New"/>
              </a:rPr>
              <a:t>"Toyota"</a:t>
            </a:r>
            <a:r>
              <a:rPr b="1" lang="en-US">
                <a:solidFill>
                  <a:schemeClr val="dk1"/>
                </a:solidFill>
                <a:latin typeface="Courier New"/>
                <a:ea typeface="Courier New"/>
                <a:cs typeface="Courier New"/>
                <a:sym typeface="Courier New"/>
              </a:rPr>
              <a:t>,</a:t>
            </a:r>
            <a:r>
              <a:rPr b="1" lang="en-US">
                <a:solidFill>
                  <a:srgbClr val="FFFFFF"/>
                </a:solidFill>
                <a:latin typeface="Courier New"/>
                <a:ea typeface="Courier New"/>
                <a:cs typeface="Courier New"/>
                <a:sym typeface="Courier New"/>
              </a:rPr>
              <a:t> </a:t>
            </a:r>
            <a:r>
              <a:rPr b="1" lang="en-US">
                <a:solidFill>
                  <a:srgbClr val="00A67D"/>
                </a:solidFill>
                <a:latin typeface="Courier New"/>
                <a:ea typeface="Courier New"/>
                <a:cs typeface="Courier New"/>
                <a:sym typeface="Courier New"/>
              </a:rPr>
              <a:t>"Camry"</a:t>
            </a:r>
            <a:r>
              <a:rPr b="1" lang="en-US">
                <a:solidFill>
                  <a:schemeClr val="dk1"/>
                </a:solidFill>
                <a:latin typeface="Courier New"/>
                <a:ea typeface="Courier New"/>
                <a:cs typeface="Courier New"/>
                <a:sym typeface="Courier New"/>
              </a:rPr>
              <a:t>);</a:t>
            </a:r>
            <a:r>
              <a:rPr b="1" lang="en-US">
                <a:solidFill>
                  <a:srgbClr val="FFFFFF"/>
                </a:solidFill>
                <a:latin typeface="Courier New"/>
                <a:ea typeface="Courier New"/>
                <a:cs typeface="Courier New"/>
                <a:sym typeface="Courier New"/>
              </a:rPr>
              <a:t> </a:t>
            </a:r>
            <a:endParaRPr b="1">
              <a:solidFill>
                <a:srgbClr val="FFFFFF"/>
              </a:solidFill>
              <a:latin typeface="Courier New"/>
              <a:ea typeface="Courier New"/>
              <a:cs typeface="Courier New"/>
              <a:sym typeface="Courier New"/>
            </a:endParaRPr>
          </a:p>
          <a:p>
            <a:pPr indent="457200" lvl="0" marL="457200" rtl="0" algn="l">
              <a:spcBef>
                <a:spcPts val="0"/>
              </a:spcBef>
              <a:spcAft>
                <a:spcPts val="0"/>
              </a:spcAft>
              <a:buNone/>
            </a:pPr>
            <a:r>
              <a:rPr b="1" lang="en-US">
                <a:solidFill>
                  <a:schemeClr val="dk1"/>
                </a:solidFill>
                <a:latin typeface="Courier New"/>
                <a:ea typeface="Courier New"/>
                <a:cs typeface="Courier New"/>
                <a:sym typeface="Courier New"/>
              </a:rPr>
              <a:t>miCoche.arrancar(); </a:t>
            </a:r>
            <a:endParaRPr b="1">
              <a:solidFill>
                <a:schemeClr val="dk1"/>
              </a:solidFill>
              <a:latin typeface="Courier New"/>
              <a:ea typeface="Courier New"/>
              <a:cs typeface="Courier New"/>
              <a:sym typeface="Courier New"/>
            </a:endParaRPr>
          </a:p>
          <a:p>
            <a:pPr indent="457200" lvl="0" marL="457200" rtl="0" algn="l">
              <a:spcBef>
                <a:spcPts val="0"/>
              </a:spcBef>
              <a:spcAft>
                <a:spcPts val="0"/>
              </a:spcAft>
              <a:buNone/>
            </a:pPr>
            <a:r>
              <a:rPr b="1" lang="en-US">
                <a:solidFill>
                  <a:schemeClr val="dk1"/>
                </a:solidFill>
                <a:latin typeface="Courier New"/>
                <a:ea typeface="Courier New"/>
                <a:cs typeface="Courier New"/>
                <a:sym typeface="Courier New"/>
              </a:rPr>
              <a:t>miCoche.detener(); } }</a:t>
            </a:r>
            <a:endParaRPr b="1">
              <a:solidFill>
                <a:schemeClr val="dk1"/>
              </a:solidFill>
            </a:endParaRPr>
          </a:p>
        </p:txBody>
      </p:sp>
      <p:pic>
        <p:nvPicPr>
          <p:cNvPr id="948" name="Google Shape;948;g28ba507a54a_0_40"/>
          <p:cNvPicPr preferRelativeResize="0"/>
          <p:nvPr/>
        </p:nvPicPr>
        <p:blipFill>
          <a:blip r:embed="rId4">
            <a:alphaModFix/>
          </a:blip>
          <a:stretch>
            <a:fillRect/>
          </a:stretch>
        </p:blipFill>
        <p:spPr>
          <a:xfrm>
            <a:off x="6535300" y="1725602"/>
            <a:ext cx="5444700" cy="4328537"/>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2" name="Shape 952"/>
        <p:cNvGrpSpPr/>
        <p:nvPr/>
      </p:nvGrpSpPr>
      <p:grpSpPr>
        <a:xfrm>
          <a:off x="0" y="0"/>
          <a:ext cx="0" cy="0"/>
          <a:chOff x="0" y="0"/>
          <a:chExt cx="0" cy="0"/>
        </a:xfrm>
      </p:grpSpPr>
      <p:sp>
        <p:nvSpPr>
          <p:cNvPr id="953" name="Google Shape;953;g28ba507a54a_0_0"/>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54" name="Google Shape;954;g28ba507a54a_0_0"/>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55" name="Google Shape;955;g28ba507a54a_0_0"/>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956" name="Google Shape;956;g28ba507a54a_0_0"/>
          <p:cNvPicPr preferRelativeResize="0"/>
          <p:nvPr/>
        </p:nvPicPr>
        <p:blipFill rotWithShape="1">
          <a:blip r:embed="rId3">
            <a:alphaModFix/>
          </a:blip>
          <a:srcRect b="17582" l="0" r="0" t="17296"/>
          <a:stretch/>
        </p:blipFill>
        <p:spPr>
          <a:xfrm>
            <a:off x="0" y="0"/>
            <a:ext cx="2825825" cy="1051600"/>
          </a:xfrm>
          <a:prstGeom prst="rect">
            <a:avLst/>
          </a:prstGeom>
          <a:noFill/>
          <a:ln>
            <a:noFill/>
          </a:ln>
        </p:spPr>
      </p:pic>
      <p:sp>
        <p:nvSpPr>
          <p:cNvPr id="957" name="Google Shape;957;g28ba507a54a_0_0"/>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g28ba507a54a_0_0"/>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959" name="Google Shape;959;g28ba507a54a_0_0"/>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g28ba507a54a_0_0"/>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61" name="Google Shape;961;g28ba507a54a_0_0"/>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t/>
            </a:r>
            <a:endParaRPr b="1" i="0" sz="2000" u="none" cap="none" strike="noStrike">
              <a:solidFill>
                <a:srgbClr val="003870"/>
              </a:solidFill>
              <a:latin typeface="Courier New"/>
              <a:ea typeface="Courier New"/>
              <a:cs typeface="Courier New"/>
              <a:sym typeface="Courier New"/>
            </a:endParaRPr>
          </a:p>
        </p:txBody>
      </p:sp>
      <p:sp>
        <p:nvSpPr>
          <p:cNvPr id="962" name="Google Shape;962;g28ba507a54a_0_0"/>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63" name="Google Shape;963;g28ba507a54a_0_0"/>
          <p:cNvSpPr txBox="1"/>
          <p:nvPr>
            <p:ph type="title"/>
          </p:nvPr>
        </p:nvSpPr>
        <p:spPr>
          <a:xfrm>
            <a:off x="1642350" y="2601088"/>
            <a:ext cx="8907300" cy="18471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n-US" sz="6000">
                <a:latin typeface="Trebuchet MS"/>
                <a:ea typeface="Trebuchet MS"/>
                <a:cs typeface="Trebuchet MS"/>
                <a:sym typeface="Trebuchet MS"/>
              </a:rPr>
              <a:t>Ejemplos Funciones en Java</a:t>
            </a:r>
            <a:endParaRPr sz="6000">
              <a:latin typeface="Courier New"/>
              <a:ea typeface="Courier New"/>
              <a:cs typeface="Courier New"/>
              <a:sym typeface="Courier New"/>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67" name="Shape 967"/>
        <p:cNvGrpSpPr/>
        <p:nvPr/>
      </p:nvGrpSpPr>
      <p:grpSpPr>
        <a:xfrm>
          <a:off x="0" y="0"/>
          <a:ext cx="0" cy="0"/>
          <a:chOff x="0" y="0"/>
          <a:chExt cx="0" cy="0"/>
        </a:xfrm>
      </p:grpSpPr>
      <p:sp>
        <p:nvSpPr>
          <p:cNvPr id="968" name="Google Shape;968;g1e1e69e2624_0_19"/>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69" name="Google Shape;969;g1e1e69e2624_0_19"/>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70" name="Google Shape;970;g1e1e69e2624_0_19"/>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971" name="Google Shape;971;g1e1e69e2624_0_19"/>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972" name="Google Shape;972;g1e1e69e2624_0_19"/>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g1e1e69e2624_0_19"/>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974" name="Google Shape;974;g1e1e69e2624_0_19"/>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g1e1e69e2624_0_19"/>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76" name="Google Shape;976;g1e1e69e2624_0_19"/>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i="0" lang="en-US" sz="2000" u="none" cap="none" strike="noStrike">
                <a:solidFill>
                  <a:srgbClr val="003870"/>
                </a:solidFill>
                <a:latin typeface="Trebuchet MS"/>
                <a:ea typeface="Trebuchet MS"/>
                <a:cs typeface="Trebuchet MS"/>
                <a:sym typeface="Trebuchet MS"/>
              </a:rPr>
              <a:t>Ejemplos Funciones - Java</a:t>
            </a:r>
            <a:endParaRPr b="0" i="0" sz="2000" u="none" cap="none" strike="noStrike">
              <a:solidFill>
                <a:srgbClr val="003870"/>
              </a:solidFill>
              <a:latin typeface="Courier New"/>
              <a:ea typeface="Courier New"/>
              <a:cs typeface="Courier New"/>
              <a:sym typeface="Courier New"/>
            </a:endParaRPr>
          </a:p>
        </p:txBody>
      </p:sp>
      <p:sp>
        <p:nvSpPr>
          <p:cNvPr id="977" name="Google Shape;977;g1e1e69e2624_0_19"/>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78" name="Google Shape;978;g1e1e69e2624_0_19"/>
          <p:cNvSpPr txBox="1"/>
          <p:nvPr/>
        </p:nvSpPr>
        <p:spPr>
          <a:xfrm>
            <a:off x="772050" y="1725588"/>
            <a:ext cx="9988200" cy="5079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US" sz="2100" u="none" cap="none" strike="noStrike">
                <a:solidFill>
                  <a:schemeClr val="dk1"/>
                </a:solidFill>
                <a:latin typeface="Trebuchet MS"/>
                <a:ea typeface="Trebuchet MS"/>
                <a:cs typeface="Trebuchet MS"/>
                <a:sym typeface="Trebuchet MS"/>
              </a:rPr>
              <a:t>Ejemplo 1. </a:t>
            </a:r>
            <a:r>
              <a:rPr b="0" i="0" lang="en-US" sz="2100" u="none" cap="none" strike="noStrike">
                <a:solidFill>
                  <a:schemeClr val="dk1"/>
                </a:solidFill>
                <a:latin typeface="Trebuchet MS"/>
                <a:ea typeface="Trebuchet MS"/>
                <a:cs typeface="Trebuchet MS"/>
                <a:sym typeface="Trebuchet MS"/>
              </a:rPr>
              <a:t>Usa una función para calcular el área de un círculo</a:t>
            </a:r>
            <a:endParaRPr b="0" i="0" sz="21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82" name="Shape 982"/>
        <p:cNvGrpSpPr/>
        <p:nvPr/>
      </p:nvGrpSpPr>
      <p:grpSpPr>
        <a:xfrm>
          <a:off x="0" y="0"/>
          <a:ext cx="0" cy="0"/>
          <a:chOff x="0" y="0"/>
          <a:chExt cx="0" cy="0"/>
        </a:xfrm>
      </p:grpSpPr>
      <p:sp>
        <p:nvSpPr>
          <p:cNvPr id="983" name="Google Shape;983;g1e1e69e2624_0_36"/>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84" name="Google Shape;984;g1e1e69e2624_0_36"/>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85" name="Google Shape;985;g1e1e69e2624_0_36"/>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986" name="Google Shape;986;g1e1e69e2624_0_36"/>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987" name="Google Shape;987;g1e1e69e2624_0_36"/>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g1e1e69e2624_0_36"/>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989" name="Google Shape;989;g1e1e69e2624_0_36"/>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g1e1e69e2624_0_36"/>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91" name="Google Shape;991;g1e1e69e2624_0_36"/>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i="0" lang="en-US" sz="2000" u="none" cap="none" strike="noStrike">
                <a:solidFill>
                  <a:srgbClr val="003870"/>
                </a:solidFill>
                <a:latin typeface="Trebuchet MS"/>
                <a:ea typeface="Trebuchet MS"/>
                <a:cs typeface="Trebuchet MS"/>
                <a:sym typeface="Trebuchet MS"/>
              </a:rPr>
              <a:t>Ejemplos Funciones - Java</a:t>
            </a:r>
            <a:endParaRPr b="1" i="0" sz="2000" u="none" cap="none" strike="noStrike">
              <a:solidFill>
                <a:srgbClr val="003870"/>
              </a:solidFill>
              <a:latin typeface="Trebuchet MS"/>
              <a:ea typeface="Trebuchet MS"/>
              <a:cs typeface="Trebuchet MS"/>
              <a:sym typeface="Trebuchet MS"/>
            </a:endParaRPr>
          </a:p>
        </p:txBody>
      </p:sp>
      <p:sp>
        <p:nvSpPr>
          <p:cNvPr id="992" name="Google Shape;992;g1e1e69e2624_0_36"/>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93" name="Google Shape;993;g1e1e69e2624_0_36"/>
          <p:cNvSpPr txBox="1"/>
          <p:nvPr/>
        </p:nvSpPr>
        <p:spPr>
          <a:xfrm>
            <a:off x="1838250" y="2408650"/>
            <a:ext cx="8515500" cy="2016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2E95D3"/>
                </a:solidFill>
                <a:latin typeface="Courier New"/>
                <a:ea typeface="Courier New"/>
                <a:cs typeface="Courier New"/>
                <a:sym typeface="Courier New"/>
              </a:rPr>
              <a:t>public</a:t>
            </a: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rgbClr val="2E95D3"/>
                </a:solidFill>
                <a:latin typeface="Courier New"/>
                <a:ea typeface="Courier New"/>
                <a:cs typeface="Courier New"/>
                <a:sym typeface="Courier New"/>
              </a:rPr>
              <a:t>class</a:t>
            </a: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rgbClr val="F22C3D"/>
                </a:solidFill>
                <a:latin typeface="Courier New"/>
                <a:ea typeface="Courier New"/>
                <a:cs typeface="Courier New"/>
                <a:sym typeface="Courier New"/>
              </a:rPr>
              <a:t>AreaCirculo</a:t>
            </a: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chemeClr val="dk1"/>
                </a:solidFill>
                <a:latin typeface="Courier New"/>
                <a:ea typeface="Courier New"/>
                <a:cs typeface="Courier New"/>
                <a:sym typeface="Courier New"/>
              </a:rPr>
              <a:t>{</a:t>
            </a:r>
            <a:endParaRPr b="1" i="0" sz="17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rgbClr val="FFFF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rgbClr val="2E95D3"/>
                </a:solidFill>
                <a:latin typeface="Courier New"/>
                <a:ea typeface="Courier New"/>
                <a:cs typeface="Courier New"/>
                <a:sym typeface="Courier New"/>
              </a:rPr>
              <a:t>public</a:t>
            </a: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rgbClr val="2E95D3"/>
                </a:solidFill>
                <a:latin typeface="Courier New"/>
                <a:ea typeface="Courier New"/>
                <a:cs typeface="Courier New"/>
                <a:sym typeface="Courier New"/>
              </a:rPr>
              <a:t>static</a:t>
            </a: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rgbClr val="2E95D3"/>
                </a:solidFill>
                <a:latin typeface="Courier New"/>
                <a:ea typeface="Courier New"/>
                <a:cs typeface="Courier New"/>
                <a:sym typeface="Courier New"/>
              </a:rPr>
              <a:t>void</a:t>
            </a: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rgbClr val="F22C3D"/>
                </a:solidFill>
                <a:latin typeface="Courier New"/>
                <a:ea typeface="Courier New"/>
                <a:cs typeface="Courier New"/>
                <a:sym typeface="Courier New"/>
              </a:rPr>
              <a:t>main</a:t>
            </a:r>
            <a:r>
              <a:rPr b="1" i="0" lang="en-US" sz="1700" u="none" cap="none" strike="noStrike">
                <a:solidFill>
                  <a:schemeClr val="dk1"/>
                </a:solidFill>
                <a:latin typeface="Courier New"/>
                <a:ea typeface="Courier New"/>
                <a:cs typeface="Courier New"/>
                <a:sym typeface="Courier New"/>
              </a:rPr>
              <a:t>(String[] args) {</a:t>
            </a:r>
            <a:endParaRPr b="1" i="0" sz="17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rgbClr val="DF3079"/>
                </a:solidFill>
                <a:latin typeface="Courier New"/>
                <a:ea typeface="Courier New"/>
                <a:cs typeface="Courier New"/>
                <a:sym typeface="Courier New"/>
              </a:rPr>
              <a:t>double</a:t>
            </a: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rgbClr val="DF3079"/>
                </a:solidFill>
                <a:latin typeface="Courier New"/>
                <a:ea typeface="Courier New"/>
                <a:cs typeface="Courier New"/>
                <a:sym typeface="Courier New"/>
              </a:rPr>
              <a:t>radio</a:t>
            </a: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chemeClr val="dk1"/>
                </a:solidFill>
                <a:latin typeface="Courier New"/>
                <a:ea typeface="Courier New"/>
                <a:cs typeface="Courier New"/>
                <a:sym typeface="Courier New"/>
              </a:rPr>
              <a:t>=</a:t>
            </a: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rgbClr val="DF3079"/>
                </a:solidFill>
                <a:latin typeface="Courier New"/>
                <a:ea typeface="Courier New"/>
                <a:cs typeface="Courier New"/>
                <a:sym typeface="Courier New"/>
              </a:rPr>
              <a:t>5.0</a:t>
            </a:r>
            <a:r>
              <a:rPr b="1" i="0" lang="en-US" sz="1700" u="none" cap="none" strike="noStrike">
                <a:solidFill>
                  <a:schemeClr val="dk1"/>
                </a:solidFill>
                <a:latin typeface="Courier New"/>
                <a:ea typeface="Courier New"/>
                <a:cs typeface="Courier New"/>
                <a:sym typeface="Courier New"/>
              </a:rPr>
              <a:t>;</a:t>
            </a:r>
            <a:endParaRPr b="1" i="0" sz="17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rgbClr val="DF3079"/>
                </a:solidFill>
                <a:latin typeface="Courier New"/>
                <a:ea typeface="Courier New"/>
                <a:cs typeface="Courier New"/>
                <a:sym typeface="Courier New"/>
              </a:rPr>
              <a:t>double</a:t>
            </a: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rgbClr val="DF3079"/>
                </a:solidFill>
                <a:latin typeface="Courier New"/>
                <a:ea typeface="Courier New"/>
                <a:cs typeface="Courier New"/>
                <a:sym typeface="Courier New"/>
              </a:rPr>
              <a:t>area</a:t>
            </a: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chemeClr val="dk1"/>
                </a:solidFill>
                <a:latin typeface="Courier New"/>
                <a:ea typeface="Courier New"/>
                <a:cs typeface="Courier New"/>
                <a:sym typeface="Courier New"/>
              </a:rPr>
              <a:t>= calcularAreaCirculo(radio);</a:t>
            </a:r>
            <a:endParaRPr b="1" i="0" sz="17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chemeClr val="dk1"/>
                </a:solidFill>
                <a:latin typeface="Courier New"/>
                <a:ea typeface="Courier New"/>
                <a:cs typeface="Courier New"/>
                <a:sym typeface="Courier New"/>
              </a:rPr>
              <a:t>        System.out.println(</a:t>
            </a:r>
            <a:r>
              <a:rPr b="1" i="0" lang="en-US" sz="1700" u="none" cap="none" strike="noStrike">
                <a:solidFill>
                  <a:srgbClr val="00A67D"/>
                </a:solidFill>
                <a:latin typeface="Courier New"/>
                <a:ea typeface="Courier New"/>
                <a:cs typeface="Courier New"/>
                <a:sym typeface="Courier New"/>
              </a:rPr>
              <a:t>"El área del círculo es: "</a:t>
            </a: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chemeClr val="dk1"/>
                </a:solidFill>
                <a:latin typeface="Courier New"/>
                <a:ea typeface="Courier New"/>
                <a:cs typeface="Courier New"/>
                <a:sym typeface="Courier New"/>
              </a:rPr>
              <a:t>+ area);</a:t>
            </a:r>
            <a:endParaRPr b="1" i="0" sz="17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chemeClr val="dk1"/>
                </a:solidFill>
                <a:latin typeface="Courier New"/>
                <a:ea typeface="Courier New"/>
                <a:cs typeface="Courier New"/>
                <a:sym typeface="Courier New"/>
              </a:rPr>
              <a:t>    }</a:t>
            </a:r>
            <a:endParaRPr b="1" i="0" sz="1700" u="none" cap="none" strike="noStrike">
              <a:solidFill>
                <a:schemeClr val="dk1"/>
              </a:solidFill>
              <a:latin typeface="Arial"/>
              <a:ea typeface="Arial"/>
              <a:cs typeface="Arial"/>
              <a:sym typeface="Arial"/>
            </a:endParaRPr>
          </a:p>
        </p:txBody>
      </p:sp>
      <p:sp>
        <p:nvSpPr>
          <p:cNvPr id="994" name="Google Shape;994;g1e1e69e2624_0_36"/>
          <p:cNvSpPr txBox="1"/>
          <p:nvPr/>
        </p:nvSpPr>
        <p:spPr>
          <a:xfrm>
            <a:off x="772050" y="1725588"/>
            <a:ext cx="9988200" cy="5079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US" sz="2100" u="none" cap="none" strike="noStrike">
                <a:solidFill>
                  <a:schemeClr val="dk1"/>
                </a:solidFill>
                <a:latin typeface="Trebuchet MS"/>
                <a:ea typeface="Trebuchet MS"/>
                <a:cs typeface="Trebuchet MS"/>
                <a:sym typeface="Trebuchet MS"/>
              </a:rPr>
              <a:t>Ejemplo 1. </a:t>
            </a:r>
            <a:r>
              <a:rPr b="0" i="0" lang="en-US" sz="2100" u="none" cap="none" strike="noStrike">
                <a:solidFill>
                  <a:schemeClr val="dk1"/>
                </a:solidFill>
                <a:latin typeface="Trebuchet MS"/>
                <a:ea typeface="Trebuchet MS"/>
                <a:cs typeface="Trebuchet MS"/>
                <a:sym typeface="Trebuchet MS"/>
              </a:rPr>
              <a:t>Usa una función para calcular el área de un círculo</a:t>
            </a:r>
            <a:endParaRPr b="0" i="0" sz="21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98" name="Shape 998"/>
        <p:cNvGrpSpPr/>
        <p:nvPr/>
      </p:nvGrpSpPr>
      <p:grpSpPr>
        <a:xfrm>
          <a:off x="0" y="0"/>
          <a:ext cx="0" cy="0"/>
          <a:chOff x="0" y="0"/>
          <a:chExt cx="0" cy="0"/>
        </a:xfrm>
      </p:grpSpPr>
      <p:sp>
        <p:nvSpPr>
          <p:cNvPr id="999" name="Google Shape;999;g1e1e69e2624_0_51"/>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00" name="Google Shape;1000;g1e1e69e2624_0_51"/>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01" name="Google Shape;1001;g1e1e69e2624_0_51"/>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002" name="Google Shape;1002;g1e1e69e2624_0_51"/>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1003" name="Google Shape;1003;g1e1e69e2624_0_51"/>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g1e1e69e2624_0_51"/>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1005" name="Google Shape;1005;g1e1e69e2624_0_51"/>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g1e1e69e2624_0_51"/>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07" name="Google Shape;1007;g1e1e69e2624_0_51"/>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i="0" lang="en-US" sz="2000" u="none" cap="none" strike="noStrike">
                <a:solidFill>
                  <a:srgbClr val="003870"/>
                </a:solidFill>
                <a:latin typeface="Trebuchet MS"/>
                <a:ea typeface="Trebuchet MS"/>
                <a:cs typeface="Trebuchet MS"/>
                <a:sym typeface="Trebuchet MS"/>
              </a:rPr>
              <a:t>Ejemplos Funciones - Java</a:t>
            </a:r>
            <a:endParaRPr b="1" i="0" sz="2000" u="none" cap="none" strike="noStrike">
              <a:solidFill>
                <a:srgbClr val="003870"/>
              </a:solidFill>
              <a:latin typeface="Trebuchet MS"/>
              <a:ea typeface="Trebuchet MS"/>
              <a:cs typeface="Trebuchet MS"/>
              <a:sym typeface="Trebuchet MS"/>
            </a:endParaRPr>
          </a:p>
        </p:txBody>
      </p:sp>
      <p:sp>
        <p:nvSpPr>
          <p:cNvPr id="1008" name="Google Shape;1008;g1e1e69e2624_0_51"/>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09" name="Google Shape;1009;g1e1e69e2624_0_51"/>
          <p:cNvSpPr txBox="1"/>
          <p:nvPr/>
        </p:nvSpPr>
        <p:spPr>
          <a:xfrm>
            <a:off x="1838250" y="2420013"/>
            <a:ext cx="8515500" cy="3324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2E95D3"/>
                </a:solidFill>
                <a:latin typeface="Courier New"/>
                <a:ea typeface="Courier New"/>
                <a:cs typeface="Courier New"/>
                <a:sym typeface="Courier New"/>
              </a:rPr>
              <a:t>public</a:t>
            </a: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rgbClr val="2E95D3"/>
                </a:solidFill>
                <a:latin typeface="Courier New"/>
                <a:ea typeface="Courier New"/>
                <a:cs typeface="Courier New"/>
                <a:sym typeface="Courier New"/>
              </a:rPr>
              <a:t>class</a:t>
            </a: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rgbClr val="F22C3D"/>
                </a:solidFill>
                <a:latin typeface="Courier New"/>
                <a:ea typeface="Courier New"/>
                <a:cs typeface="Courier New"/>
                <a:sym typeface="Courier New"/>
              </a:rPr>
              <a:t>AreaCirculo</a:t>
            </a: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chemeClr val="dk1"/>
                </a:solidFill>
                <a:latin typeface="Courier New"/>
                <a:ea typeface="Courier New"/>
                <a:cs typeface="Courier New"/>
                <a:sym typeface="Courier New"/>
              </a:rPr>
              <a:t>{</a:t>
            </a:r>
            <a:endParaRPr b="1" i="0" sz="17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rgbClr val="FFFF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rgbClr val="2E95D3"/>
                </a:solidFill>
                <a:latin typeface="Courier New"/>
                <a:ea typeface="Courier New"/>
                <a:cs typeface="Courier New"/>
                <a:sym typeface="Courier New"/>
              </a:rPr>
              <a:t>public</a:t>
            </a: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rgbClr val="2E95D3"/>
                </a:solidFill>
                <a:latin typeface="Courier New"/>
                <a:ea typeface="Courier New"/>
                <a:cs typeface="Courier New"/>
                <a:sym typeface="Courier New"/>
              </a:rPr>
              <a:t>static</a:t>
            </a: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rgbClr val="2E95D3"/>
                </a:solidFill>
                <a:latin typeface="Courier New"/>
                <a:ea typeface="Courier New"/>
                <a:cs typeface="Courier New"/>
                <a:sym typeface="Courier New"/>
              </a:rPr>
              <a:t>void</a:t>
            </a: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rgbClr val="F22C3D"/>
                </a:solidFill>
                <a:latin typeface="Courier New"/>
                <a:ea typeface="Courier New"/>
                <a:cs typeface="Courier New"/>
                <a:sym typeface="Courier New"/>
              </a:rPr>
              <a:t>main</a:t>
            </a:r>
            <a:r>
              <a:rPr b="1" i="0" lang="en-US" sz="1700" u="none" cap="none" strike="noStrike">
                <a:solidFill>
                  <a:schemeClr val="dk1"/>
                </a:solidFill>
                <a:latin typeface="Courier New"/>
                <a:ea typeface="Courier New"/>
                <a:cs typeface="Courier New"/>
                <a:sym typeface="Courier New"/>
              </a:rPr>
              <a:t>(String[] args) {</a:t>
            </a:r>
            <a:endParaRPr b="1" i="0" sz="17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rgbClr val="DF3079"/>
                </a:solidFill>
                <a:latin typeface="Courier New"/>
                <a:ea typeface="Courier New"/>
                <a:cs typeface="Courier New"/>
                <a:sym typeface="Courier New"/>
              </a:rPr>
              <a:t>double</a:t>
            </a: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rgbClr val="DF3079"/>
                </a:solidFill>
                <a:latin typeface="Courier New"/>
                <a:ea typeface="Courier New"/>
                <a:cs typeface="Courier New"/>
                <a:sym typeface="Courier New"/>
              </a:rPr>
              <a:t>radio</a:t>
            </a: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chemeClr val="dk1"/>
                </a:solidFill>
                <a:latin typeface="Courier New"/>
                <a:ea typeface="Courier New"/>
                <a:cs typeface="Courier New"/>
                <a:sym typeface="Courier New"/>
              </a:rPr>
              <a:t>=</a:t>
            </a: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rgbClr val="DF3079"/>
                </a:solidFill>
                <a:latin typeface="Courier New"/>
                <a:ea typeface="Courier New"/>
                <a:cs typeface="Courier New"/>
                <a:sym typeface="Courier New"/>
              </a:rPr>
              <a:t>5.0</a:t>
            </a:r>
            <a:r>
              <a:rPr b="1" i="0" lang="en-US" sz="1700" u="none" cap="none" strike="noStrike">
                <a:solidFill>
                  <a:schemeClr val="dk1"/>
                </a:solidFill>
                <a:latin typeface="Courier New"/>
                <a:ea typeface="Courier New"/>
                <a:cs typeface="Courier New"/>
                <a:sym typeface="Courier New"/>
              </a:rPr>
              <a:t>;</a:t>
            </a:r>
            <a:endParaRPr b="1" i="0" sz="17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rgbClr val="DF3079"/>
                </a:solidFill>
                <a:latin typeface="Courier New"/>
                <a:ea typeface="Courier New"/>
                <a:cs typeface="Courier New"/>
                <a:sym typeface="Courier New"/>
              </a:rPr>
              <a:t>double</a:t>
            </a: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rgbClr val="DF3079"/>
                </a:solidFill>
                <a:latin typeface="Courier New"/>
                <a:ea typeface="Courier New"/>
                <a:cs typeface="Courier New"/>
                <a:sym typeface="Courier New"/>
              </a:rPr>
              <a:t>area</a:t>
            </a: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chemeClr val="dk1"/>
                </a:solidFill>
                <a:latin typeface="Courier New"/>
                <a:ea typeface="Courier New"/>
                <a:cs typeface="Courier New"/>
                <a:sym typeface="Courier New"/>
              </a:rPr>
              <a:t>= calcularAreaCirculo(radio);</a:t>
            </a:r>
            <a:endParaRPr b="1" i="0" sz="17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chemeClr val="dk1"/>
                </a:solidFill>
                <a:latin typeface="Courier New"/>
                <a:ea typeface="Courier New"/>
                <a:cs typeface="Courier New"/>
                <a:sym typeface="Courier New"/>
              </a:rPr>
              <a:t>        System.out.println(</a:t>
            </a:r>
            <a:r>
              <a:rPr b="1" i="0" lang="en-US" sz="1700" u="none" cap="none" strike="noStrike">
                <a:solidFill>
                  <a:srgbClr val="00A67D"/>
                </a:solidFill>
                <a:latin typeface="Courier New"/>
                <a:ea typeface="Courier New"/>
                <a:cs typeface="Courier New"/>
                <a:sym typeface="Courier New"/>
              </a:rPr>
              <a:t>"El área del círculo es: "</a:t>
            </a: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chemeClr val="dk1"/>
                </a:solidFill>
                <a:latin typeface="Courier New"/>
                <a:ea typeface="Courier New"/>
                <a:cs typeface="Courier New"/>
                <a:sym typeface="Courier New"/>
              </a:rPr>
              <a:t>+ area);</a:t>
            </a:r>
            <a:endParaRPr b="1" i="0" sz="17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chemeClr val="dk1"/>
                </a:solidFill>
                <a:latin typeface="Courier New"/>
                <a:ea typeface="Courier New"/>
                <a:cs typeface="Courier New"/>
                <a:sym typeface="Courier New"/>
              </a:rPr>
              <a:t>    }</a:t>
            </a:r>
            <a:endParaRPr b="1" i="0" sz="17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rgbClr val="FFFF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rgbClr val="2E95D3"/>
                </a:solidFill>
                <a:latin typeface="Courier New"/>
                <a:ea typeface="Courier New"/>
                <a:cs typeface="Courier New"/>
                <a:sym typeface="Courier New"/>
              </a:rPr>
              <a:t>public</a:t>
            </a: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rgbClr val="2E95D3"/>
                </a:solidFill>
                <a:latin typeface="Courier New"/>
                <a:ea typeface="Courier New"/>
                <a:cs typeface="Courier New"/>
                <a:sym typeface="Courier New"/>
              </a:rPr>
              <a:t>static</a:t>
            </a: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rgbClr val="DF3079"/>
                </a:solidFill>
                <a:latin typeface="Courier New"/>
                <a:ea typeface="Courier New"/>
                <a:cs typeface="Courier New"/>
                <a:sym typeface="Courier New"/>
              </a:rPr>
              <a:t>double</a:t>
            </a: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rgbClr val="F22C3D"/>
                </a:solidFill>
                <a:latin typeface="Courier New"/>
                <a:ea typeface="Courier New"/>
                <a:cs typeface="Courier New"/>
                <a:sym typeface="Courier New"/>
              </a:rPr>
              <a:t>calcularAreaCirculo</a:t>
            </a:r>
            <a:r>
              <a:rPr b="1" i="0" lang="en-US" sz="1700" u="none" cap="none" strike="noStrike">
                <a:solidFill>
                  <a:schemeClr val="dk1"/>
                </a:solidFill>
                <a:latin typeface="Courier New"/>
                <a:ea typeface="Courier New"/>
                <a:cs typeface="Courier New"/>
                <a:sym typeface="Courier New"/>
              </a:rPr>
              <a:t>(</a:t>
            </a:r>
            <a:r>
              <a:rPr b="1" i="0" lang="en-US" sz="1700" u="none" cap="none" strike="noStrike">
                <a:solidFill>
                  <a:srgbClr val="DF3079"/>
                </a:solidFill>
                <a:latin typeface="Courier New"/>
                <a:ea typeface="Courier New"/>
                <a:cs typeface="Courier New"/>
                <a:sym typeface="Courier New"/>
              </a:rPr>
              <a:t>double</a:t>
            </a: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chemeClr val="dk1"/>
                </a:solidFill>
                <a:latin typeface="Courier New"/>
                <a:ea typeface="Courier New"/>
                <a:cs typeface="Courier New"/>
                <a:sym typeface="Courier New"/>
              </a:rPr>
              <a:t>radio) {</a:t>
            </a:r>
            <a:endParaRPr b="1" i="0" sz="17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rgbClr val="2E95D3"/>
                </a:solidFill>
                <a:latin typeface="Courier New"/>
                <a:ea typeface="Courier New"/>
                <a:cs typeface="Courier New"/>
                <a:sym typeface="Courier New"/>
              </a:rPr>
              <a:t>return</a:t>
            </a: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chemeClr val="dk1"/>
                </a:solidFill>
                <a:latin typeface="Courier New"/>
                <a:ea typeface="Courier New"/>
                <a:cs typeface="Courier New"/>
                <a:sym typeface="Courier New"/>
              </a:rPr>
              <a:t>Math.PI * Math.pow(radio, 2);</a:t>
            </a:r>
            <a:endParaRPr b="1" i="0" sz="17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chemeClr val="dk1"/>
                </a:solidFill>
                <a:latin typeface="Courier New"/>
                <a:ea typeface="Courier New"/>
                <a:cs typeface="Courier New"/>
                <a:sym typeface="Courier New"/>
              </a:rPr>
              <a:t>    }</a:t>
            </a:r>
            <a:endParaRPr b="1" i="0" sz="17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chemeClr val="dk1"/>
                </a:solidFill>
                <a:latin typeface="Courier New"/>
                <a:ea typeface="Courier New"/>
                <a:cs typeface="Courier New"/>
                <a:sym typeface="Courier New"/>
              </a:rPr>
              <a:t>}</a:t>
            </a:r>
            <a:endParaRPr b="1" i="0" sz="1700" u="none" cap="none" strike="noStrike">
              <a:solidFill>
                <a:schemeClr val="dk1"/>
              </a:solidFill>
              <a:latin typeface="Arial"/>
              <a:ea typeface="Arial"/>
              <a:cs typeface="Arial"/>
              <a:sym typeface="Arial"/>
            </a:endParaRPr>
          </a:p>
        </p:txBody>
      </p:sp>
      <p:sp>
        <p:nvSpPr>
          <p:cNvPr id="1010" name="Google Shape;1010;g1e1e69e2624_0_51"/>
          <p:cNvSpPr txBox="1"/>
          <p:nvPr/>
        </p:nvSpPr>
        <p:spPr>
          <a:xfrm>
            <a:off x="772050" y="1725588"/>
            <a:ext cx="9988200" cy="5079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US" sz="2100" u="none" cap="none" strike="noStrike">
                <a:solidFill>
                  <a:schemeClr val="dk1"/>
                </a:solidFill>
                <a:latin typeface="Trebuchet MS"/>
                <a:ea typeface="Trebuchet MS"/>
                <a:cs typeface="Trebuchet MS"/>
                <a:sym typeface="Trebuchet MS"/>
              </a:rPr>
              <a:t>Ejemplo 1. </a:t>
            </a:r>
            <a:r>
              <a:rPr b="0" i="0" lang="en-US" sz="2100" u="none" cap="none" strike="noStrike">
                <a:solidFill>
                  <a:schemeClr val="dk1"/>
                </a:solidFill>
                <a:latin typeface="Trebuchet MS"/>
                <a:ea typeface="Trebuchet MS"/>
                <a:cs typeface="Trebuchet MS"/>
                <a:sym typeface="Trebuchet MS"/>
              </a:rPr>
              <a:t>Usa una función para calcular el área de un círculo</a:t>
            </a:r>
            <a:endParaRPr b="0" i="0" sz="21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14" name="Shape 1014"/>
        <p:cNvGrpSpPr/>
        <p:nvPr/>
      </p:nvGrpSpPr>
      <p:grpSpPr>
        <a:xfrm>
          <a:off x="0" y="0"/>
          <a:ext cx="0" cy="0"/>
          <a:chOff x="0" y="0"/>
          <a:chExt cx="0" cy="0"/>
        </a:xfrm>
      </p:grpSpPr>
      <p:sp>
        <p:nvSpPr>
          <p:cNvPr id="1015" name="Google Shape;1015;g1e1e69e2624_0_189"/>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16" name="Google Shape;1016;g1e1e69e2624_0_189"/>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17" name="Google Shape;1017;g1e1e69e2624_0_189"/>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018" name="Google Shape;1018;g1e1e69e2624_0_189"/>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1019" name="Google Shape;1019;g1e1e69e2624_0_189"/>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g1e1e69e2624_0_189"/>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1021" name="Google Shape;1021;g1e1e69e2624_0_189"/>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g1e1e69e2624_0_189"/>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23" name="Google Shape;1023;g1e1e69e2624_0_189"/>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i="0" lang="en-US" sz="2000" u="none" cap="none" strike="noStrike">
                <a:solidFill>
                  <a:srgbClr val="003870"/>
                </a:solidFill>
                <a:latin typeface="Trebuchet MS"/>
                <a:ea typeface="Trebuchet MS"/>
                <a:cs typeface="Trebuchet MS"/>
                <a:sym typeface="Trebuchet MS"/>
              </a:rPr>
              <a:t>Ejemplos Funciones - Java</a:t>
            </a:r>
            <a:endParaRPr b="0" i="0" sz="2000" u="none" cap="none" strike="noStrike">
              <a:solidFill>
                <a:srgbClr val="003870"/>
              </a:solidFill>
              <a:latin typeface="Courier New"/>
              <a:ea typeface="Courier New"/>
              <a:cs typeface="Courier New"/>
              <a:sym typeface="Courier New"/>
            </a:endParaRPr>
          </a:p>
        </p:txBody>
      </p:sp>
      <p:sp>
        <p:nvSpPr>
          <p:cNvPr id="1024" name="Google Shape;1024;g1e1e69e2624_0_189"/>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25" name="Google Shape;1025;g1e1e69e2624_0_189"/>
          <p:cNvSpPr txBox="1"/>
          <p:nvPr/>
        </p:nvSpPr>
        <p:spPr>
          <a:xfrm>
            <a:off x="772050" y="1725588"/>
            <a:ext cx="9988200" cy="5079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US" sz="2100" u="none" cap="none" strike="noStrike">
                <a:solidFill>
                  <a:schemeClr val="dk1"/>
                </a:solidFill>
                <a:latin typeface="Trebuchet MS"/>
                <a:ea typeface="Trebuchet MS"/>
                <a:cs typeface="Trebuchet MS"/>
                <a:sym typeface="Trebuchet MS"/>
              </a:rPr>
              <a:t>Ejemplo 2.</a:t>
            </a:r>
            <a:r>
              <a:rPr b="0" i="0" lang="en-US" sz="2100" u="none" cap="none" strike="noStrike">
                <a:solidFill>
                  <a:schemeClr val="dk1"/>
                </a:solidFill>
                <a:latin typeface="Trebuchet MS"/>
                <a:ea typeface="Trebuchet MS"/>
                <a:cs typeface="Trebuchet MS"/>
                <a:sym typeface="Trebuchet MS"/>
              </a:rPr>
              <a:t> Usa una función para calcular el factorial de un número</a:t>
            </a:r>
            <a:endParaRPr b="0" i="0" sz="21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0" name="Shape 200"/>
        <p:cNvGrpSpPr/>
        <p:nvPr/>
      </p:nvGrpSpPr>
      <p:grpSpPr>
        <a:xfrm>
          <a:off x="0" y="0"/>
          <a:ext cx="0" cy="0"/>
          <a:chOff x="0" y="0"/>
          <a:chExt cx="0" cy="0"/>
        </a:xfrm>
      </p:grpSpPr>
      <p:sp>
        <p:nvSpPr>
          <p:cNvPr id="201" name="Google Shape;201;g1e1393e5aad_0_130"/>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2" name="Google Shape;202;g1e1393e5aad_0_130"/>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3" name="Google Shape;203;g1e1393e5aad_0_130"/>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04" name="Google Shape;204;g1e1393e5aad_0_130"/>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205" name="Google Shape;205;g1e1393e5aad_0_130"/>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g1e1393e5aad_0_130"/>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207" name="Google Shape;207;g1e1393e5aad_0_130"/>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g1e1393e5aad_0_130"/>
          <p:cNvSpPr txBox="1"/>
          <p:nvPr/>
        </p:nvSpPr>
        <p:spPr>
          <a:xfrm>
            <a:off x="967050" y="1675400"/>
            <a:ext cx="6423600" cy="5694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500"/>
              <a:buFont typeface="Arial"/>
              <a:buNone/>
            </a:pPr>
            <a:r>
              <a:rPr b="1" i="0" lang="en-US" sz="2500" u="none" cap="none" strike="noStrike">
                <a:solidFill>
                  <a:srgbClr val="00AEAA"/>
                </a:solidFill>
                <a:latin typeface="Trebuchet MS"/>
                <a:ea typeface="Trebuchet MS"/>
                <a:cs typeface="Trebuchet MS"/>
                <a:sym typeface="Trebuchet MS"/>
              </a:rPr>
              <a:t>¿Qué son las funciones?</a:t>
            </a:r>
            <a:endParaRPr b="1" i="0" sz="2500" u="none" cap="none" strike="noStrike">
              <a:solidFill>
                <a:srgbClr val="00AEAA"/>
              </a:solidFill>
              <a:latin typeface="Trebuchet MS"/>
              <a:ea typeface="Trebuchet MS"/>
              <a:cs typeface="Trebuchet MS"/>
              <a:sym typeface="Trebuchet MS"/>
            </a:endParaRPr>
          </a:p>
        </p:txBody>
      </p:sp>
      <p:sp>
        <p:nvSpPr>
          <p:cNvPr id="209" name="Google Shape;209;g1e1393e5aad_0_130"/>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0" name="Google Shape;210;g1e1393e5aad_0_130"/>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i="0" lang="en-US" sz="2000" u="none" cap="none" strike="noStrike">
                <a:solidFill>
                  <a:srgbClr val="003870"/>
                </a:solidFill>
                <a:latin typeface="Trebuchet MS"/>
                <a:ea typeface="Trebuchet MS"/>
                <a:cs typeface="Trebuchet MS"/>
                <a:sym typeface="Trebuchet MS"/>
              </a:rPr>
              <a:t>Introducción</a:t>
            </a:r>
            <a:endParaRPr b="0" i="0" sz="2000" u="none" cap="none" strike="noStrike">
              <a:solidFill>
                <a:srgbClr val="003870"/>
              </a:solidFill>
              <a:latin typeface="Courier New"/>
              <a:ea typeface="Courier New"/>
              <a:cs typeface="Courier New"/>
              <a:sym typeface="Courier New"/>
            </a:endParaRPr>
          </a:p>
        </p:txBody>
      </p:sp>
      <p:sp>
        <p:nvSpPr>
          <p:cNvPr id="211" name="Google Shape;211;g1e1393e5aad_0_130"/>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2" name="Google Shape;212;g1e1393e5aad_0_130"/>
          <p:cNvSpPr txBox="1"/>
          <p:nvPr/>
        </p:nvSpPr>
        <p:spPr>
          <a:xfrm>
            <a:off x="1049550" y="2575750"/>
            <a:ext cx="6021600" cy="29553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rebuchet MS"/>
                <a:ea typeface="Trebuchet MS"/>
                <a:cs typeface="Trebuchet MS"/>
                <a:sym typeface="Trebuchet MS"/>
              </a:rPr>
              <a:t>Las funciones son un conjunto de líneas de código (instrucciones), encapsulados en un bloque, usualmente reciben parámetros, cuyos valores se utilizan para efectuar operaciones y adicionalmente retornan un valor. En otras palabras una función puede recibir información (algunas no reciben nada), hace uso de dicha información recibida y devuelve un valor, si no devuelve un valor recibe otro tipo de nombre.</a:t>
            </a:r>
            <a:endParaRPr b="0" i="0" sz="2000" u="none" cap="none" strike="noStrike">
              <a:solidFill>
                <a:srgbClr val="000000"/>
              </a:solidFill>
              <a:latin typeface="Trebuchet MS"/>
              <a:ea typeface="Trebuchet MS"/>
              <a:cs typeface="Trebuchet MS"/>
              <a:sym typeface="Trebuchet MS"/>
            </a:endParaRPr>
          </a:p>
        </p:txBody>
      </p:sp>
      <p:sp>
        <p:nvSpPr>
          <p:cNvPr id="213" name="Google Shape;213;g1e1393e5aad_0_130"/>
          <p:cNvSpPr/>
          <p:nvPr/>
        </p:nvSpPr>
        <p:spPr>
          <a:xfrm>
            <a:off x="8640300" y="3194250"/>
            <a:ext cx="2131200" cy="930000"/>
          </a:xfrm>
          <a:prstGeom prst="rect">
            <a:avLst/>
          </a:prstGeom>
          <a:solidFill>
            <a:srgbClr val="FFD96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Trebuchet MS"/>
                <a:ea typeface="Trebuchet MS"/>
                <a:cs typeface="Trebuchet MS"/>
                <a:sym typeface="Trebuchet MS"/>
              </a:rPr>
              <a:t>Función</a:t>
            </a:r>
            <a:endParaRPr b="0" i="0" sz="2100" u="none" cap="none" strike="noStrike">
              <a:solidFill>
                <a:srgbClr val="000000"/>
              </a:solidFill>
              <a:latin typeface="Trebuchet MS"/>
              <a:ea typeface="Trebuchet MS"/>
              <a:cs typeface="Trebuchet MS"/>
              <a:sym typeface="Trebuchet MS"/>
            </a:endParaRPr>
          </a:p>
        </p:txBody>
      </p:sp>
      <p:sp>
        <p:nvSpPr>
          <p:cNvPr id="214" name="Google Shape;214;g1e1393e5aad_0_130"/>
          <p:cNvSpPr txBox="1"/>
          <p:nvPr/>
        </p:nvSpPr>
        <p:spPr>
          <a:xfrm>
            <a:off x="8800200" y="1721600"/>
            <a:ext cx="1811400" cy="477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Trebuchet MS"/>
                <a:ea typeface="Trebuchet MS"/>
                <a:cs typeface="Trebuchet MS"/>
                <a:sym typeface="Trebuchet MS"/>
              </a:rPr>
              <a:t>Información A</a:t>
            </a:r>
            <a:endParaRPr b="0" i="0" sz="1900" u="none" cap="none" strike="noStrike">
              <a:solidFill>
                <a:srgbClr val="000000"/>
              </a:solidFill>
              <a:latin typeface="Trebuchet MS"/>
              <a:ea typeface="Trebuchet MS"/>
              <a:cs typeface="Trebuchet MS"/>
              <a:sym typeface="Trebuchet MS"/>
            </a:endParaRPr>
          </a:p>
        </p:txBody>
      </p:sp>
      <p:sp>
        <p:nvSpPr>
          <p:cNvPr id="215" name="Google Shape;215;g1e1393e5aad_0_130"/>
          <p:cNvSpPr txBox="1"/>
          <p:nvPr/>
        </p:nvSpPr>
        <p:spPr>
          <a:xfrm>
            <a:off x="8800200" y="5119900"/>
            <a:ext cx="1811400" cy="477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Trebuchet MS"/>
                <a:ea typeface="Trebuchet MS"/>
                <a:cs typeface="Trebuchet MS"/>
                <a:sym typeface="Trebuchet MS"/>
              </a:rPr>
              <a:t>Información B</a:t>
            </a:r>
            <a:endParaRPr b="0" i="0" sz="1900" u="none" cap="none" strike="noStrike">
              <a:solidFill>
                <a:srgbClr val="000000"/>
              </a:solidFill>
              <a:latin typeface="Trebuchet MS"/>
              <a:ea typeface="Trebuchet MS"/>
              <a:cs typeface="Trebuchet MS"/>
              <a:sym typeface="Trebuchet MS"/>
            </a:endParaRPr>
          </a:p>
        </p:txBody>
      </p:sp>
      <p:cxnSp>
        <p:nvCxnSpPr>
          <p:cNvPr id="216" name="Google Shape;216;g1e1393e5aad_0_130"/>
          <p:cNvCxnSpPr>
            <a:stCxn id="214" idx="2"/>
            <a:endCxn id="213" idx="0"/>
          </p:cNvCxnSpPr>
          <p:nvPr/>
        </p:nvCxnSpPr>
        <p:spPr>
          <a:xfrm>
            <a:off x="9705900" y="2198600"/>
            <a:ext cx="0" cy="995700"/>
          </a:xfrm>
          <a:prstGeom prst="straightConnector1">
            <a:avLst/>
          </a:prstGeom>
          <a:noFill/>
          <a:ln cap="flat" cmpd="sng" w="28575">
            <a:solidFill>
              <a:schemeClr val="dk1"/>
            </a:solidFill>
            <a:prstDash val="solid"/>
            <a:round/>
            <a:headEnd len="sm" w="sm" type="none"/>
            <a:tailEnd len="med" w="med" type="triangle"/>
          </a:ln>
        </p:spPr>
      </p:cxnSp>
      <p:cxnSp>
        <p:nvCxnSpPr>
          <p:cNvPr id="217" name="Google Shape;217;g1e1393e5aad_0_130"/>
          <p:cNvCxnSpPr>
            <a:stCxn id="213" idx="2"/>
            <a:endCxn id="215" idx="0"/>
          </p:cNvCxnSpPr>
          <p:nvPr/>
        </p:nvCxnSpPr>
        <p:spPr>
          <a:xfrm>
            <a:off x="9705900" y="4124250"/>
            <a:ext cx="0" cy="995700"/>
          </a:xfrm>
          <a:prstGeom prst="straightConnector1">
            <a:avLst/>
          </a:prstGeom>
          <a:noFill/>
          <a:ln cap="flat" cmpd="sng" w="28575">
            <a:solidFill>
              <a:schemeClr val="dk1"/>
            </a:solidFill>
            <a:prstDash val="solid"/>
            <a:round/>
            <a:headEnd len="sm" w="sm" type="none"/>
            <a:tailEnd len="med" w="med" type="triangle"/>
          </a:ln>
        </p:spPr>
      </p:cxn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29" name="Shape 1029"/>
        <p:cNvGrpSpPr/>
        <p:nvPr/>
      </p:nvGrpSpPr>
      <p:grpSpPr>
        <a:xfrm>
          <a:off x="0" y="0"/>
          <a:ext cx="0" cy="0"/>
          <a:chOff x="0" y="0"/>
          <a:chExt cx="0" cy="0"/>
        </a:xfrm>
      </p:grpSpPr>
      <p:sp>
        <p:nvSpPr>
          <p:cNvPr id="1030" name="Google Shape;1030;g1e1e69e2624_0_206"/>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31" name="Google Shape;1031;g1e1e69e2624_0_206"/>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32" name="Google Shape;1032;g1e1e69e2624_0_206"/>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033" name="Google Shape;1033;g1e1e69e2624_0_206"/>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1034" name="Google Shape;1034;g1e1e69e2624_0_206"/>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g1e1e69e2624_0_206"/>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1036" name="Google Shape;1036;g1e1e69e2624_0_206"/>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g1e1e69e2624_0_206"/>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38" name="Google Shape;1038;g1e1e69e2624_0_206"/>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i="0" lang="en-US" sz="2000" u="none" cap="none" strike="noStrike">
                <a:solidFill>
                  <a:srgbClr val="003870"/>
                </a:solidFill>
                <a:latin typeface="Trebuchet MS"/>
                <a:ea typeface="Trebuchet MS"/>
                <a:cs typeface="Trebuchet MS"/>
                <a:sym typeface="Trebuchet MS"/>
              </a:rPr>
              <a:t>Ejemplos Funciones - Java</a:t>
            </a:r>
            <a:endParaRPr b="0" i="0" sz="2000" u="none" cap="none" strike="noStrike">
              <a:solidFill>
                <a:srgbClr val="003870"/>
              </a:solidFill>
              <a:latin typeface="Courier New"/>
              <a:ea typeface="Courier New"/>
              <a:cs typeface="Courier New"/>
              <a:sym typeface="Courier New"/>
            </a:endParaRPr>
          </a:p>
        </p:txBody>
      </p:sp>
      <p:sp>
        <p:nvSpPr>
          <p:cNvPr id="1039" name="Google Shape;1039;g1e1e69e2624_0_206"/>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40" name="Google Shape;1040;g1e1e69e2624_0_206"/>
          <p:cNvSpPr txBox="1"/>
          <p:nvPr/>
        </p:nvSpPr>
        <p:spPr>
          <a:xfrm>
            <a:off x="772050" y="1725588"/>
            <a:ext cx="9988200" cy="5079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US" sz="2100" u="none" cap="none" strike="noStrike">
                <a:solidFill>
                  <a:schemeClr val="dk1"/>
                </a:solidFill>
                <a:latin typeface="Trebuchet MS"/>
                <a:ea typeface="Trebuchet MS"/>
                <a:cs typeface="Trebuchet MS"/>
                <a:sym typeface="Trebuchet MS"/>
              </a:rPr>
              <a:t>Ejemplo 2.</a:t>
            </a:r>
            <a:r>
              <a:rPr b="0" i="0" lang="en-US" sz="2100" u="none" cap="none" strike="noStrike">
                <a:solidFill>
                  <a:schemeClr val="dk1"/>
                </a:solidFill>
                <a:latin typeface="Trebuchet MS"/>
                <a:ea typeface="Trebuchet MS"/>
                <a:cs typeface="Trebuchet MS"/>
                <a:sym typeface="Trebuchet MS"/>
              </a:rPr>
              <a:t> Usa una función para calcular el factorial de un número</a:t>
            </a:r>
            <a:endParaRPr b="0" i="0" sz="2100" u="none" cap="none" strike="noStrike">
              <a:solidFill>
                <a:schemeClr val="dk1"/>
              </a:solidFill>
              <a:latin typeface="Trebuchet MS"/>
              <a:ea typeface="Trebuchet MS"/>
              <a:cs typeface="Trebuchet MS"/>
              <a:sym typeface="Trebuchet MS"/>
            </a:endParaRPr>
          </a:p>
        </p:txBody>
      </p:sp>
      <p:sp>
        <p:nvSpPr>
          <p:cNvPr id="1041" name="Google Shape;1041;g1e1e69e2624_0_206"/>
          <p:cNvSpPr txBox="1"/>
          <p:nvPr/>
        </p:nvSpPr>
        <p:spPr>
          <a:xfrm>
            <a:off x="1581750" y="2523563"/>
            <a:ext cx="9028500" cy="2055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i="0" lang="en-US" sz="1350" u="none" cap="none" strike="noStrike">
                <a:solidFill>
                  <a:srgbClr val="2E95D3"/>
                </a:solidFill>
                <a:latin typeface="Courier New"/>
                <a:ea typeface="Courier New"/>
                <a:cs typeface="Courier New"/>
                <a:sym typeface="Courier New"/>
              </a:rPr>
              <a:t>public</a:t>
            </a:r>
            <a:r>
              <a:rPr b="1" i="0" lang="en-US" sz="1350" u="none" cap="none" strike="noStrike">
                <a:solidFill>
                  <a:srgbClr val="FFFFFF"/>
                </a:solidFill>
                <a:latin typeface="Courier New"/>
                <a:ea typeface="Courier New"/>
                <a:cs typeface="Courier New"/>
                <a:sym typeface="Courier New"/>
              </a:rPr>
              <a:t> </a:t>
            </a:r>
            <a:r>
              <a:rPr b="1" i="0" lang="en-US" sz="1350" u="none" cap="none" strike="noStrike">
                <a:solidFill>
                  <a:srgbClr val="2E95D3"/>
                </a:solidFill>
                <a:latin typeface="Courier New"/>
                <a:ea typeface="Courier New"/>
                <a:cs typeface="Courier New"/>
                <a:sym typeface="Courier New"/>
              </a:rPr>
              <a:t>class</a:t>
            </a:r>
            <a:r>
              <a:rPr b="1" i="0" lang="en-US" sz="1350" u="none" cap="none" strike="noStrike">
                <a:solidFill>
                  <a:srgbClr val="FFFFFF"/>
                </a:solidFill>
                <a:latin typeface="Courier New"/>
                <a:ea typeface="Courier New"/>
                <a:cs typeface="Courier New"/>
                <a:sym typeface="Courier New"/>
              </a:rPr>
              <a:t> </a:t>
            </a:r>
            <a:r>
              <a:rPr b="1" i="0" lang="en-US" sz="1350" u="none" cap="none" strike="noStrike">
                <a:solidFill>
                  <a:srgbClr val="F22C3D"/>
                </a:solidFill>
                <a:latin typeface="Courier New"/>
                <a:ea typeface="Courier New"/>
                <a:cs typeface="Courier New"/>
                <a:sym typeface="Courier New"/>
              </a:rPr>
              <a:t>Factorial</a:t>
            </a:r>
            <a:r>
              <a:rPr b="1" i="0" lang="en-US" sz="1350" u="none" cap="none" strike="noStrike">
                <a:solidFill>
                  <a:srgbClr val="FFFFFF"/>
                </a:solidFill>
                <a:latin typeface="Courier New"/>
                <a:ea typeface="Courier New"/>
                <a:cs typeface="Courier New"/>
                <a:sym typeface="Courier New"/>
              </a:rPr>
              <a:t> </a:t>
            </a:r>
            <a:r>
              <a:rPr b="1" i="0" lang="en-US" sz="1350" u="none" cap="none" strike="noStrike">
                <a:solidFill>
                  <a:schemeClr val="dk1"/>
                </a:solidFill>
                <a:latin typeface="Courier New"/>
                <a:ea typeface="Courier New"/>
                <a:cs typeface="Courier New"/>
                <a:sym typeface="Courier New"/>
              </a:rPr>
              <a:t>{</a:t>
            </a:r>
            <a:endParaRPr b="1" i="0" sz="135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t/>
            </a:r>
            <a:endParaRPr b="1" i="0" sz="1350" u="none" cap="none" strike="noStrike">
              <a:solidFill>
                <a:srgbClr val="FFFF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i="0" lang="en-US" sz="1350" u="none" cap="none" strike="noStrike">
                <a:solidFill>
                  <a:srgbClr val="FFFFFF"/>
                </a:solidFill>
                <a:latin typeface="Courier New"/>
                <a:ea typeface="Courier New"/>
                <a:cs typeface="Courier New"/>
                <a:sym typeface="Courier New"/>
              </a:rPr>
              <a:t>    </a:t>
            </a:r>
            <a:r>
              <a:rPr b="1" i="0" lang="en-US" sz="1350" u="none" cap="none" strike="noStrike">
                <a:solidFill>
                  <a:srgbClr val="2E95D3"/>
                </a:solidFill>
                <a:latin typeface="Courier New"/>
                <a:ea typeface="Courier New"/>
                <a:cs typeface="Courier New"/>
                <a:sym typeface="Courier New"/>
              </a:rPr>
              <a:t>public</a:t>
            </a:r>
            <a:r>
              <a:rPr b="1" i="0" lang="en-US" sz="1350" u="none" cap="none" strike="noStrike">
                <a:solidFill>
                  <a:srgbClr val="FFFFFF"/>
                </a:solidFill>
                <a:latin typeface="Courier New"/>
                <a:ea typeface="Courier New"/>
                <a:cs typeface="Courier New"/>
                <a:sym typeface="Courier New"/>
              </a:rPr>
              <a:t> </a:t>
            </a:r>
            <a:r>
              <a:rPr b="1" i="0" lang="en-US" sz="1350" u="none" cap="none" strike="noStrike">
                <a:solidFill>
                  <a:srgbClr val="2E95D3"/>
                </a:solidFill>
                <a:latin typeface="Courier New"/>
                <a:ea typeface="Courier New"/>
                <a:cs typeface="Courier New"/>
                <a:sym typeface="Courier New"/>
              </a:rPr>
              <a:t>static</a:t>
            </a:r>
            <a:r>
              <a:rPr b="1" i="0" lang="en-US" sz="1350" u="none" cap="none" strike="noStrike">
                <a:solidFill>
                  <a:srgbClr val="FFFFFF"/>
                </a:solidFill>
                <a:latin typeface="Courier New"/>
                <a:ea typeface="Courier New"/>
                <a:cs typeface="Courier New"/>
                <a:sym typeface="Courier New"/>
              </a:rPr>
              <a:t> </a:t>
            </a:r>
            <a:r>
              <a:rPr b="1" i="0" lang="en-US" sz="1350" u="none" cap="none" strike="noStrike">
                <a:solidFill>
                  <a:srgbClr val="2E95D3"/>
                </a:solidFill>
                <a:latin typeface="Courier New"/>
                <a:ea typeface="Courier New"/>
                <a:cs typeface="Courier New"/>
                <a:sym typeface="Courier New"/>
              </a:rPr>
              <a:t>void</a:t>
            </a:r>
            <a:r>
              <a:rPr b="1" i="0" lang="en-US" sz="1350" u="none" cap="none" strike="noStrike">
                <a:solidFill>
                  <a:srgbClr val="FFFFFF"/>
                </a:solidFill>
                <a:latin typeface="Courier New"/>
                <a:ea typeface="Courier New"/>
                <a:cs typeface="Courier New"/>
                <a:sym typeface="Courier New"/>
              </a:rPr>
              <a:t> </a:t>
            </a:r>
            <a:r>
              <a:rPr b="1" i="0" lang="en-US" sz="1350" u="none" cap="none" strike="noStrike">
                <a:solidFill>
                  <a:srgbClr val="F22C3D"/>
                </a:solidFill>
                <a:latin typeface="Courier New"/>
                <a:ea typeface="Courier New"/>
                <a:cs typeface="Courier New"/>
                <a:sym typeface="Courier New"/>
              </a:rPr>
              <a:t>main</a:t>
            </a:r>
            <a:r>
              <a:rPr b="1" i="0" lang="en-US" sz="1350" u="none" cap="none" strike="noStrike">
                <a:solidFill>
                  <a:schemeClr val="dk1"/>
                </a:solidFill>
                <a:latin typeface="Courier New"/>
                <a:ea typeface="Courier New"/>
                <a:cs typeface="Courier New"/>
                <a:sym typeface="Courier New"/>
              </a:rPr>
              <a:t>(String[] args) {</a:t>
            </a:r>
            <a:endParaRPr b="1" i="0" sz="135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i="0" lang="en-US" sz="1350" u="none" cap="none" strike="noStrike">
                <a:solidFill>
                  <a:srgbClr val="FFFFFF"/>
                </a:solidFill>
                <a:latin typeface="Courier New"/>
                <a:ea typeface="Courier New"/>
                <a:cs typeface="Courier New"/>
                <a:sym typeface="Courier New"/>
              </a:rPr>
              <a:t>        </a:t>
            </a:r>
            <a:r>
              <a:rPr b="1" i="0" lang="en-US" sz="1350" u="none" cap="none" strike="noStrike">
                <a:solidFill>
                  <a:srgbClr val="DF3079"/>
                </a:solidFill>
                <a:latin typeface="Courier New"/>
                <a:ea typeface="Courier New"/>
                <a:cs typeface="Courier New"/>
                <a:sym typeface="Courier New"/>
              </a:rPr>
              <a:t>int</a:t>
            </a:r>
            <a:r>
              <a:rPr b="1" i="0" lang="en-US" sz="1350" u="none" cap="none" strike="noStrike">
                <a:solidFill>
                  <a:srgbClr val="FFFFFF"/>
                </a:solidFill>
                <a:latin typeface="Courier New"/>
                <a:ea typeface="Courier New"/>
                <a:cs typeface="Courier New"/>
                <a:sym typeface="Courier New"/>
              </a:rPr>
              <a:t> </a:t>
            </a:r>
            <a:r>
              <a:rPr b="1" i="0" lang="en-US" sz="1350" u="none" cap="none" strike="noStrike">
                <a:solidFill>
                  <a:srgbClr val="DF3079"/>
                </a:solidFill>
                <a:latin typeface="Courier New"/>
                <a:ea typeface="Courier New"/>
                <a:cs typeface="Courier New"/>
                <a:sym typeface="Courier New"/>
              </a:rPr>
              <a:t>numero</a:t>
            </a:r>
            <a:r>
              <a:rPr b="1" i="0" lang="en-US" sz="1350" u="none" cap="none" strike="noStrike">
                <a:solidFill>
                  <a:srgbClr val="FFFFFF"/>
                </a:solidFill>
                <a:latin typeface="Courier New"/>
                <a:ea typeface="Courier New"/>
                <a:cs typeface="Courier New"/>
                <a:sym typeface="Courier New"/>
              </a:rPr>
              <a:t> </a:t>
            </a:r>
            <a:r>
              <a:rPr b="1" i="0" lang="en-US" sz="1350" u="none" cap="none" strike="noStrike">
                <a:solidFill>
                  <a:schemeClr val="dk1"/>
                </a:solidFill>
                <a:latin typeface="Courier New"/>
                <a:ea typeface="Courier New"/>
                <a:cs typeface="Courier New"/>
                <a:sym typeface="Courier New"/>
              </a:rPr>
              <a:t>=</a:t>
            </a:r>
            <a:r>
              <a:rPr b="1" i="0" lang="en-US" sz="1350" u="none" cap="none" strike="noStrike">
                <a:solidFill>
                  <a:srgbClr val="FFFFFF"/>
                </a:solidFill>
                <a:latin typeface="Courier New"/>
                <a:ea typeface="Courier New"/>
                <a:cs typeface="Courier New"/>
                <a:sym typeface="Courier New"/>
              </a:rPr>
              <a:t> </a:t>
            </a:r>
            <a:r>
              <a:rPr b="1" i="0" lang="en-US" sz="1350" u="none" cap="none" strike="noStrike">
                <a:solidFill>
                  <a:srgbClr val="DF3079"/>
                </a:solidFill>
                <a:latin typeface="Courier New"/>
                <a:ea typeface="Courier New"/>
                <a:cs typeface="Courier New"/>
                <a:sym typeface="Courier New"/>
              </a:rPr>
              <a:t>5</a:t>
            </a:r>
            <a:r>
              <a:rPr b="1" i="0" lang="en-US" sz="1350" u="none" cap="none" strike="noStrike">
                <a:solidFill>
                  <a:schemeClr val="dk1"/>
                </a:solidFill>
                <a:latin typeface="Courier New"/>
                <a:ea typeface="Courier New"/>
                <a:cs typeface="Courier New"/>
                <a:sym typeface="Courier New"/>
              </a:rPr>
              <a:t>;</a:t>
            </a:r>
            <a:endParaRPr b="1" i="0" sz="135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i="0" lang="en-US" sz="1350" u="none" cap="none" strike="noStrike">
                <a:solidFill>
                  <a:srgbClr val="FFFFFF"/>
                </a:solidFill>
                <a:latin typeface="Courier New"/>
                <a:ea typeface="Courier New"/>
                <a:cs typeface="Courier New"/>
                <a:sym typeface="Courier New"/>
              </a:rPr>
              <a:t>        </a:t>
            </a:r>
            <a:r>
              <a:rPr b="1" i="0" lang="en-US" sz="1350" u="none" cap="none" strike="noStrike">
                <a:solidFill>
                  <a:srgbClr val="DF3079"/>
                </a:solidFill>
                <a:latin typeface="Courier New"/>
                <a:ea typeface="Courier New"/>
                <a:cs typeface="Courier New"/>
                <a:sym typeface="Courier New"/>
              </a:rPr>
              <a:t>int</a:t>
            </a:r>
            <a:r>
              <a:rPr b="1" i="0" lang="en-US" sz="1350" u="none" cap="none" strike="noStrike">
                <a:solidFill>
                  <a:srgbClr val="FFFFFF"/>
                </a:solidFill>
                <a:latin typeface="Courier New"/>
                <a:ea typeface="Courier New"/>
                <a:cs typeface="Courier New"/>
                <a:sym typeface="Courier New"/>
              </a:rPr>
              <a:t> </a:t>
            </a:r>
            <a:r>
              <a:rPr b="1" i="0" lang="en-US" sz="1350" u="none" cap="none" strike="noStrike">
                <a:solidFill>
                  <a:srgbClr val="DF3079"/>
                </a:solidFill>
                <a:latin typeface="Courier New"/>
                <a:ea typeface="Courier New"/>
                <a:cs typeface="Courier New"/>
                <a:sym typeface="Courier New"/>
              </a:rPr>
              <a:t>resultado</a:t>
            </a:r>
            <a:r>
              <a:rPr b="1" i="0" lang="en-US" sz="1350" u="none" cap="none" strike="noStrike">
                <a:solidFill>
                  <a:srgbClr val="FFFFFF"/>
                </a:solidFill>
                <a:latin typeface="Courier New"/>
                <a:ea typeface="Courier New"/>
                <a:cs typeface="Courier New"/>
                <a:sym typeface="Courier New"/>
              </a:rPr>
              <a:t> </a:t>
            </a:r>
            <a:r>
              <a:rPr b="1" i="0" lang="en-US" sz="1350" u="none" cap="none" strike="noStrike">
                <a:solidFill>
                  <a:schemeClr val="dk1"/>
                </a:solidFill>
                <a:latin typeface="Courier New"/>
                <a:ea typeface="Courier New"/>
                <a:cs typeface="Courier New"/>
                <a:sym typeface="Courier New"/>
              </a:rPr>
              <a:t>= calcularFactorial(numero);</a:t>
            </a:r>
            <a:endParaRPr b="1" i="0" sz="135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i="0" lang="en-US" sz="1350" u="none" cap="none" strike="noStrike">
                <a:solidFill>
                  <a:srgbClr val="FFFFFF"/>
                </a:solidFill>
                <a:latin typeface="Courier New"/>
                <a:ea typeface="Courier New"/>
                <a:cs typeface="Courier New"/>
                <a:sym typeface="Courier New"/>
              </a:rPr>
              <a:t>        </a:t>
            </a:r>
            <a:r>
              <a:rPr b="1" i="0" lang="en-US" sz="1350" u="none" cap="none" strike="noStrike">
                <a:solidFill>
                  <a:schemeClr val="dk1"/>
                </a:solidFill>
                <a:latin typeface="Courier New"/>
                <a:ea typeface="Courier New"/>
                <a:cs typeface="Courier New"/>
                <a:sym typeface="Courier New"/>
              </a:rPr>
              <a:t>System.out.println(</a:t>
            </a:r>
            <a:r>
              <a:rPr b="1" i="0" lang="en-US" sz="1350" u="none" cap="none" strike="noStrike">
                <a:solidFill>
                  <a:srgbClr val="00A67D"/>
                </a:solidFill>
                <a:latin typeface="Courier New"/>
                <a:ea typeface="Courier New"/>
                <a:cs typeface="Courier New"/>
                <a:sym typeface="Courier New"/>
              </a:rPr>
              <a:t>"El factorial de "</a:t>
            </a:r>
            <a:r>
              <a:rPr b="1" i="0" lang="en-US" sz="1350" u="none" cap="none" strike="noStrike">
                <a:solidFill>
                  <a:srgbClr val="FFFFFF"/>
                </a:solidFill>
                <a:latin typeface="Courier New"/>
                <a:ea typeface="Courier New"/>
                <a:cs typeface="Courier New"/>
                <a:sym typeface="Courier New"/>
              </a:rPr>
              <a:t> </a:t>
            </a:r>
            <a:r>
              <a:rPr b="1" i="0" lang="en-US" sz="1350" u="none" cap="none" strike="noStrike">
                <a:solidFill>
                  <a:schemeClr val="dk1"/>
                </a:solidFill>
                <a:latin typeface="Courier New"/>
                <a:ea typeface="Courier New"/>
                <a:cs typeface="Courier New"/>
                <a:sym typeface="Courier New"/>
              </a:rPr>
              <a:t>+ numero +</a:t>
            </a:r>
            <a:r>
              <a:rPr b="1" i="0" lang="en-US" sz="1350" u="none" cap="none" strike="noStrike">
                <a:solidFill>
                  <a:srgbClr val="FFFFFF"/>
                </a:solidFill>
                <a:latin typeface="Courier New"/>
                <a:ea typeface="Courier New"/>
                <a:cs typeface="Courier New"/>
                <a:sym typeface="Courier New"/>
              </a:rPr>
              <a:t> </a:t>
            </a:r>
            <a:r>
              <a:rPr b="1" i="0" lang="en-US" sz="1350" u="none" cap="none" strike="noStrike">
                <a:solidFill>
                  <a:srgbClr val="00A67D"/>
                </a:solidFill>
                <a:latin typeface="Courier New"/>
                <a:ea typeface="Courier New"/>
                <a:cs typeface="Courier New"/>
                <a:sym typeface="Courier New"/>
              </a:rPr>
              <a:t>" es: "</a:t>
            </a:r>
            <a:r>
              <a:rPr b="1" i="0" lang="en-US" sz="1350" u="none" cap="none" strike="noStrike">
                <a:solidFill>
                  <a:srgbClr val="FFFFFF"/>
                </a:solidFill>
                <a:latin typeface="Courier New"/>
                <a:ea typeface="Courier New"/>
                <a:cs typeface="Courier New"/>
                <a:sym typeface="Courier New"/>
              </a:rPr>
              <a:t> </a:t>
            </a:r>
            <a:r>
              <a:rPr b="1" i="0" lang="en-US" sz="1350" u="none" cap="none" strike="noStrike">
                <a:solidFill>
                  <a:schemeClr val="dk1"/>
                </a:solidFill>
                <a:latin typeface="Courier New"/>
                <a:ea typeface="Courier New"/>
                <a:cs typeface="Courier New"/>
                <a:sym typeface="Courier New"/>
              </a:rPr>
              <a:t>+ resultado);</a:t>
            </a:r>
            <a:endParaRPr b="1" i="0" sz="135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i="0" lang="en-US" sz="1350" u="none" cap="none" strike="noStrike">
                <a:solidFill>
                  <a:schemeClr val="dk1"/>
                </a:solidFill>
                <a:latin typeface="Courier New"/>
                <a:ea typeface="Courier New"/>
                <a:cs typeface="Courier New"/>
                <a:sym typeface="Courier New"/>
              </a:rPr>
              <a:t>    }</a:t>
            </a:r>
            <a:endParaRPr b="1" i="0" sz="135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t/>
            </a:r>
            <a:endParaRPr b="1" i="0" sz="135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i="0" lang="en-US" sz="1350" u="none" cap="none" strike="noStrike">
                <a:solidFill>
                  <a:schemeClr val="dk1"/>
                </a:solidFill>
                <a:latin typeface="Courier New"/>
                <a:ea typeface="Courier New"/>
                <a:cs typeface="Courier New"/>
                <a:sym typeface="Courier New"/>
              </a:rPr>
              <a:t>}</a:t>
            </a:r>
            <a:endParaRPr b="1" i="0" sz="1700" u="none" cap="none" strike="noStrike">
              <a:solidFill>
                <a:schemeClr val="dk1"/>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45" name="Shape 1045"/>
        <p:cNvGrpSpPr/>
        <p:nvPr/>
      </p:nvGrpSpPr>
      <p:grpSpPr>
        <a:xfrm>
          <a:off x="0" y="0"/>
          <a:ext cx="0" cy="0"/>
          <a:chOff x="0" y="0"/>
          <a:chExt cx="0" cy="0"/>
        </a:xfrm>
      </p:grpSpPr>
      <p:sp>
        <p:nvSpPr>
          <p:cNvPr id="1046" name="Google Shape;1046;g1e1e69e2624_0_221"/>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47" name="Google Shape;1047;g1e1e69e2624_0_221"/>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48" name="Google Shape;1048;g1e1e69e2624_0_221"/>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049" name="Google Shape;1049;g1e1e69e2624_0_221"/>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1050" name="Google Shape;1050;g1e1e69e2624_0_221"/>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g1e1e69e2624_0_221"/>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1052" name="Google Shape;1052;g1e1e69e2624_0_221"/>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g1e1e69e2624_0_221"/>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54" name="Google Shape;1054;g1e1e69e2624_0_221"/>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i="0" lang="en-US" sz="2000" u="none" cap="none" strike="noStrike">
                <a:solidFill>
                  <a:srgbClr val="003870"/>
                </a:solidFill>
                <a:latin typeface="Trebuchet MS"/>
                <a:ea typeface="Trebuchet MS"/>
                <a:cs typeface="Trebuchet MS"/>
                <a:sym typeface="Trebuchet MS"/>
              </a:rPr>
              <a:t>Ejemplos Funciones - Java</a:t>
            </a:r>
            <a:endParaRPr b="0" i="0" sz="2000" u="none" cap="none" strike="noStrike">
              <a:solidFill>
                <a:srgbClr val="003870"/>
              </a:solidFill>
              <a:latin typeface="Courier New"/>
              <a:ea typeface="Courier New"/>
              <a:cs typeface="Courier New"/>
              <a:sym typeface="Courier New"/>
            </a:endParaRPr>
          </a:p>
        </p:txBody>
      </p:sp>
      <p:sp>
        <p:nvSpPr>
          <p:cNvPr id="1055" name="Google Shape;1055;g1e1e69e2624_0_221"/>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56" name="Google Shape;1056;g1e1e69e2624_0_221"/>
          <p:cNvSpPr txBox="1"/>
          <p:nvPr/>
        </p:nvSpPr>
        <p:spPr>
          <a:xfrm>
            <a:off x="772050" y="1725588"/>
            <a:ext cx="9988200" cy="5079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US" sz="2100" u="none" cap="none" strike="noStrike">
                <a:solidFill>
                  <a:schemeClr val="dk1"/>
                </a:solidFill>
                <a:latin typeface="Trebuchet MS"/>
                <a:ea typeface="Trebuchet MS"/>
                <a:cs typeface="Trebuchet MS"/>
                <a:sym typeface="Trebuchet MS"/>
              </a:rPr>
              <a:t>Ejemplo 2.</a:t>
            </a:r>
            <a:r>
              <a:rPr b="0" i="0" lang="en-US" sz="2100" u="none" cap="none" strike="noStrike">
                <a:solidFill>
                  <a:schemeClr val="dk1"/>
                </a:solidFill>
                <a:latin typeface="Trebuchet MS"/>
                <a:ea typeface="Trebuchet MS"/>
                <a:cs typeface="Trebuchet MS"/>
                <a:sym typeface="Trebuchet MS"/>
              </a:rPr>
              <a:t> </a:t>
            </a:r>
            <a:r>
              <a:rPr b="0" i="0" lang="en-US" sz="2100" u="none" cap="none" strike="noStrike">
                <a:solidFill>
                  <a:schemeClr val="dk1"/>
                </a:solidFill>
                <a:latin typeface="Trebuchet MS"/>
                <a:ea typeface="Trebuchet MS"/>
                <a:cs typeface="Trebuchet MS"/>
                <a:sym typeface="Trebuchet MS"/>
                <a:extLst>
                  <a:ext uri="http://customooxmlschemas.google.com/">
                    <go:slidesCustomData xmlns:go="http://customooxmlschemas.google.com/" textRoundtripDataId="1"/>
                  </a:ext>
                </a:extLst>
              </a:rPr>
              <a:t>Usa una función para calcular el factorial de un número</a:t>
            </a:r>
            <a:endParaRPr b="0" i="0" sz="2100" u="none" cap="none" strike="noStrike">
              <a:solidFill>
                <a:schemeClr val="dk1"/>
              </a:solidFill>
              <a:latin typeface="Trebuchet MS"/>
              <a:ea typeface="Trebuchet MS"/>
              <a:cs typeface="Trebuchet MS"/>
              <a:sym typeface="Trebuchet MS"/>
            </a:endParaRPr>
          </a:p>
        </p:txBody>
      </p:sp>
      <p:sp>
        <p:nvSpPr>
          <p:cNvPr id="1057" name="Google Shape;1057;g1e1e69e2624_0_221"/>
          <p:cNvSpPr/>
          <p:nvPr/>
        </p:nvSpPr>
        <p:spPr>
          <a:xfrm>
            <a:off x="969350" y="2418025"/>
            <a:ext cx="10228800" cy="3825000"/>
          </a:xfrm>
          <a:prstGeom prst="roundRect">
            <a:avLst>
              <a:gd fmla="val 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2E95D3"/>
                </a:solidFill>
                <a:latin typeface="Courier New"/>
                <a:ea typeface="Courier New"/>
                <a:cs typeface="Courier New"/>
                <a:sym typeface="Courier New"/>
              </a:rPr>
              <a:t>public</a:t>
            </a:r>
            <a:r>
              <a:rPr b="1" i="0" lang="en-US" sz="1500" u="none" cap="none" strike="noStrike">
                <a:solidFill>
                  <a:srgbClr val="FFFFFF"/>
                </a:solidFill>
                <a:latin typeface="Courier New"/>
                <a:ea typeface="Courier New"/>
                <a:cs typeface="Courier New"/>
                <a:sym typeface="Courier New"/>
              </a:rPr>
              <a:t> </a:t>
            </a:r>
            <a:r>
              <a:rPr b="1" i="0" lang="en-US" sz="1500" u="none" cap="none" strike="noStrike">
                <a:solidFill>
                  <a:srgbClr val="2E95D3"/>
                </a:solidFill>
                <a:latin typeface="Courier New"/>
                <a:ea typeface="Courier New"/>
                <a:cs typeface="Courier New"/>
                <a:sym typeface="Courier New"/>
              </a:rPr>
              <a:t>class</a:t>
            </a:r>
            <a:r>
              <a:rPr b="1" i="0" lang="en-US" sz="1500" u="none" cap="none" strike="noStrike">
                <a:solidFill>
                  <a:srgbClr val="FFFFFF"/>
                </a:solidFill>
                <a:latin typeface="Courier New"/>
                <a:ea typeface="Courier New"/>
                <a:cs typeface="Courier New"/>
                <a:sym typeface="Courier New"/>
              </a:rPr>
              <a:t> </a:t>
            </a:r>
            <a:r>
              <a:rPr b="1" i="0" lang="en-US" sz="1500" u="none" cap="none" strike="noStrike">
                <a:solidFill>
                  <a:srgbClr val="F22C3D"/>
                </a:solidFill>
                <a:latin typeface="Courier New"/>
                <a:ea typeface="Courier New"/>
                <a:cs typeface="Courier New"/>
                <a:sym typeface="Courier New"/>
              </a:rPr>
              <a:t>Factorial</a:t>
            </a:r>
            <a:r>
              <a:rPr b="1" i="0" lang="en-US" sz="1500" u="none" cap="none" strike="noStrike">
                <a:solidFill>
                  <a:schemeClr val="dk1"/>
                </a:solidFill>
                <a:latin typeface="Courier New"/>
                <a:ea typeface="Courier New"/>
                <a:cs typeface="Courier New"/>
                <a:sym typeface="Courier New"/>
              </a:rPr>
              <a:t> {</a:t>
            </a:r>
            <a:endParaRPr b="1" i="0" sz="1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FFFFFF"/>
                </a:solidFill>
                <a:latin typeface="Courier New"/>
                <a:ea typeface="Courier New"/>
                <a:cs typeface="Courier New"/>
                <a:sym typeface="Courier New"/>
              </a:rPr>
              <a:t>    </a:t>
            </a:r>
            <a:r>
              <a:rPr b="1" i="0" lang="en-US" sz="1500" u="none" cap="none" strike="noStrike">
                <a:solidFill>
                  <a:srgbClr val="2E95D3"/>
                </a:solidFill>
                <a:latin typeface="Courier New"/>
                <a:ea typeface="Courier New"/>
                <a:cs typeface="Courier New"/>
                <a:sym typeface="Courier New"/>
              </a:rPr>
              <a:t>public</a:t>
            </a:r>
            <a:r>
              <a:rPr b="1" i="0" lang="en-US" sz="1500" u="none" cap="none" strike="noStrike">
                <a:solidFill>
                  <a:srgbClr val="FFFFFF"/>
                </a:solidFill>
                <a:latin typeface="Courier New"/>
                <a:ea typeface="Courier New"/>
                <a:cs typeface="Courier New"/>
                <a:sym typeface="Courier New"/>
              </a:rPr>
              <a:t> </a:t>
            </a:r>
            <a:r>
              <a:rPr b="1" i="0" lang="en-US" sz="1500" u="none" cap="none" strike="noStrike">
                <a:solidFill>
                  <a:srgbClr val="2E95D3"/>
                </a:solidFill>
                <a:latin typeface="Courier New"/>
                <a:ea typeface="Courier New"/>
                <a:cs typeface="Courier New"/>
                <a:sym typeface="Courier New"/>
              </a:rPr>
              <a:t>static</a:t>
            </a:r>
            <a:r>
              <a:rPr b="1" i="0" lang="en-US" sz="1500" u="none" cap="none" strike="noStrike">
                <a:solidFill>
                  <a:srgbClr val="FFFFFF"/>
                </a:solidFill>
                <a:latin typeface="Courier New"/>
                <a:ea typeface="Courier New"/>
                <a:cs typeface="Courier New"/>
                <a:sym typeface="Courier New"/>
              </a:rPr>
              <a:t> </a:t>
            </a:r>
            <a:r>
              <a:rPr b="1" i="0" lang="en-US" sz="1500" u="none" cap="none" strike="noStrike">
                <a:solidFill>
                  <a:srgbClr val="2E95D3"/>
                </a:solidFill>
                <a:latin typeface="Courier New"/>
                <a:ea typeface="Courier New"/>
                <a:cs typeface="Courier New"/>
                <a:sym typeface="Courier New"/>
              </a:rPr>
              <a:t>void</a:t>
            </a:r>
            <a:r>
              <a:rPr b="1" i="0" lang="en-US" sz="1500" u="none" cap="none" strike="noStrike">
                <a:solidFill>
                  <a:srgbClr val="FFFFFF"/>
                </a:solidFill>
                <a:latin typeface="Courier New"/>
                <a:ea typeface="Courier New"/>
                <a:cs typeface="Courier New"/>
                <a:sym typeface="Courier New"/>
              </a:rPr>
              <a:t> </a:t>
            </a:r>
            <a:r>
              <a:rPr b="1" i="0" lang="en-US" sz="1500" u="none" cap="none" strike="noStrike">
                <a:solidFill>
                  <a:srgbClr val="F22C3D"/>
                </a:solidFill>
                <a:latin typeface="Courier New"/>
                <a:ea typeface="Courier New"/>
                <a:cs typeface="Courier New"/>
                <a:sym typeface="Courier New"/>
              </a:rPr>
              <a:t>main</a:t>
            </a:r>
            <a:r>
              <a:rPr b="1" i="0" lang="en-US" sz="1500" u="none" cap="none" strike="noStrike">
                <a:solidFill>
                  <a:srgbClr val="FFFFFF"/>
                </a:solidFill>
                <a:latin typeface="Courier New"/>
                <a:ea typeface="Courier New"/>
                <a:cs typeface="Courier New"/>
                <a:sym typeface="Courier New"/>
              </a:rPr>
              <a:t>(</a:t>
            </a:r>
            <a:r>
              <a:rPr b="1" i="0" lang="en-US" sz="1500" u="none" cap="none" strike="noStrike">
                <a:solidFill>
                  <a:schemeClr val="dk1"/>
                </a:solidFill>
                <a:latin typeface="Courier New"/>
                <a:ea typeface="Courier New"/>
                <a:cs typeface="Courier New"/>
                <a:sym typeface="Courier New"/>
              </a:rPr>
              <a:t>String[] args) {</a:t>
            </a:r>
            <a:endParaRPr b="1" i="0" sz="1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FFFFFF"/>
                </a:solidFill>
                <a:latin typeface="Courier New"/>
                <a:ea typeface="Courier New"/>
                <a:cs typeface="Courier New"/>
                <a:sym typeface="Courier New"/>
              </a:rPr>
              <a:t>        </a:t>
            </a:r>
            <a:r>
              <a:rPr b="1" i="0" lang="en-US" sz="1500" u="none" cap="none" strike="noStrike">
                <a:solidFill>
                  <a:srgbClr val="DF3079"/>
                </a:solidFill>
                <a:latin typeface="Courier New"/>
                <a:ea typeface="Courier New"/>
                <a:cs typeface="Courier New"/>
                <a:sym typeface="Courier New"/>
              </a:rPr>
              <a:t>int</a:t>
            </a:r>
            <a:r>
              <a:rPr b="1" i="0" lang="en-US" sz="1500" u="none" cap="none" strike="noStrike">
                <a:solidFill>
                  <a:srgbClr val="FFFFFF"/>
                </a:solidFill>
                <a:latin typeface="Courier New"/>
                <a:ea typeface="Courier New"/>
                <a:cs typeface="Courier New"/>
                <a:sym typeface="Courier New"/>
              </a:rPr>
              <a:t> </a:t>
            </a:r>
            <a:r>
              <a:rPr b="1" i="0" lang="en-US" sz="1500" u="none" cap="none" strike="noStrike">
                <a:solidFill>
                  <a:srgbClr val="DF3079"/>
                </a:solidFill>
                <a:latin typeface="Courier New"/>
                <a:ea typeface="Courier New"/>
                <a:cs typeface="Courier New"/>
                <a:sym typeface="Courier New"/>
              </a:rPr>
              <a:t>numero</a:t>
            </a:r>
            <a:r>
              <a:rPr b="1" i="0" lang="en-US" sz="1500" u="none" cap="none" strike="noStrike">
                <a:solidFill>
                  <a:schemeClr val="dk1"/>
                </a:solidFill>
                <a:latin typeface="Courier New"/>
                <a:ea typeface="Courier New"/>
                <a:cs typeface="Courier New"/>
                <a:sym typeface="Courier New"/>
              </a:rPr>
              <a:t> = </a:t>
            </a:r>
            <a:r>
              <a:rPr b="1" i="0" lang="en-US" sz="1500" u="none" cap="none" strike="noStrike">
                <a:solidFill>
                  <a:srgbClr val="DF3079"/>
                </a:solidFill>
                <a:latin typeface="Courier New"/>
                <a:ea typeface="Courier New"/>
                <a:cs typeface="Courier New"/>
                <a:sym typeface="Courier New"/>
              </a:rPr>
              <a:t>5</a:t>
            </a:r>
            <a:r>
              <a:rPr b="1" i="0" lang="en-US" sz="1500" u="none" cap="none" strike="noStrike">
                <a:solidFill>
                  <a:schemeClr val="dk1"/>
                </a:solidFill>
                <a:latin typeface="Courier New"/>
                <a:ea typeface="Courier New"/>
                <a:cs typeface="Courier New"/>
                <a:sym typeface="Courier New"/>
              </a:rPr>
              <a:t>;</a:t>
            </a:r>
            <a:endParaRPr b="1" i="0" sz="1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FFFFFF"/>
                </a:solidFill>
                <a:latin typeface="Courier New"/>
                <a:ea typeface="Courier New"/>
                <a:cs typeface="Courier New"/>
                <a:sym typeface="Courier New"/>
              </a:rPr>
              <a:t>        </a:t>
            </a:r>
            <a:r>
              <a:rPr b="1" i="0" lang="en-US" sz="1500" u="none" cap="none" strike="noStrike">
                <a:solidFill>
                  <a:srgbClr val="DF3079"/>
                </a:solidFill>
                <a:latin typeface="Courier New"/>
                <a:ea typeface="Courier New"/>
                <a:cs typeface="Courier New"/>
                <a:sym typeface="Courier New"/>
              </a:rPr>
              <a:t>int</a:t>
            </a:r>
            <a:r>
              <a:rPr b="1" i="0" lang="en-US" sz="1500" u="none" cap="none" strike="noStrike">
                <a:solidFill>
                  <a:srgbClr val="FFFFFF"/>
                </a:solidFill>
                <a:latin typeface="Courier New"/>
                <a:ea typeface="Courier New"/>
                <a:cs typeface="Courier New"/>
                <a:sym typeface="Courier New"/>
              </a:rPr>
              <a:t> </a:t>
            </a:r>
            <a:r>
              <a:rPr b="1" i="0" lang="en-US" sz="1500" u="none" cap="none" strike="noStrike">
                <a:solidFill>
                  <a:srgbClr val="DF3079"/>
                </a:solidFill>
                <a:latin typeface="Courier New"/>
                <a:ea typeface="Courier New"/>
                <a:cs typeface="Courier New"/>
                <a:sym typeface="Courier New"/>
              </a:rPr>
              <a:t>resultado</a:t>
            </a:r>
            <a:r>
              <a:rPr b="1" i="0" lang="en-US" sz="1500" u="none" cap="none" strike="noStrike">
                <a:solidFill>
                  <a:schemeClr val="dk1"/>
                </a:solidFill>
                <a:latin typeface="Courier New"/>
                <a:ea typeface="Courier New"/>
                <a:cs typeface="Courier New"/>
                <a:sym typeface="Courier New"/>
              </a:rPr>
              <a:t> = calcularFactorial(numero);</a:t>
            </a:r>
            <a:endParaRPr b="1" i="0" sz="1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FFFFFF"/>
                </a:solidFill>
                <a:latin typeface="Courier New"/>
                <a:ea typeface="Courier New"/>
                <a:cs typeface="Courier New"/>
                <a:sym typeface="Courier New"/>
              </a:rPr>
              <a:t>        </a:t>
            </a:r>
            <a:r>
              <a:rPr b="1" i="0" lang="en-US" sz="1500" u="none" cap="none" strike="noStrike">
                <a:solidFill>
                  <a:schemeClr val="dk1"/>
                </a:solidFill>
                <a:latin typeface="Courier New"/>
                <a:ea typeface="Courier New"/>
                <a:cs typeface="Courier New"/>
                <a:sym typeface="Courier New"/>
              </a:rPr>
              <a:t>System.out.println(</a:t>
            </a:r>
            <a:r>
              <a:rPr b="1" i="0" lang="en-US" sz="1500" u="none" cap="none" strike="noStrike">
                <a:solidFill>
                  <a:srgbClr val="00A67D"/>
                </a:solidFill>
                <a:latin typeface="Courier New"/>
                <a:ea typeface="Courier New"/>
                <a:cs typeface="Courier New"/>
                <a:sym typeface="Courier New"/>
              </a:rPr>
              <a:t>"El factorial de "</a:t>
            </a:r>
            <a:r>
              <a:rPr b="1" i="0" lang="en-US" sz="1500" u="none" cap="none" strike="noStrike">
                <a:solidFill>
                  <a:schemeClr val="dk1"/>
                </a:solidFill>
                <a:latin typeface="Courier New"/>
                <a:ea typeface="Courier New"/>
                <a:cs typeface="Courier New"/>
                <a:sym typeface="Courier New"/>
              </a:rPr>
              <a:t> + numero + </a:t>
            </a:r>
            <a:r>
              <a:rPr b="1" i="0" lang="en-US" sz="1500" u="none" cap="none" strike="noStrike">
                <a:solidFill>
                  <a:srgbClr val="00A67D"/>
                </a:solidFill>
                <a:latin typeface="Courier New"/>
                <a:ea typeface="Courier New"/>
                <a:cs typeface="Courier New"/>
                <a:sym typeface="Courier New"/>
              </a:rPr>
              <a:t>" es: "</a:t>
            </a:r>
            <a:r>
              <a:rPr b="1" i="0" lang="en-US" sz="1500" u="none" cap="none" strike="noStrike">
                <a:solidFill>
                  <a:schemeClr val="dk1"/>
                </a:solidFill>
                <a:latin typeface="Courier New"/>
                <a:ea typeface="Courier New"/>
                <a:cs typeface="Courier New"/>
                <a:sym typeface="Courier New"/>
              </a:rPr>
              <a:t> + resultado);</a:t>
            </a:r>
            <a:endParaRPr b="1" i="0" sz="1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dk1"/>
                </a:solidFill>
                <a:latin typeface="Courier New"/>
                <a:ea typeface="Courier New"/>
                <a:cs typeface="Courier New"/>
                <a:sym typeface="Courier New"/>
              </a:rPr>
              <a:t>    }</a:t>
            </a:r>
            <a:endParaRPr b="1" i="0" sz="1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FFFFFF"/>
                </a:solidFill>
                <a:latin typeface="Courier New"/>
                <a:ea typeface="Courier New"/>
                <a:cs typeface="Courier New"/>
                <a:sym typeface="Courier New"/>
              </a:rPr>
              <a:t>    </a:t>
            </a:r>
            <a:r>
              <a:rPr b="1" i="0" lang="en-US" sz="1500" u="none" cap="none" strike="noStrike">
                <a:solidFill>
                  <a:srgbClr val="2E95D3"/>
                </a:solidFill>
                <a:latin typeface="Courier New"/>
                <a:ea typeface="Courier New"/>
                <a:cs typeface="Courier New"/>
                <a:sym typeface="Courier New"/>
              </a:rPr>
              <a:t>public</a:t>
            </a:r>
            <a:r>
              <a:rPr b="1" i="0" lang="en-US" sz="1500" u="none" cap="none" strike="noStrike">
                <a:solidFill>
                  <a:srgbClr val="FFFFFF"/>
                </a:solidFill>
                <a:latin typeface="Courier New"/>
                <a:ea typeface="Courier New"/>
                <a:cs typeface="Courier New"/>
                <a:sym typeface="Courier New"/>
              </a:rPr>
              <a:t> </a:t>
            </a:r>
            <a:r>
              <a:rPr b="1" i="0" lang="en-US" sz="1500" u="none" cap="none" strike="noStrike">
                <a:solidFill>
                  <a:srgbClr val="2E95D3"/>
                </a:solidFill>
                <a:latin typeface="Courier New"/>
                <a:ea typeface="Courier New"/>
                <a:cs typeface="Courier New"/>
                <a:sym typeface="Courier New"/>
              </a:rPr>
              <a:t>static</a:t>
            </a:r>
            <a:r>
              <a:rPr b="1" i="0" lang="en-US" sz="1500" u="none" cap="none" strike="noStrike">
                <a:solidFill>
                  <a:srgbClr val="FFFFFF"/>
                </a:solidFill>
                <a:latin typeface="Courier New"/>
                <a:ea typeface="Courier New"/>
                <a:cs typeface="Courier New"/>
                <a:sym typeface="Courier New"/>
              </a:rPr>
              <a:t> </a:t>
            </a:r>
            <a:r>
              <a:rPr b="1" i="0" lang="en-US" sz="1500" u="none" cap="none" strike="noStrike">
                <a:solidFill>
                  <a:srgbClr val="DF3079"/>
                </a:solidFill>
                <a:latin typeface="Courier New"/>
                <a:ea typeface="Courier New"/>
                <a:cs typeface="Courier New"/>
                <a:sym typeface="Courier New"/>
              </a:rPr>
              <a:t>int</a:t>
            </a:r>
            <a:r>
              <a:rPr b="1" i="0" lang="en-US" sz="1500" u="none" cap="none" strike="noStrike">
                <a:solidFill>
                  <a:srgbClr val="FFFFFF"/>
                </a:solidFill>
                <a:latin typeface="Courier New"/>
                <a:ea typeface="Courier New"/>
                <a:cs typeface="Courier New"/>
                <a:sym typeface="Courier New"/>
              </a:rPr>
              <a:t> </a:t>
            </a:r>
            <a:r>
              <a:rPr b="1" i="0" lang="en-US" sz="1500" u="none" cap="none" strike="noStrike">
                <a:solidFill>
                  <a:srgbClr val="F22C3D"/>
                </a:solidFill>
                <a:latin typeface="Courier New"/>
                <a:ea typeface="Courier New"/>
                <a:cs typeface="Courier New"/>
                <a:sym typeface="Courier New"/>
              </a:rPr>
              <a:t>calcularFactorial</a:t>
            </a:r>
            <a:r>
              <a:rPr b="1" i="0" lang="en-US" sz="1500" u="none" cap="none" strike="noStrike">
                <a:solidFill>
                  <a:schemeClr val="dk1"/>
                </a:solidFill>
                <a:latin typeface="Courier New"/>
                <a:ea typeface="Courier New"/>
                <a:cs typeface="Courier New"/>
                <a:sym typeface="Courier New"/>
              </a:rPr>
              <a:t>(</a:t>
            </a:r>
            <a:r>
              <a:rPr b="1" i="0" lang="en-US" sz="1500" u="none" cap="none" strike="noStrike">
                <a:solidFill>
                  <a:srgbClr val="DF3079"/>
                </a:solidFill>
                <a:latin typeface="Courier New"/>
                <a:ea typeface="Courier New"/>
                <a:cs typeface="Courier New"/>
                <a:sym typeface="Courier New"/>
              </a:rPr>
              <a:t>int</a:t>
            </a:r>
            <a:r>
              <a:rPr b="1" i="0" lang="en-US" sz="1500" u="none" cap="none" strike="noStrike">
                <a:solidFill>
                  <a:schemeClr val="dk1"/>
                </a:solidFill>
                <a:latin typeface="Courier New"/>
                <a:ea typeface="Courier New"/>
                <a:cs typeface="Courier New"/>
                <a:sym typeface="Courier New"/>
              </a:rPr>
              <a:t> numero) {</a:t>
            </a:r>
            <a:endParaRPr b="1" i="0" sz="1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FFFFFF"/>
                </a:solidFill>
                <a:latin typeface="Courier New"/>
                <a:ea typeface="Courier New"/>
                <a:cs typeface="Courier New"/>
                <a:sym typeface="Courier New"/>
              </a:rPr>
              <a:t>        </a:t>
            </a:r>
            <a:r>
              <a:rPr b="1" i="0" lang="en-US" sz="1500" u="none" cap="none" strike="noStrike">
                <a:solidFill>
                  <a:srgbClr val="DF3079"/>
                </a:solidFill>
                <a:latin typeface="Courier New"/>
                <a:ea typeface="Courier New"/>
                <a:cs typeface="Courier New"/>
                <a:sym typeface="Courier New"/>
              </a:rPr>
              <a:t>int</a:t>
            </a:r>
            <a:r>
              <a:rPr b="1" i="0" lang="en-US" sz="1500" u="none" cap="none" strike="noStrike">
                <a:solidFill>
                  <a:srgbClr val="FFFFFF"/>
                </a:solidFill>
                <a:latin typeface="Courier New"/>
                <a:ea typeface="Courier New"/>
                <a:cs typeface="Courier New"/>
                <a:sym typeface="Courier New"/>
              </a:rPr>
              <a:t> </a:t>
            </a:r>
            <a:r>
              <a:rPr b="1" i="0" lang="en-US" sz="1500" u="none" cap="none" strike="noStrike">
                <a:solidFill>
                  <a:srgbClr val="DF3079"/>
                </a:solidFill>
                <a:latin typeface="Courier New"/>
                <a:ea typeface="Courier New"/>
                <a:cs typeface="Courier New"/>
                <a:sym typeface="Courier New"/>
              </a:rPr>
              <a:t>factorial</a:t>
            </a:r>
            <a:r>
              <a:rPr b="1" i="0" lang="en-US" sz="1500" u="none" cap="none" strike="noStrike">
                <a:solidFill>
                  <a:schemeClr val="dk1"/>
                </a:solidFill>
                <a:latin typeface="Courier New"/>
                <a:ea typeface="Courier New"/>
                <a:cs typeface="Courier New"/>
                <a:sym typeface="Courier New"/>
              </a:rPr>
              <a:t> = </a:t>
            </a:r>
            <a:r>
              <a:rPr b="1" i="0" lang="en-US" sz="1500" u="none" cap="none" strike="noStrike">
                <a:solidFill>
                  <a:srgbClr val="DF3079"/>
                </a:solidFill>
                <a:latin typeface="Courier New"/>
                <a:ea typeface="Courier New"/>
                <a:cs typeface="Courier New"/>
                <a:sym typeface="Courier New"/>
              </a:rPr>
              <a:t>1</a:t>
            </a:r>
            <a:r>
              <a:rPr b="1" i="0" lang="en-US" sz="1500" u="none" cap="none" strike="noStrike">
                <a:solidFill>
                  <a:schemeClr val="dk1"/>
                </a:solidFill>
                <a:latin typeface="Courier New"/>
                <a:ea typeface="Courier New"/>
                <a:cs typeface="Courier New"/>
                <a:sym typeface="Courier New"/>
              </a:rPr>
              <a:t>;</a:t>
            </a:r>
            <a:endParaRPr b="1" i="0" sz="1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FFFFFF"/>
                </a:solidFill>
                <a:latin typeface="Courier New"/>
                <a:ea typeface="Courier New"/>
                <a:cs typeface="Courier New"/>
                <a:sym typeface="Courier New"/>
              </a:rPr>
              <a:t>        </a:t>
            </a:r>
            <a:r>
              <a:rPr b="1" i="0" lang="en-US" sz="1500" u="none" cap="none" strike="noStrike">
                <a:solidFill>
                  <a:srgbClr val="2E95D3"/>
                </a:solidFill>
                <a:latin typeface="Courier New"/>
                <a:ea typeface="Courier New"/>
                <a:cs typeface="Courier New"/>
                <a:sym typeface="Courier New"/>
              </a:rPr>
              <a:t>for</a:t>
            </a:r>
            <a:r>
              <a:rPr b="1" i="0" lang="en-US" sz="1500" u="none" cap="none" strike="noStrike">
                <a:solidFill>
                  <a:schemeClr val="dk1"/>
                </a:solidFill>
                <a:latin typeface="Courier New"/>
                <a:ea typeface="Courier New"/>
                <a:cs typeface="Courier New"/>
                <a:sym typeface="Courier New"/>
              </a:rPr>
              <a:t> (</a:t>
            </a:r>
            <a:r>
              <a:rPr b="1" i="0" lang="en-US" sz="1500" u="none" cap="none" strike="noStrike">
                <a:solidFill>
                  <a:srgbClr val="DF3079"/>
                </a:solidFill>
                <a:latin typeface="Courier New"/>
                <a:ea typeface="Courier New"/>
                <a:cs typeface="Courier New"/>
                <a:sym typeface="Courier New"/>
              </a:rPr>
              <a:t>int</a:t>
            </a:r>
            <a:r>
              <a:rPr b="1" i="0" lang="en-US" sz="1500" u="none" cap="none" strike="noStrike">
                <a:solidFill>
                  <a:schemeClr val="dk1"/>
                </a:solidFill>
                <a:latin typeface="Courier New"/>
                <a:ea typeface="Courier New"/>
                <a:cs typeface="Courier New"/>
                <a:sym typeface="Courier New"/>
              </a:rPr>
              <a:t> </a:t>
            </a:r>
            <a:r>
              <a:rPr b="1" i="0" lang="en-US" sz="1500" u="none" cap="none" strike="noStrike">
                <a:solidFill>
                  <a:srgbClr val="DF3079"/>
                </a:solidFill>
                <a:latin typeface="Courier New"/>
                <a:ea typeface="Courier New"/>
                <a:cs typeface="Courier New"/>
                <a:sym typeface="Courier New"/>
              </a:rPr>
              <a:t>i</a:t>
            </a:r>
            <a:r>
              <a:rPr b="1" i="0" lang="en-US" sz="1500" u="none" cap="none" strike="noStrike">
                <a:solidFill>
                  <a:schemeClr val="dk1"/>
                </a:solidFill>
                <a:latin typeface="Courier New"/>
                <a:ea typeface="Courier New"/>
                <a:cs typeface="Courier New"/>
                <a:sym typeface="Courier New"/>
              </a:rPr>
              <a:t> = </a:t>
            </a:r>
            <a:r>
              <a:rPr b="1" i="0" lang="en-US" sz="1500" u="none" cap="none" strike="noStrike">
                <a:solidFill>
                  <a:srgbClr val="DF3079"/>
                </a:solidFill>
                <a:latin typeface="Courier New"/>
                <a:ea typeface="Courier New"/>
                <a:cs typeface="Courier New"/>
                <a:sym typeface="Courier New"/>
              </a:rPr>
              <a:t>1</a:t>
            </a:r>
            <a:r>
              <a:rPr b="1" i="0" lang="en-US" sz="1500" u="none" cap="none" strike="noStrike">
                <a:solidFill>
                  <a:schemeClr val="dk1"/>
                </a:solidFill>
                <a:latin typeface="Courier New"/>
                <a:ea typeface="Courier New"/>
                <a:cs typeface="Courier New"/>
                <a:sym typeface="Courier New"/>
              </a:rPr>
              <a:t>; i &lt;= numero; i++) {</a:t>
            </a:r>
            <a:endParaRPr b="1" i="0" sz="1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dk1"/>
                </a:solidFill>
                <a:latin typeface="Courier New"/>
                <a:ea typeface="Courier New"/>
                <a:cs typeface="Courier New"/>
                <a:sym typeface="Courier New"/>
              </a:rPr>
              <a:t>            factorial *= i;</a:t>
            </a:r>
            <a:endParaRPr b="1" i="0" sz="1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dk1"/>
                </a:solidFill>
                <a:latin typeface="Courier New"/>
                <a:ea typeface="Courier New"/>
                <a:cs typeface="Courier New"/>
                <a:sym typeface="Courier New"/>
              </a:rPr>
              <a:t>        }</a:t>
            </a:r>
            <a:endParaRPr b="1" i="0" sz="1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dk1"/>
                </a:solidFill>
                <a:latin typeface="Courier New"/>
                <a:ea typeface="Courier New"/>
                <a:cs typeface="Courier New"/>
                <a:sym typeface="Courier New"/>
              </a:rPr>
              <a:t>        return factorial;</a:t>
            </a:r>
            <a:endParaRPr b="1" i="0" sz="1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dk1"/>
                </a:solidFill>
                <a:latin typeface="Courier New"/>
                <a:ea typeface="Courier New"/>
                <a:cs typeface="Courier New"/>
                <a:sym typeface="Courier New"/>
              </a:rPr>
              <a:t>    }</a:t>
            </a:r>
            <a:endParaRPr b="1" i="0" sz="1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dk1"/>
                </a:solidFill>
                <a:latin typeface="Courier New"/>
                <a:ea typeface="Courier New"/>
                <a:cs typeface="Courier New"/>
                <a:sym typeface="Courier New"/>
              </a:rPr>
              <a:t>}</a:t>
            </a:r>
            <a:endParaRPr b="1" i="0" sz="1500" u="none" cap="none" strike="noStrike">
              <a:solidFill>
                <a:schemeClr val="dk1"/>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61" name="Shape 1061"/>
        <p:cNvGrpSpPr/>
        <p:nvPr/>
      </p:nvGrpSpPr>
      <p:grpSpPr>
        <a:xfrm>
          <a:off x="0" y="0"/>
          <a:ext cx="0" cy="0"/>
          <a:chOff x="0" y="0"/>
          <a:chExt cx="0" cy="0"/>
        </a:xfrm>
      </p:grpSpPr>
      <p:sp>
        <p:nvSpPr>
          <p:cNvPr id="1062" name="Google Shape;1062;g1e1e69e2624_0_269"/>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63" name="Google Shape;1063;g1e1e69e2624_0_269"/>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64" name="Google Shape;1064;g1e1e69e2624_0_269"/>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065" name="Google Shape;1065;g1e1e69e2624_0_269"/>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1066" name="Google Shape;1066;g1e1e69e2624_0_269"/>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g1e1e69e2624_0_269"/>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1068" name="Google Shape;1068;g1e1e69e2624_0_269"/>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g1e1e69e2624_0_269"/>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70" name="Google Shape;1070;g1e1e69e2624_0_269"/>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i="0" lang="en-US" sz="2000" u="none" cap="none" strike="noStrike">
                <a:solidFill>
                  <a:srgbClr val="003870"/>
                </a:solidFill>
                <a:latin typeface="Trebuchet MS"/>
                <a:ea typeface="Trebuchet MS"/>
                <a:cs typeface="Trebuchet MS"/>
                <a:sym typeface="Trebuchet MS"/>
              </a:rPr>
              <a:t>Ejemplos Funciones - Java</a:t>
            </a:r>
            <a:endParaRPr b="0" i="0" sz="2000" u="none" cap="none" strike="noStrike">
              <a:solidFill>
                <a:srgbClr val="003870"/>
              </a:solidFill>
              <a:latin typeface="Courier New"/>
              <a:ea typeface="Courier New"/>
              <a:cs typeface="Courier New"/>
              <a:sym typeface="Courier New"/>
            </a:endParaRPr>
          </a:p>
        </p:txBody>
      </p:sp>
      <p:sp>
        <p:nvSpPr>
          <p:cNvPr id="1071" name="Google Shape;1071;g1e1e69e2624_0_269"/>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72" name="Google Shape;1072;g1e1e69e2624_0_269"/>
          <p:cNvSpPr txBox="1"/>
          <p:nvPr/>
        </p:nvSpPr>
        <p:spPr>
          <a:xfrm>
            <a:off x="772050" y="1449138"/>
            <a:ext cx="9988200" cy="5079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US" sz="2100" u="none" cap="none" strike="noStrike">
                <a:solidFill>
                  <a:schemeClr val="dk1"/>
                </a:solidFill>
                <a:latin typeface="Trebuchet MS"/>
                <a:ea typeface="Trebuchet MS"/>
                <a:cs typeface="Trebuchet MS"/>
                <a:sym typeface="Trebuchet MS"/>
              </a:rPr>
              <a:t>Ejemplo 3.</a:t>
            </a:r>
            <a:r>
              <a:rPr b="0" i="0" lang="en-US" sz="2100" u="none" cap="none" strike="noStrike">
                <a:solidFill>
                  <a:schemeClr val="dk1"/>
                </a:solidFill>
                <a:latin typeface="Trebuchet MS"/>
                <a:ea typeface="Trebuchet MS"/>
                <a:cs typeface="Trebuchet MS"/>
                <a:sym typeface="Trebuchet MS"/>
              </a:rPr>
              <a:t> Usa una función para convertir un número de decimal a binario.</a:t>
            </a:r>
            <a:endParaRPr b="0" i="0" sz="21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76" name="Shape 1076"/>
        <p:cNvGrpSpPr/>
        <p:nvPr/>
      </p:nvGrpSpPr>
      <p:grpSpPr>
        <a:xfrm>
          <a:off x="0" y="0"/>
          <a:ext cx="0" cy="0"/>
          <a:chOff x="0" y="0"/>
          <a:chExt cx="0" cy="0"/>
        </a:xfrm>
      </p:grpSpPr>
      <p:sp>
        <p:nvSpPr>
          <p:cNvPr id="1077" name="Google Shape;1077;g1e1e69e2135_0_805"/>
          <p:cNvSpPr txBox="1"/>
          <p:nvPr/>
        </p:nvSpPr>
        <p:spPr>
          <a:xfrm>
            <a:off x="1582800" y="2111025"/>
            <a:ext cx="9026400" cy="1908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2E95D3"/>
                </a:solidFill>
                <a:latin typeface="Courier New"/>
                <a:ea typeface="Courier New"/>
                <a:cs typeface="Courier New"/>
                <a:sym typeface="Courier New"/>
              </a:rPr>
              <a:t>public</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2E95D3"/>
                </a:solidFill>
                <a:latin typeface="Courier New"/>
                <a:ea typeface="Courier New"/>
                <a:cs typeface="Courier New"/>
                <a:sym typeface="Courier New"/>
              </a:rPr>
              <a:t>class</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F22C3D"/>
                </a:solidFill>
                <a:latin typeface="Courier New"/>
                <a:ea typeface="Courier New"/>
                <a:cs typeface="Courier New"/>
                <a:sym typeface="Courier New"/>
              </a:rPr>
              <a:t>DecimalBinario</a:t>
            </a:r>
            <a:r>
              <a:rPr b="1" i="0" lang="en-US" sz="1400" u="none" cap="none" strike="noStrike">
                <a:solidFill>
                  <a:schemeClr val="dk1"/>
                </a:solidFill>
                <a:latin typeface="Courier New"/>
                <a:ea typeface="Courier New"/>
                <a:cs typeface="Courier New"/>
                <a:sym typeface="Courier New"/>
              </a:rPr>
              <a:t> {</a:t>
            </a:r>
            <a:endParaRPr b="1"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2E95D3"/>
                </a:solidFill>
                <a:latin typeface="Courier New"/>
                <a:ea typeface="Courier New"/>
                <a:cs typeface="Courier New"/>
                <a:sym typeface="Courier New"/>
              </a:rPr>
              <a:t>public</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2E95D3"/>
                </a:solidFill>
                <a:latin typeface="Courier New"/>
                <a:ea typeface="Courier New"/>
                <a:cs typeface="Courier New"/>
                <a:sym typeface="Courier New"/>
              </a:rPr>
              <a:t>static</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2E95D3"/>
                </a:solidFill>
                <a:latin typeface="Courier New"/>
                <a:ea typeface="Courier New"/>
                <a:cs typeface="Courier New"/>
                <a:sym typeface="Courier New"/>
              </a:rPr>
              <a:t>void</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F22C3D"/>
                </a:solidFill>
                <a:latin typeface="Courier New"/>
                <a:ea typeface="Courier New"/>
                <a:cs typeface="Courier New"/>
                <a:sym typeface="Courier New"/>
              </a:rPr>
              <a:t>main</a:t>
            </a:r>
            <a:r>
              <a:rPr b="1" i="0" lang="en-US" sz="1400" u="none" cap="none" strike="noStrike">
                <a:solidFill>
                  <a:schemeClr val="dk1"/>
                </a:solidFill>
                <a:latin typeface="Courier New"/>
                <a:ea typeface="Courier New"/>
                <a:cs typeface="Courier New"/>
                <a:sym typeface="Courier New"/>
              </a:rPr>
              <a:t>(String[] args) {</a:t>
            </a:r>
            <a:endParaRPr b="1"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DF3079"/>
                </a:solidFill>
                <a:latin typeface="Courier New"/>
                <a:ea typeface="Courier New"/>
                <a:cs typeface="Courier New"/>
                <a:sym typeface="Courier New"/>
              </a:rPr>
              <a:t>int</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DF3079"/>
                </a:solidFill>
                <a:latin typeface="Courier New"/>
                <a:ea typeface="Courier New"/>
                <a:cs typeface="Courier New"/>
                <a:sym typeface="Courier New"/>
              </a:rPr>
              <a:t>numero</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chemeClr val="dk1"/>
                </a:solidFill>
                <a:latin typeface="Courier New"/>
                <a:ea typeface="Courier New"/>
                <a:cs typeface="Courier New"/>
                <a:sym typeface="Courier New"/>
              </a:rPr>
              <a:t>= </a:t>
            </a:r>
            <a:r>
              <a:rPr b="1" i="0" lang="en-US" sz="1400" u="none" cap="none" strike="noStrike">
                <a:solidFill>
                  <a:srgbClr val="DF3079"/>
                </a:solidFill>
                <a:latin typeface="Courier New"/>
                <a:ea typeface="Courier New"/>
                <a:cs typeface="Courier New"/>
                <a:sym typeface="Courier New"/>
              </a:rPr>
              <a:t>10</a:t>
            </a:r>
            <a:r>
              <a:rPr b="1" i="0" lang="en-US" sz="1400" u="none" cap="none" strike="noStrike">
                <a:solidFill>
                  <a:schemeClr val="dk1"/>
                </a:solidFill>
                <a:latin typeface="Courier New"/>
                <a:ea typeface="Courier New"/>
                <a:cs typeface="Courier New"/>
                <a:sym typeface="Courier New"/>
              </a:rPr>
              <a:t>;</a:t>
            </a:r>
            <a:endParaRPr b="1"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DF3079"/>
                </a:solidFill>
                <a:latin typeface="Courier New"/>
                <a:ea typeface="Courier New"/>
                <a:cs typeface="Courier New"/>
                <a:sym typeface="Courier New"/>
              </a:rPr>
              <a:t>String</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DF3079"/>
                </a:solidFill>
                <a:latin typeface="Courier New"/>
                <a:ea typeface="Courier New"/>
                <a:cs typeface="Courier New"/>
                <a:sym typeface="Courier New"/>
              </a:rPr>
              <a:t>binario</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chemeClr val="dk1"/>
                </a:solidFill>
                <a:latin typeface="Courier New"/>
                <a:ea typeface="Courier New"/>
                <a:cs typeface="Courier New"/>
                <a:sym typeface="Courier New"/>
              </a:rPr>
              <a:t>= decimalABinario(numero);</a:t>
            </a:r>
            <a:endParaRPr b="1"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urier New"/>
                <a:ea typeface="Courier New"/>
                <a:cs typeface="Courier New"/>
                <a:sym typeface="Courier New"/>
              </a:rPr>
              <a:t>        System.out.println(</a:t>
            </a:r>
            <a:r>
              <a:rPr b="1" i="0" lang="en-US" sz="1400" u="none" cap="none" strike="noStrike">
                <a:solidFill>
                  <a:srgbClr val="00A67D"/>
                </a:solidFill>
                <a:latin typeface="Courier New"/>
                <a:ea typeface="Courier New"/>
                <a:cs typeface="Courier New"/>
                <a:sym typeface="Courier New"/>
              </a:rPr>
              <a:t>"El número "</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chemeClr val="dk1"/>
                </a:solidFill>
                <a:latin typeface="Courier New"/>
                <a:ea typeface="Courier New"/>
                <a:cs typeface="Courier New"/>
                <a:sym typeface="Courier New"/>
              </a:rPr>
              <a:t>+ numero +</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00A67D"/>
                </a:solidFill>
                <a:latin typeface="Courier New"/>
                <a:ea typeface="Courier New"/>
                <a:cs typeface="Courier New"/>
                <a:sym typeface="Courier New"/>
              </a:rPr>
              <a:t>" en binario es: "</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chemeClr val="dk1"/>
                </a:solidFill>
                <a:latin typeface="Courier New"/>
                <a:ea typeface="Courier New"/>
                <a:cs typeface="Courier New"/>
                <a:sym typeface="Courier New"/>
              </a:rPr>
              <a:t>+ binario);</a:t>
            </a:r>
            <a:endParaRPr b="1"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urier New"/>
                <a:ea typeface="Courier New"/>
                <a:cs typeface="Courier New"/>
                <a:sym typeface="Courier New"/>
              </a:rPr>
              <a:t>    }</a:t>
            </a:r>
            <a:endParaRPr b="1"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urier New"/>
                <a:ea typeface="Courier New"/>
                <a:cs typeface="Courier New"/>
                <a:sym typeface="Courier New"/>
              </a:rPr>
              <a:t>}</a:t>
            </a:r>
            <a:endParaRPr b="1" i="0" sz="1400" u="none" cap="none" strike="noStrike">
              <a:solidFill>
                <a:schemeClr val="dk1"/>
              </a:solidFill>
              <a:latin typeface="Arial"/>
              <a:ea typeface="Arial"/>
              <a:cs typeface="Arial"/>
              <a:sym typeface="Arial"/>
            </a:endParaRPr>
          </a:p>
        </p:txBody>
      </p:sp>
      <p:sp>
        <p:nvSpPr>
          <p:cNvPr id="1078" name="Google Shape;1078;g1e1e69e2135_0_805"/>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79" name="Google Shape;1079;g1e1e69e2135_0_805"/>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0" name="Google Shape;1080;g1e1e69e2135_0_805"/>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081" name="Google Shape;1081;g1e1e69e2135_0_805"/>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1082" name="Google Shape;1082;g1e1e69e2135_0_805"/>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g1e1e69e2135_0_805"/>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1084" name="Google Shape;1084;g1e1e69e2135_0_805"/>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g1e1e69e2135_0_805"/>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6" name="Google Shape;1086;g1e1e69e2135_0_805"/>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i="0" lang="en-US" sz="2000" u="none" cap="none" strike="noStrike">
                <a:solidFill>
                  <a:srgbClr val="003870"/>
                </a:solidFill>
                <a:latin typeface="Trebuchet MS"/>
                <a:ea typeface="Trebuchet MS"/>
                <a:cs typeface="Trebuchet MS"/>
                <a:sym typeface="Trebuchet MS"/>
              </a:rPr>
              <a:t>Ejemplos Funciones - Java</a:t>
            </a:r>
            <a:endParaRPr b="0" i="0" sz="2000" u="none" cap="none" strike="noStrike">
              <a:solidFill>
                <a:srgbClr val="003870"/>
              </a:solidFill>
              <a:latin typeface="Courier New"/>
              <a:ea typeface="Courier New"/>
              <a:cs typeface="Courier New"/>
              <a:sym typeface="Courier New"/>
            </a:endParaRPr>
          </a:p>
        </p:txBody>
      </p:sp>
      <p:sp>
        <p:nvSpPr>
          <p:cNvPr id="1087" name="Google Shape;1087;g1e1e69e2135_0_805"/>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8" name="Google Shape;1088;g1e1e69e2135_0_805"/>
          <p:cNvSpPr txBox="1"/>
          <p:nvPr/>
        </p:nvSpPr>
        <p:spPr>
          <a:xfrm>
            <a:off x="772050" y="1449138"/>
            <a:ext cx="9988200" cy="5079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US" sz="2100" u="none" cap="none" strike="noStrike">
                <a:solidFill>
                  <a:schemeClr val="dk1"/>
                </a:solidFill>
                <a:latin typeface="Trebuchet MS"/>
                <a:ea typeface="Trebuchet MS"/>
                <a:cs typeface="Trebuchet MS"/>
                <a:sym typeface="Trebuchet MS"/>
              </a:rPr>
              <a:t>Ejemplo 3.</a:t>
            </a:r>
            <a:r>
              <a:rPr b="0" i="0" lang="en-US" sz="2100" u="none" cap="none" strike="noStrike">
                <a:solidFill>
                  <a:schemeClr val="dk1"/>
                </a:solidFill>
                <a:latin typeface="Trebuchet MS"/>
                <a:ea typeface="Trebuchet MS"/>
                <a:cs typeface="Trebuchet MS"/>
                <a:sym typeface="Trebuchet MS"/>
              </a:rPr>
              <a:t> Usa una función para convertir un número de decimal a binario.</a:t>
            </a:r>
            <a:endParaRPr b="0" i="0" sz="21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92" name="Shape 1092"/>
        <p:cNvGrpSpPr/>
        <p:nvPr/>
      </p:nvGrpSpPr>
      <p:grpSpPr>
        <a:xfrm>
          <a:off x="0" y="0"/>
          <a:ext cx="0" cy="0"/>
          <a:chOff x="0" y="0"/>
          <a:chExt cx="0" cy="0"/>
        </a:xfrm>
      </p:grpSpPr>
      <p:sp>
        <p:nvSpPr>
          <p:cNvPr id="1093" name="Google Shape;1093;g1e1e69e2135_0_790"/>
          <p:cNvSpPr txBox="1"/>
          <p:nvPr/>
        </p:nvSpPr>
        <p:spPr>
          <a:xfrm>
            <a:off x="1582800" y="2111025"/>
            <a:ext cx="9026400" cy="4279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2E95D3"/>
                </a:solidFill>
                <a:latin typeface="Courier New"/>
                <a:ea typeface="Courier New"/>
                <a:cs typeface="Courier New"/>
                <a:sym typeface="Courier New"/>
              </a:rPr>
              <a:t>public</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2E95D3"/>
                </a:solidFill>
                <a:latin typeface="Courier New"/>
                <a:ea typeface="Courier New"/>
                <a:cs typeface="Courier New"/>
                <a:sym typeface="Courier New"/>
              </a:rPr>
              <a:t>class</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F22C3D"/>
                </a:solidFill>
                <a:latin typeface="Courier New"/>
                <a:ea typeface="Courier New"/>
                <a:cs typeface="Courier New"/>
                <a:sym typeface="Courier New"/>
              </a:rPr>
              <a:t>DecimalBinario</a:t>
            </a:r>
            <a:r>
              <a:rPr b="1" i="0" lang="en-US" sz="1400" u="none" cap="none" strike="noStrike">
                <a:solidFill>
                  <a:schemeClr val="dk1"/>
                </a:solidFill>
                <a:latin typeface="Courier New"/>
                <a:ea typeface="Courier New"/>
                <a:cs typeface="Courier New"/>
                <a:sym typeface="Courier New"/>
              </a:rPr>
              <a:t> {</a:t>
            </a:r>
            <a:endParaRPr b="1"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2E95D3"/>
                </a:solidFill>
                <a:latin typeface="Courier New"/>
                <a:ea typeface="Courier New"/>
                <a:cs typeface="Courier New"/>
                <a:sym typeface="Courier New"/>
              </a:rPr>
              <a:t>public</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2E95D3"/>
                </a:solidFill>
                <a:latin typeface="Courier New"/>
                <a:ea typeface="Courier New"/>
                <a:cs typeface="Courier New"/>
                <a:sym typeface="Courier New"/>
              </a:rPr>
              <a:t>static</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2E95D3"/>
                </a:solidFill>
                <a:latin typeface="Courier New"/>
                <a:ea typeface="Courier New"/>
                <a:cs typeface="Courier New"/>
                <a:sym typeface="Courier New"/>
              </a:rPr>
              <a:t>void</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F22C3D"/>
                </a:solidFill>
                <a:latin typeface="Courier New"/>
                <a:ea typeface="Courier New"/>
                <a:cs typeface="Courier New"/>
                <a:sym typeface="Courier New"/>
              </a:rPr>
              <a:t>main</a:t>
            </a:r>
            <a:r>
              <a:rPr b="1" i="0" lang="en-US" sz="1400" u="none" cap="none" strike="noStrike">
                <a:solidFill>
                  <a:schemeClr val="dk1"/>
                </a:solidFill>
                <a:latin typeface="Courier New"/>
                <a:ea typeface="Courier New"/>
                <a:cs typeface="Courier New"/>
                <a:sym typeface="Courier New"/>
              </a:rPr>
              <a:t>(String[] args) {</a:t>
            </a:r>
            <a:endParaRPr b="1"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DF3079"/>
                </a:solidFill>
                <a:latin typeface="Courier New"/>
                <a:ea typeface="Courier New"/>
                <a:cs typeface="Courier New"/>
                <a:sym typeface="Courier New"/>
              </a:rPr>
              <a:t>int</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DF3079"/>
                </a:solidFill>
                <a:latin typeface="Courier New"/>
                <a:ea typeface="Courier New"/>
                <a:cs typeface="Courier New"/>
                <a:sym typeface="Courier New"/>
              </a:rPr>
              <a:t>numero</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chemeClr val="dk1"/>
                </a:solidFill>
                <a:latin typeface="Courier New"/>
                <a:ea typeface="Courier New"/>
                <a:cs typeface="Courier New"/>
                <a:sym typeface="Courier New"/>
              </a:rPr>
              <a:t>= </a:t>
            </a:r>
            <a:r>
              <a:rPr b="1" i="0" lang="en-US" sz="1400" u="none" cap="none" strike="noStrike">
                <a:solidFill>
                  <a:srgbClr val="DF3079"/>
                </a:solidFill>
                <a:latin typeface="Courier New"/>
                <a:ea typeface="Courier New"/>
                <a:cs typeface="Courier New"/>
                <a:sym typeface="Courier New"/>
              </a:rPr>
              <a:t>10</a:t>
            </a:r>
            <a:r>
              <a:rPr b="1" i="0" lang="en-US" sz="1400" u="none" cap="none" strike="noStrike">
                <a:solidFill>
                  <a:schemeClr val="dk1"/>
                </a:solidFill>
                <a:latin typeface="Courier New"/>
                <a:ea typeface="Courier New"/>
                <a:cs typeface="Courier New"/>
                <a:sym typeface="Courier New"/>
              </a:rPr>
              <a:t>;</a:t>
            </a:r>
            <a:endParaRPr b="1"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DF3079"/>
                </a:solidFill>
                <a:latin typeface="Courier New"/>
                <a:ea typeface="Courier New"/>
                <a:cs typeface="Courier New"/>
                <a:sym typeface="Courier New"/>
              </a:rPr>
              <a:t>String</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DF3079"/>
                </a:solidFill>
                <a:latin typeface="Courier New"/>
                <a:ea typeface="Courier New"/>
                <a:cs typeface="Courier New"/>
                <a:sym typeface="Courier New"/>
              </a:rPr>
              <a:t>binario</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chemeClr val="dk1"/>
                </a:solidFill>
                <a:latin typeface="Courier New"/>
                <a:ea typeface="Courier New"/>
                <a:cs typeface="Courier New"/>
                <a:sym typeface="Courier New"/>
              </a:rPr>
              <a:t>= decimalABinario(numero);</a:t>
            </a:r>
            <a:endParaRPr b="1"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urier New"/>
                <a:ea typeface="Courier New"/>
                <a:cs typeface="Courier New"/>
                <a:sym typeface="Courier New"/>
              </a:rPr>
              <a:t>        System.out.println(</a:t>
            </a:r>
            <a:r>
              <a:rPr b="1" i="0" lang="en-US" sz="1400" u="none" cap="none" strike="noStrike">
                <a:solidFill>
                  <a:srgbClr val="00A67D"/>
                </a:solidFill>
                <a:latin typeface="Courier New"/>
                <a:ea typeface="Courier New"/>
                <a:cs typeface="Courier New"/>
                <a:sym typeface="Courier New"/>
              </a:rPr>
              <a:t>"El número "</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chemeClr val="dk1"/>
                </a:solidFill>
                <a:latin typeface="Courier New"/>
                <a:ea typeface="Courier New"/>
                <a:cs typeface="Courier New"/>
                <a:sym typeface="Courier New"/>
              </a:rPr>
              <a:t>+ numero +</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00A67D"/>
                </a:solidFill>
                <a:latin typeface="Courier New"/>
                <a:ea typeface="Courier New"/>
                <a:cs typeface="Courier New"/>
                <a:sym typeface="Courier New"/>
              </a:rPr>
              <a:t>" en binario es: "</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chemeClr val="dk1"/>
                </a:solidFill>
                <a:latin typeface="Courier New"/>
                <a:ea typeface="Courier New"/>
                <a:cs typeface="Courier New"/>
                <a:sym typeface="Courier New"/>
              </a:rPr>
              <a:t>+ binario);</a:t>
            </a:r>
            <a:endParaRPr b="1"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urier New"/>
                <a:ea typeface="Courier New"/>
                <a:cs typeface="Courier New"/>
                <a:sym typeface="Courier New"/>
              </a:rPr>
              <a:t>    }</a:t>
            </a:r>
            <a:endParaRPr b="1" i="0" sz="1400" u="none" cap="none" strike="noStrike">
              <a:solidFill>
                <a:srgbClr val="FFFF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2E95D3"/>
                </a:solidFill>
                <a:latin typeface="Courier New"/>
                <a:ea typeface="Courier New"/>
                <a:cs typeface="Courier New"/>
                <a:sym typeface="Courier New"/>
              </a:rPr>
              <a:t>public</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2E95D3"/>
                </a:solidFill>
                <a:latin typeface="Courier New"/>
                <a:ea typeface="Courier New"/>
                <a:cs typeface="Courier New"/>
                <a:sym typeface="Courier New"/>
              </a:rPr>
              <a:t>static</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chemeClr val="dk1"/>
                </a:solidFill>
                <a:latin typeface="Courier New"/>
                <a:ea typeface="Courier New"/>
                <a:cs typeface="Courier New"/>
                <a:sym typeface="Courier New"/>
              </a:rPr>
              <a:t>String </a:t>
            </a:r>
            <a:r>
              <a:rPr b="1" i="0" lang="en-US" sz="1400" u="none" cap="none" strike="noStrike">
                <a:solidFill>
                  <a:srgbClr val="F22C3D"/>
                </a:solidFill>
                <a:latin typeface="Courier New"/>
                <a:ea typeface="Courier New"/>
                <a:cs typeface="Courier New"/>
                <a:sym typeface="Courier New"/>
              </a:rPr>
              <a:t>decimalABinario</a:t>
            </a:r>
            <a:r>
              <a:rPr b="1" i="0" lang="en-US" sz="1400" u="none" cap="none" strike="noStrike">
                <a:solidFill>
                  <a:schemeClr val="dk1"/>
                </a:solidFill>
                <a:latin typeface="Courier New"/>
                <a:ea typeface="Courier New"/>
                <a:cs typeface="Courier New"/>
                <a:sym typeface="Courier New"/>
              </a:rPr>
              <a:t>(</a:t>
            </a:r>
            <a:r>
              <a:rPr b="1" i="0" lang="en-US" sz="1400" u="none" cap="none" strike="noStrike">
                <a:solidFill>
                  <a:srgbClr val="DF3079"/>
                </a:solidFill>
                <a:latin typeface="Courier New"/>
                <a:ea typeface="Courier New"/>
                <a:cs typeface="Courier New"/>
                <a:sym typeface="Courier New"/>
              </a:rPr>
              <a:t>int</a:t>
            </a:r>
            <a:r>
              <a:rPr b="1" i="0" lang="en-US" sz="1400" u="none" cap="none" strike="noStrike">
                <a:solidFill>
                  <a:schemeClr val="dk1"/>
                </a:solidFill>
                <a:latin typeface="Courier New"/>
                <a:ea typeface="Courier New"/>
                <a:cs typeface="Courier New"/>
                <a:sym typeface="Courier New"/>
              </a:rPr>
              <a:t> numero) {</a:t>
            </a:r>
            <a:endParaRPr b="1"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2E95D3"/>
                </a:solidFill>
                <a:latin typeface="Courier New"/>
                <a:ea typeface="Courier New"/>
                <a:cs typeface="Courier New"/>
                <a:sym typeface="Courier New"/>
              </a:rPr>
              <a:t>if</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chemeClr val="dk1"/>
                </a:solidFill>
                <a:latin typeface="Courier New"/>
                <a:ea typeface="Courier New"/>
                <a:cs typeface="Courier New"/>
                <a:sym typeface="Courier New"/>
              </a:rPr>
              <a:t>(numero ==</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DF3079"/>
                </a:solidFill>
                <a:latin typeface="Courier New"/>
                <a:ea typeface="Courier New"/>
                <a:cs typeface="Courier New"/>
                <a:sym typeface="Courier New"/>
              </a:rPr>
              <a:t>0</a:t>
            </a:r>
            <a:r>
              <a:rPr b="1" i="0" lang="en-US" sz="1400" u="none" cap="none" strike="noStrike">
                <a:solidFill>
                  <a:schemeClr val="dk1"/>
                </a:solidFill>
                <a:latin typeface="Courier New"/>
                <a:ea typeface="Courier New"/>
                <a:cs typeface="Courier New"/>
                <a:sym typeface="Courier New"/>
              </a:rPr>
              <a:t>) {</a:t>
            </a:r>
            <a:endParaRPr b="1"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2E95D3"/>
                </a:solidFill>
                <a:latin typeface="Courier New"/>
                <a:ea typeface="Courier New"/>
                <a:cs typeface="Courier New"/>
                <a:sym typeface="Courier New"/>
              </a:rPr>
              <a:t>return</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00A67D"/>
                </a:solidFill>
                <a:latin typeface="Courier New"/>
                <a:ea typeface="Courier New"/>
                <a:cs typeface="Courier New"/>
                <a:sym typeface="Courier New"/>
              </a:rPr>
              <a:t>"0"</a:t>
            </a:r>
            <a:r>
              <a:rPr b="1" i="0" lang="en-US" sz="1400" u="none" cap="none" strike="noStrike">
                <a:solidFill>
                  <a:schemeClr val="dk1"/>
                </a:solidFill>
                <a:latin typeface="Courier New"/>
                <a:ea typeface="Courier New"/>
                <a:cs typeface="Courier New"/>
                <a:sym typeface="Courier New"/>
              </a:rPr>
              <a:t>;</a:t>
            </a:r>
            <a:endParaRPr b="1"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urier New"/>
                <a:ea typeface="Courier New"/>
                <a:cs typeface="Courier New"/>
                <a:sym typeface="Courier New"/>
              </a:rPr>
              <a:t>        }</a:t>
            </a:r>
            <a:endParaRPr b="1"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DF3079"/>
                </a:solidFill>
                <a:latin typeface="Courier New"/>
                <a:ea typeface="Courier New"/>
                <a:cs typeface="Courier New"/>
                <a:sym typeface="Courier New"/>
              </a:rPr>
              <a:t>String</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DF3079"/>
                </a:solidFill>
                <a:latin typeface="Courier New"/>
                <a:ea typeface="Courier New"/>
                <a:cs typeface="Courier New"/>
                <a:sym typeface="Courier New"/>
              </a:rPr>
              <a:t>binario</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chemeClr val="dk1"/>
                </a:solidFill>
                <a:latin typeface="Courier New"/>
                <a:ea typeface="Courier New"/>
                <a:cs typeface="Courier New"/>
                <a:sym typeface="Courier New"/>
              </a:rPr>
              <a:t>= </a:t>
            </a:r>
            <a:r>
              <a:rPr b="1" i="0" lang="en-US" sz="1400" u="none" cap="none" strike="noStrike">
                <a:solidFill>
                  <a:srgbClr val="00A67D"/>
                </a:solidFill>
                <a:latin typeface="Courier New"/>
                <a:ea typeface="Courier New"/>
                <a:cs typeface="Courier New"/>
                <a:sym typeface="Courier New"/>
              </a:rPr>
              <a:t>""</a:t>
            </a:r>
            <a:r>
              <a:rPr b="1" i="0" lang="en-US" sz="1400" u="none" cap="none" strike="noStrike">
                <a:solidFill>
                  <a:schemeClr val="dk1"/>
                </a:solidFill>
                <a:latin typeface="Courier New"/>
                <a:ea typeface="Courier New"/>
                <a:cs typeface="Courier New"/>
                <a:sym typeface="Courier New"/>
              </a:rPr>
              <a:t>;</a:t>
            </a:r>
            <a:endParaRPr b="1"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2E95D3"/>
                </a:solidFill>
                <a:latin typeface="Courier New"/>
                <a:ea typeface="Courier New"/>
                <a:cs typeface="Courier New"/>
                <a:sym typeface="Courier New"/>
              </a:rPr>
              <a:t>while</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chemeClr val="dk1"/>
                </a:solidFill>
                <a:latin typeface="Courier New"/>
                <a:ea typeface="Courier New"/>
                <a:cs typeface="Courier New"/>
                <a:sym typeface="Courier New"/>
              </a:rPr>
              <a:t>(numero &gt;</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DF3079"/>
                </a:solidFill>
                <a:latin typeface="Courier New"/>
                <a:ea typeface="Courier New"/>
                <a:cs typeface="Courier New"/>
                <a:sym typeface="Courier New"/>
              </a:rPr>
              <a:t>0</a:t>
            </a:r>
            <a:r>
              <a:rPr b="1" i="0" lang="en-US" sz="1400" u="none" cap="none" strike="noStrike">
                <a:solidFill>
                  <a:schemeClr val="dk1"/>
                </a:solidFill>
                <a:latin typeface="Courier New"/>
                <a:ea typeface="Courier New"/>
                <a:cs typeface="Courier New"/>
                <a:sym typeface="Courier New"/>
              </a:rPr>
              <a:t>) {</a:t>
            </a:r>
            <a:endParaRPr b="1"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urier New"/>
                <a:ea typeface="Courier New"/>
                <a:cs typeface="Courier New"/>
                <a:sym typeface="Courier New"/>
              </a:rPr>
              <a:t>            binario = (numero %</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DF3079"/>
                </a:solidFill>
                <a:latin typeface="Courier New"/>
                <a:ea typeface="Courier New"/>
                <a:cs typeface="Courier New"/>
                <a:sym typeface="Courier New"/>
              </a:rPr>
              <a:t>2</a:t>
            </a:r>
            <a:r>
              <a:rPr b="1" i="0" lang="en-US" sz="1400" u="none" cap="none" strike="noStrike">
                <a:solidFill>
                  <a:schemeClr val="dk1"/>
                </a:solidFill>
                <a:latin typeface="Courier New"/>
                <a:ea typeface="Courier New"/>
                <a:cs typeface="Courier New"/>
                <a:sym typeface="Courier New"/>
              </a:rPr>
              <a:t>) + binario;</a:t>
            </a:r>
            <a:endParaRPr b="1"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urier New"/>
                <a:ea typeface="Courier New"/>
                <a:cs typeface="Courier New"/>
                <a:sym typeface="Courier New"/>
              </a:rPr>
              <a:t>            numero /= </a:t>
            </a:r>
            <a:r>
              <a:rPr b="1" i="0" lang="en-US" sz="1400" u="none" cap="none" strike="noStrike">
                <a:solidFill>
                  <a:srgbClr val="DF3079"/>
                </a:solidFill>
                <a:latin typeface="Courier New"/>
                <a:ea typeface="Courier New"/>
                <a:cs typeface="Courier New"/>
                <a:sym typeface="Courier New"/>
              </a:rPr>
              <a:t>2</a:t>
            </a:r>
            <a:r>
              <a:rPr b="1" i="0" lang="en-US" sz="1400" u="none" cap="none" strike="noStrike">
                <a:solidFill>
                  <a:schemeClr val="dk1"/>
                </a:solidFill>
                <a:latin typeface="Courier New"/>
                <a:ea typeface="Courier New"/>
                <a:cs typeface="Courier New"/>
                <a:sym typeface="Courier New"/>
              </a:rPr>
              <a:t>;</a:t>
            </a:r>
            <a:endParaRPr b="1"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urier New"/>
                <a:ea typeface="Courier New"/>
                <a:cs typeface="Courier New"/>
                <a:sym typeface="Courier New"/>
              </a:rPr>
              <a:t>        }</a:t>
            </a:r>
            <a:endParaRPr b="1"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rgbClr val="2E95D3"/>
                </a:solidFill>
                <a:latin typeface="Courier New"/>
                <a:ea typeface="Courier New"/>
                <a:cs typeface="Courier New"/>
                <a:sym typeface="Courier New"/>
              </a:rPr>
              <a:t>return</a:t>
            </a:r>
            <a:r>
              <a:rPr b="1" i="0" lang="en-US" sz="1400" u="none" cap="none" strike="noStrike">
                <a:solidFill>
                  <a:srgbClr val="FFFFFF"/>
                </a:solidFill>
                <a:latin typeface="Courier New"/>
                <a:ea typeface="Courier New"/>
                <a:cs typeface="Courier New"/>
                <a:sym typeface="Courier New"/>
              </a:rPr>
              <a:t> </a:t>
            </a:r>
            <a:r>
              <a:rPr b="1" i="0" lang="en-US" sz="1400" u="none" cap="none" strike="noStrike">
                <a:solidFill>
                  <a:schemeClr val="dk1"/>
                </a:solidFill>
                <a:latin typeface="Courier New"/>
                <a:ea typeface="Courier New"/>
                <a:cs typeface="Courier New"/>
                <a:sym typeface="Courier New"/>
              </a:rPr>
              <a:t>binario;</a:t>
            </a:r>
            <a:endParaRPr b="1"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urier New"/>
                <a:ea typeface="Courier New"/>
                <a:cs typeface="Courier New"/>
                <a:sym typeface="Courier New"/>
              </a:rPr>
              <a:t>    }</a:t>
            </a:r>
            <a:endParaRPr b="1"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urier New"/>
                <a:ea typeface="Courier New"/>
                <a:cs typeface="Courier New"/>
                <a:sym typeface="Courier New"/>
              </a:rPr>
              <a:t>}</a:t>
            </a:r>
            <a:endParaRPr b="1" i="0" sz="1400" u="none" cap="none" strike="noStrike">
              <a:solidFill>
                <a:schemeClr val="dk1"/>
              </a:solidFill>
              <a:latin typeface="Arial"/>
              <a:ea typeface="Arial"/>
              <a:cs typeface="Arial"/>
              <a:sym typeface="Arial"/>
            </a:endParaRPr>
          </a:p>
        </p:txBody>
      </p:sp>
      <p:sp>
        <p:nvSpPr>
          <p:cNvPr id="1094" name="Google Shape;1094;g1e1e69e2135_0_790"/>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95" name="Google Shape;1095;g1e1e69e2135_0_790"/>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96" name="Google Shape;1096;g1e1e69e2135_0_790"/>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097" name="Google Shape;1097;g1e1e69e2135_0_790"/>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1098" name="Google Shape;1098;g1e1e69e2135_0_790"/>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g1e1e69e2135_0_790"/>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1100" name="Google Shape;1100;g1e1e69e2135_0_790"/>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g1e1e69e2135_0_790"/>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02" name="Google Shape;1102;g1e1e69e2135_0_790"/>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i="0" lang="en-US" sz="2000" u="none" cap="none" strike="noStrike">
                <a:solidFill>
                  <a:srgbClr val="003870"/>
                </a:solidFill>
                <a:latin typeface="Trebuchet MS"/>
                <a:ea typeface="Trebuchet MS"/>
                <a:cs typeface="Trebuchet MS"/>
                <a:sym typeface="Trebuchet MS"/>
              </a:rPr>
              <a:t>Ejemplos Funciones - Java</a:t>
            </a:r>
            <a:endParaRPr b="0" i="0" sz="2000" u="none" cap="none" strike="noStrike">
              <a:solidFill>
                <a:srgbClr val="003870"/>
              </a:solidFill>
              <a:latin typeface="Courier New"/>
              <a:ea typeface="Courier New"/>
              <a:cs typeface="Courier New"/>
              <a:sym typeface="Courier New"/>
            </a:endParaRPr>
          </a:p>
        </p:txBody>
      </p:sp>
      <p:sp>
        <p:nvSpPr>
          <p:cNvPr id="1103" name="Google Shape;1103;g1e1e69e2135_0_790"/>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04" name="Google Shape;1104;g1e1e69e2135_0_790"/>
          <p:cNvSpPr txBox="1"/>
          <p:nvPr/>
        </p:nvSpPr>
        <p:spPr>
          <a:xfrm>
            <a:off x="772050" y="1449138"/>
            <a:ext cx="9988200" cy="5079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US" sz="2100" u="none" cap="none" strike="noStrike">
                <a:solidFill>
                  <a:schemeClr val="dk1"/>
                </a:solidFill>
                <a:latin typeface="Trebuchet MS"/>
                <a:ea typeface="Trebuchet MS"/>
                <a:cs typeface="Trebuchet MS"/>
                <a:sym typeface="Trebuchet MS"/>
              </a:rPr>
              <a:t>Ejemplo 3.</a:t>
            </a:r>
            <a:r>
              <a:rPr b="0" i="0" lang="en-US" sz="2100" u="none" cap="none" strike="noStrike">
                <a:solidFill>
                  <a:schemeClr val="dk1"/>
                </a:solidFill>
                <a:latin typeface="Trebuchet MS"/>
                <a:ea typeface="Trebuchet MS"/>
                <a:cs typeface="Trebuchet MS"/>
                <a:sym typeface="Trebuchet MS"/>
              </a:rPr>
              <a:t> Usa una función para convertir un número de decimal a binario.</a:t>
            </a:r>
            <a:endParaRPr b="0" i="0" sz="21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08" name="Shape 1108"/>
        <p:cNvGrpSpPr/>
        <p:nvPr/>
      </p:nvGrpSpPr>
      <p:grpSpPr>
        <a:xfrm>
          <a:off x="0" y="0"/>
          <a:ext cx="0" cy="0"/>
          <a:chOff x="0" y="0"/>
          <a:chExt cx="0" cy="0"/>
        </a:xfrm>
      </p:grpSpPr>
      <p:sp>
        <p:nvSpPr>
          <p:cNvPr id="1109" name="Google Shape;1109;g1e1e69e2135_0_820"/>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10" name="Google Shape;1110;g1e1e69e2135_0_820"/>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11" name="Google Shape;1111;g1e1e69e2135_0_820"/>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112" name="Google Shape;1112;g1e1e69e2135_0_820"/>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1113" name="Google Shape;1113;g1e1e69e2135_0_820"/>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g1e1e69e2135_0_820"/>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1115" name="Google Shape;1115;g1e1e69e2135_0_820"/>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g1e1e69e2135_0_820"/>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17" name="Google Shape;1117;g1e1e69e2135_0_820"/>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i="0" lang="en-US" sz="2000" u="none" cap="none" strike="noStrike">
                <a:solidFill>
                  <a:srgbClr val="003870"/>
                </a:solidFill>
                <a:latin typeface="Trebuchet MS"/>
                <a:ea typeface="Trebuchet MS"/>
                <a:cs typeface="Trebuchet MS"/>
                <a:sym typeface="Trebuchet MS"/>
              </a:rPr>
              <a:t>Ejemplos Funciones - Java</a:t>
            </a:r>
            <a:endParaRPr b="0" i="0" sz="2000" u="none" cap="none" strike="noStrike">
              <a:solidFill>
                <a:srgbClr val="003870"/>
              </a:solidFill>
              <a:latin typeface="Courier New"/>
              <a:ea typeface="Courier New"/>
              <a:cs typeface="Courier New"/>
              <a:sym typeface="Courier New"/>
            </a:endParaRPr>
          </a:p>
        </p:txBody>
      </p:sp>
      <p:sp>
        <p:nvSpPr>
          <p:cNvPr id="1118" name="Google Shape;1118;g1e1e69e2135_0_820"/>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19" name="Google Shape;1119;g1e1e69e2135_0_820"/>
          <p:cNvSpPr txBox="1"/>
          <p:nvPr/>
        </p:nvSpPr>
        <p:spPr>
          <a:xfrm>
            <a:off x="863075" y="1550950"/>
            <a:ext cx="10295700" cy="8313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US" sz="2100" u="none" cap="none" strike="noStrike">
                <a:solidFill>
                  <a:schemeClr val="dk1"/>
                </a:solidFill>
                <a:latin typeface="Trebuchet MS"/>
                <a:ea typeface="Trebuchet MS"/>
                <a:cs typeface="Trebuchet MS"/>
                <a:sym typeface="Trebuchet MS"/>
              </a:rPr>
              <a:t>Ejemplo 4. </a:t>
            </a:r>
            <a:r>
              <a:rPr b="0" i="0" lang="en-US" sz="2100" u="none" cap="none" strike="noStrike">
                <a:solidFill>
                  <a:schemeClr val="dk1"/>
                </a:solidFill>
                <a:latin typeface="Trebuchet MS"/>
                <a:ea typeface="Trebuchet MS"/>
                <a:cs typeface="Trebuchet MS"/>
                <a:sym typeface="Trebuchet MS"/>
              </a:rPr>
              <a:t>Usa una función para calcular la distancia entre dos puntos en un plano cartesiano.</a:t>
            </a:r>
            <a:endParaRPr b="0" i="0" sz="21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23" name="Shape 1123"/>
        <p:cNvGrpSpPr/>
        <p:nvPr/>
      </p:nvGrpSpPr>
      <p:grpSpPr>
        <a:xfrm>
          <a:off x="0" y="0"/>
          <a:ext cx="0" cy="0"/>
          <a:chOff x="0" y="0"/>
          <a:chExt cx="0" cy="0"/>
        </a:xfrm>
      </p:grpSpPr>
      <p:sp>
        <p:nvSpPr>
          <p:cNvPr id="1124" name="Google Shape;1124;g1e1e69e2135_0_835"/>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25" name="Google Shape;1125;g1e1e69e2135_0_835"/>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26" name="Google Shape;1126;g1e1e69e2135_0_835"/>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127" name="Google Shape;1127;g1e1e69e2135_0_835"/>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1128" name="Google Shape;1128;g1e1e69e2135_0_835"/>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g1e1e69e2135_0_835"/>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1130" name="Google Shape;1130;g1e1e69e2135_0_835"/>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g1e1e69e2135_0_835"/>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32" name="Google Shape;1132;g1e1e69e2135_0_835"/>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i="0" lang="en-US" sz="2000" u="none" cap="none" strike="noStrike">
                <a:solidFill>
                  <a:srgbClr val="003870"/>
                </a:solidFill>
                <a:latin typeface="Trebuchet MS"/>
                <a:ea typeface="Trebuchet MS"/>
                <a:cs typeface="Trebuchet MS"/>
                <a:sym typeface="Trebuchet MS"/>
              </a:rPr>
              <a:t>Ejemplos Funciones - Java</a:t>
            </a:r>
            <a:endParaRPr b="0" i="0" sz="2000" u="none" cap="none" strike="noStrike">
              <a:solidFill>
                <a:srgbClr val="003870"/>
              </a:solidFill>
              <a:latin typeface="Courier New"/>
              <a:ea typeface="Courier New"/>
              <a:cs typeface="Courier New"/>
              <a:sym typeface="Courier New"/>
            </a:endParaRPr>
          </a:p>
        </p:txBody>
      </p:sp>
      <p:sp>
        <p:nvSpPr>
          <p:cNvPr id="1133" name="Google Shape;1133;g1e1e69e2135_0_835"/>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34" name="Google Shape;1134;g1e1e69e2135_0_835"/>
          <p:cNvSpPr txBox="1"/>
          <p:nvPr/>
        </p:nvSpPr>
        <p:spPr>
          <a:xfrm>
            <a:off x="863075" y="2595350"/>
            <a:ext cx="10896300" cy="2401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2E95D3"/>
                </a:solidFill>
                <a:latin typeface="Courier New"/>
                <a:ea typeface="Courier New"/>
                <a:cs typeface="Courier New"/>
                <a:sym typeface="Courier New"/>
              </a:rPr>
              <a:t>public</a:t>
            </a:r>
            <a:r>
              <a:rPr b="1" i="0" lang="en-US" sz="1600" u="none" cap="none" strike="noStrike">
                <a:solidFill>
                  <a:srgbClr val="FFFFFF"/>
                </a:solidFill>
                <a:latin typeface="Courier New"/>
                <a:ea typeface="Courier New"/>
                <a:cs typeface="Courier New"/>
                <a:sym typeface="Courier New"/>
              </a:rPr>
              <a:t> </a:t>
            </a:r>
            <a:r>
              <a:rPr b="1" i="0" lang="en-US" sz="1600" u="none" cap="none" strike="noStrike">
                <a:solidFill>
                  <a:srgbClr val="2E95D3"/>
                </a:solidFill>
                <a:latin typeface="Courier New"/>
                <a:ea typeface="Courier New"/>
                <a:cs typeface="Courier New"/>
                <a:sym typeface="Courier New"/>
              </a:rPr>
              <a:t>class</a:t>
            </a:r>
            <a:r>
              <a:rPr b="1" i="0" lang="en-US" sz="1600" u="none" cap="none" strike="noStrike">
                <a:solidFill>
                  <a:srgbClr val="FFFFFF"/>
                </a:solidFill>
                <a:latin typeface="Courier New"/>
                <a:ea typeface="Courier New"/>
                <a:cs typeface="Courier New"/>
                <a:sym typeface="Courier New"/>
              </a:rPr>
              <a:t> </a:t>
            </a:r>
            <a:r>
              <a:rPr b="1" i="0" lang="en-US" sz="1600" u="none" cap="none" strike="noStrike">
                <a:solidFill>
                  <a:srgbClr val="F22C3D"/>
                </a:solidFill>
                <a:latin typeface="Courier New"/>
                <a:ea typeface="Courier New"/>
                <a:cs typeface="Courier New"/>
                <a:sym typeface="Courier New"/>
              </a:rPr>
              <a:t>DistanciaPuntos</a:t>
            </a:r>
            <a:r>
              <a:rPr b="1" i="0" lang="en-US" sz="1600" u="none" cap="none" strike="noStrike">
                <a:solidFill>
                  <a:srgbClr val="FFFFFF"/>
                </a:solidFill>
                <a:latin typeface="Courier New"/>
                <a:ea typeface="Courier New"/>
                <a:cs typeface="Courier New"/>
                <a:sym typeface="Courier New"/>
              </a:rPr>
              <a:t> </a:t>
            </a: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FFFF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FFFF"/>
                </a:solidFill>
                <a:latin typeface="Courier New"/>
                <a:ea typeface="Courier New"/>
                <a:cs typeface="Courier New"/>
                <a:sym typeface="Courier New"/>
              </a:rPr>
              <a:t>    </a:t>
            </a:r>
            <a:r>
              <a:rPr b="1" i="0" lang="en-US" sz="1600" u="none" cap="none" strike="noStrike">
                <a:solidFill>
                  <a:srgbClr val="2E95D3"/>
                </a:solidFill>
                <a:latin typeface="Courier New"/>
                <a:ea typeface="Courier New"/>
                <a:cs typeface="Courier New"/>
                <a:sym typeface="Courier New"/>
              </a:rPr>
              <a:t>public</a:t>
            </a:r>
            <a:r>
              <a:rPr b="1" i="0" lang="en-US" sz="1600" u="none" cap="none" strike="noStrike">
                <a:solidFill>
                  <a:srgbClr val="FFFFFF"/>
                </a:solidFill>
                <a:latin typeface="Courier New"/>
                <a:ea typeface="Courier New"/>
                <a:cs typeface="Courier New"/>
                <a:sym typeface="Courier New"/>
              </a:rPr>
              <a:t> </a:t>
            </a:r>
            <a:r>
              <a:rPr b="1" i="0" lang="en-US" sz="1600" u="none" cap="none" strike="noStrike">
                <a:solidFill>
                  <a:srgbClr val="2E95D3"/>
                </a:solidFill>
                <a:latin typeface="Courier New"/>
                <a:ea typeface="Courier New"/>
                <a:cs typeface="Courier New"/>
                <a:sym typeface="Courier New"/>
              </a:rPr>
              <a:t>static</a:t>
            </a:r>
            <a:r>
              <a:rPr b="1" i="0" lang="en-US" sz="1600" u="none" cap="none" strike="noStrike">
                <a:solidFill>
                  <a:srgbClr val="FFFFFF"/>
                </a:solidFill>
                <a:latin typeface="Courier New"/>
                <a:ea typeface="Courier New"/>
                <a:cs typeface="Courier New"/>
                <a:sym typeface="Courier New"/>
              </a:rPr>
              <a:t> </a:t>
            </a:r>
            <a:r>
              <a:rPr b="1" i="0" lang="en-US" sz="1600" u="none" cap="none" strike="noStrike">
                <a:solidFill>
                  <a:srgbClr val="2E95D3"/>
                </a:solidFill>
                <a:latin typeface="Courier New"/>
                <a:ea typeface="Courier New"/>
                <a:cs typeface="Courier New"/>
                <a:sym typeface="Courier New"/>
              </a:rPr>
              <a:t>void</a:t>
            </a:r>
            <a:r>
              <a:rPr b="1" i="0" lang="en-US" sz="1600" u="none" cap="none" strike="noStrike">
                <a:solidFill>
                  <a:srgbClr val="FFFFFF"/>
                </a:solidFill>
                <a:latin typeface="Courier New"/>
                <a:ea typeface="Courier New"/>
                <a:cs typeface="Courier New"/>
                <a:sym typeface="Courier New"/>
              </a:rPr>
              <a:t> </a:t>
            </a:r>
            <a:r>
              <a:rPr b="1" i="0" lang="en-US" sz="1600" u="none" cap="none" strike="noStrike">
                <a:solidFill>
                  <a:srgbClr val="F22C3D"/>
                </a:solidFill>
                <a:latin typeface="Courier New"/>
                <a:ea typeface="Courier New"/>
                <a:cs typeface="Courier New"/>
                <a:sym typeface="Courier New"/>
              </a:rPr>
              <a:t>main</a:t>
            </a:r>
            <a:r>
              <a:rPr b="1" i="0" lang="en-US" sz="1600" u="none" cap="none" strike="noStrike">
                <a:solidFill>
                  <a:schemeClr val="dk1"/>
                </a:solidFill>
                <a:latin typeface="Courier New"/>
                <a:ea typeface="Courier New"/>
                <a:cs typeface="Courier New"/>
                <a:sym typeface="Courier New"/>
              </a:rPr>
              <a:t>(String[] args) {</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FFFF"/>
                </a:solidFill>
                <a:latin typeface="Courier New"/>
                <a:ea typeface="Courier New"/>
                <a:cs typeface="Courier New"/>
                <a:sym typeface="Courier New"/>
              </a:rPr>
              <a:t>        </a:t>
            </a:r>
            <a:r>
              <a:rPr b="1" i="0" lang="en-US" sz="1600" u="none" cap="none" strike="noStrike">
                <a:solidFill>
                  <a:srgbClr val="DF3079"/>
                </a:solidFill>
                <a:latin typeface="Courier New"/>
                <a:ea typeface="Courier New"/>
                <a:cs typeface="Courier New"/>
                <a:sym typeface="Courier New"/>
              </a:rPr>
              <a:t>double</a:t>
            </a:r>
            <a:r>
              <a:rPr b="1" i="0" lang="en-US" sz="1600" u="none" cap="none" strike="noStrike">
                <a:solidFill>
                  <a:srgbClr val="FFFFFF"/>
                </a:solidFill>
                <a:latin typeface="Courier New"/>
                <a:ea typeface="Courier New"/>
                <a:cs typeface="Courier New"/>
                <a:sym typeface="Courier New"/>
              </a:rPr>
              <a:t> </a:t>
            </a:r>
            <a:r>
              <a:rPr b="1" i="0" lang="en-US" sz="1600" u="none" cap="none" strike="noStrike">
                <a:solidFill>
                  <a:srgbClr val="DF3079"/>
                </a:solidFill>
                <a:latin typeface="Courier New"/>
                <a:ea typeface="Courier New"/>
                <a:cs typeface="Courier New"/>
                <a:sym typeface="Courier New"/>
              </a:rPr>
              <a:t>x1</a:t>
            </a:r>
            <a:r>
              <a:rPr b="1" i="0" lang="en-US" sz="1600" u="none" cap="none" strike="noStrike">
                <a:solidFill>
                  <a:schemeClr val="dk1"/>
                </a:solidFill>
                <a:latin typeface="Courier New"/>
                <a:ea typeface="Courier New"/>
                <a:cs typeface="Courier New"/>
                <a:sym typeface="Courier New"/>
              </a:rPr>
              <a:t> = </a:t>
            </a:r>
            <a:r>
              <a:rPr b="1" i="0" lang="en-US" sz="1600" u="none" cap="none" strike="noStrike">
                <a:solidFill>
                  <a:srgbClr val="DF3079"/>
                </a:solidFill>
                <a:latin typeface="Courier New"/>
                <a:ea typeface="Courier New"/>
                <a:cs typeface="Courier New"/>
                <a:sym typeface="Courier New"/>
              </a:rPr>
              <a:t>1</a:t>
            </a:r>
            <a:r>
              <a:rPr b="1" i="0" lang="en-US" sz="1600" u="none" cap="none" strike="noStrike">
                <a:solidFill>
                  <a:schemeClr val="dk1"/>
                </a:solidFill>
                <a:latin typeface="Courier New"/>
                <a:ea typeface="Courier New"/>
                <a:cs typeface="Courier New"/>
                <a:sym typeface="Courier New"/>
              </a:rPr>
              <a:t>, y1 = </a:t>
            </a:r>
            <a:r>
              <a:rPr b="1" i="0" lang="en-US" sz="1600" u="none" cap="none" strike="noStrike">
                <a:solidFill>
                  <a:srgbClr val="DF3079"/>
                </a:solidFill>
                <a:latin typeface="Courier New"/>
                <a:ea typeface="Courier New"/>
                <a:cs typeface="Courier New"/>
                <a:sym typeface="Courier New"/>
              </a:rPr>
              <a:t>1</a:t>
            </a: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FFFF"/>
                </a:solidFill>
                <a:latin typeface="Courier New"/>
                <a:ea typeface="Courier New"/>
                <a:cs typeface="Courier New"/>
                <a:sym typeface="Courier New"/>
              </a:rPr>
              <a:t>        </a:t>
            </a:r>
            <a:r>
              <a:rPr b="1" i="0" lang="en-US" sz="1600" u="none" cap="none" strike="noStrike">
                <a:solidFill>
                  <a:srgbClr val="DF3079"/>
                </a:solidFill>
                <a:latin typeface="Courier New"/>
                <a:ea typeface="Courier New"/>
                <a:cs typeface="Courier New"/>
                <a:sym typeface="Courier New"/>
              </a:rPr>
              <a:t>double</a:t>
            </a:r>
            <a:r>
              <a:rPr b="1" i="0" lang="en-US" sz="1600" u="none" cap="none" strike="noStrike">
                <a:solidFill>
                  <a:srgbClr val="FFFFFF"/>
                </a:solidFill>
                <a:latin typeface="Courier New"/>
                <a:ea typeface="Courier New"/>
                <a:cs typeface="Courier New"/>
                <a:sym typeface="Courier New"/>
              </a:rPr>
              <a:t> </a:t>
            </a:r>
            <a:r>
              <a:rPr b="1" i="0" lang="en-US" sz="1600" u="none" cap="none" strike="noStrike">
                <a:solidFill>
                  <a:srgbClr val="DF3079"/>
                </a:solidFill>
                <a:latin typeface="Courier New"/>
                <a:ea typeface="Courier New"/>
                <a:cs typeface="Courier New"/>
                <a:sym typeface="Courier New"/>
              </a:rPr>
              <a:t>x2</a:t>
            </a:r>
            <a:r>
              <a:rPr b="1" i="0" lang="en-US" sz="1600" u="none" cap="none" strike="noStrike">
                <a:solidFill>
                  <a:schemeClr val="dk1"/>
                </a:solidFill>
                <a:latin typeface="Courier New"/>
                <a:ea typeface="Courier New"/>
                <a:cs typeface="Courier New"/>
                <a:sym typeface="Courier New"/>
              </a:rPr>
              <a:t> = </a:t>
            </a:r>
            <a:r>
              <a:rPr b="1" i="0" lang="en-US" sz="1600" u="none" cap="none" strike="noStrike">
                <a:solidFill>
                  <a:srgbClr val="DF3079"/>
                </a:solidFill>
                <a:latin typeface="Courier New"/>
                <a:ea typeface="Courier New"/>
                <a:cs typeface="Courier New"/>
                <a:sym typeface="Courier New"/>
              </a:rPr>
              <a:t>4</a:t>
            </a:r>
            <a:r>
              <a:rPr b="1" i="0" lang="en-US" sz="1600" u="none" cap="none" strike="noStrike">
                <a:solidFill>
                  <a:schemeClr val="dk1"/>
                </a:solidFill>
                <a:latin typeface="Courier New"/>
                <a:ea typeface="Courier New"/>
                <a:cs typeface="Courier New"/>
                <a:sym typeface="Courier New"/>
              </a:rPr>
              <a:t>, y2 = </a:t>
            </a:r>
            <a:r>
              <a:rPr b="1" i="0" lang="en-US" sz="1600" u="none" cap="none" strike="noStrike">
                <a:solidFill>
                  <a:srgbClr val="DF3079"/>
                </a:solidFill>
                <a:latin typeface="Courier New"/>
                <a:ea typeface="Courier New"/>
                <a:cs typeface="Courier New"/>
                <a:sym typeface="Courier New"/>
              </a:rPr>
              <a:t>5</a:t>
            </a: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FFFF"/>
                </a:solidFill>
                <a:latin typeface="Courier New"/>
                <a:ea typeface="Courier New"/>
                <a:cs typeface="Courier New"/>
                <a:sym typeface="Courier New"/>
              </a:rPr>
              <a:t>        </a:t>
            </a:r>
            <a:r>
              <a:rPr b="1" i="0" lang="en-US" sz="1600" u="none" cap="none" strike="noStrike">
                <a:solidFill>
                  <a:srgbClr val="DF3079"/>
                </a:solidFill>
                <a:latin typeface="Courier New"/>
                <a:ea typeface="Courier New"/>
                <a:cs typeface="Courier New"/>
                <a:sym typeface="Courier New"/>
              </a:rPr>
              <a:t>double</a:t>
            </a:r>
            <a:r>
              <a:rPr b="1" i="0" lang="en-US" sz="1600" u="none" cap="none" strike="noStrike">
                <a:solidFill>
                  <a:srgbClr val="FFFFFF"/>
                </a:solidFill>
                <a:latin typeface="Courier New"/>
                <a:ea typeface="Courier New"/>
                <a:cs typeface="Courier New"/>
                <a:sym typeface="Courier New"/>
              </a:rPr>
              <a:t> </a:t>
            </a:r>
            <a:r>
              <a:rPr b="1" i="0" lang="en-US" sz="1600" u="none" cap="none" strike="noStrike">
                <a:solidFill>
                  <a:srgbClr val="DF3079"/>
                </a:solidFill>
                <a:latin typeface="Courier New"/>
                <a:ea typeface="Courier New"/>
                <a:cs typeface="Courier New"/>
                <a:sym typeface="Courier New"/>
              </a:rPr>
              <a:t>distancia</a:t>
            </a:r>
            <a:r>
              <a:rPr b="1" i="0" lang="en-US" sz="1600" u="none" cap="none" strike="noStrike">
                <a:solidFill>
                  <a:srgbClr val="FFFFFF"/>
                </a:solidFill>
                <a:latin typeface="Courier New"/>
                <a:ea typeface="Courier New"/>
                <a:cs typeface="Courier New"/>
                <a:sym typeface="Courier New"/>
              </a:rPr>
              <a:t> </a:t>
            </a:r>
            <a:r>
              <a:rPr b="1" i="0" lang="en-US" sz="1600" u="none" cap="none" strike="noStrike">
                <a:solidFill>
                  <a:schemeClr val="dk1"/>
                </a:solidFill>
                <a:latin typeface="Courier New"/>
                <a:ea typeface="Courier New"/>
                <a:cs typeface="Courier New"/>
                <a:sym typeface="Courier New"/>
              </a:rPr>
              <a:t>= calcularDistancia(x1, y1, x2, y2);</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System.out.println(</a:t>
            </a:r>
            <a:r>
              <a:rPr b="1" i="0" lang="en-US" sz="1600" u="none" cap="none" strike="noStrike">
                <a:solidFill>
                  <a:srgbClr val="00A67D"/>
                </a:solidFill>
                <a:latin typeface="Courier New"/>
                <a:ea typeface="Courier New"/>
                <a:cs typeface="Courier New"/>
                <a:sym typeface="Courier New"/>
              </a:rPr>
              <a:t>"La distancia entre los puntos es: "</a:t>
            </a:r>
            <a:r>
              <a:rPr b="1" i="0" lang="en-US" sz="1600" u="none" cap="none" strike="noStrike">
                <a:solidFill>
                  <a:srgbClr val="FFFFFF"/>
                </a:solidFill>
                <a:latin typeface="Courier New"/>
                <a:ea typeface="Courier New"/>
                <a:cs typeface="Courier New"/>
                <a:sym typeface="Courier New"/>
              </a:rPr>
              <a:t> </a:t>
            </a:r>
            <a:r>
              <a:rPr b="1" i="0" lang="en-US" sz="1600" u="none" cap="none" strike="noStrike">
                <a:solidFill>
                  <a:schemeClr val="dk1"/>
                </a:solidFill>
                <a:latin typeface="Courier New"/>
                <a:ea typeface="Courier New"/>
                <a:cs typeface="Courier New"/>
                <a:sym typeface="Courier New"/>
              </a:rPr>
              <a:t>+ distancia);</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p:txBody>
      </p:sp>
      <p:sp>
        <p:nvSpPr>
          <p:cNvPr id="1135" name="Google Shape;1135;g1e1e69e2135_0_835"/>
          <p:cNvSpPr txBox="1"/>
          <p:nvPr/>
        </p:nvSpPr>
        <p:spPr>
          <a:xfrm>
            <a:off x="863075" y="1550950"/>
            <a:ext cx="10295700" cy="8313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US" sz="2100" u="none" cap="none" strike="noStrike">
                <a:solidFill>
                  <a:schemeClr val="dk1"/>
                </a:solidFill>
                <a:latin typeface="Trebuchet MS"/>
                <a:ea typeface="Trebuchet MS"/>
                <a:cs typeface="Trebuchet MS"/>
                <a:sym typeface="Trebuchet MS"/>
              </a:rPr>
              <a:t>Ejemplo 4. </a:t>
            </a:r>
            <a:r>
              <a:rPr b="0" i="0" lang="en-US" sz="2100" u="none" cap="none" strike="noStrike">
                <a:solidFill>
                  <a:schemeClr val="dk1"/>
                </a:solidFill>
                <a:latin typeface="Trebuchet MS"/>
                <a:ea typeface="Trebuchet MS"/>
                <a:cs typeface="Trebuchet MS"/>
                <a:sym typeface="Trebuchet MS"/>
              </a:rPr>
              <a:t>Usa una función para calcular la distancia entre dos puntos en un plano cartesiano.</a:t>
            </a:r>
            <a:endParaRPr b="0" i="0" sz="21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39" name="Shape 1139"/>
        <p:cNvGrpSpPr/>
        <p:nvPr/>
      </p:nvGrpSpPr>
      <p:grpSpPr>
        <a:xfrm>
          <a:off x="0" y="0"/>
          <a:ext cx="0" cy="0"/>
          <a:chOff x="0" y="0"/>
          <a:chExt cx="0" cy="0"/>
        </a:xfrm>
      </p:grpSpPr>
      <p:sp>
        <p:nvSpPr>
          <p:cNvPr id="1140" name="Google Shape;1140;g1e1e69e2135_0_850"/>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41" name="Google Shape;1141;g1e1e69e2135_0_850"/>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42" name="Google Shape;1142;g1e1e69e2135_0_850"/>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143" name="Google Shape;1143;g1e1e69e2135_0_850"/>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1144" name="Google Shape;1144;g1e1e69e2135_0_850"/>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g1e1e69e2135_0_850"/>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1146" name="Google Shape;1146;g1e1e69e2135_0_850"/>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g1e1e69e2135_0_850"/>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48" name="Google Shape;1148;g1e1e69e2135_0_850"/>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i="0" lang="en-US" sz="2000" u="none" cap="none" strike="noStrike">
                <a:solidFill>
                  <a:srgbClr val="003870"/>
                </a:solidFill>
                <a:latin typeface="Trebuchet MS"/>
                <a:ea typeface="Trebuchet MS"/>
                <a:cs typeface="Trebuchet MS"/>
                <a:sym typeface="Trebuchet MS"/>
              </a:rPr>
              <a:t>Ejemplos Funciones - Java</a:t>
            </a:r>
            <a:endParaRPr b="0" i="0" sz="2000" u="none" cap="none" strike="noStrike">
              <a:solidFill>
                <a:srgbClr val="003870"/>
              </a:solidFill>
              <a:latin typeface="Courier New"/>
              <a:ea typeface="Courier New"/>
              <a:cs typeface="Courier New"/>
              <a:sym typeface="Courier New"/>
            </a:endParaRPr>
          </a:p>
        </p:txBody>
      </p:sp>
      <p:sp>
        <p:nvSpPr>
          <p:cNvPr id="1149" name="Google Shape;1149;g1e1e69e2135_0_850"/>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50" name="Google Shape;1150;g1e1e69e2135_0_850"/>
          <p:cNvSpPr txBox="1"/>
          <p:nvPr/>
        </p:nvSpPr>
        <p:spPr>
          <a:xfrm>
            <a:off x="863075" y="2595350"/>
            <a:ext cx="10896300" cy="3140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2E95D3"/>
                </a:solidFill>
                <a:latin typeface="Courier New"/>
                <a:ea typeface="Courier New"/>
                <a:cs typeface="Courier New"/>
                <a:sym typeface="Courier New"/>
              </a:rPr>
              <a:t>public</a:t>
            </a:r>
            <a:r>
              <a:rPr b="1" i="0" lang="en-US" sz="1600" u="none" cap="none" strike="noStrike">
                <a:solidFill>
                  <a:srgbClr val="FFFFFF"/>
                </a:solidFill>
                <a:latin typeface="Courier New"/>
                <a:ea typeface="Courier New"/>
                <a:cs typeface="Courier New"/>
                <a:sym typeface="Courier New"/>
              </a:rPr>
              <a:t> </a:t>
            </a:r>
            <a:r>
              <a:rPr b="1" i="0" lang="en-US" sz="1600" u="none" cap="none" strike="noStrike">
                <a:solidFill>
                  <a:srgbClr val="2E95D3"/>
                </a:solidFill>
                <a:latin typeface="Courier New"/>
                <a:ea typeface="Courier New"/>
                <a:cs typeface="Courier New"/>
                <a:sym typeface="Courier New"/>
              </a:rPr>
              <a:t>class</a:t>
            </a:r>
            <a:r>
              <a:rPr b="1" i="0" lang="en-US" sz="1600" u="none" cap="none" strike="noStrike">
                <a:solidFill>
                  <a:srgbClr val="FFFFFF"/>
                </a:solidFill>
                <a:latin typeface="Courier New"/>
                <a:ea typeface="Courier New"/>
                <a:cs typeface="Courier New"/>
                <a:sym typeface="Courier New"/>
              </a:rPr>
              <a:t> </a:t>
            </a:r>
            <a:r>
              <a:rPr b="1" i="0" lang="en-US" sz="1600" u="none" cap="none" strike="noStrike">
                <a:solidFill>
                  <a:srgbClr val="F22C3D"/>
                </a:solidFill>
                <a:latin typeface="Courier New"/>
                <a:ea typeface="Courier New"/>
                <a:cs typeface="Courier New"/>
                <a:sym typeface="Courier New"/>
              </a:rPr>
              <a:t>DistanciaPuntos</a:t>
            </a:r>
            <a:r>
              <a:rPr b="1" i="0" lang="en-US" sz="1600" u="none" cap="none" strike="noStrike">
                <a:solidFill>
                  <a:srgbClr val="FFFFFF"/>
                </a:solidFill>
                <a:latin typeface="Courier New"/>
                <a:ea typeface="Courier New"/>
                <a:cs typeface="Courier New"/>
                <a:sym typeface="Courier New"/>
              </a:rPr>
              <a:t> </a:t>
            </a: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FFFF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FFFF"/>
                </a:solidFill>
                <a:latin typeface="Courier New"/>
                <a:ea typeface="Courier New"/>
                <a:cs typeface="Courier New"/>
                <a:sym typeface="Courier New"/>
              </a:rPr>
              <a:t>    </a:t>
            </a:r>
            <a:r>
              <a:rPr b="1" i="0" lang="en-US" sz="1600" u="none" cap="none" strike="noStrike">
                <a:solidFill>
                  <a:srgbClr val="2E95D3"/>
                </a:solidFill>
                <a:latin typeface="Courier New"/>
                <a:ea typeface="Courier New"/>
                <a:cs typeface="Courier New"/>
                <a:sym typeface="Courier New"/>
              </a:rPr>
              <a:t>public</a:t>
            </a:r>
            <a:r>
              <a:rPr b="1" i="0" lang="en-US" sz="1600" u="none" cap="none" strike="noStrike">
                <a:solidFill>
                  <a:srgbClr val="FFFFFF"/>
                </a:solidFill>
                <a:latin typeface="Courier New"/>
                <a:ea typeface="Courier New"/>
                <a:cs typeface="Courier New"/>
                <a:sym typeface="Courier New"/>
              </a:rPr>
              <a:t> </a:t>
            </a:r>
            <a:r>
              <a:rPr b="1" i="0" lang="en-US" sz="1600" u="none" cap="none" strike="noStrike">
                <a:solidFill>
                  <a:srgbClr val="2E95D3"/>
                </a:solidFill>
                <a:latin typeface="Courier New"/>
                <a:ea typeface="Courier New"/>
                <a:cs typeface="Courier New"/>
                <a:sym typeface="Courier New"/>
              </a:rPr>
              <a:t>static</a:t>
            </a:r>
            <a:r>
              <a:rPr b="1" i="0" lang="en-US" sz="1600" u="none" cap="none" strike="noStrike">
                <a:solidFill>
                  <a:srgbClr val="FFFFFF"/>
                </a:solidFill>
                <a:latin typeface="Courier New"/>
                <a:ea typeface="Courier New"/>
                <a:cs typeface="Courier New"/>
                <a:sym typeface="Courier New"/>
              </a:rPr>
              <a:t> </a:t>
            </a:r>
            <a:r>
              <a:rPr b="1" i="0" lang="en-US" sz="1600" u="none" cap="none" strike="noStrike">
                <a:solidFill>
                  <a:srgbClr val="2E95D3"/>
                </a:solidFill>
                <a:latin typeface="Courier New"/>
                <a:ea typeface="Courier New"/>
                <a:cs typeface="Courier New"/>
                <a:sym typeface="Courier New"/>
              </a:rPr>
              <a:t>void</a:t>
            </a:r>
            <a:r>
              <a:rPr b="1" i="0" lang="en-US" sz="1600" u="none" cap="none" strike="noStrike">
                <a:solidFill>
                  <a:srgbClr val="FFFFFF"/>
                </a:solidFill>
                <a:latin typeface="Courier New"/>
                <a:ea typeface="Courier New"/>
                <a:cs typeface="Courier New"/>
                <a:sym typeface="Courier New"/>
              </a:rPr>
              <a:t> </a:t>
            </a:r>
            <a:r>
              <a:rPr b="1" i="0" lang="en-US" sz="1600" u="none" cap="none" strike="noStrike">
                <a:solidFill>
                  <a:srgbClr val="F22C3D"/>
                </a:solidFill>
                <a:latin typeface="Courier New"/>
                <a:ea typeface="Courier New"/>
                <a:cs typeface="Courier New"/>
                <a:sym typeface="Courier New"/>
              </a:rPr>
              <a:t>main</a:t>
            </a:r>
            <a:r>
              <a:rPr b="1" i="0" lang="en-US" sz="1600" u="none" cap="none" strike="noStrike">
                <a:solidFill>
                  <a:schemeClr val="dk1"/>
                </a:solidFill>
                <a:latin typeface="Courier New"/>
                <a:ea typeface="Courier New"/>
                <a:cs typeface="Courier New"/>
                <a:sym typeface="Courier New"/>
              </a:rPr>
              <a:t>(String[] args) {</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FFFF"/>
                </a:solidFill>
                <a:latin typeface="Courier New"/>
                <a:ea typeface="Courier New"/>
                <a:cs typeface="Courier New"/>
                <a:sym typeface="Courier New"/>
              </a:rPr>
              <a:t>        </a:t>
            </a:r>
            <a:r>
              <a:rPr b="1" i="0" lang="en-US" sz="1600" u="none" cap="none" strike="noStrike">
                <a:solidFill>
                  <a:srgbClr val="DF3079"/>
                </a:solidFill>
                <a:latin typeface="Courier New"/>
                <a:ea typeface="Courier New"/>
                <a:cs typeface="Courier New"/>
                <a:sym typeface="Courier New"/>
              </a:rPr>
              <a:t>double</a:t>
            </a:r>
            <a:r>
              <a:rPr b="1" i="0" lang="en-US" sz="1600" u="none" cap="none" strike="noStrike">
                <a:solidFill>
                  <a:srgbClr val="FFFFFF"/>
                </a:solidFill>
                <a:latin typeface="Courier New"/>
                <a:ea typeface="Courier New"/>
                <a:cs typeface="Courier New"/>
                <a:sym typeface="Courier New"/>
              </a:rPr>
              <a:t> </a:t>
            </a:r>
            <a:r>
              <a:rPr b="1" i="0" lang="en-US" sz="1600" u="none" cap="none" strike="noStrike">
                <a:solidFill>
                  <a:srgbClr val="DF3079"/>
                </a:solidFill>
                <a:latin typeface="Courier New"/>
                <a:ea typeface="Courier New"/>
                <a:cs typeface="Courier New"/>
                <a:sym typeface="Courier New"/>
              </a:rPr>
              <a:t>x1</a:t>
            </a:r>
            <a:r>
              <a:rPr b="1" i="0" lang="en-US" sz="1600" u="none" cap="none" strike="noStrike">
                <a:solidFill>
                  <a:schemeClr val="dk1"/>
                </a:solidFill>
                <a:latin typeface="Courier New"/>
                <a:ea typeface="Courier New"/>
                <a:cs typeface="Courier New"/>
                <a:sym typeface="Courier New"/>
              </a:rPr>
              <a:t> = </a:t>
            </a:r>
            <a:r>
              <a:rPr b="1" i="0" lang="en-US" sz="1600" u="none" cap="none" strike="noStrike">
                <a:solidFill>
                  <a:srgbClr val="DF3079"/>
                </a:solidFill>
                <a:latin typeface="Courier New"/>
                <a:ea typeface="Courier New"/>
                <a:cs typeface="Courier New"/>
                <a:sym typeface="Courier New"/>
              </a:rPr>
              <a:t>1</a:t>
            </a:r>
            <a:r>
              <a:rPr b="1" i="0" lang="en-US" sz="1600" u="none" cap="none" strike="noStrike">
                <a:solidFill>
                  <a:schemeClr val="dk1"/>
                </a:solidFill>
                <a:latin typeface="Courier New"/>
                <a:ea typeface="Courier New"/>
                <a:cs typeface="Courier New"/>
                <a:sym typeface="Courier New"/>
              </a:rPr>
              <a:t>, y1 = </a:t>
            </a:r>
            <a:r>
              <a:rPr b="1" i="0" lang="en-US" sz="1600" u="none" cap="none" strike="noStrike">
                <a:solidFill>
                  <a:srgbClr val="DF3079"/>
                </a:solidFill>
                <a:latin typeface="Courier New"/>
                <a:ea typeface="Courier New"/>
                <a:cs typeface="Courier New"/>
                <a:sym typeface="Courier New"/>
              </a:rPr>
              <a:t>1</a:t>
            </a: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FFFF"/>
                </a:solidFill>
                <a:latin typeface="Courier New"/>
                <a:ea typeface="Courier New"/>
                <a:cs typeface="Courier New"/>
                <a:sym typeface="Courier New"/>
              </a:rPr>
              <a:t>        </a:t>
            </a:r>
            <a:r>
              <a:rPr b="1" i="0" lang="en-US" sz="1600" u="none" cap="none" strike="noStrike">
                <a:solidFill>
                  <a:srgbClr val="DF3079"/>
                </a:solidFill>
                <a:latin typeface="Courier New"/>
                <a:ea typeface="Courier New"/>
                <a:cs typeface="Courier New"/>
                <a:sym typeface="Courier New"/>
              </a:rPr>
              <a:t>double</a:t>
            </a:r>
            <a:r>
              <a:rPr b="1" i="0" lang="en-US" sz="1600" u="none" cap="none" strike="noStrike">
                <a:solidFill>
                  <a:srgbClr val="FFFFFF"/>
                </a:solidFill>
                <a:latin typeface="Courier New"/>
                <a:ea typeface="Courier New"/>
                <a:cs typeface="Courier New"/>
                <a:sym typeface="Courier New"/>
              </a:rPr>
              <a:t> </a:t>
            </a:r>
            <a:r>
              <a:rPr b="1" i="0" lang="en-US" sz="1600" u="none" cap="none" strike="noStrike">
                <a:solidFill>
                  <a:srgbClr val="DF3079"/>
                </a:solidFill>
                <a:latin typeface="Courier New"/>
                <a:ea typeface="Courier New"/>
                <a:cs typeface="Courier New"/>
                <a:sym typeface="Courier New"/>
              </a:rPr>
              <a:t>x2</a:t>
            </a:r>
            <a:r>
              <a:rPr b="1" i="0" lang="en-US" sz="1600" u="none" cap="none" strike="noStrike">
                <a:solidFill>
                  <a:schemeClr val="dk1"/>
                </a:solidFill>
                <a:latin typeface="Courier New"/>
                <a:ea typeface="Courier New"/>
                <a:cs typeface="Courier New"/>
                <a:sym typeface="Courier New"/>
              </a:rPr>
              <a:t> = </a:t>
            </a:r>
            <a:r>
              <a:rPr b="1" i="0" lang="en-US" sz="1600" u="none" cap="none" strike="noStrike">
                <a:solidFill>
                  <a:srgbClr val="DF3079"/>
                </a:solidFill>
                <a:latin typeface="Courier New"/>
                <a:ea typeface="Courier New"/>
                <a:cs typeface="Courier New"/>
                <a:sym typeface="Courier New"/>
              </a:rPr>
              <a:t>4</a:t>
            </a:r>
            <a:r>
              <a:rPr b="1" i="0" lang="en-US" sz="1600" u="none" cap="none" strike="noStrike">
                <a:solidFill>
                  <a:schemeClr val="dk1"/>
                </a:solidFill>
                <a:latin typeface="Courier New"/>
                <a:ea typeface="Courier New"/>
                <a:cs typeface="Courier New"/>
                <a:sym typeface="Courier New"/>
              </a:rPr>
              <a:t>, y2 = </a:t>
            </a:r>
            <a:r>
              <a:rPr b="1" i="0" lang="en-US" sz="1600" u="none" cap="none" strike="noStrike">
                <a:solidFill>
                  <a:srgbClr val="DF3079"/>
                </a:solidFill>
                <a:latin typeface="Courier New"/>
                <a:ea typeface="Courier New"/>
                <a:cs typeface="Courier New"/>
                <a:sym typeface="Courier New"/>
              </a:rPr>
              <a:t>5</a:t>
            </a: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FFFF"/>
                </a:solidFill>
                <a:latin typeface="Courier New"/>
                <a:ea typeface="Courier New"/>
                <a:cs typeface="Courier New"/>
                <a:sym typeface="Courier New"/>
              </a:rPr>
              <a:t>        </a:t>
            </a:r>
            <a:r>
              <a:rPr b="1" i="0" lang="en-US" sz="1600" u="none" cap="none" strike="noStrike">
                <a:solidFill>
                  <a:srgbClr val="DF3079"/>
                </a:solidFill>
                <a:latin typeface="Courier New"/>
                <a:ea typeface="Courier New"/>
                <a:cs typeface="Courier New"/>
                <a:sym typeface="Courier New"/>
              </a:rPr>
              <a:t>double</a:t>
            </a:r>
            <a:r>
              <a:rPr b="1" i="0" lang="en-US" sz="1600" u="none" cap="none" strike="noStrike">
                <a:solidFill>
                  <a:srgbClr val="FFFFFF"/>
                </a:solidFill>
                <a:latin typeface="Courier New"/>
                <a:ea typeface="Courier New"/>
                <a:cs typeface="Courier New"/>
                <a:sym typeface="Courier New"/>
              </a:rPr>
              <a:t> </a:t>
            </a:r>
            <a:r>
              <a:rPr b="1" i="0" lang="en-US" sz="1600" u="none" cap="none" strike="noStrike">
                <a:solidFill>
                  <a:srgbClr val="DF3079"/>
                </a:solidFill>
                <a:latin typeface="Courier New"/>
                <a:ea typeface="Courier New"/>
                <a:cs typeface="Courier New"/>
                <a:sym typeface="Courier New"/>
              </a:rPr>
              <a:t>distancia</a:t>
            </a:r>
            <a:r>
              <a:rPr b="1" i="0" lang="en-US" sz="1600" u="none" cap="none" strike="noStrike">
                <a:solidFill>
                  <a:srgbClr val="FFFFFF"/>
                </a:solidFill>
                <a:latin typeface="Courier New"/>
                <a:ea typeface="Courier New"/>
                <a:cs typeface="Courier New"/>
                <a:sym typeface="Courier New"/>
              </a:rPr>
              <a:t> </a:t>
            </a:r>
            <a:r>
              <a:rPr b="1" i="0" lang="en-US" sz="1600" u="none" cap="none" strike="noStrike">
                <a:solidFill>
                  <a:schemeClr val="dk1"/>
                </a:solidFill>
                <a:latin typeface="Courier New"/>
                <a:ea typeface="Courier New"/>
                <a:cs typeface="Courier New"/>
                <a:sym typeface="Courier New"/>
              </a:rPr>
              <a:t>= calcularDistancia(x1, y1, x2, y2);</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System.out.println(</a:t>
            </a:r>
            <a:r>
              <a:rPr b="1" i="0" lang="en-US" sz="1600" u="none" cap="none" strike="noStrike">
                <a:solidFill>
                  <a:srgbClr val="00A67D"/>
                </a:solidFill>
                <a:latin typeface="Courier New"/>
                <a:ea typeface="Courier New"/>
                <a:cs typeface="Courier New"/>
                <a:sym typeface="Courier New"/>
              </a:rPr>
              <a:t>"La distancia entre los puntos es: "</a:t>
            </a:r>
            <a:r>
              <a:rPr b="1" i="0" lang="en-US" sz="1600" u="none" cap="none" strike="noStrike">
                <a:solidFill>
                  <a:srgbClr val="FFFFFF"/>
                </a:solidFill>
                <a:latin typeface="Courier New"/>
                <a:ea typeface="Courier New"/>
                <a:cs typeface="Courier New"/>
                <a:sym typeface="Courier New"/>
              </a:rPr>
              <a:t> </a:t>
            </a:r>
            <a:r>
              <a:rPr b="1" i="0" lang="en-US" sz="1600" u="none" cap="none" strike="noStrike">
                <a:solidFill>
                  <a:schemeClr val="dk1"/>
                </a:solidFill>
                <a:latin typeface="Courier New"/>
                <a:ea typeface="Courier New"/>
                <a:cs typeface="Courier New"/>
                <a:sym typeface="Courier New"/>
              </a:rPr>
              <a:t>+ distancia);</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FFFF"/>
                </a:solidFill>
                <a:latin typeface="Courier New"/>
                <a:ea typeface="Courier New"/>
                <a:cs typeface="Courier New"/>
                <a:sym typeface="Courier New"/>
              </a:rPr>
              <a:t>    </a:t>
            </a:r>
            <a:r>
              <a:rPr b="1" i="0" lang="en-US" sz="1600" u="none" cap="none" strike="noStrike">
                <a:solidFill>
                  <a:srgbClr val="2E95D3"/>
                </a:solidFill>
                <a:latin typeface="Courier New"/>
                <a:ea typeface="Courier New"/>
                <a:cs typeface="Courier New"/>
                <a:sym typeface="Courier New"/>
              </a:rPr>
              <a:t>public</a:t>
            </a:r>
            <a:r>
              <a:rPr b="1" i="0" lang="en-US" sz="1600" u="none" cap="none" strike="noStrike">
                <a:solidFill>
                  <a:srgbClr val="FFFFFF"/>
                </a:solidFill>
                <a:latin typeface="Courier New"/>
                <a:ea typeface="Courier New"/>
                <a:cs typeface="Courier New"/>
                <a:sym typeface="Courier New"/>
              </a:rPr>
              <a:t> </a:t>
            </a:r>
            <a:r>
              <a:rPr b="1" i="0" lang="en-US" sz="1600" u="none" cap="none" strike="noStrike">
                <a:solidFill>
                  <a:srgbClr val="2E95D3"/>
                </a:solidFill>
                <a:latin typeface="Courier New"/>
                <a:ea typeface="Courier New"/>
                <a:cs typeface="Courier New"/>
                <a:sym typeface="Courier New"/>
              </a:rPr>
              <a:t>static</a:t>
            </a:r>
            <a:r>
              <a:rPr b="1" i="0" lang="en-US" sz="1600" u="none" cap="none" strike="noStrike">
                <a:solidFill>
                  <a:srgbClr val="FFFFFF"/>
                </a:solidFill>
                <a:latin typeface="Courier New"/>
                <a:ea typeface="Courier New"/>
                <a:cs typeface="Courier New"/>
                <a:sym typeface="Courier New"/>
              </a:rPr>
              <a:t> </a:t>
            </a:r>
            <a:r>
              <a:rPr b="1" i="0" lang="en-US" sz="1600" u="none" cap="none" strike="noStrike">
                <a:solidFill>
                  <a:srgbClr val="DF3079"/>
                </a:solidFill>
                <a:latin typeface="Courier New"/>
                <a:ea typeface="Courier New"/>
                <a:cs typeface="Courier New"/>
                <a:sym typeface="Courier New"/>
              </a:rPr>
              <a:t>double</a:t>
            </a:r>
            <a:r>
              <a:rPr b="1" i="0" lang="en-US" sz="1600" u="none" cap="none" strike="noStrike">
                <a:solidFill>
                  <a:srgbClr val="FFFFFF"/>
                </a:solidFill>
                <a:latin typeface="Courier New"/>
                <a:ea typeface="Courier New"/>
                <a:cs typeface="Courier New"/>
                <a:sym typeface="Courier New"/>
              </a:rPr>
              <a:t> </a:t>
            </a:r>
            <a:r>
              <a:rPr b="1" i="0" lang="en-US" sz="1600" u="none" cap="none" strike="noStrike">
                <a:solidFill>
                  <a:srgbClr val="F22C3D"/>
                </a:solidFill>
                <a:latin typeface="Courier New"/>
                <a:ea typeface="Courier New"/>
                <a:cs typeface="Courier New"/>
                <a:sym typeface="Courier New"/>
              </a:rPr>
              <a:t>calcularDistancia</a:t>
            </a:r>
            <a:r>
              <a:rPr b="1" i="0" lang="en-US" sz="1600" u="none" cap="none" strike="noStrike">
                <a:solidFill>
                  <a:schemeClr val="dk1"/>
                </a:solidFill>
                <a:latin typeface="Courier New"/>
                <a:ea typeface="Courier New"/>
                <a:cs typeface="Courier New"/>
                <a:sym typeface="Courier New"/>
              </a:rPr>
              <a:t>(</a:t>
            </a:r>
            <a:r>
              <a:rPr b="1" i="0" lang="en-US" sz="1600" u="none" cap="none" strike="noStrike">
                <a:solidFill>
                  <a:srgbClr val="DF3079"/>
                </a:solidFill>
                <a:latin typeface="Courier New"/>
                <a:ea typeface="Courier New"/>
                <a:cs typeface="Courier New"/>
                <a:sym typeface="Courier New"/>
              </a:rPr>
              <a:t>double</a:t>
            </a:r>
            <a:r>
              <a:rPr b="1" i="0" lang="en-US" sz="1600" u="none" cap="none" strike="noStrike">
                <a:solidFill>
                  <a:srgbClr val="FFFFFF"/>
                </a:solidFill>
                <a:latin typeface="Courier New"/>
                <a:ea typeface="Courier New"/>
                <a:cs typeface="Courier New"/>
                <a:sym typeface="Courier New"/>
              </a:rPr>
              <a:t> </a:t>
            </a:r>
            <a:r>
              <a:rPr b="1" i="0" lang="en-US" sz="1600" u="none" cap="none" strike="noStrike">
                <a:solidFill>
                  <a:schemeClr val="dk1"/>
                </a:solidFill>
                <a:latin typeface="Courier New"/>
                <a:ea typeface="Courier New"/>
                <a:cs typeface="Courier New"/>
                <a:sym typeface="Courier New"/>
              </a:rPr>
              <a:t>x1,</a:t>
            </a:r>
            <a:r>
              <a:rPr b="1" i="0" lang="en-US" sz="1600" u="none" cap="none" strike="noStrike">
                <a:solidFill>
                  <a:srgbClr val="FFFFFF"/>
                </a:solidFill>
                <a:latin typeface="Courier New"/>
                <a:ea typeface="Courier New"/>
                <a:cs typeface="Courier New"/>
                <a:sym typeface="Courier New"/>
              </a:rPr>
              <a:t> </a:t>
            </a:r>
            <a:r>
              <a:rPr b="1" i="0" lang="en-US" sz="1600" u="none" cap="none" strike="noStrike">
                <a:solidFill>
                  <a:srgbClr val="DF3079"/>
                </a:solidFill>
                <a:latin typeface="Courier New"/>
                <a:ea typeface="Courier New"/>
                <a:cs typeface="Courier New"/>
                <a:sym typeface="Courier New"/>
              </a:rPr>
              <a:t>double</a:t>
            </a:r>
            <a:r>
              <a:rPr b="1" i="0" lang="en-US" sz="1600" u="none" cap="none" strike="noStrike">
                <a:solidFill>
                  <a:srgbClr val="FFFFFF"/>
                </a:solidFill>
                <a:latin typeface="Courier New"/>
                <a:ea typeface="Courier New"/>
                <a:cs typeface="Courier New"/>
                <a:sym typeface="Courier New"/>
              </a:rPr>
              <a:t> </a:t>
            </a:r>
            <a:r>
              <a:rPr b="1" i="0" lang="en-US" sz="1600" u="none" cap="none" strike="noStrike">
                <a:solidFill>
                  <a:schemeClr val="dk1"/>
                </a:solidFill>
                <a:latin typeface="Courier New"/>
                <a:ea typeface="Courier New"/>
                <a:cs typeface="Courier New"/>
                <a:sym typeface="Courier New"/>
              </a:rPr>
              <a:t>y1,</a:t>
            </a:r>
            <a:r>
              <a:rPr b="1" i="0" lang="en-US" sz="1600" u="none" cap="none" strike="noStrike">
                <a:solidFill>
                  <a:srgbClr val="FFFFFF"/>
                </a:solidFill>
                <a:latin typeface="Courier New"/>
                <a:ea typeface="Courier New"/>
                <a:cs typeface="Courier New"/>
                <a:sym typeface="Courier New"/>
              </a:rPr>
              <a:t> </a:t>
            </a:r>
            <a:r>
              <a:rPr b="1" i="0" lang="en-US" sz="1600" u="none" cap="none" strike="noStrike">
                <a:solidFill>
                  <a:srgbClr val="DF3079"/>
                </a:solidFill>
                <a:latin typeface="Courier New"/>
                <a:ea typeface="Courier New"/>
                <a:cs typeface="Courier New"/>
                <a:sym typeface="Courier New"/>
              </a:rPr>
              <a:t>double</a:t>
            </a:r>
            <a:r>
              <a:rPr b="1" i="0" lang="en-US" sz="1600" u="none" cap="none" strike="noStrike">
                <a:solidFill>
                  <a:srgbClr val="FFFFFF"/>
                </a:solidFill>
                <a:latin typeface="Courier New"/>
                <a:ea typeface="Courier New"/>
                <a:cs typeface="Courier New"/>
                <a:sym typeface="Courier New"/>
              </a:rPr>
              <a:t> </a:t>
            </a:r>
            <a:r>
              <a:rPr b="1" i="0" lang="en-US" sz="1600" u="none" cap="none" strike="noStrike">
                <a:solidFill>
                  <a:schemeClr val="dk1"/>
                </a:solidFill>
                <a:latin typeface="Courier New"/>
                <a:ea typeface="Courier New"/>
                <a:cs typeface="Courier New"/>
                <a:sym typeface="Courier New"/>
              </a:rPr>
              <a:t>x2, </a:t>
            </a:r>
            <a:r>
              <a:rPr b="1" i="0" lang="en-US" sz="1600" u="none" cap="none" strike="noStrike">
                <a:solidFill>
                  <a:srgbClr val="DF3079"/>
                </a:solidFill>
                <a:latin typeface="Courier New"/>
                <a:ea typeface="Courier New"/>
                <a:cs typeface="Courier New"/>
                <a:sym typeface="Courier New"/>
              </a:rPr>
              <a:t>double</a:t>
            </a:r>
            <a:r>
              <a:rPr b="1" i="0" lang="en-US" sz="1600" u="none" cap="none" strike="noStrike">
                <a:solidFill>
                  <a:srgbClr val="FFFFFF"/>
                </a:solidFill>
                <a:latin typeface="Courier New"/>
                <a:ea typeface="Courier New"/>
                <a:cs typeface="Courier New"/>
                <a:sym typeface="Courier New"/>
              </a:rPr>
              <a:t> </a:t>
            </a:r>
            <a:r>
              <a:rPr b="1" i="0" lang="en-US" sz="1600" u="none" cap="none" strike="noStrike">
                <a:solidFill>
                  <a:schemeClr val="dk1"/>
                </a:solidFill>
                <a:latin typeface="Courier New"/>
                <a:ea typeface="Courier New"/>
                <a:cs typeface="Courier New"/>
                <a:sym typeface="Courier New"/>
              </a:rPr>
              <a:t>y2){</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FFFF"/>
                </a:solidFill>
                <a:latin typeface="Courier New"/>
                <a:ea typeface="Courier New"/>
                <a:cs typeface="Courier New"/>
                <a:sym typeface="Courier New"/>
              </a:rPr>
              <a:t>        </a:t>
            </a:r>
            <a:r>
              <a:rPr b="1" i="0" lang="en-US" sz="1600" u="none" cap="none" strike="noStrike">
                <a:solidFill>
                  <a:srgbClr val="2E95D3"/>
                </a:solidFill>
                <a:latin typeface="Courier New"/>
                <a:ea typeface="Courier New"/>
                <a:cs typeface="Courier New"/>
                <a:sym typeface="Courier New"/>
              </a:rPr>
              <a:t>return</a:t>
            </a:r>
            <a:r>
              <a:rPr b="1" i="0" lang="en-US" sz="1600" u="none" cap="none" strike="noStrike">
                <a:solidFill>
                  <a:schemeClr val="dk1"/>
                </a:solidFill>
                <a:latin typeface="Courier New"/>
                <a:ea typeface="Courier New"/>
                <a:cs typeface="Courier New"/>
                <a:sym typeface="Courier New"/>
              </a:rPr>
              <a:t> Math.sqrt(Math.pow(x2 - x1, </a:t>
            </a:r>
            <a:r>
              <a:rPr b="1" i="0" lang="en-US" sz="1600" u="none" cap="none" strike="noStrike">
                <a:solidFill>
                  <a:srgbClr val="DF3079"/>
                </a:solidFill>
                <a:latin typeface="Courier New"/>
                <a:ea typeface="Courier New"/>
                <a:cs typeface="Courier New"/>
                <a:sym typeface="Courier New"/>
              </a:rPr>
              <a:t>2</a:t>
            </a:r>
            <a:r>
              <a:rPr b="1" i="0" lang="en-US" sz="1600" u="none" cap="none" strike="noStrike">
                <a:solidFill>
                  <a:schemeClr val="dk1"/>
                </a:solidFill>
                <a:latin typeface="Courier New"/>
                <a:ea typeface="Courier New"/>
                <a:cs typeface="Courier New"/>
                <a:sym typeface="Courier New"/>
              </a:rPr>
              <a:t>) + Math.pow(y2 - y1, </a:t>
            </a:r>
            <a:r>
              <a:rPr b="1" i="0" lang="en-US" sz="1600" u="none" cap="none" strike="noStrike">
                <a:solidFill>
                  <a:srgbClr val="DF3079"/>
                </a:solidFill>
                <a:latin typeface="Courier New"/>
                <a:ea typeface="Courier New"/>
                <a:cs typeface="Courier New"/>
                <a:sym typeface="Courier New"/>
              </a:rPr>
              <a:t>2</a:t>
            </a: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p:txBody>
      </p:sp>
      <p:sp>
        <p:nvSpPr>
          <p:cNvPr id="1151" name="Google Shape;1151;g1e1e69e2135_0_850"/>
          <p:cNvSpPr txBox="1"/>
          <p:nvPr/>
        </p:nvSpPr>
        <p:spPr>
          <a:xfrm>
            <a:off x="863075" y="1550950"/>
            <a:ext cx="10295700" cy="8313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US" sz="2100" u="none" cap="none" strike="noStrike">
                <a:solidFill>
                  <a:schemeClr val="dk1"/>
                </a:solidFill>
                <a:latin typeface="Trebuchet MS"/>
                <a:ea typeface="Trebuchet MS"/>
                <a:cs typeface="Trebuchet MS"/>
                <a:sym typeface="Trebuchet MS"/>
              </a:rPr>
              <a:t>Ejemplo 4. </a:t>
            </a:r>
            <a:r>
              <a:rPr b="0" i="0" lang="en-US" sz="2100" u="none" cap="none" strike="noStrike">
                <a:solidFill>
                  <a:schemeClr val="dk1"/>
                </a:solidFill>
                <a:latin typeface="Trebuchet MS"/>
                <a:ea typeface="Trebuchet MS"/>
                <a:cs typeface="Trebuchet MS"/>
                <a:sym typeface="Trebuchet MS"/>
              </a:rPr>
              <a:t>Usa una función para calcular la distancia entre dos puntos en un plano cartesiano.</a:t>
            </a:r>
            <a:endParaRPr b="0" i="0" sz="21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55" name="Shape 1155"/>
        <p:cNvGrpSpPr/>
        <p:nvPr/>
      </p:nvGrpSpPr>
      <p:grpSpPr>
        <a:xfrm>
          <a:off x="0" y="0"/>
          <a:ext cx="0" cy="0"/>
          <a:chOff x="0" y="0"/>
          <a:chExt cx="0" cy="0"/>
        </a:xfrm>
      </p:grpSpPr>
      <p:sp>
        <p:nvSpPr>
          <p:cNvPr id="1156" name="Google Shape;1156;g1e1eeb4987c_0_80"/>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57" name="Google Shape;1157;g1e1eeb4987c_0_80"/>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58" name="Google Shape;1158;g1e1eeb4987c_0_80"/>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159" name="Google Shape;1159;g1e1eeb4987c_0_80"/>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1160" name="Google Shape;1160;g1e1eeb4987c_0_80"/>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g1e1eeb4987c_0_80"/>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1162" name="Google Shape;1162;g1e1eeb4987c_0_80"/>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g1e1eeb4987c_0_80"/>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64" name="Google Shape;1164;g1e1eeb4987c_0_80"/>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i="0" lang="en-US" sz="2000" u="none" cap="none" strike="noStrike">
                <a:solidFill>
                  <a:srgbClr val="003870"/>
                </a:solidFill>
                <a:latin typeface="Trebuchet MS"/>
                <a:ea typeface="Trebuchet MS"/>
                <a:cs typeface="Trebuchet MS"/>
                <a:sym typeface="Trebuchet MS"/>
              </a:rPr>
              <a:t>Ejemplos Funciones - Java</a:t>
            </a:r>
            <a:endParaRPr b="0" i="0" sz="2000" u="none" cap="none" strike="noStrike">
              <a:solidFill>
                <a:srgbClr val="003870"/>
              </a:solidFill>
              <a:latin typeface="Courier New"/>
              <a:ea typeface="Courier New"/>
              <a:cs typeface="Courier New"/>
              <a:sym typeface="Courier New"/>
            </a:endParaRPr>
          </a:p>
        </p:txBody>
      </p:sp>
      <p:sp>
        <p:nvSpPr>
          <p:cNvPr id="1165" name="Google Shape;1165;g1e1eeb4987c_0_80"/>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66" name="Google Shape;1166;g1e1eeb4987c_0_80"/>
          <p:cNvSpPr txBox="1"/>
          <p:nvPr/>
        </p:nvSpPr>
        <p:spPr>
          <a:xfrm>
            <a:off x="772050" y="1599838"/>
            <a:ext cx="9988200" cy="5079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US" sz="2100" u="none" cap="none" strike="noStrike">
                <a:solidFill>
                  <a:schemeClr val="dk1"/>
                </a:solidFill>
                <a:latin typeface="Trebuchet MS"/>
                <a:ea typeface="Trebuchet MS"/>
                <a:cs typeface="Trebuchet MS"/>
                <a:sym typeface="Trebuchet MS"/>
              </a:rPr>
              <a:t>Ejemplo 5. </a:t>
            </a:r>
            <a:r>
              <a:rPr b="0" i="0" lang="en-US" sz="2100" u="none" cap="none" strike="noStrike">
                <a:solidFill>
                  <a:schemeClr val="dk1"/>
                </a:solidFill>
                <a:latin typeface="Trebuchet MS"/>
                <a:ea typeface="Trebuchet MS"/>
                <a:cs typeface="Trebuchet MS"/>
                <a:sym typeface="Trebuchet MS"/>
              </a:rPr>
              <a:t>Usa una función para concatenar dos cadenas.</a:t>
            </a:r>
            <a:endParaRPr b="0" i="0" sz="21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70" name="Shape 1170"/>
        <p:cNvGrpSpPr/>
        <p:nvPr/>
      </p:nvGrpSpPr>
      <p:grpSpPr>
        <a:xfrm>
          <a:off x="0" y="0"/>
          <a:ext cx="0" cy="0"/>
          <a:chOff x="0" y="0"/>
          <a:chExt cx="0" cy="0"/>
        </a:xfrm>
      </p:grpSpPr>
      <p:sp>
        <p:nvSpPr>
          <p:cNvPr id="1171" name="Google Shape;1171;g1e1e69e2135_0_865"/>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72" name="Google Shape;1172;g1e1e69e2135_0_865"/>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73" name="Google Shape;1173;g1e1e69e2135_0_865"/>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174" name="Google Shape;1174;g1e1e69e2135_0_865"/>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1175" name="Google Shape;1175;g1e1e69e2135_0_865"/>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g1e1e69e2135_0_865"/>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1177" name="Google Shape;1177;g1e1e69e2135_0_865"/>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g1e1e69e2135_0_865"/>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79" name="Google Shape;1179;g1e1e69e2135_0_865"/>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i="0" lang="en-US" sz="2000" u="none" cap="none" strike="noStrike">
                <a:solidFill>
                  <a:srgbClr val="003870"/>
                </a:solidFill>
                <a:latin typeface="Trebuchet MS"/>
                <a:ea typeface="Trebuchet MS"/>
                <a:cs typeface="Trebuchet MS"/>
                <a:sym typeface="Trebuchet MS"/>
              </a:rPr>
              <a:t>Ejemplos Funciones - Java</a:t>
            </a:r>
            <a:endParaRPr b="0" i="0" sz="2000" u="none" cap="none" strike="noStrike">
              <a:solidFill>
                <a:srgbClr val="003870"/>
              </a:solidFill>
              <a:latin typeface="Courier New"/>
              <a:ea typeface="Courier New"/>
              <a:cs typeface="Courier New"/>
              <a:sym typeface="Courier New"/>
            </a:endParaRPr>
          </a:p>
        </p:txBody>
      </p:sp>
      <p:sp>
        <p:nvSpPr>
          <p:cNvPr id="1180" name="Google Shape;1180;g1e1e69e2135_0_865"/>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81" name="Google Shape;1181;g1e1e69e2135_0_865"/>
          <p:cNvSpPr txBox="1"/>
          <p:nvPr/>
        </p:nvSpPr>
        <p:spPr>
          <a:xfrm>
            <a:off x="772050" y="1599838"/>
            <a:ext cx="9988200" cy="5079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US" sz="2100" u="none" cap="none" strike="noStrike">
                <a:solidFill>
                  <a:schemeClr val="dk1"/>
                </a:solidFill>
                <a:latin typeface="Trebuchet MS"/>
                <a:ea typeface="Trebuchet MS"/>
                <a:cs typeface="Trebuchet MS"/>
                <a:sym typeface="Trebuchet MS"/>
              </a:rPr>
              <a:t>Ejemplo 5. </a:t>
            </a:r>
            <a:r>
              <a:rPr b="0" i="0" lang="en-US" sz="2100" u="none" cap="none" strike="noStrike">
                <a:solidFill>
                  <a:schemeClr val="dk1"/>
                </a:solidFill>
                <a:latin typeface="Trebuchet MS"/>
                <a:ea typeface="Trebuchet MS"/>
                <a:cs typeface="Trebuchet MS"/>
                <a:sym typeface="Trebuchet MS"/>
              </a:rPr>
              <a:t>Usa una función para concatenar dos cadenas.</a:t>
            </a:r>
            <a:endParaRPr b="0" i="0" sz="2100" u="none" cap="none" strike="noStrike">
              <a:solidFill>
                <a:schemeClr val="dk1"/>
              </a:solidFill>
              <a:latin typeface="Trebuchet MS"/>
              <a:ea typeface="Trebuchet MS"/>
              <a:cs typeface="Trebuchet MS"/>
              <a:sym typeface="Trebuchet MS"/>
            </a:endParaRPr>
          </a:p>
        </p:txBody>
      </p:sp>
      <p:sp>
        <p:nvSpPr>
          <p:cNvPr id="1182" name="Google Shape;1182;g1e1e69e2135_0_865"/>
          <p:cNvSpPr txBox="1"/>
          <p:nvPr/>
        </p:nvSpPr>
        <p:spPr>
          <a:xfrm>
            <a:off x="830550" y="2483125"/>
            <a:ext cx="10530900" cy="2539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2E95D3"/>
                </a:solidFill>
                <a:latin typeface="Courier New"/>
                <a:ea typeface="Courier New"/>
                <a:cs typeface="Courier New"/>
                <a:sym typeface="Courier New"/>
              </a:rPr>
              <a:t>public</a:t>
            </a: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rgbClr val="2E95D3"/>
                </a:solidFill>
                <a:latin typeface="Courier New"/>
                <a:ea typeface="Courier New"/>
                <a:cs typeface="Courier New"/>
                <a:sym typeface="Courier New"/>
              </a:rPr>
              <a:t>class</a:t>
            </a: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rgbClr val="F22C3D"/>
                </a:solidFill>
                <a:latin typeface="Courier New"/>
                <a:ea typeface="Courier New"/>
                <a:cs typeface="Courier New"/>
                <a:sym typeface="Courier New"/>
              </a:rPr>
              <a:t>ConcatenarCadenas</a:t>
            </a: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chemeClr val="dk1"/>
                </a:solidFill>
                <a:latin typeface="Courier New"/>
                <a:ea typeface="Courier New"/>
                <a:cs typeface="Courier New"/>
                <a:sym typeface="Courier New"/>
              </a:rPr>
              <a:t>{</a:t>
            </a:r>
            <a:endParaRPr b="1" i="0" sz="17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rgbClr val="FFFF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rgbClr val="2E95D3"/>
                </a:solidFill>
                <a:latin typeface="Courier New"/>
                <a:ea typeface="Courier New"/>
                <a:cs typeface="Courier New"/>
                <a:sym typeface="Courier New"/>
              </a:rPr>
              <a:t>public</a:t>
            </a: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rgbClr val="2E95D3"/>
                </a:solidFill>
                <a:latin typeface="Courier New"/>
                <a:ea typeface="Courier New"/>
                <a:cs typeface="Courier New"/>
                <a:sym typeface="Courier New"/>
              </a:rPr>
              <a:t>static</a:t>
            </a: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rgbClr val="2E95D3"/>
                </a:solidFill>
                <a:latin typeface="Courier New"/>
                <a:ea typeface="Courier New"/>
                <a:cs typeface="Courier New"/>
                <a:sym typeface="Courier New"/>
              </a:rPr>
              <a:t>void</a:t>
            </a: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rgbClr val="F22C3D"/>
                </a:solidFill>
                <a:latin typeface="Courier New"/>
                <a:ea typeface="Courier New"/>
                <a:cs typeface="Courier New"/>
                <a:sym typeface="Courier New"/>
              </a:rPr>
              <a:t>main</a:t>
            </a:r>
            <a:r>
              <a:rPr b="1" i="0" lang="en-US" sz="1700" u="none" cap="none" strike="noStrike">
                <a:solidFill>
                  <a:schemeClr val="dk1"/>
                </a:solidFill>
                <a:latin typeface="Courier New"/>
                <a:ea typeface="Courier New"/>
                <a:cs typeface="Courier New"/>
                <a:sym typeface="Courier New"/>
              </a:rPr>
              <a:t>(String[] args) {</a:t>
            </a:r>
            <a:endParaRPr b="1" i="0" sz="17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rgbClr val="DF3079"/>
                </a:solidFill>
                <a:latin typeface="Courier New"/>
                <a:ea typeface="Courier New"/>
                <a:cs typeface="Courier New"/>
                <a:sym typeface="Courier New"/>
              </a:rPr>
              <a:t>String</a:t>
            </a: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rgbClr val="DF3079"/>
                </a:solidFill>
                <a:latin typeface="Courier New"/>
                <a:ea typeface="Courier New"/>
                <a:cs typeface="Courier New"/>
                <a:sym typeface="Courier New"/>
              </a:rPr>
              <a:t>cadena1</a:t>
            </a: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chemeClr val="dk1"/>
                </a:solidFill>
                <a:latin typeface="Courier New"/>
                <a:ea typeface="Courier New"/>
                <a:cs typeface="Courier New"/>
                <a:sym typeface="Courier New"/>
              </a:rPr>
              <a:t>=</a:t>
            </a: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rgbClr val="00A67D"/>
                </a:solidFill>
                <a:latin typeface="Courier New"/>
                <a:ea typeface="Courier New"/>
                <a:cs typeface="Courier New"/>
                <a:sym typeface="Courier New"/>
              </a:rPr>
              <a:t>"Hola"</a:t>
            </a:r>
            <a:r>
              <a:rPr b="1" i="0" lang="en-US" sz="1700" u="none" cap="none" strike="noStrike">
                <a:solidFill>
                  <a:schemeClr val="dk1"/>
                </a:solidFill>
                <a:latin typeface="Courier New"/>
                <a:ea typeface="Courier New"/>
                <a:cs typeface="Courier New"/>
                <a:sym typeface="Courier New"/>
              </a:rPr>
              <a:t>;</a:t>
            </a:r>
            <a:endParaRPr b="1" i="0" sz="17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rgbClr val="DF3079"/>
                </a:solidFill>
                <a:latin typeface="Courier New"/>
                <a:ea typeface="Courier New"/>
                <a:cs typeface="Courier New"/>
                <a:sym typeface="Courier New"/>
              </a:rPr>
              <a:t>String</a:t>
            </a: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rgbClr val="DF3079"/>
                </a:solidFill>
                <a:latin typeface="Courier New"/>
                <a:ea typeface="Courier New"/>
                <a:cs typeface="Courier New"/>
                <a:sym typeface="Courier New"/>
              </a:rPr>
              <a:t>cadena2</a:t>
            </a: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chemeClr val="dk1"/>
                </a:solidFill>
                <a:latin typeface="Courier New"/>
                <a:ea typeface="Courier New"/>
                <a:cs typeface="Courier New"/>
                <a:sym typeface="Courier New"/>
              </a:rPr>
              <a:t>= </a:t>
            </a:r>
            <a:r>
              <a:rPr b="1" i="0" lang="en-US" sz="1700" u="none" cap="none" strike="noStrike">
                <a:solidFill>
                  <a:srgbClr val="00A67D"/>
                </a:solidFill>
                <a:latin typeface="Courier New"/>
                <a:ea typeface="Courier New"/>
                <a:cs typeface="Courier New"/>
                <a:sym typeface="Courier New"/>
              </a:rPr>
              <a:t>"Mundo"</a:t>
            </a:r>
            <a:r>
              <a:rPr b="1" i="0" lang="en-US" sz="1700" u="none" cap="none" strike="noStrike">
                <a:solidFill>
                  <a:schemeClr val="dk1"/>
                </a:solidFill>
                <a:latin typeface="Courier New"/>
                <a:ea typeface="Courier New"/>
                <a:cs typeface="Courier New"/>
                <a:sym typeface="Courier New"/>
              </a:rPr>
              <a:t>;</a:t>
            </a:r>
            <a:endParaRPr b="1" i="0" sz="17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rgbClr val="DF3079"/>
                </a:solidFill>
                <a:latin typeface="Courier New"/>
                <a:ea typeface="Courier New"/>
                <a:cs typeface="Courier New"/>
                <a:sym typeface="Courier New"/>
              </a:rPr>
              <a:t>String</a:t>
            </a: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rgbClr val="DF3079"/>
                </a:solidFill>
                <a:latin typeface="Courier New"/>
                <a:ea typeface="Courier New"/>
                <a:cs typeface="Courier New"/>
                <a:sym typeface="Courier New"/>
              </a:rPr>
              <a:t>resultado</a:t>
            </a: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chemeClr val="dk1"/>
                </a:solidFill>
                <a:latin typeface="Courier New"/>
                <a:ea typeface="Courier New"/>
                <a:cs typeface="Courier New"/>
                <a:sym typeface="Courier New"/>
              </a:rPr>
              <a:t>= concatenar(cadena1, cadena2);</a:t>
            </a:r>
            <a:endParaRPr b="1" i="0" sz="17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chemeClr val="dk1"/>
                </a:solidFill>
                <a:latin typeface="Courier New"/>
                <a:ea typeface="Courier New"/>
                <a:cs typeface="Courier New"/>
                <a:sym typeface="Courier New"/>
              </a:rPr>
              <a:t>        System.out.println(</a:t>
            </a:r>
            <a:r>
              <a:rPr b="1" i="0" lang="en-US" sz="1700" u="none" cap="none" strike="noStrike">
                <a:solidFill>
                  <a:srgbClr val="00A67D"/>
                </a:solidFill>
                <a:latin typeface="Courier New"/>
                <a:ea typeface="Courier New"/>
                <a:cs typeface="Courier New"/>
                <a:sym typeface="Courier New"/>
              </a:rPr>
              <a:t>"La concatenación de las cadenas es: "</a:t>
            </a: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chemeClr val="dk1"/>
                </a:solidFill>
                <a:latin typeface="Courier New"/>
                <a:ea typeface="Courier New"/>
                <a:cs typeface="Courier New"/>
                <a:sym typeface="Courier New"/>
              </a:rPr>
              <a:t>+ resultado);</a:t>
            </a:r>
            <a:endParaRPr b="1" i="0" sz="17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chemeClr val="dk1"/>
                </a:solidFill>
                <a:latin typeface="Courier New"/>
                <a:ea typeface="Courier New"/>
                <a:cs typeface="Courier New"/>
                <a:sym typeface="Courier New"/>
              </a:rPr>
              <a:t>    }</a:t>
            </a:r>
            <a:endParaRPr b="1" i="0" sz="17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chemeClr val="dk1"/>
                </a:solidFill>
                <a:latin typeface="Courier New"/>
                <a:ea typeface="Courier New"/>
                <a:cs typeface="Courier New"/>
                <a:sym typeface="Courier New"/>
              </a:rPr>
              <a:t>}</a:t>
            </a:r>
            <a:endParaRPr b="1" i="0" sz="17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1" name="Shape 221"/>
        <p:cNvGrpSpPr/>
        <p:nvPr/>
      </p:nvGrpSpPr>
      <p:grpSpPr>
        <a:xfrm>
          <a:off x="0" y="0"/>
          <a:ext cx="0" cy="0"/>
          <a:chOff x="0" y="0"/>
          <a:chExt cx="0" cy="0"/>
        </a:xfrm>
      </p:grpSpPr>
      <p:sp>
        <p:nvSpPr>
          <p:cNvPr id="222" name="Google Shape;222;g1e1e69e2135_0_107"/>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3" name="Google Shape;223;g1e1e69e2135_0_107"/>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4" name="Google Shape;224;g1e1e69e2135_0_107"/>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25" name="Google Shape;225;g1e1e69e2135_0_107"/>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226" name="Google Shape;226;g1e1e69e2135_0_107"/>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g1e1e69e2135_0_107"/>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228" name="Google Shape;228;g1e1e69e2135_0_107"/>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g1e1e69e2135_0_107"/>
          <p:cNvSpPr txBox="1"/>
          <p:nvPr/>
        </p:nvSpPr>
        <p:spPr>
          <a:xfrm>
            <a:off x="967050" y="1675400"/>
            <a:ext cx="6423600" cy="5694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500"/>
              <a:buFont typeface="Arial"/>
              <a:buNone/>
            </a:pPr>
            <a:r>
              <a:rPr b="1" i="0" lang="en-US" sz="2500" u="none" cap="none" strike="noStrike">
                <a:solidFill>
                  <a:srgbClr val="00AEAA"/>
                </a:solidFill>
                <a:latin typeface="Trebuchet MS"/>
                <a:ea typeface="Trebuchet MS"/>
                <a:cs typeface="Trebuchet MS"/>
                <a:sym typeface="Trebuchet MS"/>
              </a:rPr>
              <a:t>Beneficios de usar funciones</a:t>
            </a:r>
            <a:endParaRPr b="1" i="0" sz="2500" u="none" cap="none" strike="noStrike">
              <a:solidFill>
                <a:srgbClr val="00AEAA"/>
              </a:solidFill>
              <a:latin typeface="Trebuchet MS"/>
              <a:ea typeface="Trebuchet MS"/>
              <a:cs typeface="Trebuchet MS"/>
              <a:sym typeface="Trebuchet MS"/>
            </a:endParaRPr>
          </a:p>
        </p:txBody>
      </p:sp>
      <p:sp>
        <p:nvSpPr>
          <p:cNvPr id="230" name="Google Shape;230;g1e1e69e2135_0_107"/>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1" name="Google Shape;231;g1e1e69e2135_0_107"/>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i="0" lang="en-US" sz="2000" u="none" cap="none" strike="noStrike">
                <a:solidFill>
                  <a:srgbClr val="003870"/>
                </a:solidFill>
                <a:latin typeface="Trebuchet MS"/>
                <a:ea typeface="Trebuchet MS"/>
                <a:cs typeface="Trebuchet MS"/>
                <a:sym typeface="Trebuchet MS"/>
              </a:rPr>
              <a:t>Introducción</a:t>
            </a:r>
            <a:endParaRPr b="0" i="0" sz="2000" u="none" cap="none" strike="noStrike">
              <a:solidFill>
                <a:srgbClr val="003870"/>
              </a:solidFill>
              <a:latin typeface="Courier New"/>
              <a:ea typeface="Courier New"/>
              <a:cs typeface="Courier New"/>
              <a:sym typeface="Courier New"/>
            </a:endParaRPr>
          </a:p>
        </p:txBody>
      </p:sp>
      <p:sp>
        <p:nvSpPr>
          <p:cNvPr id="232" name="Google Shape;232;g1e1e69e2135_0_107"/>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3" name="Google Shape;233;g1e1e69e2135_0_107"/>
          <p:cNvSpPr txBox="1"/>
          <p:nvPr/>
        </p:nvSpPr>
        <p:spPr>
          <a:xfrm>
            <a:off x="1049550" y="2575750"/>
            <a:ext cx="9993000" cy="2955300"/>
          </a:xfrm>
          <a:prstGeom prst="rect">
            <a:avLst/>
          </a:prstGeom>
          <a:noFill/>
          <a:ln>
            <a:noFill/>
          </a:ln>
        </p:spPr>
        <p:txBody>
          <a:bodyPr anchorCtr="0" anchor="t" bIns="91425" lIns="91425" spcFirstLastPara="1" rIns="91425" wrap="square" tIns="91425">
            <a:spAutoFit/>
          </a:bodyPr>
          <a:lstStyle/>
          <a:p>
            <a:pPr indent="-355600" lvl="0" marL="457200" marR="0" rtl="0" algn="just">
              <a:lnSpc>
                <a:spcPct val="100000"/>
              </a:lnSpc>
              <a:spcBef>
                <a:spcPts val="0"/>
              </a:spcBef>
              <a:spcAft>
                <a:spcPts val="0"/>
              </a:spcAft>
              <a:buClr>
                <a:srgbClr val="000000"/>
              </a:buClr>
              <a:buSzPts val="2000"/>
              <a:buFont typeface="Trebuchet MS"/>
              <a:buChar char="●"/>
            </a:pPr>
            <a:r>
              <a:rPr b="0" i="0" lang="en-US" sz="2000" u="none" cap="none" strike="noStrike">
                <a:solidFill>
                  <a:srgbClr val="000000"/>
                </a:solidFill>
                <a:latin typeface="Trebuchet MS"/>
                <a:ea typeface="Trebuchet MS"/>
                <a:cs typeface="Trebuchet MS"/>
                <a:sym typeface="Trebuchet MS"/>
              </a:rPr>
              <a:t>Reducción de líneas de código (código limpio y no repetitivo).</a:t>
            </a:r>
            <a:endParaRPr b="0" i="0" sz="2000" u="none" cap="none" strike="noStrike">
              <a:solidFill>
                <a:srgbClr val="000000"/>
              </a:solidFill>
              <a:latin typeface="Trebuchet MS"/>
              <a:ea typeface="Trebuchet MS"/>
              <a:cs typeface="Trebuchet MS"/>
              <a:sym typeface="Trebuchet MS"/>
            </a:endParaRPr>
          </a:p>
          <a:p>
            <a:pPr indent="0" lvl="0" marL="45720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rebuchet MS"/>
              <a:ea typeface="Trebuchet MS"/>
              <a:cs typeface="Trebuchet MS"/>
              <a:sym typeface="Trebuchet MS"/>
            </a:endParaRPr>
          </a:p>
          <a:p>
            <a:pPr indent="-355600" lvl="0" marL="457200" marR="0" rtl="0" algn="just">
              <a:lnSpc>
                <a:spcPct val="100000"/>
              </a:lnSpc>
              <a:spcBef>
                <a:spcPts val="0"/>
              </a:spcBef>
              <a:spcAft>
                <a:spcPts val="0"/>
              </a:spcAft>
              <a:buClr>
                <a:srgbClr val="000000"/>
              </a:buClr>
              <a:buSzPts val="2000"/>
              <a:buFont typeface="Trebuchet MS"/>
              <a:buChar char="●"/>
            </a:pPr>
            <a:r>
              <a:rPr b="0" i="0" lang="en-US" sz="2000" u="none" cap="none" strike="noStrike">
                <a:solidFill>
                  <a:srgbClr val="000000"/>
                </a:solidFill>
                <a:latin typeface="Trebuchet MS"/>
                <a:ea typeface="Trebuchet MS"/>
                <a:cs typeface="Trebuchet MS"/>
                <a:sym typeface="Trebuchet MS"/>
              </a:rPr>
              <a:t>Centrarse en las propiedades importantes mientras se ignoran los detalles no esenciales (</a:t>
            </a:r>
            <a:r>
              <a:rPr b="0" i="0" lang="en-US" sz="2000" u="none" cap="none" strike="noStrike">
                <a:solidFill>
                  <a:schemeClr val="dk1"/>
                </a:solidFill>
                <a:latin typeface="Trebuchet MS"/>
                <a:ea typeface="Trebuchet MS"/>
                <a:cs typeface="Trebuchet MS"/>
                <a:sym typeface="Trebuchet MS"/>
              </a:rPr>
              <a:t>abstracción).</a:t>
            </a:r>
            <a:endParaRPr b="0" i="0" sz="2000" u="none" cap="none" strike="noStrike">
              <a:solidFill>
                <a:srgbClr val="000000"/>
              </a:solidFill>
              <a:latin typeface="Trebuchet MS"/>
              <a:ea typeface="Trebuchet MS"/>
              <a:cs typeface="Trebuchet MS"/>
              <a:sym typeface="Trebuchet MS"/>
            </a:endParaRPr>
          </a:p>
          <a:p>
            <a:pPr indent="0" lvl="0" marL="45720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rebuchet MS"/>
              <a:ea typeface="Trebuchet MS"/>
              <a:cs typeface="Trebuchet MS"/>
              <a:sym typeface="Trebuchet MS"/>
            </a:endParaRPr>
          </a:p>
          <a:p>
            <a:pPr indent="-355600" lvl="0" marL="457200" marR="0" rtl="0" algn="just">
              <a:lnSpc>
                <a:spcPct val="100000"/>
              </a:lnSpc>
              <a:spcBef>
                <a:spcPts val="0"/>
              </a:spcBef>
              <a:spcAft>
                <a:spcPts val="0"/>
              </a:spcAft>
              <a:buClr>
                <a:srgbClr val="000000"/>
              </a:buClr>
              <a:buSzPts val="2000"/>
              <a:buFont typeface="Trebuchet MS"/>
              <a:buChar char="●"/>
            </a:pPr>
            <a:r>
              <a:rPr b="0" i="0" lang="en-US" sz="2000" u="none" cap="none" strike="noStrike">
                <a:solidFill>
                  <a:srgbClr val="000000"/>
                </a:solidFill>
                <a:latin typeface="Trebuchet MS"/>
                <a:ea typeface="Trebuchet MS"/>
                <a:cs typeface="Trebuchet MS"/>
                <a:sym typeface="Trebuchet MS"/>
              </a:rPr>
              <a:t>Reutilizar el trabajo ya realizado (instrucciones) en diversos contextos (reutilización).</a:t>
            </a:r>
            <a:endParaRPr b="0" i="0" sz="2000" u="none" cap="none" strike="noStrike">
              <a:solidFill>
                <a:srgbClr val="000000"/>
              </a:solidFill>
              <a:latin typeface="Trebuchet MS"/>
              <a:ea typeface="Trebuchet MS"/>
              <a:cs typeface="Trebuchet MS"/>
              <a:sym typeface="Trebuchet MS"/>
            </a:endParaRPr>
          </a:p>
          <a:p>
            <a:pPr indent="0" lvl="0" marL="45720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rebuchet MS"/>
              <a:ea typeface="Trebuchet MS"/>
              <a:cs typeface="Trebuchet MS"/>
              <a:sym typeface="Trebuchet MS"/>
            </a:endParaRPr>
          </a:p>
          <a:p>
            <a:pPr indent="-355600" lvl="0" marL="457200" marR="0" rtl="0" algn="just">
              <a:lnSpc>
                <a:spcPct val="100000"/>
              </a:lnSpc>
              <a:spcBef>
                <a:spcPts val="0"/>
              </a:spcBef>
              <a:spcAft>
                <a:spcPts val="0"/>
              </a:spcAft>
              <a:buClr>
                <a:srgbClr val="000000"/>
              </a:buClr>
              <a:buSzPts val="2000"/>
              <a:buFont typeface="Trebuchet MS"/>
              <a:buChar char="●"/>
            </a:pPr>
            <a:r>
              <a:rPr b="0" i="0" lang="en-US" sz="2000" u="none" cap="none" strike="noStrike">
                <a:solidFill>
                  <a:srgbClr val="000000"/>
                </a:solidFill>
                <a:latin typeface="Trebuchet MS"/>
                <a:ea typeface="Trebuchet MS"/>
                <a:cs typeface="Trebuchet MS"/>
                <a:sym typeface="Trebuchet MS"/>
              </a:rPr>
              <a:t>Permite una fácil depuración.</a:t>
            </a:r>
            <a:endParaRPr b="0" i="0" sz="20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86" name="Shape 1186"/>
        <p:cNvGrpSpPr/>
        <p:nvPr/>
      </p:nvGrpSpPr>
      <p:grpSpPr>
        <a:xfrm>
          <a:off x="0" y="0"/>
          <a:ext cx="0" cy="0"/>
          <a:chOff x="0" y="0"/>
          <a:chExt cx="0" cy="0"/>
        </a:xfrm>
      </p:grpSpPr>
      <p:sp>
        <p:nvSpPr>
          <p:cNvPr id="1187" name="Google Shape;1187;g1e1e69e2135_0_880"/>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88" name="Google Shape;1188;g1e1e69e2135_0_880"/>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89" name="Google Shape;1189;g1e1e69e2135_0_880"/>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190" name="Google Shape;1190;g1e1e69e2135_0_880"/>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1191" name="Google Shape;1191;g1e1e69e2135_0_880"/>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g1e1e69e2135_0_880"/>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1193" name="Google Shape;1193;g1e1e69e2135_0_880"/>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g1e1e69e2135_0_880"/>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95" name="Google Shape;1195;g1e1e69e2135_0_880"/>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i="0" lang="en-US" sz="2000" u="none" cap="none" strike="noStrike">
                <a:solidFill>
                  <a:srgbClr val="003870"/>
                </a:solidFill>
                <a:latin typeface="Trebuchet MS"/>
                <a:ea typeface="Trebuchet MS"/>
                <a:cs typeface="Trebuchet MS"/>
                <a:sym typeface="Trebuchet MS"/>
              </a:rPr>
              <a:t>Ejemplos Funciones - Java</a:t>
            </a:r>
            <a:endParaRPr b="0" i="0" sz="2000" u="none" cap="none" strike="noStrike">
              <a:solidFill>
                <a:srgbClr val="003870"/>
              </a:solidFill>
              <a:latin typeface="Courier New"/>
              <a:ea typeface="Courier New"/>
              <a:cs typeface="Courier New"/>
              <a:sym typeface="Courier New"/>
            </a:endParaRPr>
          </a:p>
        </p:txBody>
      </p:sp>
      <p:sp>
        <p:nvSpPr>
          <p:cNvPr id="1196" name="Google Shape;1196;g1e1e69e2135_0_880"/>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97" name="Google Shape;1197;g1e1e69e2135_0_880"/>
          <p:cNvSpPr txBox="1"/>
          <p:nvPr/>
        </p:nvSpPr>
        <p:spPr>
          <a:xfrm>
            <a:off x="772050" y="1599838"/>
            <a:ext cx="9988200" cy="5079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US" sz="2100" u="none" cap="none" strike="noStrike">
                <a:solidFill>
                  <a:schemeClr val="dk1"/>
                </a:solidFill>
                <a:latin typeface="Trebuchet MS"/>
                <a:ea typeface="Trebuchet MS"/>
                <a:cs typeface="Trebuchet MS"/>
                <a:sym typeface="Trebuchet MS"/>
              </a:rPr>
              <a:t>Ejemplo 5. </a:t>
            </a:r>
            <a:r>
              <a:rPr b="0" i="0" lang="en-US" sz="2100" u="none" cap="none" strike="noStrike">
                <a:solidFill>
                  <a:schemeClr val="dk1"/>
                </a:solidFill>
                <a:latin typeface="Trebuchet MS"/>
                <a:ea typeface="Trebuchet MS"/>
                <a:cs typeface="Trebuchet MS"/>
                <a:sym typeface="Trebuchet MS"/>
              </a:rPr>
              <a:t>Usa una función para concatenar dos cadenas.</a:t>
            </a:r>
            <a:endParaRPr b="0" i="0" sz="2100" u="none" cap="none" strike="noStrike">
              <a:solidFill>
                <a:schemeClr val="dk1"/>
              </a:solidFill>
              <a:latin typeface="Trebuchet MS"/>
              <a:ea typeface="Trebuchet MS"/>
              <a:cs typeface="Trebuchet MS"/>
              <a:sym typeface="Trebuchet MS"/>
            </a:endParaRPr>
          </a:p>
        </p:txBody>
      </p:sp>
      <p:sp>
        <p:nvSpPr>
          <p:cNvPr id="1198" name="Google Shape;1198;g1e1e69e2135_0_880"/>
          <p:cNvSpPr txBox="1"/>
          <p:nvPr/>
        </p:nvSpPr>
        <p:spPr>
          <a:xfrm>
            <a:off x="830550" y="2483125"/>
            <a:ext cx="10530900" cy="3586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2E95D3"/>
                </a:solidFill>
                <a:latin typeface="Courier New"/>
                <a:ea typeface="Courier New"/>
                <a:cs typeface="Courier New"/>
                <a:sym typeface="Courier New"/>
              </a:rPr>
              <a:t>public</a:t>
            </a: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rgbClr val="2E95D3"/>
                </a:solidFill>
                <a:latin typeface="Courier New"/>
                <a:ea typeface="Courier New"/>
                <a:cs typeface="Courier New"/>
                <a:sym typeface="Courier New"/>
              </a:rPr>
              <a:t>class</a:t>
            </a: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rgbClr val="F22C3D"/>
                </a:solidFill>
                <a:latin typeface="Courier New"/>
                <a:ea typeface="Courier New"/>
                <a:cs typeface="Courier New"/>
                <a:sym typeface="Courier New"/>
              </a:rPr>
              <a:t>ConcatenarCadenas</a:t>
            </a: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chemeClr val="dk1"/>
                </a:solidFill>
                <a:latin typeface="Courier New"/>
                <a:ea typeface="Courier New"/>
                <a:cs typeface="Courier New"/>
                <a:sym typeface="Courier New"/>
              </a:rPr>
              <a:t>{</a:t>
            </a:r>
            <a:endParaRPr b="1" i="0" sz="17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rgbClr val="FFFF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rgbClr val="2E95D3"/>
                </a:solidFill>
                <a:latin typeface="Courier New"/>
                <a:ea typeface="Courier New"/>
                <a:cs typeface="Courier New"/>
                <a:sym typeface="Courier New"/>
              </a:rPr>
              <a:t>public</a:t>
            </a: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rgbClr val="2E95D3"/>
                </a:solidFill>
                <a:latin typeface="Courier New"/>
                <a:ea typeface="Courier New"/>
                <a:cs typeface="Courier New"/>
                <a:sym typeface="Courier New"/>
              </a:rPr>
              <a:t>static</a:t>
            </a: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rgbClr val="2E95D3"/>
                </a:solidFill>
                <a:latin typeface="Courier New"/>
                <a:ea typeface="Courier New"/>
                <a:cs typeface="Courier New"/>
                <a:sym typeface="Courier New"/>
              </a:rPr>
              <a:t>void</a:t>
            </a: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rgbClr val="F22C3D"/>
                </a:solidFill>
                <a:latin typeface="Courier New"/>
                <a:ea typeface="Courier New"/>
                <a:cs typeface="Courier New"/>
                <a:sym typeface="Courier New"/>
              </a:rPr>
              <a:t>main</a:t>
            </a:r>
            <a:r>
              <a:rPr b="1" i="0" lang="en-US" sz="1700" u="none" cap="none" strike="noStrike">
                <a:solidFill>
                  <a:schemeClr val="dk1"/>
                </a:solidFill>
                <a:latin typeface="Courier New"/>
                <a:ea typeface="Courier New"/>
                <a:cs typeface="Courier New"/>
                <a:sym typeface="Courier New"/>
              </a:rPr>
              <a:t>(String[] args) {</a:t>
            </a:r>
            <a:endParaRPr b="1" i="0" sz="17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rgbClr val="DF3079"/>
                </a:solidFill>
                <a:latin typeface="Courier New"/>
                <a:ea typeface="Courier New"/>
                <a:cs typeface="Courier New"/>
                <a:sym typeface="Courier New"/>
              </a:rPr>
              <a:t>String</a:t>
            </a: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rgbClr val="DF3079"/>
                </a:solidFill>
                <a:latin typeface="Courier New"/>
                <a:ea typeface="Courier New"/>
                <a:cs typeface="Courier New"/>
                <a:sym typeface="Courier New"/>
              </a:rPr>
              <a:t>cadena1</a:t>
            </a: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chemeClr val="dk1"/>
                </a:solidFill>
                <a:latin typeface="Courier New"/>
                <a:ea typeface="Courier New"/>
                <a:cs typeface="Courier New"/>
                <a:sym typeface="Courier New"/>
              </a:rPr>
              <a:t>=</a:t>
            </a: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rgbClr val="00A67D"/>
                </a:solidFill>
                <a:latin typeface="Courier New"/>
                <a:ea typeface="Courier New"/>
                <a:cs typeface="Courier New"/>
                <a:sym typeface="Courier New"/>
              </a:rPr>
              <a:t>"Hola"</a:t>
            </a:r>
            <a:r>
              <a:rPr b="1" i="0" lang="en-US" sz="1700" u="none" cap="none" strike="noStrike">
                <a:solidFill>
                  <a:schemeClr val="dk1"/>
                </a:solidFill>
                <a:latin typeface="Courier New"/>
                <a:ea typeface="Courier New"/>
                <a:cs typeface="Courier New"/>
                <a:sym typeface="Courier New"/>
              </a:rPr>
              <a:t>;</a:t>
            </a:r>
            <a:endParaRPr b="1" i="0" sz="17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rgbClr val="DF3079"/>
                </a:solidFill>
                <a:latin typeface="Courier New"/>
                <a:ea typeface="Courier New"/>
                <a:cs typeface="Courier New"/>
                <a:sym typeface="Courier New"/>
              </a:rPr>
              <a:t>String</a:t>
            </a: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rgbClr val="DF3079"/>
                </a:solidFill>
                <a:latin typeface="Courier New"/>
                <a:ea typeface="Courier New"/>
                <a:cs typeface="Courier New"/>
                <a:sym typeface="Courier New"/>
              </a:rPr>
              <a:t>cadena2</a:t>
            </a: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chemeClr val="dk1"/>
                </a:solidFill>
                <a:latin typeface="Courier New"/>
                <a:ea typeface="Courier New"/>
                <a:cs typeface="Courier New"/>
                <a:sym typeface="Courier New"/>
              </a:rPr>
              <a:t>= </a:t>
            </a:r>
            <a:r>
              <a:rPr b="1" i="0" lang="en-US" sz="1700" u="none" cap="none" strike="noStrike">
                <a:solidFill>
                  <a:srgbClr val="00A67D"/>
                </a:solidFill>
                <a:latin typeface="Courier New"/>
                <a:ea typeface="Courier New"/>
                <a:cs typeface="Courier New"/>
                <a:sym typeface="Courier New"/>
              </a:rPr>
              <a:t>"Mundo"</a:t>
            </a:r>
            <a:r>
              <a:rPr b="1" i="0" lang="en-US" sz="1700" u="none" cap="none" strike="noStrike">
                <a:solidFill>
                  <a:schemeClr val="dk1"/>
                </a:solidFill>
                <a:latin typeface="Courier New"/>
                <a:ea typeface="Courier New"/>
                <a:cs typeface="Courier New"/>
                <a:sym typeface="Courier New"/>
              </a:rPr>
              <a:t>;</a:t>
            </a:r>
            <a:endParaRPr b="1" i="0" sz="17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rgbClr val="DF3079"/>
                </a:solidFill>
                <a:latin typeface="Courier New"/>
                <a:ea typeface="Courier New"/>
                <a:cs typeface="Courier New"/>
                <a:sym typeface="Courier New"/>
              </a:rPr>
              <a:t>String</a:t>
            </a: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rgbClr val="DF3079"/>
                </a:solidFill>
                <a:latin typeface="Courier New"/>
                <a:ea typeface="Courier New"/>
                <a:cs typeface="Courier New"/>
                <a:sym typeface="Courier New"/>
              </a:rPr>
              <a:t>resultado</a:t>
            </a: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chemeClr val="dk1"/>
                </a:solidFill>
                <a:latin typeface="Courier New"/>
                <a:ea typeface="Courier New"/>
                <a:cs typeface="Courier New"/>
                <a:sym typeface="Courier New"/>
              </a:rPr>
              <a:t>= concatenar(cadena1, cadena2);</a:t>
            </a:r>
            <a:endParaRPr b="1" i="0" sz="17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chemeClr val="dk1"/>
                </a:solidFill>
                <a:latin typeface="Courier New"/>
                <a:ea typeface="Courier New"/>
                <a:cs typeface="Courier New"/>
                <a:sym typeface="Courier New"/>
              </a:rPr>
              <a:t>        System.out.println(</a:t>
            </a:r>
            <a:r>
              <a:rPr b="1" i="0" lang="en-US" sz="1700" u="none" cap="none" strike="noStrike">
                <a:solidFill>
                  <a:srgbClr val="00A67D"/>
                </a:solidFill>
                <a:latin typeface="Courier New"/>
                <a:ea typeface="Courier New"/>
                <a:cs typeface="Courier New"/>
                <a:sym typeface="Courier New"/>
              </a:rPr>
              <a:t>"La concatenación de las cadenas es: "</a:t>
            </a: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chemeClr val="dk1"/>
                </a:solidFill>
                <a:latin typeface="Courier New"/>
                <a:ea typeface="Courier New"/>
                <a:cs typeface="Courier New"/>
                <a:sym typeface="Courier New"/>
              </a:rPr>
              <a:t>+ resultado);</a:t>
            </a:r>
            <a:endParaRPr b="1" i="0" sz="17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chemeClr val="dk1"/>
                </a:solidFill>
                <a:latin typeface="Courier New"/>
                <a:ea typeface="Courier New"/>
                <a:cs typeface="Courier New"/>
                <a:sym typeface="Courier New"/>
              </a:rPr>
              <a:t>    }</a:t>
            </a:r>
            <a:endParaRPr b="1" i="0" sz="17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rgbClr val="FFFF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rgbClr val="2E95D3"/>
                </a:solidFill>
                <a:latin typeface="Courier New"/>
                <a:ea typeface="Courier New"/>
                <a:cs typeface="Courier New"/>
                <a:sym typeface="Courier New"/>
              </a:rPr>
              <a:t>public</a:t>
            </a: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rgbClr val="2E95D3"/>
                </a:solidFill>
                <a:latin typeface="Courier New"/>
                <a:ea typeface="Courier New"/>
                <a:cs typeface="Courier New"/>
                <a:sym typeface="Courier New"/>
              </a:rPr>
              <a:t>static</a:t>
            </a: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chemeClr val="dk1"/>
                </a:solidFill>
                <a:latin typeface="Courier New"/>
                <a:ea typeface="Courier New"/>
                <a:cs typeface="Courier New"/>
                <a:sym typeface="Courier New"/>
              </a:rPr>
              <a:t>String</a:t>
            </a: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rgbClr val="F22C3D"/>
                </a:solidFill>
                <a:latin typeface="Courier New"/>
                <a:ea typeface="Courier New"/>
                <a:cs typeface="Courier New"/>
                <a:sym typeface="Courier New"/>
              </a:rPr>
              <a:t>concatenar</a:t>
            </a:r>
            <a:r>
              <a:rPr b="1" i="0" lang="en-US" sz="1700" u="none" cap="none" strike="noStrike">
                <a:solidFill>
                  <a:schemeClr val="dk1"/>
                </a:solidFill>
                <a:latin typeface="Courier New"/>
                <a:ea typeface="Courier New"/>
                <a:cs typeface="Courier New"/>
                <a:sym typeface="Courier New"/>
              </a:rPr>
              <a:t>(String cadena1, String cadena2) {</a:t>
            </a:r>
            <a:endParaRPr b="1" i="0" sz="17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rgbClr val="2E95D3"/>
                </a:solidFill>
                <a:latin typeface="Courier New"/>
                <a:ea typeface="Courier New"/>
                <a:cs typeface="Courier New"/>
                <a:sym typeface="Courier New"/>
              </a:rPr>
              <a:t>return</a:t>
            </a: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chemeClr val="dk1"/>
                </a:solidFill>
                <a:latin typeface="Courier New"/>
                <a:ea typeface="Courier New"/>
                <a:cs typeface="Courier New"/>
                <a:sym typeface="Courier New"/>
              </a:rPr>
              <a:t>cadena1 +</a:t>
            </a: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rgbClr val="00A67D"/>
                </a:solidFill>
                <a:latin typeface="Courier New"/>
                <a:ea typeface="Courier New"/>
                <a:cs typeface="Courier New"/>
                <a:sym typeface="Courier New"/>
              </a:rPr>
              <a:t>" "</a:t>
            </a:r>
            <a:r>
              <a:rPr b="1" i="0" lang="en-US" sz="1700" u="none" cap="none" strike="noStrike">
                <a:solidFill>
                  <a:srgbClr val="FFFFFF"/>
                </a:solidFill>
                <a:latin typeface="Courier New"/>
                <a:ea typeface="Courier New"/>
                <a:cs typeface="Courier New"/>
                <a:sym typeface="Courier New"/>
              </a:rPr>
              <a:t> </a:t>
            </a:r>
            <a:r>
              <a:rPr b="1" i="0" lang="en-US" sz="1700" u="none" cap="none" strike="noStrike">
                <a:solidFill>
                  <a:schemeClr val="dk1"/>
                </a:solidFill>
                <a:latin typeface="Courier New"/>
                <a:ea typeface="Courier New"/>
                <a:cs typeface="Courier New"/>
                <a:sym typeface="Courier New"/>
              </a:rPr>
              <a:t>+ cadena2;</a:t>
            </a:r>
            <a:endParaRPr b="1" i="0" sz="17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chemeClr val="dk1"/>
                </a:solidFill>
                <a:latin typeface="Courier New"/>
                <a:ea typeface="Courier New"/>
                <a:cs typeface="Courier New"/>
                <a:sym typeface="Courier New"/>
              </a:rPr>
              <a:t>    }</a:t>
            </a:r>
            <a:endParaRPr b="1" i="0" sz="17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chemeClr val="dk1"/>
                </a:solidFill>
                <a:latin typeface="Courier New"/>
                <a:ea typeface="Courier New"/>
                <a:cs typeface="Courier New"/>
                <a:sym typeface="Courier New"/>
              </a:rPr>
              <a:t>}</a:t>
            </a:r>
            <a:endParaRPr b="1" i="0" sz="1700" u="none" cap="none" strike="noStrike">
              <a:solidFill>
                <a:schemeClr val="dk1"/>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02" name="Shape 1202"/>
        <p:cNvGrpSpPr/>
        <p:nvPr/>
      </p:nvGrpSpPr>
      <p:grpSpPr>
        <a:xfrm>
          <a:off x="0" y="0"/>
          <a:ext cx="0" cy="0"/>
          <a:chOff x="0" y="0"/>
          <a:chExt cx="0" cy="0"/>
        </a:xfrm>
      </p:grpSpPr>
      <p:sp>
        <p:nvSpPr>
          <p:cNvPr id="1203" name="Google Shape;1203;g1e1eeb4987c_0_95"/>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04" name="Google Shape;1204;g1e1eeb4987c_0_95"/>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05" name="Google Shape;1205;g1e1eeb4987c_0_95"/>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206" name="Google Shape;1206;g1e1eeb4987c_0_95"/>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1207" name="Google Shape;1207;g1e1eeb4987c_0_95"/>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g1e1eeb4987c_0_95"/>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1209" name="Google Shape;1209;g1e1eeb4987c_0_95"/>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g1e1eeb4987c_0_95"/>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11" name="Google Shape;1211;g1e1eeb4987c_0_95"/>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t/>
            </a:r>
            <a:endParaRPr b="1" i="0" sz="2000" u="none" cap="none" strike="noStrike">
              <a:solidFill>
                <a:srgbClr val="003870"/>
              </a:solidFill>
              <a:latin typeface="Courier New"/>
              <a:ea typeface="Courier New"/>
              <a:cs typeface="Courier New"/>
              <a:sym typeface="Courier New"/>
            </a:endParaRPr>
          </a:p>
        </p:txBody>
      </p:sp>
      <p:sp>
        <p:nvSpPr>
          <p:cNvPr id="1212" name="Google Shape;1212;g1e1eeb4987c_0_95"/>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13" name="Google Shape;1213;g1e1eeb4987c_0_95"/>
          <p:cNvSpPr txBox="1"/>
          <p:nvPr>
            <p:ph type="title"/>
          </p:nvPr>
        </p:nvSpPr>
        <p:spPr>
          <a:xfrm>
            <a:off x="1642350" y="2601088"/>
            <a:ext cx="8907300" cy="18471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n-US" sz="6000">
                <a:latin typeface="Trebuchet MS"/>
                <a:ea typeface="Trebuchet MS"/>
                <a:cs typeface="Trebuchet MS"/>
                <a:sym typeface="Trebuchet MS"/>
              </a:rPr>
              <a:t>Ejemplos Funciones en Python</a:t>
            </a:r>
            <a:endParaRPr sz="6000">
              <a:latin typeface="Courier New"/>
              <a:ea typeface="Courier New"/>
              <a:cs typeface="Courier New"/>
              <a:sym typeface="Courier New"/>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17" name="Shape 1217"/>
        <p:cNvGrpSpPr/>
        <p:nvPr/>
      </p:nvGrpSpPr>
      <p:grpSpPr>
        <a:xfrm>
          <a:off x="0" y="0"/>
          <a:ext cx="0" cy="0"/>
          <a:chOff x="0" y="0"/>
          <a:chExt cx="0" cy="0"/>
        </a:xfrm>
      </p:grpSpPr>
      <p:sp>
        <p:nvSpPr>
          <p:cNvPr id="1218" name="Google Shape;1218;g1e1eeb4987c_0_140"/>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19" name="Google Shape;1219;g1e1eeb4987c_0_140"/>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20" name="Google Shape;1220;g1e1eeb4987c_0_140"/>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221" name="Google Shape;1221;g1e1eeb4987c_0_140"/>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1222" name="Google Shape;1222;g1e1eeb4987c_0_140"/>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g1e1eeb4987c_0_140"/>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1224" name="Google Shape;1224;g1e1eeb4987c_0_140"/>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g1e1eeb4987c_0_140"/>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26" name="Google Shape;1226;g1e1eeb4987c_0_140"/>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i="0" lang="en-US" sz="2000" u="none" cap="none" strike="noStrike">
                <a:solidFill>
                  <a:srgbClr val="003870"/>
                </a:solidFill>
                <a:latin typeface="Trebuchet MS"/>
                <a:ea typeface="Trebuchet MS"/>
                <a:cs typeface="Trebuchet MS"/>
                <a:sym typeface="Trebuchet MS"/>
              </a:rPr>
              <a:t>Ejemplos Funciones - Python</a:t>
            </a:r>
            <a:endParaRPr b="0" i="0" sz="2000" u="none" cap="none" strike="noStrike">
              <a:solidFill>
                <a:srgbClr val="003870"/>
              </a:solidFill>
              <a:latin typeface="Courier New"/>
              <a:ea typeface="Courier New"/>
              <a:cs typeface="Courier New"/>
              <a:sym typeface="Courier New"/>
            </a:endParaRPr>
          </a:p>
        </p:txBody>
      </p:sp>
      <p:sp>
        <p:nvSpPr>
          <p:cNvPr id="1227" name="Google Shape;1227;g1e1eeb4987c_0_140"/>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28" name="Google Shape;1228;g1e1eeb4987c_0_140"/>
          <p:cNvSpPr txBox="1"/>
          <p:nvPr/>
        </p:nvSpPr>
        <p:spPr>
          <a:xfrm>
            <a:off x="772050" y="1725588"/>
            <a:ext cx="9988200" cy="5079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US" sz="2100" u="none" cap="none" strike="noStrike">
                <a:solidFill>
                  <a:schemeClr val="dk1"/>
                </a:solidFill>
                <a:latin typeface="Trebuchet MS"/>
                <a:ea typeface="Trebuchet MS"/>
                <a:cs typeface="Trebuchet MS"/>
                <a:sym typeface="Trebuchet MS"/>
              </a:rPr>
              <a:t>Ejemplo 1. </a:t>
            </a:r>
            <a:r>
              <a:rPr b="0" i="0" lang="en-US" sz="2100" u="none" cap="none" strike="noStrike">
                <a:solidFill>
                  <a:schemeClr val="dk1"/>
                </a:solidFill>
                <a:latin typeface="Trebuchet MS"/>
                <a:ea typeface="Trebuchet MS"/>
                <a:cs typeface="Trebuchet MS"/>
                <a:sym typeface="Trebuchet MS"/>
              </a:rPr>
              <a:t>Usa una función para calcular el área de un círculo</a:t>
            </a:r>
            <a:endParaRPr b="0" i="0" sz="21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32" name="Shape 1232"/>
        <p:cNvGrpSpPr/>
        <p:nvPr/>
      </p:nvGrpSpPr>
      <p:grpSpPr>
        <a:xfrm>
          <a:off x="0" y="0"/>
          <a:ext cx="0" cy="0"/>
          <a:chOff x="0" y="0"/>
          <a:chExt cx="0" cy="0"/>
        </a:xfrm>
      </p:grpSpPr>
      <p:sp>
        <p:nvSpPr>
          <p:cNvPr id="1233" name="Google Shape;1233;g1e1e69e2135_0_905"/>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34" name="Google Shape;1234;g1e1e69e2135_0_905"/>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35" name="Google Shape;1235;g1e1e69e2135_0_905"/>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236" name="Google Shape;1236;g1e1e69e2135_0_905"/>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1237" name="Google Shape;1237;g1e1e69e2135_0_905"/>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g1e1e69e2135_0_905"/>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1239" name="Google Shape;1239;g1e1e69e2135_0_905"/>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g1e1e69e2135_0_905"/>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41" name="Google Shape;1241;g1e1e69e2135_0_905"/>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i="0" lang="en-US" sz="2000" u="none" cap="none" strike="noStrike">
                <a:solidFill>
                  <a:srgbClr val="003870"/>
                </a:solidFill>
                <a:latin typeface="Trebuchet MS"/>
                <a:ea typeface="Trebuchet MS"/>
                <a:cs typeface="Trebuchet MS"/>
                <a:sym typeface="Trebuchet MS"/>
              </a:rPr>
              <a:t>Ejemplos Funciones - Python</a:t>
            </a:r>
            <a:endParaRPr b="0" i="0" sz="2000" u="none" cap="none" strike="noStrike">
              <a:solidFill>
                <a:srgbClr val="003870"/>
              </a:solidFill>
              <a:latin typeface="Courier New"/>
              <a:ea typeface="Courier New"/>
              <a:cs typeface="Courier New"/>
              <a:sym typeface="Courier New"/>
            </a:endParaRPr>
          </a:p>
        </p:txBody>
      </p:sp>
      <p:sp>
        <p:nvSpPr>
          <p:cNvPr id="1242" name="Google Shape;1242;g1e1e69e2135_0_905"/>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43" name="Google Shape;1243;g1e1e69e2135_0_905"/>
          <p:cNvSpPr txBox="1"/>
          <p:nvPr/>
        </p:nvSpPr>
        <p:spPr>
          <a:xfrm>
            <a:off x="772050" y="1725588"/>
            <a:ext cx="9988200" cy="5079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US" sz="2100" u="none" cap="none" strike="noStrike">
                <a:solidFill>
                  <a:schemeClr val="dk1"/>
                </a:solidFill>
                <a:latin typeface="Trebuchet MS"/>
                <a:ea typeface="Trebuchet MS"/>
                <a:cs typeface="Trebuchet MS"/>
                <a:sym typeface="Trebuchet MS"/>
              </a:rPr>
              <a:t>Ejemplo 1. </a:t>
            </a:r>
            <a:r>
              <a:rPr b="0" i="0" lang="en-US" sz="2100" u="none" cap="none" strike="noStrike">
                <a:solidFill>
                  <a:schemeClr val="dk1"/>
                </a:solidFill>
                <a:latin typeface="Trebuchet MS"/>
                <a:ea typeface="Trebuchet MS"/>
                <a:cs typeface="Trebuchet MS"/>
                <a:sym typeface="Trebuchet MS"/>
              </a:rPr>
              <a:t>Usa una función para calcular el área de un círculo</a:t>
            </a:r>
            <a:endParaRPr b="0" i="0" sz="2100" u="none" cap="none" strike="noStrike">
              <a:solidFill>
                <a:schemeClr val="dk1"/>
              </a:solidFill>
              <a:latin typeface="Trebuchet MS"/>
              <a:ea typeface="Trebuchet MS"/>
              <a:cs typeface="Trebuchet MS"/>
              <a:sym typeface="Trebuchet MS"/>
            </a:endParaRPr>
          </a:p>
        </p:txBody>
      </p:sp>
      <p:sp>
        <p:nvSpPr>
          <p:cNvPr id="1244" name="Google Shape;1244;g1e1e69e2135_0_905"/>
          <p:cNvSpPr txBox="1"/>
          <p:nvPr/>
        </p:nvSpPr>
        <p:spPr>
          <a:xfrm>
            <a:off x="2870400" y="2760800"/>
            <a:ext cx="6451200" cy="2647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2E95D3"/>
                </a:solidFill>
                <a:latin typeface="Courier New"/>
                <a:ea typeface="Courier New"/>
                <a:cs typeface="Courier New"/>
                <a:sym typeface="Courier New"/>
              </a:rPr>
              <a:t>import</a:t>
            </a:r>
            <a:r>
              <a:rPr b="1" i="0" lang="en-US" sz="2000" u="none" cap="none" strike="noStrike">
                <a:solidFill>
                  <a:srgbClr val="FFFFFF"/>
                </a:solidFill>
                <a:latin typeface="Courier New"/>
                <a:ea typeface="Courier New"/>
                <a:cs typeface="Courier New"/>
                <a:sym typeface="Courier New"/>
              </a:rPr>
              <a:t> </a:t>
            </a:r>
            <a:r>
              <a:rPr b="1" i="0" lang="en-US" sz="2000" u="none" cap="none" strike="noStrike">
                <a:solidFill>
                  <a:schemeClr val="dk1"/>
                </a:solidFill>
                <a:latin typeface="Courier New"/>
                <a:ea typeface="Courier New"/>
                <a:cs typeface="Courier New"/>
                <a:sym typeface="Courier New"/>
              </a:rPr>
              <a:t>math</a:t>
            </a:r>
            <a:endParaRPr b="1" i="0" sz="2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2E95D3"/>
                </a:solidFill>
                <a:latin typeface="Courier New"/>
                <a:ea typeface="Courier New"/>
                <a:cs typeface="Courier New"/>
                <a:sym typeface="Courier New"/>
              </a:rPr>
              <a:t>def</a:t>
            </a:r>
            <a:r>
              <a:rPr b="1" i="0" lang="en-US" sz="2000" u="none" cap="none" strike="noStrike">
                <a:solidFill>
                  <a:srgbClr val="FFFFFF"/>
                </a:solidFill>
                <a:latin typeface="Courier New"/>
                <a:ea typeface="Courier New"/>
                <a:cs typeface="Courier New"/>
                <a:sym typeface="Courier New"/>
              </a:rPr>
              <a:t> </a:t>
            </a:r>
            <a:r>
              <a:rPr b="1" i="0" lang="en-US" sz="2000" u="none" cap="none" strike="noStrike">
                <a:solidFill>
                  <a:srgbClr val="F22C3D"/>
                </a:solidFill>
                <a:latin typeface="Courier New"/>
                <a:ea typeface="Courier New"/>
                <a:cs typeface="Courier New"/>
                <a:sym typeface="Courier New"/>
              </a:rPr>
              <a:t>calcular_area_circulo</a:t>
            </a:r>
            <a:r>
              <a:rPr b="1" i="0" lang="en-US" sz="2000" u="none" cap="none" strike="noStrike">
                <a:solidFill>
                  <a:schemeClr val="dk1"/>
                </a:solidFill>
                <a:latin typeface="Courier New"/>
                <a:ea typeface="Courier New"/>
                <a:cs typeface="Courier New"/>
                <a:sym typeface="Courier New"/>
              </a:rPr>
              <a:t>(radio):</a:t>
            </a:r>
            <a:endParaRPr b="1" i="0" sz="2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Courier New"/>
                <a:ea typeface="Courier New"/>
                <a:cs typeface="Courier New"/>
                <a:sym typeface="Courier New"/>
              </a:rPr>
              <a:t>    </a:t>
            </a:r>
            <a:r>
              <a:rPr b="1" i="0" lang="en-US" sz="2000" u="none" cap="none" strike="noStrike">
                <a:solidFill>
                  <a:srgbClr val="2E95D3"/>
                </a:solidFill>
                <a:latin typeface="Courier New"/>
                <a:ea typeface="Courier New"/>
                <a:cs typeface="Courier New"/>
                <a:sym typeface="Courier New"/>
              </a:rPr>
              <a:t>return</a:t>
            </a:r>
            <a:r>
              <a:rPr b="1" i="0" lang="en-US" sz="2000" u="none" cap="none" strike="noStrike">
                <a:solidFill>
                  <a:srgbClr val="FFFFFF"/>
                </a:solidFill>
                <a:latin typeface="Courier New"/>
                <a:ea typeface="Courier New"/>
                <a:cs typeface="Courier New"/>
                <a:sym typeface="Courier New"/>
              </a:rPr>
              <a:t> </a:t>
            </a:r>
            <a:r>
              <a:rPr b="1" i="0" lang="en-US" sz="2000" u="none" cap="none" strike="noStrike">
                <a:solidFill>
                  <a:schemeClr val="dk1"/>
                </a:solidFill>
                <a:latin typeface="Courier New"/>
                <a:ea typeface="Courier New"/>
                <a:cs typeface="Courier New"/>
                <a:sym typeface="Courier New"/>
              </a:rPr>
              <a:t>math.pi * radio ** </a:t>
            </a:r>
            <a:r>
              <a:rPr b="1" i="0" lang="en-US" sz="2000" u="none" cap="none" strike="noStrike">
                <a:solidFill>
                  <a:srgbClr val="DF3079"/>
                </a:solidFill>
                <a:latin typeface="Courier New"/>
                <a:ea typeface="Courier New"/>
                <a:cs typeface="Courier New"/>
                <a:sym typeface="Courier New"/>
              </a:rPr>
              <a:t>2</a:t>
            </a:r>
            <a:endParaRPr b="1" i="0" sz="2000" u="none" cap="none" strike="noStrike">
              <a:solidFill>
                <a:srgbClr val="FFFF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urier New"/>
                <a:ea typeface="Courier New"/>
                <a:cs typeface="Courier New"/>
                <a:sym typeface="Courier New"/>
              </a:rPr>
              <a:t>radio = </a:t>
            </a:r>
            <a:r>
              <a:rPr b="1" i="0" lang="en-US" sz="2000" u="none" cap="none" strike="noStrike">
                <a:solidFill>
                  <a:srgbClr val="DF3079"/>
                </a:solidFill>
                <a:latin typeface="Courier New"/>
                <a:ea typeface="Courier New"/>
                <a:cs typeface="Courier New"/>
                <a:sym typeface="Courier New"/>
              </a:rPr>
              <a:t>5.0</a:t>
            </a:r>
            <a:endParaRPr b="1" i="0" sz="2000" u="none" cap="none" strike="noStrike">
              <a:solidFill>
                <a:srgbClr val="FFFF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urier New"/>
                <a:ea typeface="Courier New"/>
                <a:cs typeface="Courier New"/>
                <a:sym typeface="Courier New"/>
              </a:rPr>
              <a:t>area = calcular_area_circulo(radio)</a:t>
            </a:r>
            <a:endParaRPr b="1" i="0" sz="2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E9950C"/>
                </a:solidFill>
                <a:latin typeface="Courier New"/>
                <a:ea typeface="Courier New"/>
                <a:cs typeface="Courier New"/>
                <a:sym typeface="Courier New"/>
              </a:rPr>
              <a:t>print</a:t>
            </a:r>
            <a:r>
              <a:rPr b="1" i="0" lang="en-US" sz="2000" u="none" cap="none" strike="noStrike">
                <a:solidFill>
                  <a:schemeClr val="dk1"/>
                </a:solidFill>
                <a:latin typeface="Courier New"/>
                <a:ea typeface="Courier New"/>
                <a:cs typeface="Courier New"/>
                <a:sym typeface="Courier New"/>
              </a:rPr>
              <a:t>(</a:t>
            </a:r>
            <a:r>
              <a:rPr b="1" i="0" lang="en-US" sz="2000" u="none" cap="none" strike="noStrike">
                <a:solidFill>
                  <a:srgbClr val="00A67D"/>
                </a:solidFill>
                <a:latin typeface="Courier New"/>
                <a:ea typeface="Courier New"/>
                <a:cs typeface="Courier New"/>
                <a:sym typeface="Courier New"/>
              </a:rPr>
              <a:t>"El área del círculo es:"</a:t>
            </a:r>
            <a:r>
              <a:rPr b="1" i="0" lang="en-US" sz="2000" u="none" cap="none" strike="noStrike">
                <a:solidFill>
                  <a:schemeClr val="dk1"/>
                </a:solidFill>
                <a:latin typeface="Courier New"/>
                <a:ea typeface="Courier New"/>
                <a:cs typeface="Courier New"/>
                <a:sym typeface="Courier New"/>
              </a:rPr>
              <a:t>, area)</a:t>
            </a:r>
            <a:endParaRPr b="1" i="0" sz="2000" u="none" cap="none" strike="noStrike">
              <a:solidFill>
                <a:schemeClr val="dk1"/>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48" name="Shape 1248"/>
        <p:cNvGrpSpPr/>
        <p:nvPr/>
      </p:nvGrpSpPr>
      <p:grpSpPr>
        <a:xfrm>
          <a:off x="0" y="0"/>
          <a:ext cx="0" cy="0"/>
          <a:chOff x="0" y="0"/>
          <a:chExt cx="0" cy="0"/>
        </a:xfrm>
      </p:grpSpPr>
      <p:sp>
        <p:nvSpPr>
          <p:cNvPr id="1249" name="Google Shape;1249;g1e1eeb4987c_0_172"/>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50" name="Google Shape;1250;g1e1eeb4987c_0_172"/>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51" name="Google Shape;1251;g1e1eeb4987c_0_172"/>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252" name="Google Shape;1252;g1e1eeb4987c_0_172"/>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1253" name="Google Shape;1253;g1e1eeb4987c_0_172"/>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g1e1eeb4987c_0_172"/>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1255" name="Google Shape;1255;g1e1eeb4987c_0_172"/>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g1e1eeb4987c_0_172"/>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57" name="Google Shape;1257;g1e1eeb4987c_0_172"/>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i="0" lang="en-US" sz="2000" u="none" cap="none" strike="noStrike">
                <a:solidFill>
                  <a:srgbClr val="003870"/>
                </a:solidFill>
                <a:latin typeface="Trebuchet MS"/>
                <a:ea typeface="Trebuchet MS"/>
                <a:cs typeface="Trebuchet MS"/>
                <a:sym typeface="Trebuchet MS"/>
              </a:rPr>
              <a:t>Ejemplos Funciones - Python</a:t>
            </a:r>
            <a:endParaRPr b="0" i="0" sz="2000" u="none" cap="none" strike="noStrike">
              <a:solidFill>
                <a:srgbClr val="003870"/>
              </a:solidFill>
              <a:latin typeface="Courier New"/>
              <a:ea typeface="Courier New"/>
              <a:cs typeface="Courier New"/>
              <a:sym typeface="Courier New"/>
            </a:endParaRPr>
          </a:p>
        </p:txBody>
      </p:sp>
      <p:sp>
        <p:nvSpPr>
          <p:cNvPr id="1258" name="Google Shape;1258;g1e1eeb4987c_0_172"/>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59" name="Google Shape;1259;g1e1eeb4987c_0_172"/>
          <p:cNvSpPr txBox="1"/>
          <p:nvPr/>
        </p:nvSpPr>
        <p:spPr>
          <a:xfrm>
            <a:off x="772050" y="1725588"/>
            <a:ext cx="9988200" cy="5079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US" sz="2100" u="none" cap="none" strike="noStrike">
                <a:solidFill>
                  <a:schemeClr val="dk1"/>
                </a:solidFill>
                <a:latin typeface="Trebuchet MS"/>
                <a:ea typeface="Trebuchet MS"/>
                <a:cs typeface="Trebuchet MS"/>
                <a:sym typeface="Trebuchet MS"/>
              </a:rPr>
              <a:t>Ejemplo 2.</a:t>
            </a:r>
            <a:r>
              <a:rPr b="0" i="0" lang="en-US" sz="2100" u="none" cap="none" strike="noStrike">
                <a:solidFill>
                  <a:schemeClr val="dk1"/>
                </a:solidFill>
                <a:latin typeface="Trebuchet MS"/>
                <a:ea typeface="Trebuchet MS"/>
                <a:cs typeface="Trebuchet MS"/>
                <a:sym typeface="Trebuchet MS"/>
              </a:rPr>
              <a:t> Usa una función para calcular si un número es par</a:t>
            </a:r>
            <a:endParaRPr b="0" i="0" sz="21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63" name="Shape 1263"/>
        <p:cNvGrpSpPr/>
        <p:nvPr/>
      </p:nvGrpSpPr>
      <p:grpSpPr>
        <a:xfrm>
          <a:off x="0" y="0"/>
          <a:ext cx="0" cy="0"/>
          <a:chOff x="0" y="0"/>
          <a:chExt cx="0" cy="0"/>
        </a:xfrm>
      </p:grpSpPr>
      <p:sp>
        <p:nvSpPr>
          <p:cNvPr id="1264" name="Google Shape;1264;g1e1e69e2135_0_921"/>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65" name="Google Shape;1265;g1e1e69e2135_0_921"/>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66" name="Google Shape;1266;g1e1e69e2135_0_921"/>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267" name="Google Shape;1267;g1e1e69e2135_0_921"/>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1268" name="Google Shape;1268;g1e1e69e2135_0_921"/>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g1e1e69e2135_0_921"/>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1270" name="Google Shape;1270;g1e1e69e2135_0_921"/>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g1e1e69e2135_0_921"/>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72" name="Google Shape;1272;g1e1e69e2135_0_921"/>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i="0" lang="en-US" sz="2000" u="none" cap="none" strike="noStrike">
                <a:solidFill>
                  <a:srgbClr val="003870"/>
                </a:solidFill>
                <a:latin typeface="Trebuchet MS"/>
                <a:ea typeface="Trebuchet MS"/>
                <a:cs typeface="Trebuchet MS"/>
                <a:sym typeface="Trebuchet MS"/>
              </a:rPr>
              <a:t>Ejemplos Funciones - Python</a:t>
            </a:r>
            <a:endParaRPr b="0" i="0" sz="2000" u="none" cap="none" strike="noStrike">
              <a:solidFill>
                <a:srgbClr val="003870"/>
              </a:solidFill>
              <a:latin typeface="Courier New"/>
              <a:ea typeface="Courier New"/>
              <a:cs typeface="Courier New"/>
              <a:sym typeface="Courier New"/>
            </a:endParaRPr>
          </a:p>
        </p:txBody>
      </p:sp>
      <p:sp>
        <p:nvSpPr>
          <p:cNvPr id="1273" name="Google Shape;1273;g1e1e69e2135_0_921"/>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74" name="Google Shape;1274;g1e1e69e2135_0_921"/>
          <p:cNvSpPr txBox="1"/>
          <p:nvPr/>
        </p:nvSpPr>
        <p:spPr>
          <a:xfrm>
            <a:off x="772050" y="1725588"/>
            <a:ext cx="9988200" cy="5079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US" sz="2100" u="none" cap="none" strike="noStrike">
                <a:solidFill>
                  <a:schemeClr val="dk1"/>
                </a:solidFill>
                <a:latin typeface="Trebuchet MS"/>
                <a:ea typeface="Trebuchet MS"/>
                <a:cs typeface="Trebuchet MS"/>
                <a:sym typeface="Trebuchet MS"/>
              </a:rPr>
              <a:t>Ejemplo 2.</a:t>
            </a:r>
            <a:r>
              <a:rPr b="0" i="0" lang="en-US" sz="2100" u="none" cap="none" strike="noStrike">
                <a:solidFill>
                  <a:schemeClr val="dk1"/>
                </a:solidFill>
                <a:latin typeface="Trebuchet MS"/>
                <a:ea typeface="Trebuchet MS"/>
                <a:cs typeface="Trebuchet MS"/>
                <a:sym typeface="Trebuchet MS"/>
              </a:rPr>
              <a:t> Usa una función para calcular si un número es par</a:t>
            </a:r>
            <a:endParaRPr b="0" i="0" sz="2100" u="none" cap="none" strike="noStrike">
              <a:solidFill>
                <a:schemeClr val="dk1"/>
              </a:solidFill>
              <a:latin typeface="Trebuchet MS"/>
              <a:ea typeface="Trebuchet MS"/>
              <a:cs typeface="Trebuchet MS"/>
              <a:sym typeface="Trebuchet MS"/>
            </a:endParaRPr>
          </a:p>
        </p:txBody>
      </p:sp>
      <p:sp>
        <p:nvSpPr>
          <p:cNvPr id="1275" name="Google Shape;1275;g1e1e69e2135_0_921"/>
          <p:cNvSpPr txBox="1"/>
          <p:nvPr/>
        </p:nvSpPr>
        <p:spPr>
          <a:xfrm>
            <a:off x="3024350" y="2963438"/>
            <a:ext cx="6789300" cy="2216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2E95D3"/>
                </a:solidFill>
                <a:latin typeface="Courier New"/>
                <a:ea typeface="Courier New"/>
                <a:cs typeface="Courier New"/>
                <a:sym typeface="Courier New"/>
              </a:rPr>
              <a:t>def</a:t>
            </a:r>
            <a:r>
              <a:rPr b="1" i="0" lang="en-US" sz="2200" u="none" cap="none" strike="noStrike">
                <a:solidFill>
                  <a:srgbClr val="FFFFFF"/>
                </a:solidFill>
                <a:latin typeface="Courier New"/>
                <a:ea typeface="Courier New"/>
                <a:cs typeface="Courier New"/>
                <a:sym typeface="Courier New"/>
              </a:rPr>
              <a:t> </a:t>
            </a:r>
            <a:r>
              <a:rPr b="1" i="0" lang="en-US" sz="2200" u="none" cap="none" strike="noStrike">
                <a:solidFill>
                  <a:srgbClr val="F22C3D"/>
                </a:solidFill>
                <a:latin typeface="Courier New"/>
                <a:ea typeface="Courier New"/>
                <a:cs typeface="Courier New"/>
                <a:sym typeface="Courier New"/>
              </a:rPr>
              <a:t>es_par</a:t>
            </a:r>
            <a:r>
              <a:rPr b="1" i="0" lang="en-US" sz="2200" u="none" cap="none" strike="noStrike">
                <a:solidFill>
                  <a:schemeClr val="dk1"/>
                </a:solidFill>
                <a:latin typeface="Courier New"/>
                <a:ea typeface="Courier New"/>
                <a:cs typeface="Courier New"/>
                <a:sym typeface="Courier New"/>
              </a:rPr>
              <a:t>(numero):</a:t>
            </a:r>
            <a:endParaRPr b="1" i="0" sz="22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FFFFFF"/>
                </a:solidFill>
                <a:latin typeface="Courier New"/>
                <a:ea typeface="Courier New"/>
                <a:cs typeface="Courier New"/>
                <a:sym typeface="Courier New"/>
              </a:rPr>
              <a:t>    </a:t>
            </a:r>
            <a:r>
              <a:rPr b="1" i="0" lang="en-US" sz="2200" u="none" cap="none" strike="noStrike">
                <a:solidFill>
                  <a:srgbClr val="2E95D3"/>
                </a:solidFill>
                <a:latin typeface="Courier New"/>
                <a:ea typeface="Courier New"/>
                <a:cs typeface="Courier New"/>
                <a:sym typeface="Courier New"/>
              </a:rPr>
              <a:t>return</a:t>
            </a:r>
            <a:r>
              <a:rPr b="1" i="0" lang="en-US" sz="2200" u="none" cap="none" strike="noStrike">
                <a:solidFill>
                  <a:srgbClr val="FFFFFF"/>
                </a:solidFill>
                <a:latin typeface="Courier New"/>
                <a:ea typeface="Courier New"/>
                <a:cs typeface="Courier New"/>
                <a:sym typeface="Courier New"/>
              </a:rPr>
              <a:t> </a:t>
            </a:r>
            <a:r>
              <a:rPr b="1" i="0" lang="en-US" sz="2200" u="none" cap="none" strike="noStrike">
                <a:solidFill>
                  <a:schemeClr val="dk1"/>
                </a:solidFill>
                <a:latin typeface="Courier New"/>
                <a:ea typeface="Courier New"/>
                <a:cs typeface="Courier New"/>
                <a:sym typeface="Courier New"/>
              </a:rPr>
              <a:t>numero % </a:t>
            </a:r>
            <a:r>
              <a:rPr b="1" i="0" lang="en-US" sz="2200" u="none" cap="none" strike="noStrike">
                <a:solidFill>
                  <a:srgbClr val="DF3079"/>
                </a:solidFill>
                <a:latin typeface="Courier New"/>
                <a:ea typeface="Courier New"/>
                <a:cs typeface="Courier New"/>
                <a:sym typeface="Courier New"/>
              </a:rPr>
              <a:t>2</a:t>
            </a:r>
            <a:r>
              <a:rPr b="1" i="0" lang="en-US" sz="2200" u="none" cap="none" strike="noStrike">
                <a:solidFill>
                  <a:srgbClr val="FFFFFF"/>
                </a:solidFill>
                <a:latin typeface="Courier New"/>
                <a:ea typeface="Courier New"/>
                <a:cs typeface="Courier New"/>
                <a:sym typeface="Courier New"/>
              </a:rPr>
              <a:t> </a:t>
            </a:r>
            <a:r>
              <a:rPr b="1" i="0" lang="en-US" sz="2200" u="none" cap="none" strike="noStrike">
                <a:solidFill>
                  <a:schemeClr val="dk1"/>
                </a:solidFill>
                <a:latin typeface="Courier New"/>
                <a:ea typeface="Courier New"/>
                <a:cs typeface="Courier New"/>
                <a:sym typeface="Courier New"/>
              </a:rPr>
              <a:t>== </a:t>
            </a:r>
            <a:r>
              <a:rPr b="1" i="0" lang="en-US" sz="2200" u="none" cap="none" strike="noStrike">
                <a:solidFill>
                  <a:srgbClr val="DF3079"/>
                </a:solidFill>
                <a:latin typeface="Courier New"/>
                <a:ea typeface="Courier New"/>
                <a:cs typeface="Courier New"/>
                <a:sym typeface="Courier New"/>
              </a:rPr>
              <a:t>0</a:t>
            </a:r>
            <a:endParaRPr b="1" i="0" sz="2200" u="none" cap="none" strike="noStrike">
              <a:solidFill>
                <a:srgbClr val="FFFF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200"/>
              <a:buFont typeface="Arial"/>
              <a:buNone/>
            </a:pPr>
            <a:r>
              <a:t/>
            </a:r>
            <a:endParaRPr b="1" i="0" sz="2200" u="none" cap="none" strike="noStrike">
              <a:solidFill>
                <a:srgbClr val="FFFF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chemeClr val="dk1"/>
                </a:solidFill>
                <a:latin typeface="Courier New"/>
                <a:ea typeface="Courier New"/>
                <a:cs typeface="Courier New"/>
                <a:sym typeface="Courier New"/>
              </a:rPr>
              <a:t>numero = </a:t>
            </a:r>
            <a:r>
              <a:rPr b="1" i="0" lang="en-US" sz="2200" u="none" cap="none" strike="noStrike">
                <a:solidFill>
                  <a:srgbClr val="DF3079"/>
                </a:solidFill>
                <a:latin typeface="Courier New"/>
                <a:ea typeface="Courier New"/>
                <a:cs typeface="Courier New"/>
                <a:sym typeface="Courier New"/>
              </a:rPr>
              <a:t>6</a:t>
            </a:r>
            <a:endParaRPr b="1" i="0" sz="2200" u="none" cap="none" strike="noStrike">
              <a:solidFill>
                <a:srgbClr val="FFFF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chemeClr val="dk1"/>
                </a:solidFill>
                <a:latin typeface="Courier New"/>
                <a:ea typeface="Courier New"/>
                <a:cs typeface="Courier New"/>
                <a:sym typeface="Courier New"/>
              </a:rPr>
              <a:t>resultado = es_par(numero)</a:t>
            </a:r>
            <a:endParaRPr b="1" i="0" sz="22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E9950C"/>
                </a:solidFill>
                <a:latin typeface="Courier New"/>
                <a:ea typeface="Courier New"/>
                <a:cs typeface="Courier New"/>
                <a:sym typeface="Courier New"/>
              </a:rPr>
              <a:t>print</a:t>
            </a:r>
            <a:r>
              <a:rPr b="1" i="0" lang="en-US" sz="2200" u="none" cap="none" strike="noStrike">
                <a:solidFill>
                  <a:schemeClr val="dk1"/>
                </a:solidFill>
                <a:latin typeface="Courier New"/>
                <a:ea typeface="Courier New"/>
                <a:cs typeface="Courier New"/>
                <a:sym typeface="Courier New"/>
              </a:rPr>
              <a:t>(</a:t>
            </a:r>
            <a:r>
              <a:rPr b="1" i="0" lang="en-US" sz="2200" u="none" cap="none" strike="noStrike">
                <a:solidFill>
                  <a:srgbClr val="00A67D"/>
                </a:solidFill>
                <a:latin typeface="Courier New"/>
                <a:ea typeface="Courier New"/>
                <a:cs typeface="Courier New"/>
                <a:sym typeface="Courier New"/>
              </a:rPr>
              <a:t>"¿El número es par?"</a:t>
            </a:r>
            <a:r>
              <a:rPr b="1" i="0" lang="en-US" sz="2200" u="none" cap="none" strike="noStrike">
                <a:solidFill>
                  <a:schemeClr val="dk1"/>
                </a:solidFill>
                <a:latin typeface="Courier New"/>
                <a:ea typeface="Courier New"/>
                <a:cs typeface="Courier New"/>
                <a:sym typeface="Courier New"/>
              </a:rPr>
              <a:t>, resultado)</a:t>
            </a:r>
            <a:endParaRPr b="1" i="0" sz="2200" u="none" cap="none" strike="noStrike">
              <a:solidFill>
                <a:srgbClr val="2E95D3"/>
              </a:solidFill>
              <a:latin typeface="Courier New"/>
              <a:ea typeface="Courier New"/>
              <a:cs typeface="Courier New"/>
              <a:sym typeface="Courier New"/>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79" name="Shape 1279"/>
        <p:cNvGrpSpPr/>
        <p:nvPr/>
      </p:nvGrpSpPr>
      <p:grpSpPr>
        <a:xfrm>
          <a:off x="0" y="0"/>
          <a:ext cx="0" cy="0"/>
          <a:chOff x="0" y="0"/>
          <a:chExt cx="0" cy="0"/>
        </a:xfrm>
      </p:grpSpPr>
      <p:sp>
        <p:nvSpPr>
          <p:cNvPr id="1280" name="Google Shape;1280;g1e1eeb4987c_0_207"/>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81" name="Google Shape;1281;g1e1eeb4987c_0_207"/>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82" name="Google Shape;1282;g1e1eeb4987c_0_207"/>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283" name="Google Shape;1283;g1e1eeb4987c_0_207"/>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1284" name="Google Shape;1284;g1e1eeb4987c_0_207"/>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g1e1eeb4987c_0_207"/>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1286" name="Google Shape;1286;g1e1eeb4987c_0_207"/>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g1e1eeb4987c_0_207"/>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88" name="Google Shape;1288;g1e1eeb4987c_0_207"/>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i="0" lang="en-US" sz="2000" u="none" cap="none" strike="noStrike">
                <a:solidFill>
                  <a:srgbClr val="003870"/>
                </a:solidFill>
                <a:latin typeface="Trebuchet MS"/>
                <a:ea typeface="Trebuchet MS"/>
                <a:cs typeface="Trebuchet MS"/>
                <a:sym typeface="Trebuchet MS"/>
              </a:rPr>
              <a:t>Ejemplos Funciones - Python</a:t>
            </a:r>
            <a:endParaRPr b="0" i="0" sz="2000" u="none" cap="none" strike="noStrike">
              <a:solidFill>
                <a:srgbClr val="003870"/>
              </a:solidFill>
              <a:latin typeface="Courier New"/>
              <a:ea typeface="Courier New"/>
              <a:cs typeface="Courier New"/>
              <a:sym typeface="Courier New"/>
            </a:endParaRPr>
          </a:p>
        </p:txBody>
      </p:sp>
      <p:sp>
        <p:nvSpPr>
          <p:cNvPr id="1289" name="Google Shape;1289;g1e1eeb4987c_0_207"/>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90" name="Google Shape;1290;g1e1eeb4987c_0_207"/>
          <p:cNvSpPr txBox="1"/>
          <p:nvPr/>
        </p:nvSpPr>
        <p:spPr>
          <a:xfrm>
            <a:off x="772050" y="1725588"/>
            <a:ext cx="9988200" cy="5079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US" sz="2100" u="none" cap="none" strike="noStrike">
                <a:solidFill>
                  <a:schemeClr val="dk1"/>
                </a:solidFill>
                <a:latin typeface="Trebuchet MS"/>
                <a:ea typeface="Trebuchet MS"/>
                <a:cs typeface="Trebuchet MS"/>
                <a:sym typeface="Trebuchet MS"/>
              </a:rPr>
              <a:t>Ejemplo 3.</a:t>
            </a:r>
            <a:r>
              <a:rPr b="0" i="0" lang="en-US" sz="2100" u="none" cap="none" strike="noStrike">
                <a:solidFill>
                  <a:schemeClr val="dk1"/>
                </a:solidFill>
                <a:latin typeface="Trebuchet MS"/>
                <a:ea typeface="Trebuchet MS"/>
                <a:cs typeface="Trebuchet MS"/>
                <a:sym typeface="Trebuchet MS"/>
              </a:rPr>
              <a:t> Usa una función para calcular el factorial</a:t>
            </a:r>
            <a:endParaRPr b="0" i="0" sz="21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94" name="Shape 1294"/>
        <p:cNvGrpSpPr/>
        <p:nvPr/>
      </p:nvGrpSpPr>
      <p:grpSpPr>
        <a:xfrm>
          <a:off x="0" y="0"/>
          <a:ext cx="0" cy="0"/>
          <a:chOff x="0" y="0"/>
          <a:chExt cx="0" cy="0"/>
        </a:xfrm>
      </p:grpSpPr>
      <p:sp>
        <p:nvSpPr>
          <p:cNvPr id="1295" name="Google Shape;1295;g1e1e69e2135_0_937"/>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96" name="Google Shape;1296;g1e1e69e2135_0_937"/>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97" name="Google Shape;1297;g1e1e69e2135_0_937"/>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298" name="Google Shape;1298;g1e1e69e2135_0_937"/>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1299" name="Google Shape;1299;g1e1e69e2135_0_937"/>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g1e1e69e2135_0_937"/>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1301" name="Google Shape;1301;g1e1e69e2135_0_937"/>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g1e1e69e2135_0_937"/>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03" name="Google Shape;1303;g1e1e69e2135_0_937"/>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i="0" lang="en-US" sz="2000" u="none" cap="none" strike="noStrike">
                <a:solidFill>
                  <a:srgbClr val="003870"/>
                </a:solidFill>
                <a:latin typeface="Trebuchet MS"/>
                <a:ea typeface="Trebuchet MS"/>
                <a:cs typeface="Trebuchet MS"/>
                <a:sym typeface="Trebuchet MS"/>
              </a:rPr>
              <a:t>Ejemplos Funciones - Python</a:t>
            </a:r>
            <a:endParaRPr b="0" i="0" sz="2000" u="none" cap="none" strike="noStrike">
              <a:solidFill>
                <a:srgbClr val="003870"/>
              </a:solidFill>
              <a:latin typeface="Courier New"/>
              <a:ea typeface="Courier New"/>
              <a:cs typeface="Courier New"/>
              <a:sym typeface="Courier New"/>
            </a:endParaRPr>
          </a:p>
        </p:txBody>
      </p:sp>
      <p:sp>
        <p:nvSpPr>
          <p:cNvPr id="1304" name="Google Shape;1304;g1e1e69e2135_0_937"/>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05" name="Google Shape;1305;g1e1e69e2135_0_937"/>
          <p:cNvSpPr txBox="1"/>
          <p:nvPr/>
        </p:nvSpPr>
        <p:spPr>
          <a:xfrm>
            <a:off x="743400" y="1530863"/>
            <a:ext cx="9988200" cy="5079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US" sz="2100" u="none" cap="none" strike="noStrike">
                <a:solidFill>
                  <a:schemeClr val="dk1"/>
                </a:solidFill>
                <a:latin typeface="Trebuchet MS"/>
                <a:ea typeface="Trebuchet MS"/>
                <a:cs typeface="Trebuchet MS"/>
                <a:sym typeface="Trebuchet MS"/>
              </a:rPr>
              <a:t>Ejemplo 3.</a:t>
            </a:r>
            <a:r>
              <a:rPr b="0" i="0" lang="en-US" sz="2100" u="none" cap="none" strike="noStrike">
                <a:solidFill>
                  <a:schemeClr val="dk1"/>
                </a:solidFill>
                <a:latin typeface="Trebuchet MS"/>
                <a:ea typeface="Trebuchet MS"/>
                <a:cs typeface="Trebuchet MS"/>
                <a:sym typeface="Trebuchet MS"/>
              </a:rPr>
              <a:t> Usa una función para calcular el factorial</a:t>
            </a:r>
            <a:endParaRPr b="0" i="0" sz="2100" u="none" cap="none" strike="noStrike">
              <a:solidFill>
                <a:schemeClr val="dk1"/>
              </a:solidFill>
              <a:latin typeface="Trebuchet MS"/>
              <a:ea typeface="Trebuchet MS"/>
              <a:cs typeface="Trebuchet MS"/>
              <a:sym typeface="Trebuchet MS"/>
            </a:endParaRPr>
          </a:p>
        </p:txBody>
      </p:sp>
      <p:sp>
        <p:nvSpPr>
          <p:cNvPr id="1306" name="Google Shape;1306;g1e1e69e2135_0_937"/>
          <p:cNvSpPr txBox="1"/>
          <p:nvPr/>
        </p:nvSpPr>
        <p:spPr>
          <a:xfrm>
            <a:off x="1888550" y="2518050"/>
            <a:ext cx="8268600" cy="2955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2E95D3"/>
                </a:solidFill>
                <a:latin typeface="Courier New"/>
                <a:ea typeface="Courier New"/>
                <a:cs typeface="Courier New"/>
                <a:sym typeface="Courier New"/>
              </a:rPr>
              <a:t>def</a:t>
            </a:r>
            <a:r>
              <a:rPr b="1" i="0" lang="en-US" sz="2000" u="none" cap="none" strike="noStrike">
                <a:solidFill>
                  <a:srgbClr val="FFFFFF"/>
                </a:solidFill>
                <a:latin typeface="Courier New"/>
                <a:ea typeface="Courier New"/>
                <a:cs typeface="Courier New"/>
                <a:sym typeface="Courier New"/>
              </a:rPr>
              <a:t> </a:t>
            </a:r>
            <a:r>
              <a:rPr b="1" i="0" lang="en-US" sz="2000" u="none" cap="none" strike="noStrike">
                <a:solidFill>
                  <a:srgbClr val="F22C3D"/>
                </a:solidFill>
                <a:latin typeface="Courier New"/>
                <a:ea typeface="Courier New"/>
                <a:cs typeface="Courier New"/>
                <a:sym typeface="Courier New"/>
              </a:rPr>
              <a:t>calcular_factorial</a:t>
            </a:r>
            <a:r>
              <a:rPr b="1" i="0" lang="en-US" sz="2000" u="none" cap="none" strike="noStrike">
                <a:solidFill>
                  <a:schemeClr val="dk1"/>
                </a:solidFill>
                <a:latin typeface="Courier New"/>
                <a:ea typeface="Courier New"/>
                <a:cs typeface="Courier New"/>
                <a:sym typeface="Courier New"/>
              </a:rPr>
              <a:t>(numero):</a:t>
            </a:r>
            <a:endParaRPr b="1" i="0" sz="2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Courier New"/>
                <a:ea typeface="Courier New"/>
                <a:cs typeface="Courier New"/>
                <a:sym typeface="Courier New"/>
              </a:rPr>
              <a:t>    </a:t>
            </a:r>
            <a:r>
              <a:rPr b="1" i="0" lang="en-US" sz="2000" u="none" cap="none" strike="noStrike">
                <a:solidFill>
                  <a:schemeClr val="dk1"/>
                </a:solidFill>
                <a:latin typeface="Courier New"/>
                <a:ea typeface="Courier New"/>
                <a:cs typeface="Courier New"/>
                <a:sym typeface="Courier New"/>
              </a:rPr>
              <a:t>factorial = </a:t>
            </a:r>
            <a:r>
              <a:rPr b="1" i="0" lang="en-US" sz="2000" u="none" cap="none" strike="noStrike">
                <a:solidFill>
                  <a:srgbClr val="DF3079"/>
                </a:solidFill>
                <a:latin typeface="Courier New"/>
                <a:ea typeface="Courier New"/>
                <a:cs typeface="Courier New"/>
                <a:sym typeface="Courier New"/>
              </a:rPr>
              <a:t>1</a:t>
            </a:r>
            <a:endParaRPr b="1" i="0" sz="2000" u="none" cap="none" strike="noStrike">
              <a:solidFill>
                <a:srgbClr val="FFFF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Courier New"/>
                <a:ea typeface="Courier New"/>
                <a:cs typeface="Courier New"/>
                <a:sym typeface="Courier New"/>
              </a:rPr>
              <a:t>    </a:t>
            </a:r>
            <a:r>
              <a:rPr b="1" i="0" lang="en-US" sz="2000" u="none" cap="none" strike="noStrike">
                <a:solidFill>
                  <a:srgbClr val="2E95D3"/>
                </a:solidFill>
                <a:latin typeface="Courier New"/>
                <a:ea typeface="Courier New"/>
                <a:cs typeface="Courier New"/>
                <a:sym typeface="Courier New"/>
              </a:rPr>
              <a:t>for</a:t>
            </a:r>
            <a:r>
              <a:rPr b="1" i="0" lang="en-US" sz="2000" u="none" cap="none" strike="noStrike">
                <a:solidFill>
                  <a:srgbClr val="FFFFFF"/>
                </a:solidFill>
                <a:latin typeface="Courier New"/>
                <a:ea typeface="Courier New"/>
                <a:cs typeface="Courier New"/>
                <a:sym typeface="Courier New"/>
              </a:rPr>
              <a:t> </a:t>
            </a:r>
            <a:r>
              <a:rPr b="1" i="0" lang="en-US" sz="2000" u="none" cap="none" strike="noStrike">
                <a:solidFill>
                  <a:schemeClr val="dk1"/>
                </a:solidFill>
                <a:latin typeface="Courier New"/>
                <a:ea typeface="Courier New"/>
                <a:cs typeface="Courier New"/>
                <a:sym typeface="Courier New"/>
              </a:rPr>
              <a:t>i</a:t>
            </a:r>
            <a:r>
              <a:rPr b="1" i="0" lang="en-US" sz="2000" u="none" cap="none" strike="noStrike">
                <a:solidFill>
                  <a:srgbClr val="FFFFFF"/>
                </a:solidFill>
                <a:latin typeface="Courier New"/>
                <a:ea typeface="Courier New"/>
                <a:cs typeface="Courier New"/>
                <a:sym typeface="Courier New"/>
              </a:rPr>
              <a:t> </a:t>
            </a:r>
            <a:r>
              <a:rPr b="1" i="0" lang="en-US" sz="2000" u="none" cap="none" strike="noStrike">
                <a:solidFill>
                  <a:srgbClr val="2E95D3"/>
                </a:solidFill>
                <a:latin typeface="Courier New"/>
                <a:ea typeface="Courier New"/>
                <a:cs typeface="Courier New"/>
                <a:sym typeface="Courier New"/>
              </a:rPr>
              <a:t>in</a:t>
            </a:r>
            <a:r>
              <a:rPr b="1" i="0" lang="en-US" sz="2000" u="none" cap="none" strike="noStrike">
                <a:solidFill>
                  <a:srgbClr val="FFFFFF"/>
                </a:solidFill>
                <a:latin typeface="Courier New"/>
                <a:ea typeface="Courier New"/>
                <a:cs typeface="Courier New"/>
                <a:sym typeface="Courier New"/>
              </a:rPr>
              <a:t> </a:t>
            </a:r>
            <a:r>
              <a:rPr b="1" i="0" lang="en-US" sz="2000" u="none" cap="none" strike="noStrike">
                <a:solidFill>
                  <a:srgbClr val="E9950C"/>
                </a:solidFill>
                <a:latin typeface="Courier New"/>
                <a:ea typeface="Courier New"/>
                <a:cs typeface="Courier New"/>
                <a:sym typeface="Courier New"/>
              </a:rPr>
              <a:t>range</a:t>
            </a:r>
            <a:r>
              <a:rPr b="1" i="0" lang="en-US" sz="2000" u="none" cap="none" strike="noStrike">
                <a:solidFill>
                  <a:schemeClr val="dk1"/>
                </a:solidFill>
                <a:latin typeface="Courier New"/>
                <a:ea typeface="Courier New"/>
                <a:cs typeface="Courier New"/>
                <a:sym typeface="Courier New"/>
              </a:rPr>
              <a:t>(</a:t>
            </a:r>
            <a:r>
              <a:rPr b="1" i="0" lang="en-US" sz="2000" u="none" cap="none" strike="noStrike">
                <a:solidFill>
                  <a:srgbClr val="DF3079"/>
                </a:solidFill>
                <a:latin typeface="Courier New"/>
                <a:ea typeface="Courier New"/>
                <a:cs typeface="Courier New"/>
                <a:sym typeface="Courier New"/>
              </a:rPr>
              <a:t>1</a:t>
            </a:r>
            <a:r>
              <a:rPr b="1" i="0" lang="en-US" sz="2000" u="none" cap="none" strike="noStrike">
                <a:solidFill>
                  <a:schemeClr val="dk1"/>
                </a:solidFill>
                <a:latin typeface="Courier New"/>
                <a:ea typeface="Courier New"/>
                <a:cs typeface="Courier New"/>
                <a:sym typeface="Courier New"/>
              </a:rPr>
              <a:t>, numero + </a:t>
            </a:r>
            <a:r>
              <a:rPr b="1" i="0" lang="en-US" sz="2000" u="none" cap="none" strike="noStrike">
                <a:solidFill>
                  <a:srgbClr val="DF3079"/>
                </a:solidFill>
                <a:latin typeface="Courier New"/>
                <a:ea typeface="Courier New"/>
                <a:cs typeface="Courier New"/>
                <a:sym typeface="Courier New"/>
              </a:rPr>
              <a:t>1</a:t>
            </a:r>
            <a:r>
              <a:rPr b="1" i="0" lang="en-US" sz="2000" u="none" cap="none" strike="noStrike">
                <a:solidFill>
                  <a:schemeClr val="dk1"/>
                </a:solidFill>
                <a:latin typeface="Courier New"/>
                <a:ea typeface="Courier New"/>
                <a:cs typeface="Courier New"/>
                <a:sym typeface="Courier New"/>
              </a:rPr>
              <a:t>):</a:t>
            </a:r>
            <a:endParaRPr b="1" i="0" sz="2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Courier New"/>
                <a:ea typeface="Courier New"/>
                <a:cs typeface="Courier New"/>
                <a:sym typeface="Courier New"/>
              </a:rPr>
              <a:t>        </a:t>
            </a:r>
            <a:r>
              <a:rPr b="1" i="0" lang="en-US" sz="2000" u="none" cap="none" strike="noStrike">
                <a:solidFill>
                  <a:schemeClr val="dk1"/>
                </a:solidFill>
                <a:latin typeface="Courier New"/>
                <a:ea typeface="Courier New"/>
                <a:cs typeface="Courier New"/>
                <a:sym typeface="Courier New"/>
              </a:rPr>
              <a:t>factorial *= i</a:t>
            </a:r>
            <a:endParaRPr b="1" i="0" sz="2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Courier New"/>
                <a:ea typeface="Courier New"/>
                <a:cs typeface="Courier New"/>
                <a:sym typeface="Courier New"/>
              </a:rPr>
              <a:t>    </a:t>
            </a:r>
            <a:r>
              <a:rPr b="1" i="0" lang="en-US" sz="2000" u="none" cap="none" strike="noStrike">
                <a:solidFill>
                  <a:srgbClr val="2E95D3"/>
                </a:solidFill>
                <a:latin typeface="Courier New"/>
                <a:ea typeface="Courier New"/>
                <a:cs typeface="Courier New"/>
                <a:sym typeface="Courier New"/>
              </a:rPr>
              <a:t>return</a:t>
            </a:r>
            <a:r>
              <a:rPr b="1" i="0" lang="en-US" sz="2000" u="none" cap="none" strike="noStrike">
                <a:solidFill>
                  <a:srgbClr val="FFFFFF"/>
                </a:solidFill>
                <a:latin typeface="Courier New"/>
                <a:ea typeface="Courier New"/>
                <a:cs typeface="Courier New"/>
                <a:sym typeface="Courier New"/>
              </a:rPr>
              <a:t> </a:t>
            </a:r>
            <a:r>
              <a:rPr b="1" i="0" lang="en-US" sz="2000" u="none" cap="none" strike="noStrike">
                <a:solidFill>
                  <a:schemeClr val="dk1"/>
                </a:solidFill>
                <a:latin typeface="Courier New"/>
                <a:ea typeface="Courier New"/>
                <a:cs typeface="Courier New"/>
                <a:sym typeface="Courier New"/>
              </a:rPr>
              <a:t>factorial</a:t>
            </a:r>
            <a:endParaRPr b="1" i="0" sz="2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urier New"/>
                <a:ea typeface="Courier New"/>
                <a:cs typeface="Courier New"/>
                <a:sym typeface="Courier New"/>
              </a:rPr>
              <a:t>numero = </a:t>
            </a:r>
            <a:r>
              <a:rPr b="1" i="0" lang="en-US" sz="2000" u="none" cap="none" strike="noStrike">
                <a:solidFill>
                  <a:srgbClr val="DF3079"/>
                </a:solidFill>
                <a:latin typeface="Courier New"/>
                <a:ea typeface="Courier New"/>
                <a:cs typeface="Courier New"/>
                <a:sym typeface="Courier New"/>
              </a:rPr>
              <a:t>5</a:t>
            </a:r>
            <a:endParaRPr b="1" i="0" sz="2000" u="none" cap="none" strike="noStrike">
              <a:solidFill>
                <a:srgbClr val="FFFF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urier New"/>
                <a:ea typeface="Courier New"/>
                <a:cs typeface="Courier New"/>
                <a:sym typeface="Courier New"/>
              </a:rPr>
              <a:t>resultado = calcular_factorial(numero)</a:t>
            </a:r>
            <a:endParaRPr b="1" i="0" sz="2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E9950C"/>
                </a:solidFill>
                <a:latin typeface="Courier New"/>
                <a:ea typeface="Courier New"/>
                <a:cs typeface="Courier New"/>
                <a:sym typeface="Courier New"/>
              </a:rPr>
              <a:t>print</a:t>
            </a:r>
            <a:r>
              <a:rPr b="1" i="0" lang="en-US" sz="2000" u="none" cap="none" strike="noStrike">
                <a:solidFill>
                  <a:schemeClr val="dk1"/>
                </a:solidFill>
                <a:latin typeface="Courier New"/>
                <a:ea typeface="Courier New"/>
                <a:cs typeface="Courier New"/>
                <a:sym typeface="Courier New"/>
              </a:rPr>
              <a:t>(</a:t>
            </a:r>
            <a:r>
              <a:rPr b="1" i="0" lang="en-US" sz="2000" u="none" cap="none" strike="noStrike">
                <a:solidFill>
                  <a:srgbClr val="00A67D"/>
                </a:solidFill>
                <a:latin typeface="Courier New"/>
                <a:ea typeface="Courier New"/>
                <a:cs typeface="Courier New"/>
                <a:sym typeface="Courier New"/>
              </a:rPr>
              <a:t>f"El factorial de {numero} es: {resultado}"</a:t>
            </a:r>
            <a:r>
              <a:rPr b="1" i="0" lang="en-US" sz="2000" u="none" cap="none" strike="noStrike">
                <a:solidFill>
                  <a:schemeClr val="dk1"/>
                </a:solidFill>
                <a:latin typeface="Courier New"/>
                <a:ea typeface="Courier New"/>
                <a:cs typeface="Courier New"/>
                <a:sym typeface="Courier New"/>
              </a:rPr>
              <a:t>)</a:t>
            </a:r>
            <a:endParaRPr b="1" i="0" sz="20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10" name="Shape 1310"/>
        <p:cNvGrpSpPr/>
        <p:nvPr/>
      </p:nvGrpSpPr>
      <p:grpSpPr>
        <a:xfrm>
          <a:off x="0" y="0"/>
          <a:ext cx="0" cy="0"/>
          <a:chOff x="0" y="0"/>
          <a:chExt cx="0" cy="0"/>
        </a:xfrm>
      </p:grpSpPr>
      <p:sp>
        <p:nvSpPr>
          <p:cNvPr id="1311" name="Google Shape;1311;g1e1eeb4987c_0_240"/>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12" name="Google Shape;1312;g1e1eeb4987c_0_240"/>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13" name="Google Shape;1313;g1e1eeb4987c_0_240"/>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314" name="Google Shape;1314;g1e1eeb4987c_0_240"/>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1315" name="Google Shape;1315;g1e1eeb4987c_0_240"/>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g1e1eeb4987c_0_240"/>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1317" name="Google Shape;1317;g1e1eeb4987c_0_240"/>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g1e1eeb4987c_0_240"/>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19" name="Google Shape;1319;g1e1eeb4987c_0_240"/>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i="0" lang="en-US" sz="2000" u="none" cap="none" strike="noStrike">
                <a:solidFill>
                  <a:srgbClr val="003870"/>
                </a:solidFill>
                <a:latin typeface="Trebuchet MS"/>
                <a:ea typeface="Trebuchet MS"/>
                <a:cs typeface="Trebuchet MS"/>
                <a:sym typeface="Trebuchet MS"/>
              </a:rPr>
              <a:t>Ejemplos Funciones - Python</a:t>
            </a:r>
            <a:endParaRPr b="0" i="0" sz="2000" u="none" cap="none" strike="noStrike">
              <a:solidFill>
                <a:srgbClr val="003870"/>
              </a:solidFill>
              <a:latin typeface="Courier New"/>
              <a:ea typeface="Courier New"/>
              <a:cs typeface="Courier New"/>
              <a:sym typeface="Courier New"/>
            </a:endParaRPr>
          </a:p>
        </p:txBody>
      </p:sp>
      <p:sp>
        <p:nvSpPr>
          <p:cNvPr id="1320" name="Google Shape;1320;g1e1eeb4987c_0_240"/>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21" name="Google Shape;1321;g1e1eeb4987c_0_240"/>
          <p:cNvSpPr txBox="1"/>
          <p:nvPr/>
        </p:nvSpPr>
        <p:spPr>
          <a:xfrm>
            <a:off x="820500" y="1725588"/>
            <a:ext cx="9988200" cy="5079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US" sz="2100" u="none" cap="none" strike="noStrike">
                <a:solidFill>
                  <a:schemeClr val="dk1"/>
                </a:solidFill>
                <a:latin typeface="Trebuchet MS"/>
                <a:ea typeface="Trebuchet MS"/>
                <a:cs typeface="Trebuchet MS"/>
                <a:sym typeface="Trebuchet MS"/>
              </a:rPr>
              <a:t>Ejemplo 4.</a:t>
            </a:r>
            <a:r>
              <a:rPr b="0" i="0" lang="en-US" sz="2100" u="none" cap="none" strike="noStrike">
                <a:solidFill>
                  <a:schemeClr val="dk1"/>
                </a:solidFill>
                <a:latin typeface="Trebuchet MS"/>
                <a:ea typeface="Trebuchet MS"/>
                <a:cs typeface="Trebuchet MS"/>
                <a:sym typeface="Trebuchet MS"/>
              </a:rPr>
              <a:t> Usa una función para convertir un número de decimal a binario.</a:t>
            </a:r>
            <a:endParaRPr b="0" i="0" sz="21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25" name="Shape 1325"/>
        <p:cNvGrpSpPr/>
        <p:nvPr/>
      </p:nvGrpSpPr>
      <p:grpSpPr>
        <a:xfrm>
          <a:off x="0" y="0"/>
          <a:ext cx="0" cy="0"/>
          <a:chOff x="0" y="0"/>
          <a:chExt cx="0" cy="0"/>
        </a:xfrm>
      </p:grpSpPr>
      <p:sp>
        <p:nvSpPr>
          <p:cNvPr id="1326" name="Google Shape;1326;g1e1e69e2135_0_953"/>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27" name="Google Shape;1327;g1e1e69e2135_0_953"/>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28" name="Google Shape;1328;g1e1e69e2135_0_953"/>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329" name="Google Shape;1329;g1e1e69e2135_0_953"/>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1330" name="Google Shape;1330;g1e1e69e2135_0_953"/>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g1e1e69e2135_0_953"/>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1332" name="Google Shape;1332;g1e1e69e2135_0_953"/>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g1e1e69e2135_0_953"/>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34" name="Google Shape;1334;g1e1e69e2135_0_953"/>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i="0" lang="en-US" sz="2000" u="none" cap="none" strike="noStrike">
                <a:solidFill>
                  <a:srgbClr val="003870"/>
                </a:solidFill>
                <a:latin typeface="Trebuchet MS"/>
                <a:ea typeface="Trebuchet MS"/>
                <a:cs typeface="Trebuchet MS"/>
                <a:sym typeface="Trebuchet MS"/>
              </a:rPr>
              <a:t>Ejemplos Funciones - Python</a:t>
            </a:r>
            <a:endParaRPr b="0" i="0" sz="2000" u="none" cap="none" strike="noStrike">
              <a:solidFill>
                <a:srgbClr val="003870"/>
              </a:solidFill>
              <a:latin typeface="Courier New"/>
              <a:ea typeface="Courier New"/>
              <a:cs typeface="Courier New"/>
              <a:sym typeface="Courier New"/>
            </a:endParaRPr>
          </a:p>
        </p:txBody>
      </p:sp>
      <p:sp>
        <p:nvSpPr>
          <p:cNvPr id="1335" name="Google Shape;1335;g1e1e69e2135_0_953"/>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36" name="Google Shape;1336;g1e1e69e2135_0_953"/>
          <p:cNvSpPr txBox="1"/>
          <p:nvPr/>
        </p:nvSpPr>
        <p:spPr>
          <a:xfrm>
            <a:off x="820500" y="1725588"/>
            <a:ext cx="9988200" cy="5079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US" sz="2100" u="none" cap="none" strike="noStrike">
                <a:solidFill>
                  <a:schemeClr val="dk1"/>
                </a:solidFill>
                <a:latin typeface="Trebuchet MS"/>
                <a:ea typeface="Trebuchet MS"/>
                <a:cs typeface="Trebuchet MS"/>
                <a:sym typeface="Trebuchet MS"/>
              </a:rPr>
              <a:t>Ejemplo 4.</a:t>
            </a:r>
            <a:r>
              <a:rPr b="0" i="0" lang="en-US" sz="2100" u="none" cap="none" strike="noStrike">
                <a:solidFill>
                  <a:schemeClr val="dk1"/>
                </a:solidFill>
                <a:latin typeface="Trebuchet MS"/>
                <a:ea typeface="Trebuchet MS"/>
                <a:cs typeface="Trebuchet MS"/>
                <a:sym typeface="Trebuchet MS"/>
              </a:rPr>
              <a:t> Usa una función para convertir un número de decimal a binario.</a:t>
            </a:r>
            <a:endParaRPr b="0" i="0" sz="2100" u="none" cap="none" strike="noStrike">
              <a:solidFill>
                <a:schemeClr val="dk1"/>
              </a:solidFill>
              <a:latin typeface="Trebuchet MS"/>
              <a:ea typeface="Trebuchet MS"/>
              <a:cs typeface="Trebuchet MS"/>
              <a:sym typeface="Trebuchet MS"/>
            </a:endParaRPr>
          </a:p>
        </p:txBody>
      </p:sp>
      <p:sp>
        <p:nvSpPr>
          <p:cNvPr id="1337" name="Google Shape;1337;g1e1e69e2135_0_953"/>
          <p:cNvSpPr txBox="1"/>
          <p:nvPr/>
        </p:nvSpPr>
        <p:spPr>
          <a:xfrm>
            <a:off x="2114875" y="3030400"/>
            <a:ext cx="8354400" cy="2031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2E95D3"/>
                </a:solidFill>
                <a:latin typeface="Courier New"/>
                <a:ea typeface="Courier New"/>
                <a:cs typeface="Courier New"/>
                <a:sym typeface="Courier New"/>
              </a:rPr>
              <a:t>def</a:t>
            </a:r>
            <a:r>
              <a:rPr b="1" i="0" lang="en-US" sz="2000" u="none" cap="none" strike="noStrike">
                <a:solidFill>
                  <a:srgbClr val="FFFFFF"/>
                </a:solidFill>
                <a:latin typeface="Courier New"/>
                <a:ea typeface="Courier New"/>
                <a:cs typeface="Courier New"/>
                <a:sym typeface="Courier New"/>
              </a:rPr>
              <a:t> </a:t>
            </a:r>
            <a:r>
              <a:rPr b="1" i="0" lang="en-US" sz="2000" u="none" cap="none" strike="noStrike">
                <a:solidFill>
                  <a:srgbClr val="F22C3D"/>
                </a:solidFill>
                <a:latin typeface="Courier New"/>
                <a:ea typeface="Courier New"/>
                <a:cs typeface="Courier New"/>
                <a:sym typeface="Courier New"/>
              </a:rPr>
              <a:t>decimal_a_binario</a:t>
            </a:r>
            <a:r>
              <a:rPr b="1" i="0" lang="en-US" sz="2000" u="none" cap="none" strike="noStrike">
                <a:solidFill>
                  <a:schemeClr val="dk1"/>
                </a:solidFill>
                <a:latin typeface="Courier New"/>
                <a:ea typeface="Courier New"/>
                <a:cs typeface="Courier New"/>
                <a:sym typeface="Courier New"/>
              </a:rPr>
              <a:t>(numero):</a:t>
            </a:r>
            <a:endParaRPr b="1" i="0" sz="2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Courier New"/>
                <a:ea typeface="Courier New"/>
                <a:cs typeface="Courier New"/>
                <a:sym typeface="Courier New"/>
              </a:rPr>
              <a:t>    </a:t>
            </a:r>
            <a:r>
              <a:rPr b="1" i="0" lang="en-US" sz="2000" u="none" cap="none" strike="noStrike">
                <a:solidFill>
                  <a:srgbClr val="2E95D3"/>
                </a:solidFill>
                <a:latin typeface="Courier New"/>
                <a:ea typeface="Courier New"/>
                <a:cs typeface="Courier New"/>
                <a:sym typeface="Courier New"/>
              </a:rPr>
              <a:t>return</a:t>
            </a:r>
            <a:r>
              <a:rPr b="1" i="0" lang="en-US" sz="2000" u="none" cap="none" strike="noStrike">
                <a:solidFill>
                  <a:srgbClr val="FFFFFF"/>
                </a:solidFill>
                <a:latin typeface="Courier New"/>
                <a:ea typeface="Courier New"/>
                <a:cs typeface="Courier New"/>
                <a:sym typeface="Courier New"/>
              </a:rPr>
              <a:t> </a:t>
            </a:r>
            <a:r>
              <a:rPr b="1" i="0" lang="en-US" sz="2000" u="none" cap="none" strike="noStrike">
                <a:solidFill>
                  <a:srgbClr val="E9950C"/>
                </a:solidFill>
                <a:latin typeface="Courier New"/>
                <a:ea typeface="Courier New"/>
                <a:cs typeface="Courier New"/>
                <a:sym typeface="Courier New"/>
              </a:rPr>
              <a:t>bin</a:t>
            </a:r>
            <a:r>
              <a:rPr b="1" i="0" lang="en-US" sz="2000" u="none" cap="none" strike="noStrike">
                <a:solidFill>
                  <a:schemeClr val="dk1"/>
                </a:solidFill>
                <a:latin typeface="Courier New"/>
                <a:ea typeface="Courier New"/>
                <a:cs typeface="Courier New"/>
                <a:sym typeface="Courier New"/>
              </a:rPr>
              <a:t>(numero)[</a:t>
            </a:r>
            <a:r>
              <a:rPr b="1" i="0" lang="en-US" sz="2000" u="none" cap="none" strike="noStrike">
                <a:solidFill>
                  <a:srgbClr val="DF3079"/>
                </a:solidFill>
                <a:latin typeface="Courier New"/>
                <a:ea typeface="Courier New"/>
                <a:cs typeface="Courier New"/>
                <a:sym typeface="Courier New"/>
              </a:rPr>
              <a:t>2</a:t>
            </a:r>
            <a:r>
              <a:rPr b="1" i="0" lang="en-US" sz="2000" u="none" cap="none" strike="noStrike">
                <a:solidFill>
                  <a:schemeClr val="dk1"/>
                </a:solidFill>
                <a:latin typeface="Courier New"/>
                <a:ea typeface="Courier New"/>
                <a:cs typeface="Courier New"/>
                <a:sym typeface="Courier New"/>
              </a:rPr>
              <a:t>:]</a:t>
            </a:r>
            <a:endParaRPr b="1" i="0" sz="2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urier New"/>
                <a:ea typeface="Courier New"/>
                <a:cs typeface="Courier New"/>
                <a:sym typeface="Courier New"/>
              </a:rPr>
              <a:t>numero = </a:t>
            </a:r>
            <a:r>
              <a:rPr b="1" i="0" lang="en-US" sz="2000" u="none" cap="none" strike="noStrike">
                <a:solidFill>
                  <a:srgbClr val="DF3079"/>
                </a:solidFill>
                <a:latin typeface="Courier New"/>
                <a:ea typeface="Courier New"/>
                <a:cs typeface="Courier New"/>
                <a:sym typeface="Courier New"/>
              </a:rPr>
              <a:t>10</a:t>
            </a:r>
            <a:endParaRPr b="1" i="0" sz="2000" u="none" cap="none" strike="noStrike">
              <a:solidFill>
                <a:srgbClr val="FFFF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urier New"/>
                <a:ea typeface="Courier New"/>
                <a:cs typeface="Courier New"/>
                <a:sym typeface="Courier New"/>
              </a:rPr>
              <a:t>binario = decimal_a_binario(numero)</a:t>
            </a:r>
            <a:endParaRPr b="1" i="0" sz="2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E9950C"/>
                </a:solidFill>
                <a:latin typeface="Courier New"/>
                <a:ea typeface="Courier New"/>
                <a:cs typeface="Courier New"/>
                <a:sym typeface="Courier New"/>
              </a:rPr>
              <a:t>print</a:t>
            </a:r>
            <a:r>
              <a:rPr b="1" i="0" lang="en-US" sz="2000" u="none" cap="none" strike="noStrike">
                <a:solidFill>
                  <a:schemeClr val="dk1"/>
                </a:solidFill>
                <a:latin typeface="Courier New"/>
                <a:ea typeface="Courier New"/>
                <a:cs typeface="Courier New"/>
                <a:sym typeface="Courier New"/>
              </a:rPr>
              <a:t>(</a:t>
            </a:r>
            <a:r>
              <a:rPr b="1" i="0" lang="en-US" sz="2000" u="none" cap="none" strike="noStrike">
                <a:solidFill>
                  <a:srgbClr val="00A67D"/>
                </a:solidFill>
                <a:latin typeface="Courier New"/>
                <a:ea typeface="Courier New"/>
                <a:cs typeface="Courier New"/>
                <a:sym typeface="Courier New"/>
              </a:rPr>
              <a:t>f"El número </a:t>
            </a:r>
            <a:r>
              <a:rPr b="1" i="0" lang="en-US" sz="2000" u="none" cap="none" strike="noStrike">
                <a:solidFill>
                  <a:schemeClr val="dk1"/>
                </a:solidFill>
                <a:latin typeface="Courier New"/>
                <a:ea typeface="Courier New"/>
                <a:cs typeface="Courier New"/>
                <a:sym typeface="Courier New"/>
              </a:rPr>
              <a:t>{numero}</a:t>
            </a:r>
            <a:r>
              <a:rPr b="1" i="0" lang="en-US" sz="2000" u="none" cap="none" strike="noStrike">
                <a:solidFill>
                  <a:srgbClr val="00A67D"/>
                </a:solidFill>
                <a:latin typeface="Courier New"/>
                <a:ea typeface="Courier New"/>
                <a:cs typeface="Courier New"/>
                <a:sym typeface="Courier New"/>
              </a:rPr>
              <a:t> en binario es </a:t>
            </a:r>
            <a:r>
              <a:rPr b="1" i="0" lang="en-US" sz="2000" u="none" cap="none" strike="noStrike">
                <a:solidFill>
                  <a:schemeClr val="dk1"/>
                </a:solidFill>
                <a:latin typeface="Courier New"/>
                <a:ea typeface="Courier New"/>
                <a:cs typeface="Courier New"/>
                <a:sym typeface="Courier New"/>
              </a:rPr>
              <a:t>{binario}</a:t>
            </a:r>
            <a:r>
              <a:rPr b="1" i="0" lang="en-US" sz="2000" u="none" cap="none" strike="noStrike">
                <a:solidFill>
                  <a:srgbClr val="00A67D"/>
                </a:solidFill>
                <a:latin typeface="Courier New"/>
                <a:ea typeface="Courier New"/>
                <a:cs typeface="Courier New"/>
                <a:sym typeface="Courier New"/>
              </a:rPr>
              <a:t>"</a:t>
            </a:r>
            <a:r>
              <a:rPr b="1" i="0" lang="en-US" sz="2000" u="none" cap="none" strike="noStrike">
                <a:solidFill>
                  <a:schemeClr val="dk1"/>
                </a:solidFill>
                <a:latin typeface="Courier New"/>
                <a:ea typeface="Courier New"/>
                <a:cs typeface="Courier New"/>
                <a:sym typeface="Courier New"/>
              </a:rPr>
              <a:t>)</a:t>
            </a:r>
            <a:endParaRPr b="1" i="0" sz="20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7" name="Shape 237"/>
        <p:cNvGrpSpPr/>
        <p:nvPr/>
      </p:nvGrpSpPr>
      <p:grpSpPr>
        <a:xfrm>
          <a:off x="0" y="0"/>
          <a:ext cx="0" cy="0"/>
          <a:chOff x="0" y="0"/>
          <a:chExt cx="0" cy="0"/>
        </a:xfrm>
      </p:grpSpPr>
      <p:sp>
        <p:nvSpPr>
          <p:cNvPr id="238" name="Google Shape;238;g1e1e69e2135_0_184"/>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9" name="Google Shape;239;g1e1e69e2135_0_184"/>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0" name="Google Shape;240;g1e1e69e2135_0_184"/>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41" name="Google Shape;241;g1e1e69e2135_0_184"/>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242" name="Google Shape;242;g1e1e69e2135_0_184"/>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g1e1e69e2135_0_184"/>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244" name="Google Shape;244;g1e1e69e2135_0_184"/>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g1e1e69e2135_0_184"/>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6" name="Google Shape;246;g1e1e69e2135_0_184"/>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t/>
            </a:r>
            <a:endParaRPr b="1" i="0" sz="2000" u="none" cap="none" strike="noStrike">
              <a:solidFill>
                <a:srgbClr val="003870"/>
              </a:solidFill>
              <a:latin typeface="Courier New"/>
              <a:ea typeface="Courier New"/>
              <a:cs typeface="Courier New"/>
              <a:sym typeface="Courier New"/>
            </a:endParaRPr>
          </a:p>
        </p:txBody>
      </p:sp>
      <p:sp>
        <p:nvSpPr>
          <p:cNvPr id="247" name="Google Shape;247;g1e1e69e2135_0_184"/>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8" name="Google Shape;248;g1e1e69e2135_0_184"/>
          <p:cNvSpPr txBox="1"/>
          <p:nvPr>
            <p:ph type="title"/>
          </p:nvPr>
        </p:nvSpPr>
        <p:spPr>
          <a:xfrm>
            <a:off x="1642350" y="2736688"/>
            <a:ext cx="8907300" cy="9234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n-US" sz="6000">
                <a:latin typeface="Trebuchet MS"/>
                <a:ea typeface="Trebuchet MS"/>
                <a:cs typeface="Trebuchet MS"/>
                <a:sym typeface="Trebuchet MS"/>
              </a:rPr>
              <a:t>Funcionamiento</a:t>
            </a:r>
            <a:endParaRPr i="1" sz="3000">
              <a:latin typeface="Trebuchet MS"/>
              <a:ea typeface="Trebuchet MS"/>
              <a:cs typeface="Trebuchet MS"/>
              <a:sym typeface="Trebuchet MS"/>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41" name="Shape 1341"/>
        <p:cNvGrpSpPr/>
        <p:nvPr/>
      </p:nvGrpSpPr>
      <p:grpSpPr>
        <a:xfrm>
          <a:off x="0" y="0"/>
          <a:ext cx="0" cy="0"/>
          <a:chOff x="0" y="0"/>
          <a:chExt cx="0" cy="0"/>
        </a:xfrm>
      </p:grpSpPr>
      <p:sp>
        <p:nvSpPr>
          <p:cNvPr id="1342" name="Google Shape;1342;g1e1eeb4987c_0_274"/>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43" name="Google Shape;1343;g1e1eeb4987c_0_274"/>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44" name="Google Shape;1344;g1e1eeb4987c_0_274"/>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345" name="Google Shape;1345;g1e1eeb4987c_0_274"/>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1346" name="Google Shape;1346;g1e1eeb4987c_0_274"/>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g1e1eeb4987c_0_274"/>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1348" name="Google Shape;1348;g1e1eeb4987c_0_274"/>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g1e1eeb4987c_0_274"/>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50" name="Google Shape;1350;g1e1eeb4987c_0_274"/>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i="0" lang="en-US" sz="2000" u="none" cap="none" strike="noStrike">
                <a:solidFill>
                  <a:srgbClr val="003870"/>
                </a:solidFill>
                <a:latin typeface="Trebuchet MS"/>
                <a:ea typeface="Trebuchet MS"/>
                <a:cs typeface="Trebuchet MS"/>
                <a:sym typeface="Trebuchet MS"/>
              </a:rPr>
              <a:t>Ejemplos Funciones - Python</a:t>
            </a:r>
            <a:endParaRPr b="1" i="0" sz="2000" u="none" cap="none" strike="noStrike">
              <a:solidFill>
                <a:srgbClr val="003870"/>
              </a:solidFill>
              <a:latin typeface="Trebuchet MS"/>
              <a:ea typeface="Trebuchet MS"/>
              <a:cs typeface="Trebuchet MS"/>
              <a:sym typeface="Trebuchet MS"/>
            </a:endParaRPr>
          </a:p>
        </p:txBody>
      </p:sp>
      <p:sp>
        <p:nvSpPr>
          <p:cNvPr id="1351" name="Google Shape;1351;g1e1eeb4987c_0_274"/>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52" name="Google Shape;1352;g1e1eeb4987c_0_274"/>
          <p:cNvSpPr txBox="1"/>
          <p:nvPr/>
        </p:nvSpPr>
        <p:spPr>
          <a:xfrm>
            <a:off x="801100" y="1581863"/>
            <a:ext cx="9988200" cy="8313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US" sz="2100" u="none" cap="none" strike="noStrike">
                <a:solidFill>
                  <a:schemeClr val="dk1"/>
                </a:solidFill>
                <a:latin typeface="Trebuchet MS"/>
                <a:ea typeface="Trebuchet MS"/>
                <a:cs typeface="Trebuchet MS"/>
                <a:sym typeface="Trebuchet MS"/>
              </a:rPr>
              <a:t>Ejemplo 5. </a:t>
            </a:r>
            <a:r>
              <a:rPr b="0" i="0" lang="en-US" sz="2100" u="none" cap="none" strike="noStrike">
                <a:solidFill>
                  <a:schemeClr val="dk1"/>
                </a:solidFill>
                <a:latin typeface="Trebuchet MS"/>
                <a:ea typeface="Trebuchet MS"/>
                <a:cs typeface="Trebuchet MS"/>
                <a:sym typeface="Trebuchet MS"/>
              </a:rPr>
              <a:t>Usa una función para calcular la distancia entre dos puntos en un plano cartesiano.</a:t>
            </a:r>
            <a:endParaRPr b="0" i="0" sz="21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56" name="Shape 1356"/>
        <p:cNvGrpSpPr/>
        <p:nvPr/>
      </p:nvGrpSpPr>
      <p:grpSpPr>
        <a:xfrm>
          <a:off x="0" y="0"/>
          <a:ext cx="0" cy="0"/>
          <a:chOff x="0" y="0"/>
          <a:chExt cx="0" cy="0"/>
        </a:xfrm>
      </p:grpSpPr>
      <p:sp>
        <p:nvSpPr>
          <p:cNvPr id="1357" name="Google Shape;1357;g1e1e69e2135_0_983"/>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58" name="Google Shape;1358;g1e1e69e2135_0_983"/>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59" name="Google Shape;1359;g1e1e69e2135_0_983"/>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360" name="Google Shape;1360;g1e1e69e2135_0_983"/>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1361" name="Google Shape;1361;g1e1e69e2135_0_983"/>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g1e1e69e2135_0_983"/>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1363" name="Google Shape;1363;g1e1e69e2135_0_983"/>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g1e1e69e2135_0_983"/>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65" name="Google Shape;1365;g1e1e69e2135_0_983"/>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i="0" lang="en-US" sz="2000" u="none" cap="none" strike="noStrike">
                <a:solidFill>
                  <a:srgbClr val="003870"/>
                </a:solidFill>
                <a:latin typeface="Trebuchet MS"/>
                <a:ea typeface="Trebuchet MS"/>
                <a:cs typeface="Trebuchet MS"/>
                <a:sym typeface="Trebuchet MS"/>
              </a:rPr>
              <a:t>Ejemplos Funciones - Python</a:t>
            </a:r>
            <a:endParaRPr b="1" i="0" sz="2000" u="none" cap="none" strike="noStrike">
              <a:solidFill>
                <a:srgbClr val="003870"/>
              </a:solidFill>
              <a:latin typeface="Trebuchet MS"/>
              <a:ea typeface="Trebuchet MS"/>
              <a:cs typeface="Trebuchet MS"/>
              <a:sym typeface="Trebuchet MS"/>
            </a:endParaRPr>
          </a:p>
        </p:txBody>
      </p:sp>
      <p:sp>
        <p:nvSpPr>
          <p:cNvPr id="1366" name="Google Shape;1366;g1e1e69e2135_0_983"/>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67" name="Google Shape;1367;g1e1e69e2135_0_983"/>
          <p:cNvSpPr txBox="1"/>
          <p:nvPr/>
        </p:nvSpPr>
        <p:spPr>
          <a:xfrm>
            <a:off x="801100" y="1581863"/>
            <a:ext cx="9988200" cy="8313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US" sz="2100" u="none" cap="none" strike="noStrike">
                <a:solidFill>
                  <a:schemeClr val="dk1"/>
                </a:solidFill>
                <a:latin typeface="Trebuchet MS"/>
                <a:ea typeface="Trebuchet MS"/>
                <a:cs typeface="Trebuchet MS"/>
                <a:sym typeface="Trebuchet MS"/>
              </a:rPr>
              <a:t>Ejemplo 5. </a:t>
            </a:r>
            <a:r>
              <a:rPr b="0" i="0" lang="en-US" sz="2100" u="none" cap="none" strike="noStrike">
                <a:solidFill>
                  <a:schemeClr val="dk1"/>
                </a:solidFill>
                <a:latin typeface="Trebuchet MS"/>
                <a:ea typeface="Trebuchet MS"/>
                <a:cs typeface="Trebuchet MS"/>
                <a:sym typeface="Trebuchet MS"/>
              </a:rPr>
              <a:t>Usa una función para calcular la distancia entre dos puntos en un plano cartesiano.</a:t>
            </a:r>
            <a:endParaRPr b="0" i="0" sz="2100" u="none" cap="none" strike="noStrike">
              <a:solidFill>
                <a:schemeClr val="dk1"/>
              </a:solidFill>
              <a:latin typeface="Trebuchet MS"/>
              <a:ea typeface="Trebuchet MS"/>
              <a:cs typeface="Trebuchet MS"/>
              <a:sym typeface="Trebuchet MS"/>
            </a:endParaRPr>
          </a:p>
        </p:txBody>
      </p:sp>
      <p:sp>
        <p:nvSpPr>
          <p:cNvPr id="1368" name="Google Shape;1368;g1e1e69e2135_0_983"/>
          <p:cNvSpPr txBox="1"/>
          <p:nvPr/>
        </p:nvSpPr>
        <p:spPr>
          <a:xfrm>
            <a:off x="2103600" y="2796750"/>
            <a:ext cx="7984800" cy="2678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2E95D3"/>
                </a:solidFill>
                <a:latin typeface="Courier New"/>
                <a:ea typeface="Courier New"/>
                <a:cs typeface="Courier New"/>
                <a:sym typeface="Courier New"/>
              </a:rPr>
              <a:t>import</a:t>
            </a:r>
            <a:r>
              <a:rPr b="1" i="0" lang="en-US" sz="1800" u="none" cap="none" strike="noStrike">
                <a:solidFill>
                  <a:srgbClr val="FFFFFF"/>
                </a:solidFill>
                <a:latin typeface="Courier New"/>
                <a:ea typeface="Courier New"/>
                <a:cs typeface="Courier New"/>
                <a:sym typeface="Courier New"/>
              </a:rPr>
              <a:t> </a:t>
            </a:r>
            <a:r>
              <a:rPr b="1" i="0" lang="en-US" sz="1800" u="none" cap="none" strike="noStrike">
                <a:solidFill>
                  <a:schemeClr val="dk1"/>
                </a:solidFill>
                <a:latin typeface="Courier New"/>
                <a:ea typeface="Courier New"/>
                <a:cs typeface="Courier New"/>
                <a:sym typeface="Courier New"/>
              </a:rPr>
              <a:t>math</a:t>
            </a:r>
            <a:endParaRPr b="1"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2E95D3"/>
                </a:solidFill>
                <a:latin typeface="Courier New"/>
                <a:ea typeface="Courier New"/>
                <a:cs typeface="Courier New"/>
                <a:sym typeface="Courier New"/>
              </a:rPr>
              <a:t>def</a:t>
            </a:r>
            <a:r>
              <a:rPr b="1" i="0" lang="en-US" sz="1800" u="none" cap="none" strike="noStrike">
                <a:solidFill>
                  <a:srgbClr val="FFFFFF"/>
                </a:solidFill>
                <a:latin typeface="Courier New"/>
                <a:ea typeface="Courier New"/>
                <a:cs typeface="Courier New"/>
                <a:sym typeface="Courier New"/>
              </a:rPr>
              <a:t> </a:t>
            </a:r>
            <a:r>
              <a:rPr b="1" i="0" lang="en-US" sz="1800" u="none" cap="none" strike="noStrike">
                <a:solidFill>
                  <a:srgbClr val="F22C3D"/>
                </a:solidFill>
                <a:latin typeface="Courier New"/>
                <a:ea typeface="Courier New"/>
                <a:cs typeface="Courier New"/>
                <a:sym typeface="Courier New"/>
              </a:rPr>
              <a:t>calcular_distancia</a:t>
            </a:r>
            <a:r>
              <a:rPr b="1" i="0" lang="en-US" sz="1800" u="none" cap="none" strike="noStrike">
                <a:solidFill>
                  <a:schemeClr val="dk1"/>
                </a:solidFill>
                <a:latin typeface="Courier New"/>
                <a:ea typeface="Courier New"/>
                <a:cs typeface="Courier New"/>
                <a:sym typeface="Courier New"/>
              </a:rPr>
              <a:t>(x1, y1, x2, y2):</a:t>
            </a:r>
            <a:endParaRPr b="1"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ourier New"/>
                <a:ea typeface="Courier New"/>
                <a:cs typeface="Courier New"/>
                <a:sym typeface="Courier New"/>
              </a:rPr>
              <a:t>    </a:t>
            </a:r>
            <a:r>
              <a:rPr b="1" i="0" lang="en-US" sz="1800" u="none" cap="none" strike="noStrike">
                <a:solidFill>
                  <a:srgbClr val="2E95D3"/>
                </a:solidFill>
                <a:latin typeface="Courier New"/>
                <a:ea typeface="Courier New"/>
                <a:cs typeface="Courier New"/>
                <a:sym typeface="Courier New"/>
              </a:rPr>
              <a:t>return</a:t>
            </a:r>
            <a:r>
              <a:rPr b="1" i="0" lang="en-US" sz="1800" u="none" cap="none" strike="noStrike">
                <a:solidFill>
                  <a:srgbClr val="FFFFFF"/>
                </a:solidFill>
                <a:latin typeface="Courier New"/>
                <a:ea typeface="Courier New"/>
                <a:cs typeface="Courier New"/>
                <a:sym typeface="Courier New"/>
              </a:rPr>
              <a:t> </a:t>
            </a:r>
            <a:r>
              <a:rPr b="1" i="0" lang="en-US" sz="1800" u="none" cap="none" strike="noStrike">
                <a:solidFill>
                  <a:schemeClr val="dk1"/>
                </a:solidFill>
                <a:latin typeface="Courier New"/>
                <a:ea typeface="Courier New"/>
                <a:cs typeface="Courier New"/>
                <a:sym typeface="Courier New"/>
              </a:rPr>
              <a:t>math.sqrt((x2 - x1) **</a:t>
            </a:r>
            <a:r>
              <a:rPr b="1" i="0" lang="en-US" sz="1800" u="none" cap="none" strike="noStrike">
                <a:solidFill>
                  <a:srgbClr val="FFFFFF"/>
                </a:solidFill>
                <a:latin typeface="Courier New"/>
                <a:ea typeface="Courier New"/>
                <a:cs typeface="Courier New"/>
                <a:sym typeface="Courier New"/>
              </a:rPr>
              <a:t> </a:t>
            </a:r>
            <a:r>
              <a:rPr b="1" i="0" lang="en-US" sz="1800" u="none" cap="none" strike="noStrike">
                <a:solidFill>
                  <a:srgbClr val="DF3079"/>
                </a:solidFill>
                <a:latin typeface="Courier New"/>
                <a:ea typeface="Courier New"/>
                <a:cs typeface="Courier New"/>
                <a:sym typeface="Courier New"/>
              </a:rPr>
              <a:t>2</a:t>
            </a:r>
            <a:r>
              <a:rPr b="1" i="0" lang="en-US" sz="1800" u="none" cap="none" strike="noStrike">
                <a:solidFill>
                  <a:srgbClr val="FFFFFF"/>
                </a:solidFill>
                <a:latin typeface="Courier New"/>
                <a:ea typeface="Courier New"/>
                <a:cs typeface="Courier New"/>
                <a:sym typeface="Courier New"/>
              </a:rPr>
              <a:t> </a:t>
            </a:r>
            <a:r>
              <a:rPr b="1" i="0" lang="en-US" sz="1800" u="none" cap="none" strike="noStrike">
                <a:solidFill>
                  <a:schemeClr val="dk1"/>
                </a:solidFill>
                <a:latin typeface="Courier New"/>
                <a:ea typeface="Courier New"/>
                <a:cs typeface="Courier New"/>
                <a:sym typeface="Courier New"/>
              </a:rPr>
              <a:t>+ (y2 - y1) ** </a:t>
            </a:r>
            <a:r>
              <a:rPr b="1" i="0" lang="en-US" sz="1800" u="none" cap="none" strike="noStrike">
                <a:solidFill>
                  <a:srgbClr val="DF3079"/>
                </a:solidFill>
                <a:latin typeface="Courier New"/>
                <a:ea typeface="Courier New"/>
                <a:cs typeface="Courier New"/>
                <a:sym typeface="Courier New"/>
              </a:rPr>
              <a:t>2</a:t>
            </a:r>
            <a:r>
              <a:rPr b="1" i="0" lang="en-US" sz="1800" u="none" cap="none" strike="noStrike">
                <a:solidFill>
                  <a:schemeClr val="dk1"/>
                </a:solidFill>
                <a:latin typeface="Courier New"/>
                <a:ea typeface="Courier New"/>
                <a:cs typeface="Courier New"/>
                <a:sym typeface="Courier New"/>
              </a:rPr>
              <a:t>)</a:t>
            </a:r>
            <a:endParaRPr b="1"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x1, y1 = </a:t>
            </a:r>
            <a:r>
              <a:rPr b="1" i="0" lang="en-US" sz="1800" u="none" cap="none" strike="noStrike">
                <a:solidFill>
                  <a:srgbClr val="DF3079"/>
                </a:solidFill>
                <a:latin typeface="Courier New"/>
                <a:ea typeface="Courier New"/>
                <a:cs typeface="Courier New"/>
                <a:sym typeface="Courier New"/>
              </a:rPr>
              <a:t>1</a:t>
            </a:r>
            <a:r>
              <a:rPr b="1" i="0" lang="en-US" sz="1800" u="none" cap="none" strike="noStrike">
                <a:solidFill>
                  <a:schemeClr val="dk1"/>
                </a:solidFill>
                <a:latin typeface="Courier New"/>
                <a:ea typeface="Courier New"/>
                <a:cs typeface="Courier New"/>
                <a:sym typeface="Courier New"/>
              </a:rPr>
              <a:t>,</a:t>
            </a:r>
            <a:r>
              <a:rPr b="1" i="0" lang="en-US" sz="1800" u="none" cap="none" strike="noStrike">
                <a:solidFill>
                  <a:srgbClr val="FFFFFF"/>
                </a:solidFill>
                <a:latin typeface="Courier New"/>
                <a:ea typeface="Courier New"/>
                <a:cs typeface="Courier New"/>
                <a:sym typeface="Courier New"/>
              </a:rPr>
              <a:t> </a:t>
            </a:r>
            <a:r>
              <a:rPr b="1" i="0" lang="en-US" sz="1800" u="none" cap="none" strike="noStrike">
                <a:solidFill>
                  <a:srgbClr val="DF3079"/>
                </a:solidFill>
                <a:latin typeface="Courier New"/>
                <a:ea typeface="Courier New"/>
                <a:cs typeface="Courier New"/>
                <a:sym typeface="Courier New"/>
              </a:rPr>
              <a:t>1</a:t>
            </a:r>
            <a:endParaRPr b="1" i="0" sz="1800" u="none" cap="none" strike="noStrike">
              <a:solidFill>
                <a:srgbClr val="FFFF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x2, y2 =</a:t>
            </a:r>
            <a:r>
              <a:rPr b="1" i="0" lang="en-US" sz="1800" u="none" cap="none" strike="noStrike">
                <a:solidFill>
                  <a:srgbClr val="FFFFFF"/>
                </a:solidFill>
                <a:latin typeface="Courier New"/>
                <a:ea typeface="Courier New"/>
                <a:cs typeface="Courier New"/>
                <a:sym typeface="Courier New"/>
              </a:rPr>
              <a:t> </a:t>
            </a:r>
            <a:r>
              <a:rPr b="1" i="0" lang="en-US" sz="1800" u="none" cap="none" strike="noStrike">
                <a:solidFill>
                  <a:srgbClr val="DF3079"/>
                </a:solidFill>
                <a:latin typeface="Courier New"/>
                <a:ea typeface="Courier New"/>
                <a:cs typeface="Courier New"/>
                <a:sym typeface="Courier New"/>
              </a:rPr>
              <a:t>4</a:t>
            </a:r>
            <a:r>
              <a:rPr b="1" i="0" lang="en-US" sz="1800" u="none" cap="none" strike="noStrike">
                <a:solidFill>
                  <a:schemeClr val="dk1"/>
                </a:solidFill>
                <a:latin typeface="Courier New"/>
                <a:ea typeface="Courier New"/>
                <a:cs typeface="Courier New"/>
                <a:sym typeface="Courier New"/>
              </a:rPr>
              <a:t>,</a:t>
            </a:r>
            <a:r>
              <a:rPr b="1" i="0" lang="en-US" sz="1800" u="none" cap="none" strike="noStrike">
                <a:solidFill>
                  <a:srgbClr val="FFFFFF"/>
                </a:solidFill>
                <a:latin typeface="Courier New"/>
                <a:ea typeface="Courier New"/>
                <a:cs typeface="Courier New"/>
                <a:sym typeface="Courier New"/>
              </a:rPr>
              <a:t> </a:t>
            </a:r>
            <a:r>
              <a:rPr b="1" i="0" lang="en-US" sz="1800" u="none" cap="none" strike="noStrike">
                <a:solidFill>
                  <a:srgbClr val="DF3079"/>
                </a:solidFill>
                <a:latin typeface="Courier New"/>
                <a:ea typeface="Courier New"/>
                <a:cs typeface="Courier New"/>
                <a:sym typeface="Courier New"/>
              </a:rPr>
              <a:t>5</a:t>
            </a:r>
            <a:endParaRPr b="1" i="0" sz="1800" u="none" cap="none" strike="noStrike">
              <a:solidFill>
                <a:srgbClr val="FFFF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distancia = calcular_distancia(x1, y1, x2, y2)</a:t>
            </a:r>
            <a:endParaRPr b="1"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E9950C"/>
                </a:solidFill>
                <a:latin typeface="Courier New"/>
                <a:ea typeface="Courier New"/>
                <a:cs typeface="Courier New"/>
                <a:sym typeface="Courier New"/>
              </a:rPr>
              <a:t>print</a:t>
            </a:r>
            <a:r>
              <a:rPr b="1" i="0" lang="en-US" sz="1800" u="none" cap="none" strike="noStrike">
                <a:solidFill>
                  <a:schemeClr val="dk1"/>
                </a:solidFill>
                <a:latin typeface="Courier New"/>
                <a:ea typeface="Courier New"/>
                <a:cs typeface="Courier New"/>
                <a:sym typeface="Courier New"/>
              </a:rPr>
              <a:t>(</a:t>
            </a:r>
            <a:r>
              <a:rPr b="1" i="0" lang="en-US" sz="1800" u="none" cap="none" strike="noStrike">
                <a:solidFill>
                  <a:srgbClr val="00A67D"/>
                </a:solidFill>
                <a:latin typeface="Courier New"/>
                <a:ea typeface="Courier New"/>
                <a:cs typeface="Courier New"/>
                <a:sym typeface="Courier New"/>
              </a:rPr>
              <a:t>"La distancia entre los puntos es:"</a:t>
            </a:r>
            <a:r>
              <a:rPr b="1" i="0" lang="en-US" sz="1800" u="none" cap="none" strike="noStrike">
                <a:solidFill>
                  <a:schemeClr val="dk1"/>
                </a:solidFill>
                <a:latin typeface="Courier New"/>
                <a:ea typeface="Courier New"/>
                <a:cs typeface="Courier New"/>
                <a:sym typeface="Courier New"/>
              </a:rPr>
              <a:t>, distancia)</a:t>
            </a:r>
            <a:endParaRPr b="1" i="0" sz="1800" u="none" cap="none" strike="noStrike">
              <a:solidFill>
                <a:schemeClr val="dk1"/>
              </a:solidFill>
              <a:latin typeface="Arial"/>
              <a:ea typeface="Arial"/>
              <a:cs typeface="Arial"/>
              <a:sym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72" name="Shape 1372"/>
        <p:cNvGrpSpPr/>
        <p:nvPr/>
      </p:nvGrpSpPr>
      <p:grpSpPr>
        <a:xfrm>
          <a:off x="0" y="0"/>
          <a:ext cx="0" cy="0"/>
          <a:chOff x="0" y="0"/>
          <a:chExt cx="0" cy="0"/>
        </a:xfrm>
      </p:grpSpPr>
      <p:sp>
        <p:nvSpPr>
          <p:cNvPr id="1373" name="Google Shape;1373;g1e1e69e2135_0_8"/>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74" name="Google Shape;1374;g1e1e69e2135_0_8"/>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75" name="Google Shape;1375;g1e1e69e2135_0_8"/>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376" name="Google Shape;1376;g1e1e69e2135_0_8"/>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1377" name="Google Shape;1377;g1e1e69e2135_0_8"/>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g1e1e69e2135_0_8"/>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1379" name="Google Shape;1379;g1e1e69e2135_0_8"/>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g1e1e69e2135_0_8"/>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81" name="Google Shape;1381;g1e1e69e2135_0_8"/>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t/>
            </a:r>
            <a:endParaRPr b="1" i="0" sz="2000" u="none" cap="none" strike="noStrike">
              <a:solidFill>
                <a:srgbClr val="003870"/>
              </a:solidFill>
              <a:latin typeface="Courier New"/>
              <a:ea typeface="Courier New"/>
              <a:cs typeface="Courier New"/>
              <a:sym typeface="Courier New"/>
            </a:endParaRPr>
          </a:p>
        </p:txBody>
      </p:sp>
      <p:sp>
        <p:nvSpPr>
          <p:cNvPr id="1382" name="Google Shape;1382;g1e1e69e2135_0_8"/>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83" name="Google Shape;1383;g1e1e69e2135_0_8"/>
          <p:cNvSpPr txBox="1"/>
          <p:nvPr>
            <p:ph type="title"/>
          </p:nvPr>
        </p:nvSpPr>
        <p:spPr>
          <a:xfrm>
            <a:off x="991200" y="2432400"/>
            <a:ext cx="10209600" cy="23088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b="1" lang="en-US" sz="3000">
                <a:latin typeface="Trebuchet MS"/>
                <a:ea typeface="Trebuchet MS"/>
                <a:cs typeface="Trebuchet MS"/>
                <a:sym typeface="Trebuchet MS"/>
              </a:rPr>
              <a:t>Notebooks: </a:t>
            </a:r>
            <a:r>
              <a:rPr lang="en-US" sz="3000" u="sng">
                <a:solidFill>
                  <a:schemeClr val="hlink"/>
                </a:solidFill>
                <a:latin typeface="Trebuchet MS"/>
                <a:ea typeface="Trebuchet MS"/>
                <a:cs typeface="Trebuchet MS"/>
                <a:sym typeface="Trebuchet MS"/>
                <a:hlinkClick r:id="rId4"/>
              </a:rPr>
              <a:t>Notebook Java</a:t>
            </a:r>
            <a:r>
              <a:rPr lang="en-US" sz="3000">
                <a:solidFill>
                  <a:schemeClr val="dk1"/>
                </a:solidFill>
                <a:latin typeface="Trebuchet MS"/>
                <a:ea typeface="Trebuchet MS"/>
                <a:cs typeface="Trebuchet MS"/>
                <a:sym typeface="Trebuchet MS"/>
              </a:rPr>
              <a:t> - </a:t>
            </a:r>
            <a:r>
              <a:rPr lang="en-US" sz="3000" u="sng">
                <a:solidFill>
                  <a:schemeClr val="hlink"/>
                </a:solidFill>
                <a:latin typeface="Trebuchet MS"/>
                <a:ea typeface="Trebuchet MS"/>
                <a:cs typeface="Trebuchet MS"/>
                <a:sym typeface="Trebuchet MS"/>
                <a:hlinkClick r:id="rId5"/>
              </a:rPr>
              <a:t>Notebook Python</a:t>
            </a:r>
            <a:endParaRPr sz="3000">
              <a:solidFill>
                <a:schemeClr val="dk1"/>
              </a:solidFill>
              <a:latin typeface="Trebuchet MS"/>
              <a:ea typeface="Trebuchet MS"/>
              <a:cs typeface="Trebuchet MS"/>
              <a:sym typeface="Trebuchet MS"/>
            </a:endParaRPr>
          </a:p>
          <a:p>
            <a:pPr indent="0" lvl="0" marL="0" rtl="0" algn="l">
              <a:lnSpc>
                <a:spcPct val="100000"/>
              </a:lnSpc>
              <a:spcBef>
                <a:spcPts val="0"/>
              </a:spcBef>
              <a:spcAft>
                <a:spcPts val="0"/>
              </a:spcAft>
              <a:buSzPts val="1400"/>
              <a:buNone/>
            </a:pPr>
            <a:r>
              <a:t/>
            </a:r>
            <a:endParaRPr b="1" sz="3000">
              <a:latin typeface="Trebuchet MS"/>
              <a:ea typeface="Trebuchet MS"/>
              <a:cs typeface="Trebuchet MS"/>
              <a:sym typeface="Trebuchet MS"/>
            </a:endParaRPr>
          </a:p>
          <a:p>
            <a:pPr indent="0" lvl="0" marL="0" rtl="0" algn="l">
              <a:lnSpc>
                <a:spcPct val="100000"/>
              </a:lnSpc>
              <a:spcBef>
                <a:spcPts val="0"/>
              </a:spcBef>
              <a:spcAft>
                <a:spcPts val="0"/>
              </a:spcAft>
              <a:buSzPts val="1400"/>
              <a:buNone/>
            </a:pPr>
            <a:r>
              <a:rPr b="1" lang="en-US" sz="3000">
                <a:latin typeface="Trebuchet MS"/>
                <a:ea typeface="Trebuchet MS"/>
                <a:cs typeface="Trebuchet MS"/>
                <a:sym typeface="Trebuchet MS"/>
              </a:rPr>
              <a:t>Taller: </a:t>
            </a:r>
            <a:r>
              <a:rPr lang="en-US" sz="3000">
                <a:solidFill>
                  <a:schemeClr val="dk1"/>
                </a:solidFill>
                <a:latin typeface="Trebuchet MS"/>
                <a:ea typeface="Trebuchet MS"/>
                <a:cs typeface="Trebuchet MS"/>
                <a:sym typeface="Trebuchet MS"/>
                <a:extLst>
                  <a:ext uri="http://customooxmlschemas.google.com/">
                    <go:slidesCustomData xmlns:go="http://customooxmlschemas.google.com/" textRoundtripDataId="2"/>
                  </a:ext>
                </a:extLst>
              </a:rPr>
              <a:t>Taller 8 - </a:t>
            </a:r>
            <a:r>
              <a:rPr lang="en-US" sz="3000" u="sng">
                <a:solidFill>
                  <a:schemeClr val="hlink"/>
                </a:solidFill>
                <a:latin typeface="Trebuchet MS"/>
                <a:ea typeface="Trebuchet MS"/>
                <a:cs typeface="Trebuchet MS"/>
                <a:sym typeface="Trebuchet MS"/>
                <a:hlinkClick r:id="rId6"/>
              </a:rPr>
              <a:t>funciones</a:t>
            </a:r>
            <a:r>
              <a:rPr lang="en-US" sz="3000">
                <a:solidFill>
                  <a:schemeClr val="dk1"/>
                </a:solidFill>
                <a:latin typeface="Trebuchet MS"/>
                <a:ea typeface="Trebuchet MS"/>
                <a:cs typeface="Trebuchet MS"/>
                <a:sym typeface="Trebuchet MS"/>
              </a:rPr>
              <a:t> </a:t>
            </a:r>
            <a:endParaRPr sz="3000">
              <a:solidFill>
                <a:schemeClr val="dk1"/>
              </a:solidFill>
              <a:latin typeface="Trebuchet MS"/>
              <a:ea typeface="Trebuchet MS"/>
              <a:cs typeface="Trebuchet MS"/>
              <a:sym typeface="Trebuchet MS"/>
            </a:endParaRPr>
          </a:p>
          <a:p>
            <a:pPr indent="0" lvl="0" marL="0" rtl="0" algn="l">
              <a:lnSpc>
                <a:spcPct val="100000"/>
              </a:lnSpc>
              <a:spcBef>
                <a:spcPts val="0"/>
              </a:spcBef>
              <a:spcAft>
                <a:spcPts val="0"/>
              </a:spcAft>
              <a:buSzPts val="1400"/>
              <a:buNone/>
            </a:pPr>
            <a:r>
              <a:t/>
            </a:r>
            <a:endParaRPr b="1" sz="3000">
              <a:latin typeface="Trebuchet MS"/>
              <a:ea typeface="Trebuchet MS"/>
              <a:cs typeface="Trebuchet MS"/>
              <a:sym typeface="Trebuchet MS"/>
            </a:endParaRPr>
          </a:p>
          <a:p>
            <a:pPr indent="0" lvl="0" marL="0" rtl="0" algn="l">
              <a:lnSpc>
                <a:spcPct val="100000"/>
              </a:lnSpc>
              <a:spcBef>
                <a:spcPts val="0"/>
              </a:spcBef>
              <a:spcAft>
                <a:spcPts val="0"/>
              </a:spcAft>
              <a:buSzPts val="1400"/>
              <a:buNone/>
            </a:pPr>
            <a:r>
              <a:rPr b="1" lang="en-US" sz="3000">
                <a:latin typeface="Trebuchet MS"/>
                <a:ea typeface="Trebuchet MS"/>
                <a:cs typeface="Trebuchet MS"/>
                <a:sym typeface="Trebuchet MS"/>
              </a:rPr>
              <a:t>Quiz: </a:t>
            </a:r>
            <a:r>
              <a:rPr lang="en-US" sz="3000">
                <a:solidFill>
                  <a:schemeClr val="dk1"/>
                </a:solidFill>
                <a:latin typeface="Trebuchet MS"/>
                <a:ea typeface="Trebuchet MS"/>
                <a:cs typeface="Trebuchet MS"/>
                <a:sym typeface="Trebuchet MS"/>
              </a:rPr>
              <a:t>Quiz 7 - </a:t>
            </a:r>
            <a:r>
              <a:rPr lang="en-US" sz="3000" u="sng">
                <a:solidFill>
                  <a:schemeClr val="hlink"/>
                </a:solidFill>
                <a:latin typeface="Trebuchet MS"/>
                <a:ea typeface="Trebuchet MS"/>
                <a:cs typeface="Trebuchet MS"/>
                <a:sym typeface="Trebuchet MS"/>
                <a:hlinkClick r:id="rId7"/>
              </a:rPr>
              <a:t>Funciones</a:t>
            </a:r>
            <a:endParaRPr sz="3000">
              <a:solidFill>
                <a:schemeClr val="dk1"/>
              </a:solidFill>
              <a:latin typeface="Trebuchet MS"/>
              <a:ea typeface="Trebuchet MS"/>
              <a:cs typeface="Trebuchet MS"/>
              <a:sym typeface="Trebuchet MS"/>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87" name="Shape 1387"/>
        <p:cNvGrpSpPr/>
        <p:nvPr/>
      </p:nvGrpSpPr>
      <p:grpSpPr>
        <a:xfrm>
          <a:off x="0" y="0"/>
          <a:ext cx="0" cy="0"/>
          <a:chOff x="0" y="0"/>
          <a:chExt cx="0" cy="0"/>
        </a:xfrm>
      </p:grpSpPr>
      <p:sp>
        <p:nvSpPr>
          <p:cNvPr id="1388" name="Google Shape;1388;g1e1e69e2135_0_1029"/>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89" name="Google Shape;1389;g1e1e69e2135_0_1029"/>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90" name="Google Shape;1390;g1e1e69e2135_0_1029"/>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391" name="Google Shape;1391;g1e1e69e2135_0_1029"/>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1392" name="Google Shape;1392;g1e1e69e2135_0_1029"/>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g1e1e69e2135_0_1029"/>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1394" name="Google Shape;1394;g1e1e69e2135_0_1029"/>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g1e1e69e2135_0_1029"/>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96" name="Google Shape;1396;g1e1e69e2135_0_1029"/>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t/>
            </a:r>
            <a:endParaRPr b="1" i="0" sz="2000" u="none" cap="none" strike="noStrike">
              <a:solidFill>
                <a:srgbClr val="003870"/>
              </a:solidFill>
              <a:latin typeface="Courier New"/>
              <a:ea typeface="Courier New"/>
              <a:cs typeface="Courier New"/>
              <a:sym typeface="Courier New"/>
            </a:endParaRPr>
          </a:p>
        </p:txBody>
      </p:sp>
      <p:sp>
        <p:nvSpPr>
          <p:cNvPr id="1397" name="Google Shape;1397;g1e1e69e2135_0_1029"/>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98" name="Google Shape;1398;g1e1e69e2135_0_1029"/>
          <p:cNvSpPr txBox="1"/>
          <p:nvPr>
            <p:ph type="title"/>
          </p:nvPr>
        </p:nvSpPr>
        <p:spPr>
          <a:xfrm>
            <a:off x="751200" y="1725600"/>
            <a:ext cx="2406600" cy="4617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b="1" lang="en-US" sz="3000">
                <a:latin typeface="Trebuchet MS"/>
                <a:ea typeface="Trebuchet MS"/>
                <a:cs typeface="Trebuchet MS"/>
                <a:sym typeface="Trebuchet MS"/>
              </a:rPr>
              <a:t>Referencias</a:t>
            </a:r>
            <a:endParaRPr b="1" sz="3000">
              <a:latin typeface="Courier New"/>
              <a:ea typeface="Courier New"/>
              <a:cs typeface="Courier New"/>
              <a:sym typeface="Courier New"/>
            </a:endParaRPr>
          </a:p>
        </p:txBody>
      </p:sp>
      <p:sp>
        <p:nvSpPr>
          <p:cNvPr id="1399" name="Google Shape;1399;g1e1e69e2135_0_1029"/>
          <p:cNvSpPr txBox="1"/>
          <p:nvPr/>
        </p:nvSpPr>
        <p:spPr>
          <a:xfrm>
            <a:off x="881475" y="2529750"/>
            <a:ext cx="10129200" cy="3263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0" i="0" lang="en-US" sz="2000" u="sng" cap="none" strike="noStrike">
                <a:solidFill>
                  <a:schemeClr val="hlink"/>
                </a:solidFill>
                <a:latin typeface="Trebuchet MS"/>
                <a:ea typeface="Trebuchet MS"/>
                <a:cs typeface="Trebuchet MS"/>
                <a:sym typeface="Trebuchet MS"/>
                <a:hlinkClick r:id="rId4"/>
              </a:rPr>
              <a:t>https://www.programarya.com/Cursos/Java/Funciones</a:t>
            </a:r>
            <a:endParaRPr b="0" i="0" sz="2000" u="none" cap="none" strike="noStrike">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rPr b="0" i="0" lang="en-US" sz="2000" u="sng" cap="none" strike="noStrike">
                <a:solidFill>
                  <a:schemeClr val="hlink"/>
                </a:solidFill>
                <a:latin typeface="Trebuchet MS"/>
                <a:ea typeface="Trebuchet MS"/>
                <a:cs typeface="Trebuchet MS"/>
                <a:sym typeface="Trebuchet MS"/>
                <a:hlinkClick r:id="rId5"/>
              </a:rPr>
              <a:t>https://www.w3schools.com/java/java_methods.asp</a:t>
            </a:r>
            <a:endParaRPr b="0" i="0" sz="2000" u="none" cap="none" strike="noStrike">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rPr b="0" i="0" lang="en-US" sz="2000" u="sng" cap="none" strike="noStrike">
                <a:solidFill>
                  <a:schemeClr val="hlink"/>
                </a:solidFill>
                <a:latin typeface="Trebuchet MS"/>
                <a:ea typeface="Trebuchet MS"/>
                <a:cs typeface="Trebuchet MS"/>
                <a:sym typeface="Trebuchet MS"/>
                <a:hlinkClick r:id="rId6"/>
              </a:rPr>
              <a:t>https://oregoom.com/java/funciones/</a:t>
            </a:r>
            <a:endParaRPr b="0" i="0" sz="2000" u="none" cap="none" strike="noStrike">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rPr b="0" i="0" lang="en-US" sz="2000" u="sng" cap="none" strike="noStrike">
                <a:solidFill>
                  <a:schemeClr val="hlink"/>
                </a:solidFill>
                <a:latin typeface="Trebuchet MS"/>
                <a:ea typeface="Trebuchet MS"/>
                <a:cs typeface="Trebuchet MS"/>
                <a:sym typeface="Trebuchet MS"/>
                <a:hlinkClick r:id="rId7"/>
              </a:rPr>
              <a:t>https://www.w3schools.com/java/ref_keyword_static.asp</a:t>
            </a:r>
            <a:endParaRPr b="0" i="0" sz="2000" u="none" cap="none" strike="noStrike">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rPr b="0" i="0" lang="en-US" sz="2000" u="sng" cap="none" strike="noStrike">
                <a:solidFill>
                  <a:schemeClr val="hlink"/>
                </a:solidFill>
                <a:latin typeface="Trebuchet MS"/>
                <a:ea typeface="Trebuchet MS"/>
                <a:cs typeface="Trebuchet MS"/>
                <a:sym typeface="Trebuchet MS"/>
                <a:hlinkClick r:id="rId8"/>
              </a:rPr>
              <a:t>https://refactorizando.com/directiva-static-java/</a:t>
            </a:r>
            <a:endParaRPr b="0" i="0" sz="2000" u="none" cap="none" strike="noStrike">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3" name="Shape 1403"/>
        <p:cNvGrpSpPr/>
        <p:nvPr/>
      </p:nvGrpSpPr>
      <p:grpSpPr>
        <a:xfrm>
          <a:off x="0" y="0"/>
          <a:ext cx="0" cy="0"/>
          <a:chOff x="0" y="0"/>
          <a:chExt cx="0" cy="0"/>
        </a:xfrm>
      </p:grpSpPr>
      <p:sp>
        <p:nvSpPr>
          <p:cNvPr id="1404" name="Google Shape;1404;p5"/>
          <p:cNvSpPr/>
          <p:nvPr/>
        </p:nvSpPr>
        <p:spPr>
          <a:xfrm>
            <a:off x="0" y="0"/>
            <a:ext cx="12192000" cy="6858000"/>
          </a:xfrm>
          <a:custGeom>
            <a:rect b="b" l="l" r="r" t="t"/>
            <a:pathLst>
              <a:path extrusionOk="0" h="6858000" w="12192000">
                <a:moveTo>
                  <a:pt x="0" y="0"/>
                </a:moveTo>
                <a:lnTo>
                  <a:pt x="12191999" y="0"/>
                </a:lnTo>
                <a:lnTo>
                  <a:pt x="12191999" y="6857999"/>
                </a:lnTo>
                <a:lnTo>
                  <a:pt x="0" y="6857999"/>
                </a:lnTo>
                <a:lnTo>
                  <a:pt x="0" y="0"/>
                </a:lnTo>
                <a:close/>
              </a:path>
            </a:pathLst>
          </a:custGeom>
          <a:solidFill>
            <a:srgbClr val="002955"/>
          </a:solidFill>
          <a:ln cap="flat" cmpd="sng" w="9525">
            <a:solidFill>
              <a:srgbClr val="002955"/>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405" name="Google Shape;1405;p5"/>
          <p:cNvPicPr preferRelativeResize="0"/>
          <p:nvPr/>
        </p:nvPicPr>
        <p:blipFill rotWithShape="1">
          <a:blip r:embed="rId3">
            <a:alphaModFix/>
          </a:blip>
          <a:srcRect b="0" l="9049" r="0" t="0"/>
          <a:stretch/>
        </p:blipFill>
        <p:spPr>
          <a:xfrm>
            <a:off x="415625" y="1229575"/>
            <a:ext cx="3862051" cy="4246425"/>
          </a:xfrm>
          <a:prstGeom prst="rect">
            <a:avLst/>
          </a:prstGeom>
          <a:noFill/>
          <a:ln>
            <a:noFill/>
          </a:ln>
        </p:spPr>
      </p:pic>
      <p:sp>
        <p:nvSpPr>
          <p:cNvPr id="1406" name="Google Shape;1406;p5"/>
          <p:cNvSpPr txBox="1"/>
          <p:nvPr/>
        </p:nvSpPr>
        <p:spPr>
          <a:xfrm>
            <a:off x="3972850" y="2898738"/>
            <a:ext cx="7883100" cy="90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700"/>
              <a:buFont typeface="Arial"/>
              <a:buNone/>
            </a:pPr>
            <a:r>
              <a:rPr b="0" i="0" lang="en-US" sz="4700" u="none" cap="none" strike="noStrike">
                <a:solidFill>
                  <a:schemeClr val="lt1"/>
                </a:solidFill>
                <a:latin typeface="Times New Roman"/>
                <a:ea typeface="Times New Roman"/>
                <a:cs typeface="Times New Roman"/>
                <a:sym typeface="Times New Roman"/>
              </a:rPr>
              <a:t>UNIVERSIDAD DE CALDAS</a:t>
            </a:r>
            <a:endParaRPr b="0" i="0" sz="47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2" name="Shape 252"/>
        <p:cNvGrpSpPr/>
        <p:nvPr/>
      </p:nvGrpSpPr>
      <p:grpSpPr>
        <a:xfrm>
          <a:off x="0" y="0"/>
          <a:ext cx="0" cy="0"/>
          <a:chOff x="0" y="0"/>
          <a:chExt cx="0" cy="0"/>
        </a:xfrm>
      </p:grpSpPr>
      <p:sp>
        <p:nvSpPr>
          <p:cNvPr id="253" name="Google Shape;253;g1e1e69e2135_0_198"/>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4" name="Google Shape;254;g1e1e69e2135_0_198"/>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5" name="Google Shape;255;g1e1e69e2135_0_198"/>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56" name="Google Shape;256;g1e1e69e2135_0_198"/>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257" name="Google Shape;257;g1e1e69e2135_0_198"/>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g1e1e69e2135_0_198"/>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259" name="Google Shape;259;g1e1e69e2135_0_198"/>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g1e1e69e2135_0_198"/>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1" name="Google Shape;261;g1e1e69e2135_0_198"/>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i="0" lang="en-US" sz="2000" u="none" cap="none" strike="noStrike">
                <a:solidFill>
                  <a:srgbClr val="003870"/>
                </a:solidFill>
                <a:latin typeface="Trebuchet MS"/>
                <a:ea typeface="Trebuchet MS"/>
                <a:cs typeface="Trebuchet MS"/>
                <a:sym typeface="Trebuchet MS"/>
              </a:rPr>
              <a:t>Funcionamiento</a:t>
            </a:r>
            <a:endParaRPr b="0" i="0" sz="2000" u="none" cap="none" strike="noStrike">
              <a:solidFill>
                <a:srgbClr val="003870"/>
              </a:solidFill>
              <a:latin typeface="Courier New"/>
              <a:ea typeface="Courier New"/>
              <a:cs typeface="Courier New"/>
              <a:sym typeface="Courier New"/>
            </a:endParaRPr>
          </a:p>
        </p:txBody>
      </p:sp>
      <p:sp>
        <p:nvSpPr>
          <p:cNvPr id="262" name="Google Shape;262;g1e1e69e2135_0_198"/>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3" name="Google Shape;263;g1e1e69e2135_0_198"/>
          <p:cNvSpPr txBox="1"/>
          <p:nvPr/>
        </p:nvSpPr>
        <p:spPr>
          <a:xfrm>
            <a:off x="875175" y="1625338"/>
            <a:ext cx="99930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rebuchet MS"/>
                <a:ea typeface="Trebuchet MS"/>
                <a:cs typeface="Trebuchet MS"/>
                <a:sym typeface="Trebuchet MS"/>
              </a:rPr>
              <a:t>Intuición del funcionamiento.</a:t>
            </a:r>
            <a:endParaRPr b="0" i="0" sz="2000" u="none" cap="none" strike="noStrike">
              <a:solidFill>
                <a:srgbClr val="000000"/>
              </a:solidFill>
              <a:latin typeface="Trebuchet MS"/>
              <a:ea typeface="Trebuchet MS"/>
              <a:cs typeface="Trebuchet MS"/>
              <a:sym typeface="Trebuchet MS"/>
            </a:endParaRPr>
          </a:p>
        </p:txBody>
      </p:sp>
      <p:pic>
        <p:nvPicPr>
          <p:cNvPr id="264" name="Google Shape;264;g1e1e69e2135_0_198"/>
          <p:cNvPicPr preferRelativeResize="0"/>
          <p:nvPr/>
        </p:nvPicPr>
        <p:blipFill rotWithShape="1">
          <a:blip r:embed="rId4">
            <a:alphaModFix/>
          </a:blip>
          <a:srcRect b="25567" l="0" r="0" t="26080"/>
          <a:stretch/>
        </p:blipFill>
        <p:spPr>
          <a:xfrm>
            <a:off x="2032175" y="2427141"/>
            <a:ext cx="3246120" cy="987176"/>
          </a:xfrm>
          <a:prstGeom prst="rect">
            <a:avLst/>
          </a:prstGeom>
          <a:noFill/>
          <a:ln>
            <a:noFill/>
          </a:ln>
        </p:spPr>
      </p:pic>
      <p:pic>
        <p:nvPicPr>
          <p:cNvPr id="265" name="Google Shape;265;g1e1e69e2135_0_198"/>
          <p:cNvPicPr preferRelativeResize="0"/>
          <p:nvPr/>
        </p:nvPicPr>
        <p:blipFill rotWithShape="1">
          <a:blip r:embed="rId5">
            <a:alphaModFix/>
          </a:blip>
          <a:srcRect b="0" l="0" r="0" t="0"/>
          <a:stretch/>
        </p:blipFill>
        <p:spPr>
          <a:xfrm>
            <a:off x="7145375" y="2468775"/>
            <a:ext cx="4151950" cy="3228150"/>
          </a:xfrm>
          <a:prstGeom prst="rect">
            <a:avLst/>
          </a:prstGeom>
          <a:noFill/>
          <a:ln>
            <a:noFill/>
          </a:ln>
        </p:spPr>
      </p:pic>
      <p:pic>
        <p:nvPicPr>
          <p:cNvPr id="266" name="Google Shape;266;g1e1e69e2135_0_198"/>
          <p:cNvPicPr preferRelativeResize="0"/>
          <p:nvPr/>
        </p:nvPicPr>
        <p:blipFill rotWithShape="1">
          <a:blip r:embed="rId6">
            <a:alphaModFix/>
          </a:blip>
          <a:srcRect b="26746" l="0" r="0" t="28026"/>
          <a:stretch/>
        </p:blipFill>
        <p:spPr>
          <a:xfrm>
            <a:off x="1294763" y="3797800"/>
            <a:ext cx="2365350" cy="452400"/>
          </a:xfrm>
          <a:prstGeom prst="rect">
            <a:avLst/>
          </a:prstGeom>
          <a:noFill/>
          <a:ln>
            <a:noFill/>
          </a:ln>
        </p:spPr>
      </p:pic>
      <p:pic>
        <p:nvPicPr>
          <p:cNvPr id="267" name="Google Shape;267;g1e1e69e2135_0_198"/>
          <p:cNvPicPr preferRelativeResize="0"/>
          <p:nvPr/>
        </p:nvPicPr>
        <p:blipFill rotWithShape="1">
          <a:blip r:embed="rId7">
            <a:alphaModFix/>
          </a:blip>
          <a:srcRect b="26842" l="0" r="0" t="27765"/>
          <a:stretch/>
        </p:blipFill>
        <p:spPr>
          <a:xfrm>
            <a:off x="1293288" y="4368300"/>
            <a:ext cx="2368301" cy="452400"/>
          </a:xfrm>
          <a:prstGeom prst="rect">
            <a:avLst/>
          </a:prstGeom>
          <a:noFill/>
          <a:ln>
            <a:noFill/>
          </a:ln>
        </p:spPr>
      </p:pic>
      <p:pic>
        <p:nvPicPr>
          <p:cNvPr id="268" name="Google Shape;268;g1e1e69e2135_0_198"/>
          <p:cNvPicPr preferRelativeResize="0"/>
          <p:nvPr/>
        </p:nvPicPr>
        <p:blipFill rotWithShape="1">
          <a:blip r:embed="rId8">
            <a:alphaModFix/>
          </a:blip>
          <a:srcRect b="26390" l="10485" r="9346" t="31273"/>
          <a:stretch/>
        </p:blipFill>
        <p:spPr>
          <a:xfrm>
            <a:off x="4018188" y="3815462"/>
            <a:ext cx="1898525" cy="417075"/>
          </a:xfrm>
          <a:prstGeom prst="rect">
            <a:avLst/>
          </a:prstGeom>
          <a:noFill/>
          <a:ln>
            <a:noFill/>
          </a:ln>
        </p:spPr>
      </p:pic>
      <p:pic>
        <p:nvPicPr>
          <p:cNvPr id="269" name="Google Shape;269;g1e1e69e2135_0_198"/>
          <p:cNvPicPr preferRelativeResize="0"/>
          <p:nvPr/>
        </p:nvPicPr>
        <p:blipFill rotWithShape="1">
          <a:blip r:embed="rId9">
            <a:alphaModFix/>
          </a:blip>
          <a:srcRect b="19205" l="10478" r="7270" t="22860"/>
          <a:stretch/>
        </p:blipFill>
        <p:spPr>
          <a:xfrm>
            <a:off x="3993538" y="4385963"/>
            <a:ext cx="1947825" cy="417075"/>
          </a:xfrm>
          <a:prstGeom prst="rect">
            <a:avLst/>
          </a:prstGeom>
          <a:noFill/>
          <a:ln>
            <a:noFill/>
          </a:ln>
        </p:spPr>
      </p:pic>
      <p:pic>
        <p:nvPicPr>
          <p:cNvPr id="270" name="Google Shape;270;g1e1e69e2135_0_198"/>
          <p:cNvPicPr preferRelativeResize="0"/>
          <p:nvPr/>
        </p:nvPicPr>
        <p:blipFill rotWithShape="1">
          <a:blip r:embed="rId10">
            <a:alphaModFix/>
          </a:blip>
          <a:srcRect b="17929" l="0" r="0" t="19248"/>
          <a:stretch/>
        </p:blipFill>
        <p:spPr>
          <a:xfrm>
            <a:off x="2242325" y="5191423"/>
            <a:ext cx="2825825" cy="1112827"/>
          </a:xfrm>
          <a:prstGeom prst="rect">
            <a:avLst/>
          </a:prstGeom>
          <a:noFill/>
          <a:ln>
            <a:noFill/>
          </a:ln>
        </p:spPr>
      </p:pic>
      <p:sp>
        <p:nvSpPr>
          <p:cNvPr id="271" name="Google Shape;271;g1e1e69e2135_0_198"/>
          <p:cNvSpPr/>
          <p:nvPr/>
        </p:nvSpPr>
        <p:spPr>
          <a:xfrm>
            <a:off x="4358900" y="5241650"/>
            <a:ext cx="709200" cy="987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5" name="Shape 275"/>
        <p:cNvGrpSpPr/>
        <p:nvPr/>
      </p:nvGrpSpPr>
      <p:grpSpPr>
        <a:xfrm>
          <a:off x="0" y="0"/>
          <a:ext cx="0" cy="0"/>
          <a:chOff x="0" y="0"/>
          <a:chExt cx="0" cy="0"/>
        </a:xfrm>
      </p:grpSpPr>
      <p:sp>
        <p:nvSpPr>
          <p:cNvPr id="276" name="Google Shape;276;g1e1e69e2135_0_220"/>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7" name="Google Shape;277;g1e1e69e2135_0_220"/>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8" name="Google Shape;278;g1e1e69e2135_0_220"/>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79" name="Google Shape;279;g1e1e69e2135_0_220"/>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280" name="Google Shape;280;g1e1e69e2135_0_220"/>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g1e1e69e2135_0_220"/>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282" name="Google Shape;282;g1e1e69e2135_0_220"/>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g1e1e69e2135_0_220"/>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4" name="Google Shape;284;g1e1e69e2135_0_220"/>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i="0" lang="en-US" sz="2000" u="none" cap="none" strike="noStrike">
                <a:solidFill>
                  <a:srgbClr val="003870"/>
                </a:solidFill>
                <a:latin typeface="Trebuchet MS"/>
                <a:ea typeface="Trebuchet MS"/>
                <a:cs typeface="Trebuchet MS"/>
                <a:sym typeface="Trebuchet MS"/>
              </a:rPr>
              <a:t>Funcionamiento</a:t>
            </a:r>
            <a:endParaRPr b="0" i="0" sz="2000" u="none" cap="none" strike="noStrike">
              <a:solidFill>
                <a:srgbClr val="003870"/>
              </a:solidFill>
              <a:latin typeface="Courier New"/>
              <a:ea typeface="Courier New"/>
              <a:cs typeface="Courier New"/>
              <a:sym typeface="Courier New"/>
            </a:endParaRPr>
          </a:p>
        </p:txBody>
      </p:sp>
      <p:sp>
        <p:nvSpPr>
          <p:cNvPr id="285" name="Google Shape;285;g1e1e69e2135_0_220"/>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6" name="Google Shape;286;g1e1e69e2135_0_220"/>
          <p:cNvSpPr txBox="1"/>
          <p:nvPr/>
        </p:nvSpPr>
        <p:spPr>
          <a:xfrm>
            <a:off x="875175" y="1625338"/>
            <a:ext cx="99930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rebuchet MS"/>
                <a:ea typeface="Trebuchet MS"/>
                <a:cs typeface="Trebuchet MS"/>
                <a:sym typeface="Trebuchet MS"/>
              </a:rPr>
              <a:t>Intuición del funcionamiento.</a:t>
            </a:r>
            <a:endParaRPr b="0" i="0" sz="2000" u="none" cap="none" strike="noStrike">
              <a:solidFill>
                <a:srgbClr val="000000"/>
              </a:solidFill>
              <a:latin typeface="Trebuchet MS"/>
              <a:ea typeface="Trebuchet MS"/>
              <a:cs typeface="Trebuchet MS"/>
              <a:sym typeface="Trebuchet MS"/>
            </a:endParaRPr>
          </a:p>
        </p:txBody>
      </p:sp>
      <p:pic>
        <p:nvPicPr>
          <p:cNvPr id="287" name="Google Shape;287;g1e1e69e2135_0_220"/>
          <p:cNvPicPr preferRelativeResize="0"/>
          <p:nvPr/>
        </p:nvPicPr>
        <p:blipFill rotWithShape="1">
          <a:blip r:embed="rId4">
            <a:alphaModFix/>
          </a:blip>
          <a:srcRect b="0" l="0" r="0" t="0"/>
          <a:stretch/>
        </p:blipFill>
        <p:spPr>
          <a:xfrm>
            <a:off x="4622674" y="3538175"/>
            <a:ext cx="3184650" cy="1996350"/>
          </a:xfrm>
          <a:prstGeom prst="rect">
            <a:avLst/>
          </a:prstGeom>
          <a:noFill/>
          <a:ln>
            <a:noFill/>
          </a:ln>
        </p:spPr>
      </p:pic>
      <p:sp>
        <p:nvSpPr>
          <p:cNvPr id="288" name="Google Shape;288;g1e1e69e2135_0_220"/>
          <p:cNvSpPr txBox="1"/>
          <p:nvPr/>
        </p:nvSpPr>
        <p:spPr>
          <a:xfrm>
            <a:off x="5118275" y="2593875"/>
            <a:ext cx="22128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1" lang="en-US" sz="2000" u="none" cap="none" strike="noStrike">
                <a:solidFill>
                  <a:srgbClr val="000000"/>
                </a:solidFill>
                <a:latin typeface="Trebuchet MS"/>
                <a:ea typeface="Trebuchet MS"/>
                <a:cs typeface="Trebuchet MS"/>
                <a:sym typeface="Trebuchet MS"/>
              </a:rPr>
              <a:t>Función</a:t>
            </a:r>
            <a:endParaRPr b="1" i="1" sz="2000" u="none" cap="none" strike="noStrike">
              <a:solidFill>
                <a:srgbClr val="000000"/>
              </a:solidFill>
              <a:latin typeface="Trebuchet MS"/>
              <a:ea typeface="Trebuchet MS"/>
              <a:cs typeface="Trebuchet MS"/>
              <a:sym typeface="Trebuchet MS"/>
            </a:endParaRPr>
          </a:p>
        </p:txBody>
      </p:sp>
      <p:sp>
        <p:nvSpPr>
          <p:cNvPr id="289" name="Google Shape;289;g1e1e69e2135_0_220"/>
          <p:cNvSpPr txBox="1"/>
          <p:nvPr/>
        </p:nvSpPr>
        <p:spPr>
          <a:xfrm>
            <a:off x="8980575" y="2593875"/>
            <a:ext cx="22128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1" lang="en-US" sz="2000" u="none" cap="none" strike="noStrike">
                <a:solidFill>
                  <a:srgbClr val="000000"/>
                </a:solidFill>
                <a:latin typeface="Trebuchet MS"/>
                <a:ea typeface="Trebuchet MS"/>
                <a:cs typeface="Trebuchet MS"/>
                <a:sym typeface="Trebuchet MS"/>
              </a:rPr>
              <a:t>Información B</a:t>
            </a:r>
            <a:endParaRPr b="1" i="1" sz="2000" u="none" cap="none" strike="noStrike">
              <a:solidFill>
                <a:srgbClr val="000000"/>
              </a:solidFill>
              <a:latin typeface="Trebuchet MS"/>
              <a:ea typeface="Trebuchet MS"/>
              <a:cs typeface="Trebuchet MS"/>
              <a:sym typeface="Trebuchet MS"/>
            </a:endParaRPr>
          </a:p>
        </p:txBody>
      </p:sp>
      <p:sp>
        <p:nvSpPr>
          <p:cNvPr id="290" name="Google Shape;290;g1e1e69e2135_0_220"/>
          <p:cNvSpPr txBox="1"/>
          <p:nvPr/>
        </p:nvSpPr>
        <p:spPr>
          <a:xfrm>
            <a:off x="1255975" y="2598988"/>
            <a:ext cx="22128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1" lang="en-US" sz="2000" u="none" cap="none" strike="noStrike">
                <a:solidFill>
                  <a:srgbClr val="000000"/>
                </a:solidFill>
                <a:latin typeface="Trebuchet MS"/>
                <a:ea typeface="Trebuchet MS"/>
                <a:cs typeface="Trebuchet MS"/>
                <a:sym typeface="Trebuchet MS"/>
              </a:rPr>
              <a:t>Información A</a:t>
            </a:r>
            <a:endParaRPr b="1" i="1" sz="2000" u="none" cap="none" strike="noStrike">
              <a:solidFill>
                <a:srgbClr val="000000"/>
              </a:solidFill>
              <a:latin typeface="Trebuchet MS"/>
              <a:ea typeface="Trebuchet MS"/>
              <a:cs typeface="Trebuchet MS"/>
              <a:sym typeface="Trebuchet MS"/>
            </a:endParaRPr>
          </a:p>
        </p:txBody>
      </p:sp>
      <p:pic>
        <p:nvPicPr>
          <p:cNvPr id="291" name="Google Shape;291;g1e1e69e2135_0_220"/>
          <p:cNvPicPr preferRelativeResize="0"/>
          <p:nvPr/>
        </p:nvPicPr>
        <p:blipFill rotWithShape="1">
          <a:blip r:embed="rId5">
            <a:alphaModFix/>
          </a:blip>
          <a:srcRect b="8845" l="0" r="0" t="14224"/>
          <a:stretch/>
        </p:blipFill>
        <p:spPr>
          <a:xfrm>
            <a:off x="1683650" y="3641175"/>
            <a:ext cx="1498575" cy="1790349"/>
          </a:xfrm>
          <a:prstGeom prst="rect">
            <a:avLst/>
          </a:prstGeom>
          <a:noFill/>
          <a:ln>
            <a:noFill/>
          </a:ln>
        </p:spPr>
      </p:pic>
      <p:pic>
        <p:nvPicPr>
          <p:cNvPr id="292" name="Google Shape;292;g1e1e69e2135_0_220"/>
          <p:cNvPicPr preferRelativeResize="0"/>
          <p:nvPr/>
        </p:nvPicPr>
        <p:blipFill rotWithShape="1">
          <a:blip r:embed="rId6">
            <a:alphaModFix/>
          </a:blip>
          <a:srcRect b="21360" l="21943" r="23820" t="26373"/>
          <a:stretch/>
        </p:blipFill>
        <p:spPr>
          <a:xfrm>
            <a:off x="9389463" y="4114988"/>
            <a:ext cx="1395024" cy="842725"/>
          </a:xfrm>
          <a:prstGeom prst="rect">
            <a:avLst/>
          </a:prstGeom>
          <a:noFill/>
          <a:ln>
            <a:noFill/>
          </a:ln>
        </p:spPr>
      </p:pic>
      <p:cxnSp>
        <p:nvCxnSpPr>
          <p:cNvPr id="293" name="Google Shape;293;g1e1e69e2135_0_220"/>
          <p:cNvCxnSpPr>
            <a:stCxn id="291" idx="3"/>
            <a:endCxn id="287" idx="1"/>
          </p:cNvCxnSpPr>
          <p:nvPr/>
        </p:nvCxnSpPr>
        <p:spPr>
          <a:xfrm>
            <a:off x="3182225" y="4536350"/>
            <a:ext cx="1440300" cy="0"/>
          </a:xfrm>
          <a:prstGeom prst="straightConnector1">
            <a:avLst/>
          </a:prstGeom>
          <a:noFill/>
          <a:ln cap="flat" cmpd="sng" w="28575">
            <a:solidFill>
              <a:schemeClr val="dk1"/>
            </a:solidFill>
            <a:prstDash val="solid"/>
            <a:round/>
            <a:headEnd len="sm" w="sm" type="none"/>
            <a:tailEnd len="med" w="med" type="triangle"/>
          </a:ln>
        </p:spPr>
      </p:cxnSp>
      <p:cxnSp>
        <p:nvCxnSpPr>
          <p:cNvPr id="294" name="Google Shape;294;g1e1e69e2135_0_220"/>
          <p:cNvCxnSpPr>
            <a:stCxn id="287" idx="3"/>
            <a:endCxn id="292" idx="1"/>
          </p:cNvCxnSpPr>
          <p:nvPr/>
        </p:nvCxnSpPr>
        <p:spPr>
          <a:xfrm>
            <a:off x="7807324" y="4536350"/>
            <a:ext cx="1582200" cy="0"/>
          </a:xfrm>
          <a:prstGeom prst="straightConnector1">
            <a:avLst/>
          </a:prstGeom>
          <a:noFill/>
          <a:ln cap="flat" cmpd="sng" w="28575">
            <a:solidFill>
              <a:schemeClr val="dk1"/>
            </a:solidFill>
            <a:prstDash val="solid"/>
            <a:round/>
            <a:headEnd len="sm" w="sm"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2022-07-17T16:15:25Z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