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94" r:id="rId2"/>
    <p:sldId id="295" r:id="rId3"/>
    <p:sldId id="296" r:id="rId4"/>
  </p:sldIdLst>
  <p:sldSz cx="12192000" cy="6858000"/>
  <p:notesSz cx="12192000" cy="6858000"/>
  <p:embeddedFontLst>
    <p:embeddedFont>
      <p:font typeface="Calibri" panose="020F0502020204030204" pitchFamily="34" charset="0"/>
      <p:regular r:id="rId6"/>
      <p:bold r:id="rId7"/>
      <p:italic r:id="rId8"/>
      <p:boldItalic r:id="rId9"/>
    </p:embeddedFont>
    <p:embeddedFont>
      <p:font typeface="Cormorant Light" panose="020B0604020202020204" charset="0"/>
      <p:regular r:id="rId10"/>
      <p:bold r:id="rId11"/>
      <p:italic r:id="rId12"/>
      <p:boldItalic r:id="rId13"/>
    </p:embeddedFont>
    <p:embeddedFont>
      <p:font typeface="Oswald" panose="00000500000000000000" pitchFamily="2" charset="0"/>
      <p:regular r:id="rId14"/>
      <p:bold r:id="rId15"/>
    </p:embeddedFont>
    <p:embeddedFont>
      <p:font typeface="Oswald SemiBold" panose="00000700000000000000" pitchFamily="2" charset="0"/>
      <p:regular r:id="rId16"/>
      <p:bold r:id="rId17"/>
    </p:embeddedFont>
    <p:embeddedFont>
      <p:font typeface="Trebuchet MS" panose="020B0603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8" roundtripDataSignature="AMtx7miTpSvZ+1FEn0KPBq9zg4F8MinU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16.fntdata"/><Relationship Id="rId89" Type="http://schemas.openxmlformats.org/officeDocument/2006/relationships/presProps" Target="presProp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font" Target="fonts/font15.fntdata"/><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90" Type="http://schemas.openxmlformats.org/officeDocument/2006/relationships/viewProps" Target="viewProps.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e1e69e2135_0_34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9" name="Google Shape;849;g1e1e69e2135_0_34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e1e69e2624_0_11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5" name="Google Shape;865;g1e1e69e2624_0_1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1e1e69e2624_0_17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2" name="Google Shape;882;g1e1e69e2624_0_17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6"/>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6"/>
          <p:cNvSpPr txBox="1">
            <a:spLocks noGrp="1"/>
          </p:cNvSpPr>
          <p:nvPr>
            <p:ph type="body" idx="1"/>
          </p:nvPr>
        </p:nvSpPr>
        <p:spPr>
          <a:xfrm>
            <a:off x="925071" y="2583713"/>
            <a:ext cx="10341857" cy="390906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8" name="Google Shape;28;p46"/>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 name="Google Shape;29;p46"/>
          <p:cNvPicPr preferRelativeResize="0"/>
          <p:nvPr/>
        </p:nvPicPr>
        <p:blipFill rotWithShape="1">
          <a:blip r:embed="rId2">
            <a:alphaModFix/>
          </a:blip>
          <a:srcRect b="10486"/>
          <a:stretch/>
        </p:blipFill>
        <p:spPr>
          <a:xfrm>
            <a:off x="1112945" y="267945"/>
            <a:ext cx="2711809" cy="664341"/>
          </a:xfrm>
          <a:prstGeom prst="rect">
            <a:avLst/>
          </a:prstGeom>
          <a:noFill/>
          <a:ln>
            <a:noFill/>
          </a:ln>
        </p:spPr>
      </p:pic>
      <p:pic>
        <p:nvPicPr>
          <p:cNvPr id="30" name="Google Shape;30;p46" descr="OTRA – Observatorio de Transparencia Umanizales"/>
          <p:cNvPicPr preferRelativeResize="0"/>
          <p:nvPr/>
        </p:nvPicPr>
        <p:blipFill rotWithShape="1">
          <a:blip r:embed="rId3">
            <a:alphaModFix/>
          </a:blip>
          <a:srcRect t="12270" b="10521"/>
          <a:stretch/>
        </p:blipFill>
        <p:spPr>
          <a:xfrm>
            <a:off x="0" y="0"/>
            <a:ext cx="1203811" cy="929443"/>
          </a:xfrm>
          <a:prstGeom prst="rect">
            <a:avLst/>
          </a:prstGeom>
          <a:noFill/>
          <a:ln>
            <a:noFill/>
          </a:ln>
        </p:spPr>
      </p:pic>
      <p:sp>
        <p:nvSpPr>
          <p:cNvPr id="31" name="Google Shape;31;p46"/>
          <p:cNvSpPr/>
          <p:nvPr/>
        </p:nvSpPr>
        <p:spPr>
          <a:xfrm>
            <a:off x="3824754" y="362992"/>
            <a:ext cx="1918003" cy="56645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objetos 11">
  <p:cSld name="OBJECT_12">
    <p:spTree>
      <p:nvGrpSpPr>
        <p:cNvPr id="1" name="Shape 80"/>
        <p:cNvGrpSpPr/>
        <p:nvPr/>
      </p:nvGrpSpPr>
      <p:grpSpPr>
        <a:xfrm>
          <a:off x="0" y="0"/>
          <a:ext cx="0" cy="0"/>
          <a:chOff x="0" y="0"/>
          <a:chExt cx="0" cy="0"/>
        </a:xfrm>
      </p:grpSpPr>
      <p:sp>
        <p:nvSpPr>
          <p:cNvPr id="81" name="Google Shape;81;g13d738efa72_0_3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g13d738efa72_0_3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83" name="Google Shape;83;g13d738efa72_0_3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g13d738efa72_0_3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g13d738efa72_0_31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objetos 2">
  <p:cSld name="OBJECT_3">
    <p:spTree>
      <p:nvGrpSpPr>
        <p:cNvPr id="1" name="Shape 86"/>
        <p:cNvGrpSpPr/>
        <p:nvPr/>
      </p:nvGrpSpPr>
      <p:grpSpPr>
        <a:xfrm>
          <a:off x="0" y="0"/>
          <a:ext cx="0" cy="0"/>
          <a:chOff x="0" y="0"/>
          <a:chExt cx="0" cy="0"/>
        </a:xfrm>
      </p:grpSpPr>
      <p:sp>
        <p:nvSpPr>
          <p:cNvPr id="87" name="Google Shape;87;gf4846aa7dd_0_5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gf4846aa7dd_0_52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89" name="Google Shape;89;gf4846aa7dd_0_5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gf4846aa7dd_0_5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gf4846aa7dd_0_524"/>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5">
  <p:cSld name="OBJECT_6">
    <p:spTree>
      <p:nvGrpSpPr>
        <p:cNvPr id="1" name="Shape 92"/>
        <p:cNvGrpSpPr/>
        <p:nvPr/>
      </p:nvGrpSpPr>
      <p:grpSpPr>
        <a:xfrm>
          <a:off x="0" y="0"/>
          <a:ext cx="0" cy="0"/>
          <a:chOff x="0" y="0"/>
          <a:chExt cx="0" cy="0"/>
        </a:xfrm>
      </p:grpSpPr>
      <p:sp>
        <p:nvSpPr>
          <p:cNvPr id="93" name="Google Shape;93;gf4846aa7dd_0_117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f4846aa7dd_0_117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95" name="Google Shape;95;gf4846aa7dd_0_117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gf4846aa7dd_0_117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gf4846aa7dd_0_117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8">
  <p:cSld name="OBJECT_9">
    <p:spTree>
      <p:nvGrpSpPr>
        <p:cNvPr id="1" name="Shape 98"/>
        <p:cNvGrpSpPr/>
        <p:nvPr/>
      </p:nvGrpSpPr>
      <p:grpSpPr>
        <a:xfrm>
          <a:off x="0" y="0"/>
          <a:ext cx="0" cy="0"/>
          <a:chOff x="0" y="0"/>
          <a:chExt cx="0" cy="0"/>
        </a:xfrm>
      </p:grpSpPr>
      <p:sp>
        <p:nvSpPr>
          <p:cNvPr id="99" name="Google Shape;99;gf4846aa7dd_0_19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gf4846aa7dd_0_19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01" name="Google Shape;101;gf4846aa7dd_0_19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gf4846aa7dd_0_19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gf4846aa7dd_0_1922"/>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7">
  <p:cSld name="OBJECT_8">
    <p:spTree>
      <p:nvGrpSpPr>
        <p:cNvPr id="1" name="Shape 104"/>
        <p:cNvGrpSpPr/>
        <p:nvPr/>
      </p:nvGrpSpPr>
      <p:grpSpPr>
        <a:xfrm>
          <a:off x="0" y="0"/>
          <a:ext cx="0" cy="0"/>
          <a:chOff x="0" y="0"/>
          <a:chExt cx="0" cy="0"/>
        </a:xfrm>
      </p:grpSpPr>
      <p:sp>
        <p:nvSpPr>
          <p:cNvPr id="105" name="Google Shape;105;gf4846aa7dd_0_165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gf4846aa7dd_0_165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07" name="Google Shape;107;gf4846aa7dd_0_165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gf4846aa7dd_0_165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gf4846aa7dd_0_1655"/>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objetos 12">
  <p:cSld name="OBJECT_13">
    <p:spTree>
      <p:nvGrpSpPr>
        <p:cNvPr id="1" name="Shape 110"/>
        <p:cNvGrpSpPr/>
        <p:nvPr/>
      </p:nvGrpSpPr>
      <p:grpSpPr>
        <a:xfrm>
          <a:off x="0" y="0"/>
          <a:ext cx="0" cy="0"/>
          <a:chOff x="0" y="0"/>
          <a:chExt cx="0" cy="0"/>
        </a:xfrm>
      </p:grpSpPr>
      <p:sp>
        <p:nvSpPr>
          <p:cNvPr id="111" name="Google Shape;111;g13d738efa72_0_768"/>
          <p:cNvSpPr txBox="1">
            <a:spLocks noGrp="1"/>
          </p:cNvSpPr>
          <p:nvPr>
            <p:ph type="title"/>
          </p:nvPr>
        </p:nvSpPr>
        <p:spPr>
          <a:xfrm>
            <a:off x="838200" y="8372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4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g13d738efa72_0_768"/>
          <p:cNvSpPr txBox="1">
            <a:spLocks noGrp="1"/>
          </p:cNvSpPr>
          <p:nvPr>
            <p:ph type="body" idx="1"/>
          </p:nvPr>
        </p:nvSpPr>
        <p:spPr>
          <a:xfrm>
            <a:off x="838200" y="2162925"/>
            <a:ext cx="10515600" cy="43512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3" name="Google Shape;113;g13d738efa72_0_7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Cormorant Light"/>
                <a:ea typeface="Cormorant Light"/>
                <a:cs typeface="Cormorant Light"/>
                <a:sym typeface="Cormorant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3">
  <p:cSld name="OBJECT_4">
    <p:spTree>
      <p:nvGrpSpPr>
        <p:cNvPr id="1" name="Shape 114"/>
        <p:cNvGrpSpPr/>
        <p:nvPr/>
      </p:nvGrpSpPr>
      <p:grpSpPr>
        <a:xfrm>
          <a:off x="0" y="0"/>
          <a:ext cx="0" cy="0"/>
          <a:chOff x="0" y="0"/>
          <a:chExt cx="0" cy="0"/>
        </a:xfrm>
      </p:grpSpPr>
      <p:sp>
        <p:nvSpPr>
          <p:cNvPr id="115" name="Google Shape;115;gf4846aa7dd_0_6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gf4846aa7dd_0_6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17" name="Google Shape;117;gf4846aa7dd_0_6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f4846aa7dd_0_6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gf4846aa7dd_0_641"/>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0"/>
        <p:cNvGrpSpPr/>
        <p:nvPr/>
      </p:nvGrpSpPr>
      <p:grpSpPr>
        <a:xfrm>
          <a:off x="0" y="0"/>
          <a:ext cx="0" cy="0"/>
          <a:chOff x="0" y="0"/>
          <a:chExt cx="0" cy="0"/>
        </a:xfrm>
      </p:grpSpPr>
      <p:sp>
        <p:nvSpPr>
          <p:cNvPr id="121" name="Google Shape;121;p49"/>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9"/>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26"/>
        <p:cNvGrpSpPr/>
        <p:nvPr/>
      </p:nvGrpSpPr>
      <p:grpSpPr>
        <a:xfrm>
          <a:off x="0" y="0"/>
          <a:ext cx="0" cy="0"/>
          <a:chOff x="0" y="0"/>
          <a:chExt cx="0" cy="0"/>
        </a:xfrm>
      </p:grpSpPr>
      <p:sp>
        <p:nvSpPr>
          <p:cNvPr id="127" name="Google Shape;127;gf4846aa7dd_0_118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gf4846aa7dd_0_118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9" name="Google Shape;129;gf4846aa7dd_0_118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0" name="Google Shape;130;gf4846aa7dd_0_118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1" name="Google Shape;131;gf4846aa7dd_0_118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2" name="Google Shape;132;gf4846aa7dd_0_118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f4846aa7dd_0_118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gf4846aa7dd_0_1184"/>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objetos 6">
  <p:cSld name="OBJECT_7">
    <p:spTree>
      <p:nvGrpSpPr>
        <p:cNvPr id="1" name="Shape 135"/>
        <p:cNvGrpSpPr/>
        <p:nvPr/>
      </p:nvGrpSpPr>
      <p:grpSpPr>
        <a:xfrm>
          <a:off x="0" y="0"/>
          <a:ext cx="0" cy="0"/>
          <a:chOff x="0" y="0"/>
          <a:chExt cx="0" cy="0"/>
        </a:xfrm>
      </p:grpSpPr>
      <p:sp>
        <p:nvSpPr>
          <p:cNvPr id="136" name="Google Shape;136;gf4846aa7dd_0_15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gf4846aa7dd_0_150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8" name="Google Shape;138;gf4846aa7dd_0_150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f4846aa7dd_0_150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f4846aa7dd_0_150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47"/>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37" name="Google Shape;37;p47"/>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8" name="Google Shape;38;p47"/>
          <p:cNvPicPr preferRelativeResize="0"/>
          <p:nvPr/>
        </p:nvPicPr>
        <p:blipFill rotWithShape="1">
          <a:blip r:embed="rId2">
            <a:alphaModFix/>
          </a:blip>
          <a:srcRect b="10486"/>
          <a:stretch/>
        </p:blipFill>
        <p:spPr>
          <a:xfrm>
            <a:off x="1112945" y="267945"/>
            <a:ext cx="2711809" cy="664341"/>
          </a:xfrm>
          <a:prstGeom prst="rect">
            <a:avLst/>
          </a:prstGeom>
          <a:noFill/>
          <a:ln>
            <a:noFill/>
          </a:ln>
        </p:spPr>
      </p:pic>
      <p:pic>
        <p:nvPicPr>
          <p:cNvPr id="39" name="Google Shape;39;p47" descr="OTRA – Observatorio de Transparencia Umanizales"/>
          <p:cNvPicPr preferRelativeResize="0"/>
          <p:nvPr/>
        </p:nvPicPr>
        <p:blipFill rotWithShape="1">
          <a:blip r:embed="rId3">
            <a:alphaModFix/>
          </a:blip>
          <a:srcRect t="12270" b="10521"/>
          <a:stretch/>
        </p:blipFill>
        <p:spPr>
          <a:xfrm>
            <a:off x="0" y="0"/>
            <a:ext cx="1203811" cy="929443"/>
          </a:xfrm>
          <a:prstGeom prst="rect">
            <a:avLst/>
          </a:prstGeom>
          <a:noFill/>
          <a:ln>
            <a:noFill/>
          </a:ln>
        </p:spPr>
      </p:pic>
      <p:sp>
        <p:nvSpPr>
          <p:cNvPr id="40" name="Google Shape;40;p47"/>
          <p:cNvSpPr/>
          <p:nvPr/>
        </p:nvSpPr>
        <p:spPr>
          <a:xfrm>
            <a:off x="3824754" y="362992"/>
            <a:ext cx="1918003" cy="56645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objetos 9">
  <p:cSld name="OBJECT_10">
    <p:spTree>
      <p:nvGrpSpPr>
        <p:cNvPr id="1" name="Shape 141"/>
        <p:cNvGrpSpPr/>
        <p:nvPr/>
      </p:nvGrpSpPr>
      <p:grpSpPr>
        <a:xfrm>
          <a:off x="0" y="0"/>
          <a:ext cx="0" cy="0"/>
          <a:chOff x="0" y="0"/>
          <a:chExt cx="0" cy="0"/>
        </a:xfrm>
      </p:grpSpPr>
      <p:sp>
        <p:nvSpPr>
          <p:cNvPr id="142" name="Google Shape;142;g13d738efa72_0_8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13d738efa72_0_8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44" name="Google Shape;144;g13d738efa72_0_8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g13d738efa72_0_8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g13d738efa72_0_8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OBJECT_1">
    <p:spTree>
      <p:nvGrpSpPr>
        <p:cNvPr id="1" name="Shape 41"/>
        <p:cNvGrpSpPr/>
        <p:nvPr/>
      </p:nvGrpSpPr>
      <p:grpSpPr>
        <a:xfrm>
          <a:off x="0" y="0"/>
          <a:ext cx="0" cy="0"/>
          <a:chOff x="0" y="0"/>
          <a:chExt cx="0" cy="0"/>
        </a:xfrm>
      </p:grpSpPr>
      <p:sp>
        <p:nvSpPr>
          <p:cNvPr id="42" name="Google Shape;42;gf4846aa7dd_0_3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gf4846aa7dd_0_32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44" name="Google Shape;44;gf4846aa7dd_0_3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f4846aa7dd_0_3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f4846aa7dd_0_329"/>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g13d738efa72_0_77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9" name="Google Shape;49;g13d738efa72_0_77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50" name="Google Shape;50;g13d738efa72_0_774"/>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erpo de texto">
  <p:cSld name="Cuerpo de texto">
    <p:spTree>
      <p:nvGrpSpPr>
        <p:cNvPr id="1" name="Shape 51"/>
        <p:cNvGrpSpPr/>
        <p:nvPr/>
      </p:nvGrpSpPr>
      <p:grpSpPr>
        <a:xfrm>
          <a:off x="0" y="0"/>
          <a:ext cx="0" cy="0"/>
          <a:chOff x="0" y="0"/>
          <a:chExt cx="0" cy="0"/>
        </a:xfrm>
      </p:grpSpPr>
      <p:sp>
        <p:nvSpPr>
          <p:cNvPr id="52" name="Google Shape;52;gf4846aa7dd_0_83"/>
          <p:cNvSpPr txBox="1">
            <a:spLocks noGrp="1"/>
          </p:cNvSpPr>
          <p:nvPr>
            <p:ph type="title"/>
          </p:nvPr>
        </p:nvSpPr>
        <p:spPr>
          <a:xfrm>
            <a:off x="838200" y="128141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AFAA"/>
              </a:buClr>
              <a:buSzPts val="3400"/>
              <a:buFont typeface="Arial"/>
              <a:buNone/>
              <a:defRPr sz="3400">
                <a:solidFill>
                  <a:srgbClr val="00AF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gf4846aa7dd_0_83"/>
          <p:cNvSpPr txBox="1">
            <a:spLocks noGrp="1"/>
          </p:cNvSpPr>
          <p:nvPr>
            <p:ph type="body" idx="1"/>
          </p:nvPr>
        </p:nvSpPr>
        <p:spPr>
          <a:xfrm>
            <a:off x="838200" y="2606978"/>
            <a:ext cx="10515600" cy="36129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gf4846aa7dd_0_8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1">
  <p:cSld name="OBJECT_2">
    <p:spTree>
      <p:nvGrpSpPr>
        <p:cNvPr id="1" name="Shape 55"/>
        <p:cNvGrpSpPr/>
        <p:nvPr/>
      </p:nvGrpSpPr>
      <p:grpSpPr>
        <a:xfrm>
          <a:off x="0" y="0"/>
          <a:ext cx="0" cy="0"/>
          <a:chOff x="0" y="0"/>
          <a:chExt cx="0" cy="0"/>
        </a:xfrm>
      </p:grpSpPr>
      <p:sp>
        <p:nvSpPr>
          <p:cNvPr id="56" name="Google Shape;56;gf4846aa7dd_0_43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f4846aa7dd_0_43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58" name="Google Shape;58;gf4846aa7dd_0_4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f4846aa7dd_0_4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gf4846aa7dd_0_430"/>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1"/>
        <p:cNvGrpSpPr/>
        <p:nvPr/>
      </p:nvGrpSpPr>
      <p:grpSpPr>
        <a:xfrm>
          <a:off x="0" y="0"/>
          <a:ext cx="0" cy="0"/>
          <a:chOff x="0" y="0"/>
          <a:chExt cx="0" cy="0"/>
        </a:xfrm>
      </p:grpSpPr>
      <p:sp>
        <p:nvSpPr>
          <p:cNvPr id="62" name="Google Shape;62;p48"/>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8"/>
          <p:cNvSpPr txBox="1">
            <a:spLocks noGrp="1"/>
          </p:cNvSpPr>
          <p:nvPr>
            <p:ph type="body" idx="1"/>
          </p:nvPr>
        </p:nvSpPr>
        <p:spPr>
          <a:xfrm>
            <a:off x="911225" y="2583713"/>
            <a:ext cx="4856480" cy="390906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800" b="1" i="0">
                <a:solidFill>
                  <a:schemeClr val="dk1"/>
                </a:solidFill>
                <a:latin typeface="Trebuchet MS"/>
                <a:ea typeface="Trebuchet MS"/>
                <a:cs typeface="Trebuchet MS"/>
                <a:sym typeface="Trebuchet MS"/>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48"/>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objetos 4">
  <p:cSld name="OBJECT_5">
    <p:spTree>
      <p:nvGrpSpPr>
        <p:cNvPr id="1" name="Shape 68"/>
        <p:cNvGrpSpPr/>
        <p:nvPr/>
      </p:nvGrpSpPr>
      <p:grpSpPr>
        <a:xfrm>
          <a:off x="0" y="0"/>
          <a:ext cx="0" cy="0"/>
          <a:chOff x="0" y="0"/>
          <a:chExt cx="0" cy="0"/>
        </a:xfrm>
      </p:grpSpPr>
      <p:sp>
        <p:nvSpPr>
          <p:cNvPr id="69" name="Google Shape;69;gf4846aa7dd_0_75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f4846aa7dd_0_75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71" name="Google Shape;71;gf4846aa7dd_0_7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f4846aa7dd_0_7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gf4846aa7dd_0_750"/>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objetos 10">
  <p:cSld name="OBJECT_11">
    <p:spTree>
      <p:nvGrpSpPr>
        <p:cNvPr id="1" name="Shape 74"/>
        <p:cNvGrpSpPr/>
        <p:nvPr/>
      </p:nvGrpSpPr>
      <p:grpSpPr>
        <a:xfrm>
          <a:off x="0" y="0"/>
          <a:ext cx="0" cy="0"/>
          <a:chOff x="0" y="0"/>
          <a:chExt cx="0" cy="0"/>
        </a:xfrm>
      </p:grpSpPr>
      <p:sp>
        <p:nvSpPr>
          <p:cNvPr id="75" name="Google Shape;75;g13d738efa72_0_19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3d738efa72_0_19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77" name="Google Shape;77;g13d738efa72_0_19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13d738efa72_0_19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13d738efa72_0_196"/>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4"/>
          <p:cNvSpPr/>
          <p:nvPr/>
        </p:nvSpPr>
        <p:spPr>
          <a:xfrm>
            <a:off x="9377361" y="6415087"/>
            <a:ext cx="2814955" cy="443230"/>
          </a:xfrm>
          <a:custGeom>
            <a:avLst/>
            <a:gdLst/>
            <a:ahLst/>
            <a:cxnLst/>
            <a:rect l="l" t="t" r="r" b="b"/>
            <a:pathLst>
              <a:path w="2814954" h="443229" extrusionOk="0">
                <a:moveTo>
                  <a:pt x="0" y="0"/>
                </a:moveTo>
                <a:lnTo>
                  <a:pt x="2814636" y="0"/>
                </a:lnTo>
                <a:lnTo>
                  <a:pt x="2814636" y="442912"/>
                </a:lnTo>
                <a:lnTo>
                  <a:pt x="0" y="442912"/>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44"/>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44"/>
          <p:cNvSpPr/>
          <p:nvPr/>
        </p:nvSpPr>
        <p:spPr>
          <a:xfrm>
            <a:off x="9501186" y="6510336"/>
            <a:ext cx="252729" cy="252729"/>
          </a:xfrm>
          <a:custGeom>
            <a:avLst/>
            <a:gdLst/>
            <a:ahLst/>
            <a:cxnLst/>
            <a:rect l="l" t="t" r="r" b="b"/>
            <a:pathLst>
              <a:path w="252729" h="252729" extrusionOk="0">
                <a:moveTo>
                  <a:pt x="0" y="0"/>
                </a:moveTo>
                <a:lnTo>
                  <a:pt x="252411" y="0"/>
                </a:lnTo>
                <a:lnTo>
                  <a:pt x="252411" y="252412"/>
                </a:lnTo>
                <a:lnTo>
                  <a:pt x="0" y="252412"/>
                </a:lnTo>
                <a:lnTo>
                  <a:pt x="0" y="0"/>
                </a:lnTo>
                <a:close/>
              </a:path>
            </a:pathLst>
          </a:custGeom>
          <a:solidFill>
            <a:srgbClr val="FCDE6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44"/>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400" b="0" i="0" u="none" strike="noStrike" cap="none">
                <a:solidFill>
                  <a:srgbClr val="00AEAA"/>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44"/>
          <p:cNvSpPr txBox="1">
            <a:spLocks noGrp="1"/>
          </p:cNvSpPr>
          <p:nvPr>
            <p:ph type="body" idx="1"/>
          </p:nvPr>
        </p:nvSpPr>
        <p:spPr>
          <a:xfrm>
            <a:off x="925071" y="2583713"/>
            <a:ext cx="10341857" cy="390906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4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4" name="Google Shape;14;p44"/>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 name="Google Shape;15;p44"/>
          <p:cNvPicPr preferRelativeResize="0"/>
          <p:nvPr/>
        </p:nvPicPr>
        <p:blipFill rotWithShape="1">
          <a:blip r:embed="rId22">
            <a:alphaModFix/>
          </a:blip>
          <a:srcRect b="10486"/>
          <a:stretch/>
        </p:blipFill>
        <p:spPr>
          <a:xfrm>
            <a:off x="1112945" y="267945"/>
            <a:ext cx="2711809" cy="664341"/>
          </a:xfrm>
          <a:prstGeom prst="rect">
            <a:avLst/>
          </a:prstGeom>
          <a:noFill/>
          <a:ln>
            <a:noFill/>
          </a:ln>
        </p:spPr>
      </p:pic>
      <p:pic>
        <p:nvPicPr>
          <p:cNvPr id="16" name="Google Shape;16;p44" descr="OTRA – Observatorio de Transparencia Umanizales"/>
          <p:cNvPicPr preferRelativeResize="0"/>
          <p:nvPr/>
        </p:nvPicPr>
        <p:blipFill rotWithShape="1">
          <a:blip r:embed="rId23">
            <a:alphaModFix/>
          </a:blip>
          <a:srcRect t="12270" b="10521"/>
          <a:stretch/>
        </p:blipFill>
        <p:spPr>
          <a:xfrm>
            <a:off x="0" y="0"/>
            <a:ext cx="1203811" cy="929443"/>
          </a:xfrm>
          <a:prstGeom prst="rect">
            <a:avLst/>
          </a:prstGeom>
          <a:noFill/>
          <a:ln>
            <a:noFill/>
          </a:ln>
        </p:spPr>
      </p:pic>
      <p:sp>
        <p:nvSpPr>
          <p:cNvPr id="17" name="Google Shape;17;p44"/>
          <p:cNvSpPr/>
          <p:nvPr/>
        </p:nvSpPr>
        <p:spPr>
          <a:xfrm>
            <a:off x="3824754" y="362992"/>
            <a:ext cx="1918003" cy="566451"/>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50"/>
        <p:cNvGrpSpPr/>
        <p:nvPr/>
      </p:nvGrpSpPr>
      <p:grpSpPr>
        <a:xfrm>
          <a:off x="0" y="0"/>
          <a:ext cx="0" cy="0"/>
          <a:chOff x="0" y="0"/>
          <a:chExt cx="0" cy="0"/>
        </a:xfrm>
      </p:grpSpPr>
      <p:sp>
        <p:nvSpPr>
          <p:cNvPr id="851" name="Google Shape;851;g1e1e69e2135_0_348"/>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852" name="Google Shape;852;g1e1e69e2135_0_348"/>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853" name="Google Shape;853;g1e1e69e2135_0_348"/>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g1e1e69e2135_0_348"/>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855" name="Google Shape;855;g1e1e69e2135_0_348"/>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g1e1e69e2135_0_348"/>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7" name="Google Shape;857;g1e1e69e2135_0_348"/>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1" i="0" u="none" strike="noStrike" cap="none">
                <a:solidFill>
                  <a:srgbClr val="003870"/>
                </a:solidFill>
                <a:latin typeface="Trebuchet MS"/>
                <a:ea typeface="Trebuchet MS"/>
                <a:cs typeface="Trebuchet MS"/>
                <a:sym typeface="Trebuchet MS"/>
              </a:rPr>
              <a:t>Funciones Java</a:t>
            </a:r>
            <a:endParaRPr sz="2000" b="0" i="0" u="none" strike="noStrike" cap="none">
              <a:solidFill>
                <a:srgbClr val="003870"/>
              </a:solidFill>
              <a:latin typeface="Courier New"/>
              <a:ea typeface="Courier New"/>
              <a:cs typeface="Courier New"/>
              <a:sym typeface="Courier New"/>
            </a:endParaRPr>
          </a:p>
        </p:txBody>
      </p:sp>
      <p:sp>
        <p:nvSpPr>
          <p:cNvPr id="858" name="Google Shape;858;g1e1e69e2135_0_348"/>
          <p:cNvSpPr txBox="1"/>
          <p:nvPr/>
        </p:nvSpPr>
        <p:spPr>
          <a:xfrm>
            <a:off x="744100" y="2456850"/>
            <a:ext cx="4155300" cy="29553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rebuchet MS"/>
                <a:ea typeface="Trebuchet MS"/>
                <a:cs typeface="Trebuchet MS"/>
                <a:sym typeface="Trebuchet MS"/>
              </a:rPr>
              <a:t>En Java, puedes definir funciones (métodos) antes o después del método </a:t>
            </a:r>
            <a:r>
              <a:rPr lang="en-US" sz="2000" b="1" i="0" u="none" strike="noStrike" cap="none">
                <a:solidFill>
                  <a:srgbClr val="FF0000"/>
                </a:solidFill>
                <a:latin typeface="Courier New"/>
                <a:ea typeface="Courier New"/>
                <a:cs typeface="Courier New"/>
                <a:sym typeface="Courier New"/>
              </a:rPr>
              <a:t>public static void main(String[] args)</a:t>
            </a:r>
            <a:r>
              <a:rPr lang="en-US" sz="2000" b="0" i="0" u="none" strike="noStrike" cap="none">
                <a:solidFill>
                  <a:schemeClr val="dk1"/>
                </a:solidFill>
                <a:latin typeface="Trebuchet MS"/>
                <a:ea typeface="Trebuchet MS"/>
                <a:cs typeface="Trebuchet MS"/>
                <a:sym typeface="Trebuchet MS"/>
              </a:rPr>
              <a:t>, y esto no afecta la funcionalidad del programa. Sin embargo, la posición de la función en el código puede afectar la legibilidad y la estructura de tu programa.</a:t>
            </a:r>
            <a:endParaRPr sz="2000" b="1" i="0" u="none" strike="noStrike" cap="none">
              <a:solidFill>
                <a:schemeClr val="dk1"/>
              </a:solidFill>
              <a:latin typeface="Trebuchet MS"/>
              <a:ea typeface="Trebuchet MS"/>
              <a:cs typeface="Trebuchet MS"/>
              <a:sym typeface="Trebuchet MS"/>
            </a:endParaRPr>
          </a:p>
        </p:txBody>
      </p:sp>
      <p:sp>
        <p:nvSpPr>
          <p:cNvPr id="859" name="Google Shape;859;g1e1e69e2135_0_348"/>
          <p:cNvSpPr txBox="1"/>
          <p:nvPr/>
        </p:nvSpPr>
        <p:spPr>
          <a:xfrm>
            <a:off x="5637500" y="1065175"/>
            <a:ext cx="6054000" cy="2555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2E95D3"/>
                </a:solidFill>
                <a:latin typeface="Courier New"/>
                <a:ea typeface="Courier New"/>
                <a:cs typeface="Courier New"/>
                <a:sym typeface="Courier New"/>
              </a:rPr>
              <a:t>public</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class</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F22C3D"/>
                </a:solidFill>
                <a:latin typeface="Courier New"/>
                <a:ea typeface="Courier New"/>
                <a:cs typeface="Courier New"/>
                <a:sym typeface="Courier New"/>
              </a:rPr>
              <a:t>Ejemplo</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public</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static</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DF3079"/>
                </a:solidFill>
                <a:latin typeface="Courier New"/>
                <a:ea typeface="Courier New"/>
                <a:cs typeface="Courier New"/>
                <a:sym typeface="Courier New"/>
              </a:rPr>
              <a:t>int</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F22C3D"/>
                </a:solidFill>
                <a:latin typeface="Courier New"/>
                <a:ea typeface="Courier New"/>
                <a:cs typeface="Courier New"/>
                <a:sym typeface="Courier New"/>
              </a:rPr>
              <a:t>suma</a:t>
            </a:r>
            <a:r>
              <a:rPr lang="en-US" sz="1400" b="1" i="0" u="none" strike="noStrike" cap="none">
                <a:solidFill>
                  <a:schemeClr val="dk1"/>
                </a:solidFill>
                <a:latin typeface="Courier New"/>
                <a:ea typeface="Courier New"/>
                <a:cs typeface="Courier New"/>
                <a:sym typeface="Courier New"/>
              </a:rPr>
              <a:t>(</a:t>
            </a:r>
            <a:r>
              <a:rPr lang="en-US" sz="1400" b="1" i="0" u="none" strike="noStrike" cap="none">
                <a:solidFill>
                  <a:srgbClr val="DF3079"/>
                </a:solidFill>
                <a:latin typeface="Courier New"/>
                <a:ea typeface="Courier New"/>
                <a:cs typeface="Courier New"/>
                <a:sym typeface="Courier New"/>
              </a:rPr>
              <a:t>int</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a,</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DF3079"/>
                </a:solidFill>
                <a:latin typeface="Courier New"/>
                <a:ea typeface="Courier New"/>
                <a:cs typeface="Courier New"/>
                <a:sym typeface="Courier New"/>
              </a:rPr>
              <a:t>int</a:t>
            </a:r>
            <a:r>
              <a:rPr lang="en-US" sz="1400" b="1" i="0" u="none" strike="noStrike" cap="none">
                <a:solidFill>
                  <a:schemeClr val="dk1"/>
                </a:solidFill>
                <a:latin typeface="Courier New"/>
                <a:ea typeface="Courier New"/>
                <a:cs typeface="Courier New"/>
                <a:sym typeface="Courier New"/>
              </a:rPr>
              <a:t> b) {</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return</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a + b;</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urier New"/>
                <a:ea typeface="Courier New"/>
                <a:cs typeface="Courier New"/>
                <a:sym typeface="Courier New"/>
              </a:rPr>
              <a:t>    }</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public</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static</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void</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F22C3D"/>
                </a:solidFill>
                <a:latin typeface="Courier New"/>
                <a:ea typeface="Courier New"/>
                <a:cs typeface="Courier New"/>
                <a:sym typeface="Courier New"/>
              </a:rPr>
              <a:t>main</a:t>
            </a:r>
            <a:r>
              <a:rPr lang="en-US" sz="1400" b="1" i="0" u="none" strike="noStrike" cap="none">
                <a:solidFill>
                  <a:schemeClr val="dk1"/>
                </a:solidFill>
                <a:latin typeface="Courier New"/>
                <a:ea typeface="Courier New"/>
                <a:cs typeface="Courier New"/>
                <a:sym typeface="Courier New"/>
              </a:rPr>
              <a:t>(String[] args) {</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DF3079"/>
                </a:solidFill>
                <a:latin typeface="Courier New"/>
                <a:ea typeface="Courier New"/>
                <a:cs typeface="Courier New"/>
                <a:sym typeface="Courier New"/>
              </a:rPr>
              <a:t>int</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DF3079"/>
                </a:solidFill>
                <a:latin typeface="Courier New"/>
                <a:ea typeface="Courier New"/>
                <a:cs typeface="Courier New"/>
                <a:sym typeface="Courier New"/>
              </a:rPr>
              <a:t>resultado</a:t>
            </a:r>
            <a:r>
              <a:rPr lang="en-US" sz="1400" b="1" i="0" u="none" strike="noStrike" cap="none">
                <a:solidFill>
                  <a:schemeClr val="dk1"/>
                </a:solidFill>
                <a:latin typeface="Courier New"/>
                <a:ea typeface="Courier New"/>
                <a:cs typeface="Courier New"/>
                <a:sym typeface="Courier New"/>
              </a:rPr>
              <a:t> = suma(</a:t>
            </a:r>
            <a:r>
              <a:rPr lang="en-US" sz="1400" b="1" i="0" u="none" strike="noStrike" cap="none">
                <a:solidFill>
                  <a:srgbClr val="DF3079"/>
                </a:solidFill>
                <a:latin typeface="Courier New"/>
                <a:ea typeface="Courier New"/>
                <a:cs typeface="Courier New"/>
                <a:sym typeface="Courier New"/>
              </a:rPr>
              <a:t>5</a:t>
            </a:r>
            <a:r>
              <a:rPr lang="en-US" sz="1400" b="1" i="0" u="none" strike="noStrike" cap="none">
                <a:solidFill>
                  <a:schemeClr val="dk1"/>
                </a:solidFill>
                <a:latin typeface="Courier New"/>
                <a:ea typeface="Courier New"/>
                <a:cs typeface="Courier New"/>
                <a:sym typeface="Courier New"/>
              </a:rPr>
              <a:t>,</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DF3079"/>
                </a:solidFill>
                <a:latin typeface="Courier New"/>
                <a:ea typeface="Courier New"/>
                <a:cs typeface="Courier New"/>
                <a:sym typeface="Courier New"/>
              </a:rPr>
              <a:t>3</a:t>
            </a:r>
            <a:r>
              <a:rPr lang="en-US" sz="1400" b="1" i="0" u="none" strike="noStrike" cap="none">
                <a:solidFill>
                  <a:schemeClr val="dk1"/>
                </a:solidFill>
                <a:latin typeface="Courier New"/>
                <a:ea typeface="Courier New"/>
                <a:cs typeface="Courier New"/>
                <a:sym typeface="Courier New"/>
              </a:rPr>
              <a:t>);</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urier New"/>
                <a:ea typeface="Courier New"/>
                <a:cs typeface="Courier New"/>
                <a:sym typeface="Courier New"/>
              </a:rPr>
              <a:t>        System.out.println(</a:t>
            </a:r>
            <a:r>
              <a:rPr lang="en-US" sz="1400" b="1" i="0" u="none" strike="noStrike" cap="none">
                <a:solidFill>
                  <a:srgbClr val="00A67D"/>
                </a:solidFill>
                <a:latin typeface="Courier New"/>
                <a:ea typeface="Courier New"/>
                <a:cs typeface="Courier New"/>
                <a:sym typeface="Courier New"/>
              </a:rPr>
              <a:t>"La suma es: "</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 resultado);</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urier New"/>
                <a:ea typeface="Courier New"/>
                <a:cs typeface="Courier New"/>
                <a:sym typeface="Courier New"/>
              </a:rPr>
              <a:t>    }</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urier New"/>
                <a:ea typeface="Courier New"/>
                <a:cs typeface="Courier New"/>
                <a:sym typeface="Courier New"/>
              </a:rPr>
              <a:t>}</a:t>
            </a:r>
            <a:endParaRPr sz="1400" b="1" i="0" u="none" strike="noStrike" cap="none">
              <a:solidFill>
                <a:schemeClr val="dk1"/>
              </a:solidFill>
              <a:latin typeface="Arial"/>
              <a:ea typeface="Arial"/>
              <a:cs typeface="Arial"/>
              <a:sym typeface="Arial"/>
            </a:endParaRPr>
          </a:p>
        </p:txBody>
      </p:sp>
      <p:sp>
        <p:nvSpPr>
          <p:cNvPr id="860" name="Google Shape;860;g1e1e69e2135_0_348"/>
          <p:cNvSpPr txBox="1"/>
          <p:nvPr/>
        </p:nvSpPr>
        <p:spPr>
          <a:xfrm>
            <a:off x="5637500" y="649663"/>
            <a:ext cx="35190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Trebuchet MS"/>
                <a:ea typeface="Trebuchet MS"/>
                <a:cs typeface="Trebuchet MS"/>
                <a:sym typeface="Trebuchet MS"/>
              </a:rPr>
              <a:t>Declaración antes del método main:</a:t>
            </a:r>
            <a:endParaRPr sz="1500" b="1" i="0" u="none" strike="noStrike" cap="none">
              <a:solidFill>
                <a:srgbClr val="000000"/>
              </a:solidFill>
              <a:latin typeface="Trebuchet MS"/>
              <a:ea typeface="Trebuchet MS"/>
              <a:cs typeface="Trebuchet MS"/>
              <a:sym typeface="Trebuchet MS"/>
            </a:endParaRPr>
          </a:p>
        </p:txBody>
      </p:sp>
      <p:sp>
        <p:nvSpPr>
          <p:cNvPr id="861" name="Google Shape;861;g1e1e69e2135_0_348"/>
          <p:cNvSpPr txBox="1"/>
          <p:nvPr/>
        </p:nvSpPr>
        <p:spPr>
          <a:xfrm>
            <a:off x="5637500" y="4023650"/>
            <a:ext cx="6054000" cy="2555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2E95D3"/>
                </a:solidFill>
                <a:latin typeface="Courier New"/>
                <a:ea typeface="Courier New"/>
                <a:cs typeface="Courier New"/>
                <a:sym typeface="Courier New"/>
              </a:rPr>
              <a:t>public</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class</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F22C3D"/>
                </a:solidFill>
                <a:latin typeface="Courier New"/>
                <a:ea typeface="Courier New"/>
                <a:cs typeface="Courier New"/>
                <a:sym typeface="Courier New"/>
              </a:rPr>
              <a:t>Ejemplo</a:t>
            </a:r>
            <a:r>
              <a:rPr lang="en-US" sz="1400" b="1" i="0" u="none" strike="noStrike" cap="none">
                <a:solidFill>
                  <a:schemeClr val="dk1"/>
                </a:solidFill>
                <a:latin typeface="Courier New"/>
                <a:ea typeface="Courier New"/>
                <a:cs typeface="Courier New"/>
                <a:sym typeface="Courier New"/>
              </a:rPr>
              <a:t> {</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public</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static</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void</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F22C3D"/>
                </a:solidFill>
                <a:latin typeface="Courier New"/>
                <a:ea typeface="Courier New"/>
                <a:cs typeface="Courier New"/>
                <a:sym typeface="Courier New"/>
              </a:rPr>
              <a:t>main</a:t>
            </a:r>
            <a:r>
              <a:rPr lang="en-US" sz="1400" b="1" i="0" u="none" strike="noStrike" cap="none">
                <a:solidFill>
                  <a:schemeClr val="dk1"/>
                </a:solidFill>
                <a:latin typeface="Courier New"/>
                <a:ea typeface="Courier New"/>
                <a:cs typeface="Courier New"/>
                <a:sym typeface="Courier New"/>
              </a:rPr>
              <a:t>(String[] args) {</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DF3079"/>
                </a:solidFill>
                <a:latin typeface="Courier New"/>
                <a:ea typeface="Courier New"/>
                <a:cs typeface="Courier New"/>
                <a:sym typeface="Courier New"/>
              </a:rPr>
              <a:t>int</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DF3079"/>
                </a:solidFill>
                <a:latin typeface="Courier New"/>
                <a:ea typeface="Courier New"/>
                <a:cs typeface="Courier New"/>
                <a:sym typeface="Courier New"/>
              </a:rPr>
              <a:t>resultado</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 suma(</a:t>
            </a:r>
            <a:r>
              <a:rPr lang="en-US" sz="1400" b="1" i="0" u="none" strike="noStrike" cap="none">
                <a:solidFill>
                  <a:srgbClr val="DF3079"/>
                </a:solidFill>
                <a:latin typeface="Courier New"/>
                <a:ea typeface="Courier New"/>
                <a:cs typeface="Courier New"/>
                <a:sym typeface="Courier New"/>
              </a:rPr>
              <a:t>5</a:t>
            </a:r>
            <a:r>
              <a:rPr lang="en-US" sz="1400" b="1" i="0" u="none" strike="noStrike" cap="none">
                <a:solidFill>
                  <a:schemeClr val="dk1"/>
                </a:solidFill>
                <a:latin typeface="Courier New"/>
                <a:ea typeface="Courier New"/>
                <a:cs typeface="Courier New"/>
                <a:sym typeface="Courier New"/>
              </a:rPr>
              <a:t>,</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DF3079"/>
                </a:solidFill>
                <a:latin typeface="Courier New"/>
                <a:ea typeface="Courier New"/>
                <a:cs typeface="Courier New"/>
                <a:sym typeface="Courier New"/>
              </a:rPr>
              <a:t>3</a:t>
            </a:r>
            <a:r>
              <a:rPr lang="en-US" sz="1400" b="1" i="0" u="none" strike="noStrike" cap="none">
                <a:solidFill>
                  <a:schemeClr val="dk1"/>
                </a:solidFill>
                <a:latin typeface="Courier New"/>
                <a:ea typeface="Courier New"/>
                <a:cs typeface="Courier New"/>
                <a:sym typeface="Courier New"/>
              </a:rPr>
              <a:t>);</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System.out.println(</a:t>
            </a:r>
            <a:r>
              <a:rPr lang="en-US" sz="1400" b="1" i="0" u="none" strike="noStrike" cap="none">
                <a:solidFill>
                  <a:srgbClr val="00A67D"/>
                </a:solidFill>
                <a:latin typeface="Courier New"/>
                <a:ea typeface="Courier New"/>
                <a:cs typeface="Courier New"/>
                <a:sym typeface="Courier New"/>
              </a:rPr>
              <a:t>"La suma es: "</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 resultado);</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urier New"/>
                <a:ea typeface="Courier New"/>
                <a:cs typeface="Courier New"/>
                <a:sym typeface="Courier New"/>
              </a:rPr>
              <a:t>    }</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public</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static</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DF3079"/>
                </a:solidFill>
                <a:latin typeface="Courier New"/>
                <a:ea typeface="Courier New"/>
                <a:cs typeface="Courier New"/>
                <a:sym typeface="Courier New"/>
              </a:rPr>
              <a:t>int</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F22C3D"/>
                </a:solidFill>
                <a:latin typeface="Courier New"/>
                <a:ea typeface="Courier New"/>
                <a:cs typeface="Courier New"/>
                <a:sym typeface="Courier New"/>
              </a:rPr>
              <a:t>suma</a:t>
            </a:r>
            <a:r>
              <a:rPr lang="en-US" sz="1400" b="1" i="0" u="none" strike="noStrike" cap="none">
                <a:solidFill>
                  <a:schemeClr val="dk1"/>
                </a:solidFill>
                <a:latin typeface="Courier New"/>
                <a:ea typeface="Courier New"/>
                <a:cs typeface="Courier New"/>
                <a:sym typeface="Courier New"/>
              </a:rPr>
              <a:t>(</a:t>
            </a:r>
            <a:r>
              <a:rPr lang="en-US" sz="1400" b="1" i="0" u="none" strike="noStrike" cap="none">
                <a:solidFill>
                  <a:srgbClr val="DF3079"/>
                </a:solidFill>
                <a:latin typeface="Courier New"/>
                <a:ea typeface="Courier New"/>
                <a:cs typeface="Courier New"/>
                <a:sym typeface="Courier New"/>
              </a:rPr>
              <a:t>int</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a,</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DF3079"/>
                </a:solidFill>
                <a:latin typeface="Courier New"/>
                <a:ea typeface="Courier New"/>
                <a:cs typeface="Courier New"/>
                <a:sym typeface="Courier New"/>
              </a:rPr>
              <a:t>int</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b) {</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rgbClr val="2E95D3"/>
                </a:solidFill>
                <a:latin typeface="Courier New"/>
                <a:ea typeface="Courier New"/>
                <a:cs typeface="Courier New"/>
                <a:sym typeface="Courier New"/>
              </a:rPr>
              <a:t>return</a:t>
            </a:r>
            <a:r>
              <a:rPr lang="en-US" sz="1400" b="1" i="0" u="none" strike="noStrike" cap="none">
                <a:solidFill>
                  <a:srgbClr val="FFFFFF"/>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a + b;</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urier New"/>
                <a:ea typeface="Courier New"/>
                <a:cs typeface="Courier New"/>
                <a:sym typeface="Courier New"/>
              </a:rPr>
              <a:t>    }</a:t>
            </a:r>
            <a:endParaRPr sz="1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urier New"/>
                <a:ea typeface="Courier New"/>
                <a:cs typeface="Courier New"/>
                <a:sym typeface="Courier New"/>
              </a:rPr>
              <a:t>}</a:t>
            </a:r>
            <a:endParaRPr sz="1400" b="1" i="0" u="none" strike="noStrike" cap="none">
              <a:solidFill>
                <a:schemeClr val="dk1"/>
              </a:solidFill>
              <a:latin typeface="Arial"/>
              <a:ea typeface="Arial"/>
              <a:cs typeface="Arial"/>
              <a:sym typeface="Arial"/>
            </a:endParaRPr>
          </a:p>
        </p:txBody>
      </p:sp>
      <p:sp>
        <p:nvSpPr>
          <p:cNvPr id="862" name="Google Shape;862;g1e1e69e2135_0_348"/>
          <p:cNvSpPr txBox="1"/>
          <p:nvPr/>
        </p:nvSpPr>
        <p:spPr>
          <a:xfrm>
            <a:off x="5637500" y="3608150"/>
            <a:ext cx="38490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Trebuchet MS"/>
                <a:ea typeface="Trebuchet MS"/>
                <a:cs typeface="Trebuchet MS"/>
                <a:sym typeface="Trebuchet MS"/>
              </a:rPr>
              <a:t>Declaración después del método main:</a:t>
            </a:r>
            <a:endParaRPr sz="1500" b="1"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66"/>
        <p:cNvGrpSpPr/>
        <p:nvPr/>
      </p:nvGrpSpPr>
      <p:grpSpPr>
        <a:xfrm>
          <a:off x="0" y="0"/>
          <a:ext cx="0" cy="0"/>
          <a:chOff x="0" y="0"/>
          <a:chExt cx="0" cy="0"/>
        </a:xfrm>
      </p:grpSpPr>
      <p:sp>
        <p:nvSpPr>
          <p:cNvPr id="867" name="Google Shape;867;g1e1e69e2624_0_117"/>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8" name="Google Shape;868;g1e1e69e2624_0_117"/>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9" name="Google Shape;869;g1e1e69e2624_0_117"/>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870" name="Google Shape;870;g1e1e69e2624_0_117"/>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871" name="Google Shape;871;g1e1e69e2624_0_117"/>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g1e1e69e2624_0_117"/>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873" name="Google Shape;873;g1e1e69e2624_0_117"/>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g1e1e69e2624_0_117"/>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5" name="Google Shape;875;g1e1e69e2624_0_117"/>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1" i="0" u="none" strike="noStrike" cap="none">
                <a:solidFill>
                  <a:srgbClr val="003870"/>
                </a:solidFill>
                <a:latin typeface="Trebuchet MS"/>
                <a:ea typeface="Trebuchet MS"/>
                <a:cs typeface="Trebuchet MS"/>
                <a:sym typeface="Trebuchet MS"/>
              </a:rPr>
              <a:t>Funciones Java</a:t>
            </a:r>
            <a:endParaRPr sz="2000" b="0" i="0" u="none" strike="noStrike" cap="none">
              <a:solidFill>
                <a:srgbClr val="003870"/>
              </a:solidFill>
              <a:latin typeface="Courier New"/>
              <a:ea typeface="Courier New"/>
              <a:cs typeface="Courier New"/>
              <a:sym typeface="Courier New"/>
            </a:endParaRPr>
          </a:p>
        </p:txBody>
      </p:sp>
      <p:sp>
        <p:nvSpPr>
          <p:cNvPr id="876" name="Google Shape;876;g1e1e69e2624_0_117"/>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7" name="Google Shape;877;g1e1e69e2624_0_117"/>
          <p:cNvSpPr txBox="1"/>
          <p:nvPr/>
        </p:nvSpPr>
        <p:spPr>
          <a:xfrm>
            <a:off x="550425" y="1378513"/>
            <a:ext cx="11242500" cy="1108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rebuchet MS"/>
                <a:ea typeface="Trebuchet MS"/>
                <a:cs typeface="Trebuchet MS"/>
                <a:sym typeface="Trebuchet MS"/>
              </a:rPr>
              <a:t>Cuando defines una función antes del método main, esta función es fácilmente visible al principio del código. Algunos desarrolladores prefieren esta estructura porque permite ver rápidamente todas las funciones que se utilizan en el programa.</a:t>
            </a:r>
            <a:endParaRPr sz="2000" b="1" i="0" u="none" strike="noStrike" cap="none">
              <a:solidFill>
                <a:schemeClr val="dk1"/>
              </a:solidFill>
              <a:latin typeface="Trebuchet MS"/>
              <a:ea typeface="Trebuchet MS"/>
              <a:cs typeface="Trebuchet MS"/>
              <a:sym typeface="Trebuchet MS"/>
            </a:endParaRPr>
          </a:p>
        </p:txBody>
      </p:sp>
      <p:sp>
        <p:nvSpPr>
          <p:cNvPr id="878" name="Google Shape;878;g1e1e69e2624_0_117"/>
          <p:cNvSpPr txBox="1"/>
          <p:nvPr/>
        </p:nvSpPr>
        <p:spPr>
          <a:xfrm>
            <a:off x="2093025" y="3248000"/>
            <a:ext cx="8157300" cy="295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95D3"/>
                </a:solidFill>
                <a:latin typeface="Courier New"/>
                <a:ea typeface="Courier New"/>
                <a:cs typeface="Courier New"/>
                <a:sym typeface="Courier New"/>
              </a:rPr>
              <a:t>public</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class</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F22C3D"/>
                </a:solidFill>
                <a:latin typeface="Courier New"/>
                <a:ea typeface="Courier New"/>
                <a:cs typeface="Courier New"/>
                <a:sym typeface="Courier New"/>
              </a:rPr>
              <a:t>Ejemplo</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public</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static</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DF3079"/>
                </a:solidFill>
                <a:latin typeface="Courier New"/>
                <a:ea typeface="Courier New"/>
                <a:cs typeface="Courier New"/>
                <a:sym typeface="Courier New"/>
              </a:rPr>
              <a:t>int</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F22C3D"/>
                </a:solidFill>
                <a:latin typeface="Courier New"/>
                <a:ea typeface="Courier New"/>
                <a:cs typeface="Courier New"/>
                <a:sym typeface="Courier New"/>
              </a:rPr>
              <a:t>suma</a:t>
            </a:r>
            <a:r>
              <a:rPr lang="en-US" sz="1800" b="1" i="0" u="none" strike="noStrike" cap="none">
                <a:solidFill>
                  <a:schemeClr val="dk1"/>
                </a:solidFill>
                <a:latin typeface="Courier New"/>
                <a:ea typeface="Courier New"/>
                <a:cs typeface="Courier New"/>
                <a:sym typeface="Courier New"/>
              </a:rPr>
              <a:t>(</a:t>
            </a:r>
            <a:r>
              <a:rPr lang="en-US" sz="1800" b="1" i="0" u="none" strike="noStrike" cap="none">
                <a:solidFill>
                  <a:srgbClr val="DF3079"/>
                </a:solidFill>
                <a:latin typeface="Courier New"/>
                <a:ea typeface="Courier New"/>
                <a:cs typeface="Courier New"/>
                <a:sym typeface="Courier New"/>
              </a:rPr>
              <a:t>int</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a,</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DF3079"/>
                </a:solidFill>
                <a:latin typeface="Courier New"/>
                <a:ea typeface="Courier New"/>
                <a:cs typeface="Courier New"/>
                <a:sym typeface="Courier New"/>
              </a:rPr>
              <a:t>int</a:t>
            </a:r>
            <a:r>
              <a:rPr lang="en-US" sz="1800" b="1" i="0" u="none" strike="noStrike" cap="none">
                <a:solidFill>
                  <a:schemeClr val="dk1"/>
                </a:solidFill>
                <a:latin typeface="Courier New"/>
                <a:ea typeface="Courier New"/>
                <a:cs typeface="Courier New"/>
                <a:sym typeface="Courier New"/>
              </a:rPr>
              <a:t> b) {</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return</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a + b;</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urier New"/>
                <a:ea typeface="Courier New"/>
                <a:cs typeface="Courier New"/>
                <a:sym typeface="Courier New"/>
              </a:rPr>
              <a:t>    }</a:t>
            </a:r>
            <a:endParaRPr sz="1800" b="1" i="0" u="none" strike="noStrike" cap="none">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public</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static</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void</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F22C3D"/>
                </a:solidFill>
                <a:latin typeface="Courier New"/>
                <a:ea typeface="Courier New"/>
                <a:cs typeface="Courier New"/>
                <a:sym typeface="Courier New"/>
              </a:rPr>
              <a:t>main</a:t>
            </a:r>
            <a:r>
              <a:rPr lang="en-US" sz="1800" b="1" i="0" u="none" strike="noStrike" cap="none">
                <a:solidFill>
                  <a:schemeClr val="dk1"/>
                </a:solidFill>
                <a:latin typeface="Courier New"/>
                <a:ea typeface="Courier New"/>
                <a:cs typeface="Courier New"/>
                <a:sym typeface="Courier New"/>
              </a:rPr>
              <a:t>(String[] args) {</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DF3079"/>
                </a:solidFill>
                <a:latin typeface="Courier New"/>
                <a:ea typeface="Courier New"/>
                <a:cs typeface="Courier New"/>
                <a:sym typeface="Courier New"/>
              </a:rPr>
              <a:t>int</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DF3079"/>
                </a:solidFill>
                <a:latin typeface="Courier New"/>
                <a:ea typeface="Courier New"/>
                <a:cs typeface="Courier New"/>
                <a:sym typeface="Courier New"/>
              </a:rPr>
              <a:t>resultado</a:t>
            </a:r>
            <a:r>
              <a:rPr lang="en-US" sz="1800" b="1" i="0" u="none" strike="noStrike" cap="none">
                <a:solidFill>
                  <a:schemeClr val="dk1"/>
                </a:solidFill>
                <a:latin typeface="Courier New"/>
                <a:ea typeface="Courier New"/>
                <a:cs typeface="Courier New"/>
                <a:sym typeface="Courier New"/>
              </a:rPr>
              <a:t> = suma(</a:t>
            </a:r>
            <a:r>
              <a:rPr lang="en-US" sz="1800" b="1" i="0" u="none" strike="noStrike" cap="none">
                <a:solidFill>
                  <a:srgbClr val="DF3079"/>
                </a:solidFill>
                <a:latin typeface="Courier New"/>
                <a:ea typeface="Courier New"/>
                <a:cs typeface="Courier New"/>
                <a:sym typeface="Courier New"/>
              </a:rPr>
              <a:t>5</a:t>
            </a:r>
            <a:r>
              <a:rPr lang="en-US" sz="1800" b="1" i="0" u="none" strike="noStrike" cap="none">
                <a:solidFill>
                  <a:schemeClr val="dk1"/>
                </a:solidFill>
                <a:latin typeface="Courier New"/>
                <a:ea typeface="Courier New"/>
                <a:cs typeface="Courier New"/>
                <a:sym typeface="Courier New"/>
              </a:rPr>
              <a:t>,</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DF3079"/>
                </a:solidFill>
                <a:latin typeface="Courier New"/>
                <a:ea typeface="Courier New"/>
                <a:cs typeface="Courier New"/>
                <a:sym typeface="Courier New"/>
              </a:rPr>
              <a:t>3</a:t>
            </a:r>
            <a:r>
              <a:rPr lang="en-US" sz="1800" b="1" i="0" u="none" strike="noStrike" cap="none">
                <a:solidFill>
                  <a:schemeClr val="dk1"/>
                </a:solidFill>
                <a:latin typeface="Courier New"/>
                <a:ea typeface="Courier New"/>
                <a:cs typeface="Courier New"/>
                <a:sym typeface="Courier New"/>
              </a:rPr>
              <a:t>);</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urier New"/>
                <a:ea typeface="Courier New"/>
                <a:cs typeface="Courier New"/>
                <a:sym typeface="Courier New"/>
              </a:rPr>
              <a:t>        System.out.println(</a:t>
            </a:r>
            <a:r>
              <a:rPr lang="en-US" sz="1800" b="1" i="0" u="none" strike="noStrike" cap="none">
                <a:solidFill>
                  <a:srgbClr val="00A67D"/>
                </a:solidFill>
                <a:latin typeface="Courier New"/>
                <a:ea typeface="Courier New"/>
                <a:cs typeface="Courier New"/>
                <a:sym typeface="Courier New"/>
              </a:rPr>
              <a:t>"La suma es: "</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 resultado);</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urier New"/>
                <a:ea typeface="Courier New"/>
                <a:cs typeface="Courier New"/>
                <a:sym typeface="Courier New"/>
              </a:rPr>
              <a:t>    }</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urier New"/>
                <a:ea typeface="Courier New"/>
                <a:cs typeface="Courier New"/>
                <a:sym typeface="Courier New"/>
              </a:rPr>
              <a:t>}</a:t>
            </a:r>
            <a:endParaRPr sz="1800" b="1" i="0" u="none" strike="noStrike" cap="none">
              <a:solidFill>
                <a:schemeClr val="dk1"/>
              </a:solidFill>
              <a:latin typeface="Arial"/>
              <a:ea typeface="Arial"/>
              <a:cs typeface="Arial"/>
              <a:sym typeface="Arial"/>
            </a:endParaRPr>
          </a:p>
        </p:txBody>
      </p:sp>
      <p:sp>
        <p:nvSpPr>
          <p:cNvPr id="879" name="Google Shape;879;g1e1e69e2624_0_117"/>
          <p:cNvSpPr txBox="1"/>
          <p:nvPr/>
        </p:nvSpPr>
        <p:spPr>
          <a:xfrm>
            <a:off x="4412175" y="2832500"/>
            <a:ext cx="35190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Trebuchet MS"/>
                <a:ea typeface="Trebuchet MS"/>
                <a:cs typeface="Trebuchet MS"/>
                <a:sym typeface="Trebuchet MS"/>
              </a:rPr>
              <a:t>Declaración antes del método main</a:t>
            </a:r>
            <a:endParaRPr sz="1500" b="1"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83"/>
        <p:cNvGrpSpPr/>
        <p:nvPr/>
      </p:nvGrpSpPr>
      <p:grpSpPr>
        <a:xfrm>
          <a:off x="0" y="0"/>
          <a:ext cx="0" cy="0"/>
          <a:chOff x="0" y="0"/>
          <a:chExt cx="0" cy="0"/>
        </a:xfrm>
      </p:grpSpPr>
      <p:sp>
        <p:nvSpPr>
          <p:cNvPr id="884" name="Google Shape;884;g1e1e69e2624_0_172"/>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5" name="Google Shape;885;g1e1e69e2624_0_172"/>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6" name="Google Shape;886;g1e1e69e2624_0_172"/>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887" name="Google Shape;887;g1e1e69e2624_0_172"/>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888" name="Google Shape;888;g1e1e69e2624_0_172"/>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g1e1e69e2624_0_172"/>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890" name="Google Shape;890;g1e1e69e2624_0_172"/>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g1e1e69e2624_0_172"/>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2" name="Google Shape;892;g1e1e69e2624_0_172"/>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1" i="0" u="none" strike="noStrike" cap="none">
                <a:solidFill>
                  <a:srgbClr val="003870"/>
                </a:solidFill>
                <a:latin typeface="Trebuchet MS"/>
                <a:ea typeface="Trebuchet MS"/>
                <a:cs typeface="Trebuchet MS"/>
                <a:sym typeface="Trebuchet MS"/>
              </a:rPr>
              <a:t>Funciones Java</a:t>
            </a:r>
            <a:endParaRPr sz="2000" b="0" i="0" u="none" strike="noStrike" cap="none">
              <a:solidFill>
                <a:srgbClr val="003870"/>
              </a:solidFill>
              <a:latin typeface="Courier New"/>
              <a:ea typeface="Courier New"/>
              <a:cs typeface="Courier New"/>
              <a:sym typeface="Courier New"/>
            </a:endParaRPr>
          </a:p>
        </p:txBody>
      </p:sp>
      <p:sp>
        <p:nvSpPr>
          <p:cNvPr id="893" name="Google Shape;893;g1e1e69e2624_0_172"/>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4" name="Google Shape;894;g1e1e69e2624_0_172"/>
          <p:cNvSpPr txBox="1"/>
          <p:nvPr/>
        </p:nvSpPr>
        <p:spPr>
          <a:xfrm>
            <a:off x="527075" y="1378513"/>
            <a:ext cx="11242500" cy="14160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rebuchet MS"/>
                <a:ea typeface="Trebuchet MS"/>
                <a:cs typeface="Trebuchet MS"/>
                <a:sym typeface="Trebuchet MS"/>
              </a:rPr>
              <a:t>Cuando defines una función después del método main, sigues un enfoque "top-down" (de arriba hacia abajo). En este enfoque, el método main es lo primero que un lector del código ve, lo que permite una rápida comprensión del flujo principal del programa antes de llegar a las funciones individuales.</a:t>
            </a:r>
            <a:endParaRPr sz="2000" b="1" i="0" u="none" strike="noStrike" cap="none">
              <a:solidFill>
                <a:schemeClr val="dk1"/>
              </a:solidFill>
              <a:latin typeface="Trebuchet MS"/>
              <a:ea typeface="Trebuchet MS"/>
              <a:cs typeface="Trebuchet MS"/>
              <a:sym typeface="Trebuchet MS"/>
            </a:endParaRPr>
          </a:p>
        </p:txBody>
      </p:sp>
      <p:sp>
        <p:nvSpPr>
          <p:cNvPr id="895" name="Google Shape;895;g1e1e69e2624_0_172"/>
          <p:cNvSpPr txBox="1"/>
          <p:nvPr/>
        </p:nvSpPr>
        <p:spPr>
          <a:xfrm>
            <a:off x="2017350" y="3288875"/>
            <a:ext cx="8157300" cy="295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rgbClr val="2E95D3"/>
                </a:solidFill>
                <a:latin typeface="Courier New"/>
                <a:ea typeface="Courier New"/>
                <a:cs typeface="Courier New"/>
                <a:sym typeface="Courier New"/>
              </a:rPr>
              <a:t>public</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class</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F22C3D"/>
                </a:solidFill>
                <a:latin typeface="Courier New"/>
                <a:ea typeface="Courier New"/>
                <a:cs typeface="Courier New"/>
                <a:sym typeface="Courier New"/>
              </a:rPr>
              <a:t>Ejemplo</a:t>
            </a:r>
            <a:r>
              <a:rPr lang="en-US" sz="1800" b="1" i="0" u="none" strike="noStrike" cap="none">
                <a:solidFill>
                  <a:schemeClr val="dk1"/>
                </a:solidFill>
                <a:latin typeface="Courier New"/>
                <a:ea typeface="Courier New"/>
                <a:cs typeface="Courier New"/>
                <a:sym typeface="Courier New"/>
              </a:rPr>
              <a:t> {</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1800" b="1" i="0" u="none" strike="noStrike" cap="none">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public</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static</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void</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F22C3D"/>
                </a:solidFill>
                <a:latin typeface="Courier New"/>
                <a:ea typeface="Courier New"/>
                <a:cs typeface="Courier New"/>
                <a:sym typeface="Courier New"/>
              </a:rPr>
              <a:t>main</a:t>
            </a:r>
            <a:r>
              <a:rPr lang="en-US" sz="1800" b="1" i="0" u="none" strike="noStrike" cap="none">
                <a:solidFill>
                  <a:schemeClr val="dk1"/>
                </a:solidFill>
                <a:latin typeface="Courier New"/>
                <a:ea typeface="Courier New"/>
                <a:cs typeface="Courier New"/>
                <a:sym typeface="Courier New"/>
              </a:rPr>
              <a:t>(String[] args) {</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DF3079"/>
                </a:solidFill>
                <a:latin typeface="Courier New"/>
                <a:ea typeface="Courier New"/>
                <a:cs typeface="Courier New"/>
                <a:sym typeface="Courier New"/>
              </a:rPr>
              <a:t>int</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DF3079"/>
                </a:solidFill>
                <a:latin typeface="Courier New"/>
                <a:ea typeface="Courier New"/>
                <a:cs typeface="Courier New"/>
                <a:sym typeface="Courier New"/>
              </a:rPr>
              <a:t>resultado</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 suma(</a:t>
            </a:r>
            <a:r>
              <a:rPr lang="en-US" sz="1800" b="1" i="0" u="none" strike="noStrike" cap="none">
                <a:solidFill>
                  <a:srgbClr val="DF3079"/>
                </a:solidFill>
                <a:latin typeface="Courier New"/>
                <a:ea typeface="Courier New"/>
                <a:cs typeface="Courier New"/>
                <a:sym typeface="Courier New"/>
              </a:rPr>
              <a:t>5</a:t>
            </a:r>
            <a:r>
              <a:rPr lang="en-US" sz="1800" b="1" i="0" u="none" strike="noStrike" cap="none">
                <a:solidFill>
                  <a:schemeClr val="dk1"/>
                </a:solidFill>
                <a:latin typeface="Courier New"/>
                <a:ea typeface="Courier New"/>
                <a:cs typeface="Courier New"/>
                <a:sym typeface="Courier New"/>
              </a:rPr>
              <a:t>,</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DF3079"/>
                </a:solidFill>
                <a:latin typeface="Courier New"/>
                <a:ea typeface="Courier New"/>
                <a:cs typeface="Courier New"/>
                <a:sym typeface="Courier New"/>
              </a:rPr>
              <a:t>3</a:t>
            </a:r>
            <a:r>
              <a:rPr lang="en-US" sz="1800" b="1" i="0" u="none" strike="noStrike" cap="none">
                <a:solidFill>
                  <a:schemeClr val="dk1"/>
                </a:solidFill>
                <a:latin typeface="Courier New"/>
                <a:ea typeface="Courier New"/>
                <a:cs typeface="Courier New"/>
                <a:sym typeface="Courier New"/>
              </a:rPr>
              <a:t>);</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System.out.println(</a:t>
            </a:r>
            <a:r>
              <a:rPr lang="en-US" sz="1800" b="1" i="0" u="none" strike="noStrike" cap="none">
                <a:solidFill>
                  <a:srgbClr val="00A67D"/>
                </a:solidFill>
                <a:latin typeface="Courier New"/>
                <a:ea typeface="Courier New"/>
                <a:cs typeface="Courier New"/>
                <a:sym typeface="Courier New"/>
              </a:rPr>
              <a:t>"La suma es: "</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 resultado);</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chemeClr val="dk1"/>
                </a:solidFill>
                <a:latin typeface="Courier New"/>
                <a:ea typeface="Courier New"/>
                <a:cs typeface="Courier New"/>
                <a:sym typeface="Courier New"/>
              </a:rPr>
              <a:t>    }</a:t>
            </a:r>
            <a:endParaRPr sz="1800" b="1" i="0" u="none" strike="noStrike" cap="none">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public</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static</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DF3079"/>
                </a:solidFill>
                <a:latin typeface="Courier New"/>
                <a:ea typeface="Courier New"/>
                <a:cs typeface="Courier New"/>
                <a:sym typeface="Courier New"/>
              </a:rPr>
              <a:t>int</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F22C3D"/>
                </a:solidFill>
                <a:latin typeface="Courier New"/>
                <a:ea typeface="Courier New"/>
                <a:cs typeface="Courier New"/>
                <a:sym typeface="Courier New"/>
              </a:rPr>
              <a:t>suma</a:t>
            </a:r>
            <a:r>
              <a:rPr lang="en-US" sz="1800" b="1" i="0" u="none" strike="noStrike" cap="none">
                <a:solidFill>
                  <a:schemeClr val="dk1"/>
                </a:solidFill>
                <a:latin typeface="Courier New"/>
                <a:ea typeface="Courier New"/>
                <a:cs typeface="Courier New"/>
                <a:sym typeface="Courier New"/>
              </a:rPr>
              <a:t>(</a:t>
            </a:r>
            <a:r>
              <a:rPr lang="en-US" sz="1800" b="1" i="0" u="none" strike="noStrike" cap="none">
                <a:solidFill>
                  <a:srgbClr val="DF3079"/>
                </a:solidFill>
                <a:latin typeface="Courier New"/>
                <a:ea typeface="Courier New"/>
                <a:cs typeface="Courier New"/>
                <a:sym typeface="Courier New"/>
              </a:rPr>
              <a:t>int</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a,</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DF3079"/>
                </a:solidFill>
                <a:latin typeface="Courier New"/>
                <a:ea typeface="Courier New"/>
                <a:cs typeface="Courier New"/>
                <a:sym typeface="Courier New"/>
              </a:rPr>
              <a:t>int</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b) {</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rgbClr val="2E95D3"/>
                </a:solidFill>
                <a:latin typeface="Courier New"/>
                <a:ea typeface="Courier New"/>
                <a:cs typeface="Courier New"/>
                <a:sym typeface="Courier New"/>
              </a:rPr>
              <a:t>return</a:t>
            </a:r>
            <a:r>
              <a:rPr lang="en-US" sz="1800" b="1" i="0" u="none" strike="noStrike" cap="none">
                <a:solidFill>
                  <a:srgbClr val="FFFFFF"/>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a + b;</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chemeClr val="dk1"/>
                </a:solidFill>
                <a:latin typeface="Courier New"/>
                <a:ea typeface="Courier New"/>
                <a:cs typeface="Courier New"/>
                <a:sym typeface="Courier New"/>
              </a:rPr>
              <a:t>    }</a:t>
            </a:r>
            <a:endParaRPr sz="18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chemeClr val="dk1"/>
                </a:solidFill>
                <a:latin typeface="Courier New"/>
                <a:ea typeface="Courier New"/>
                <a:cs typeface="Courier New"/>
                <a:sym typeface="Courier New"/>
              </a:rPr>
              <a:t>}</a:t>
            </a:r>
            <a:endParaRPr sz="2300" b="1" i="0" u="none" strike="noStrike" cap="none">
              <a:solidFill>
                <a:srgbClr val="2E95D3"/>
              </a:solidFill>
              <a:latin typeface="Courier New"/>
              <a:ea typeface="Courier New"/>
              <a:cs typeface="Courier New"/>
              <a:sym typeface="Courier New"/>
            </a:endParaRPr>
          </a:p>
        </p:txBody>
      </p:sp>
      <p:sp>
        <p:nvSpPr>
          <p:cNvPr id="896" name="Google Shape;896;g1e1e69e2624_0_172"/>
          <p:cNvSpPr txBox="1"/>
          <p:nvPr/>
        </p:nvSpPr>
        <p:spPr>
          <a:xfrm>
            <a:off x="4310250" y="2873375"/>
            <a:ext cx="35715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Trebuchet MS"/>
                <a:ea typeface="Trebuchet MS"/>
                <a:cs typeface="Trebuchet MS"/>
                <a:sym typeface="Trebuchet MS"/>
              </a:rPr>
              <a:t>Declaración después del método main</a:t>
            </a:r>
            <a:endParaRPr sz="1500" b="1"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448</Words>
  <Application>Microsoft Office PowerPoint</Application>
  <PresentationFormat>Panorámica</PresentationFormat>
  <Paragraphs>55</Paragraphs>
  <Slides>3</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vt:i4>
      </vt:variant>
    </vt:vector>
  </HeadingPairs>
  <TitlesOfParts>
    <vt:vector size="11" baseType="lpstr">
      <vt:lpstr>Trebuchet MS</vt:lpstr>
      <vt:lpstr>Oswald</vt:lpstr>
      <vt:lpstr>Calibri</vt:lpstr>
      <vt:lpstr>Arial</vt:lpstr>
      <vt:lpstr>Oswald SemiBold</vt:lpstr>
      <vt:lpstr>Cormorant Light</vt:lpstr>
      <vt:lpstr>Courier New</vt:lpstr>
      <vt:lpstr>Office Theme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RICARDO  ORTEGA BOLA�OS</cp:lastModifiedBy>
  <cp:revision>1</cp:revision>
  <dcterms:created xsi:type="dcterms:W3CDTF">2022-07-17T16:15:25Z</dcterms:created>
  <dcterms:modified xsi:type="dcterms:W3CDTF">2023-10-12T05:08:04Z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