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8" r:id="rId2"/>
    <p:sldId id="299" r:id="rId3"/>
  </p:sldIdLst>
  <p:sldSz cx="12192000" cy="6858000"/>
  <p:notesSz cx="12192000" cy="6858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ormorant Light" panose="020B0604020202020204" charset="0"/>
      <p:regular r:id="rId9"/>
      <p:bold r:id="rId10"/>
      <p:italic r:id="rId11"/>
      <p:boldItalic r:id="rId12"/>
    </p:embeddedFont>
    <p:embeddedFont>
      <p:font typeface="Oswald" panose="00000500000000000000" pitchFamily="2" charset="0"/>
      <p:regular r:id="rId13"/>
      <p:bold r:id="rId14"/>
    </p:embeddedFont>
    <p:embeddedFont>
      <p:font typeface="Oswald SemiBold" panose="00000700000000000000" pitchFamily="2" charset="0"/>
      <p:regular r:id="rId15"/>
      <p:bold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iTpSvZ+1FEn0KPBq9zg4F8Min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89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90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8ba507a54a_0_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5" name="Google Shape;915;g28ba507a5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8ba507a54a_0_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3" name="Google Shape;933;g28ba507a54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8ba507a54a_0_1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28ba507a54a_0_14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28ba507a54a_0_1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0" name="Google Shape;920;g28ba507a54a_0_1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g28ba507a54a_0_14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28ba507a54a_0_14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23" name="Google Shape;923;g28ba507a54a_0_14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28ba507a54a_0_14"/>
          <p:cNvSpPr txBox="1"/>
          <p:nvPr/>
        </p:nvSpPr>
        <p:spPr>
          <a:xfrm>
            <a:off x="596400" y="1274500"/>
            <a:ext cx="558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son </a:t>
            </a:r>
            <a:r>
              <a:rPr lang="en-US" sz="2500" b="1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los Métodos</a:t>
            </a:r>
            <a:r>
              <a:rPr lang="en-US" sz="2500" b="1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2500" b="1" i="0" u="none" strike="noStrike" cap="none">
              <a:solidFill>
                <a:srgbClr val="00AE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5" name="Google Shape;925;g28ba507a54a_0_14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28ba507a54a_0_14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 en Java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7" name="Google Shape;927;g28ba507a54a_0_14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28ba507a54a_0_14"/>
          <p:cNvSpPr txBox="1"/>
          <p:nvPr/>
        </p:nvSpPr>
        <p:spPr>
          <a:xfrm>
            <a:off x="418188" y="1843900"/>
            <a:ext cx="6021600" cy="215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Java, la programación orientada a objetos se basa en clases y objetos. Los métodos son funciones que se definen en una clase y operan en objetos de esa clase.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ejemplo, hemos creado una clase llamada Coche que tiene dos atributos (</a:t>
            </a:r>
            <a:r>
              <a:rPr lang="en-US" sz="16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marca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</a:t>
            </a:r>
            <a:r>
              <a:rPr lang="en-US" sz="16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modelo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y dos métodos (</a:t>
            </a:r>
            <a:r>
              <a:rPr lang="en-US" sz="16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arrancar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</a:t>
            </a:r>
            <a:r>
              <a:rPr lang="en-US" sz="16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detener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 Los métodos operan en los atributos de la instancia del objeto (this.</a:t>
            </a:r>
            <a:r>
              <a:rPr lang="en-US" sz="16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marca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this.</a:t>
            </a:r>
            <a:r>
              <a:rPr lang="en-US" sz="16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modelo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y realizan acciones específicas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9" name="Google Shape;929;g28ba507a54a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175" y="1127788"/>
            <a:ext cx="5078899" cy="28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g28ba507a54a_0_14"/>
          <p:cNvSpPr txBox="1"/>
          <p:nvPr/>
        </p:nvSpPr>
        <p:spPr>
          <a:xfrm>
            <a:off x="418200" y="4052050"/>
            <a:ext cx="9473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Coche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marca;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modelo;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Coche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 marca, String modelo) {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.marca = marca;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.modelo = modelo; }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arrancar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coche "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marca + 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modelo +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ha arrancado."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detener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"El coche "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marca +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modelo +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 se ha detenido."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} }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8ba507a54a_0_40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28ba507a54a_0_40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28ba507a54a_0_4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8" name="Google Shape;938;g28ba507a54a_0_4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g28ba507a54a_0_40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28ba507a54a_0_40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41" name="Google Shape;941;g28ba507a54a_0_40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28ba507a54a_0_40"/>
          <p:cNvSpPr txBox="1"/>
          <p:nvPr/>
        </p:nvSpPr>
        <p:spPr>
          <a:xfrm>
            <a:off x="430275" y="1553625"/>
            <a:ext cx="558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¿</a:t>
            </a:r>
            <a:r>
              <a:rPr lang="en-US" sz="2500" b="1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Cómo lo uso</a:t>
            </a:r>
            <a:r>
              <a:rPr lang="en-US" sz="2500" b="1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2500" b="1" i="0" u="none" strike="noStrike" cap="none">
              <a:solidFill>
                <a:srgbClr val="00AE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3" name="Google Shape;943;g28ba507a54a_0_40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28ba507a54a_0_40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Métodos en Java</a:t>
            </a:r>
            <a:endParaRPr sz="20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Google Shape;945;g28ba507a54a_0_40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g28ba507a54a_0_40"/>
          <p:cNvSpPr txBox="1"/>
          <p:nvPr/>
        </p:nvSpPr>
        <p:spPr>
          <a:xfrm>
            <a:off x="378438" y="2123013"/>
            <a:ext cx="602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ejemplo, hemos creado una instancia de la clase </a:t>
            </a:r>
            <a:r>
              <a:rPr lang="en-US" sz="18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Coche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llamada </a:t>
            </a:r>
            <a:r>
              <a:rPr lang="en-US" sz="18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miCoche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luego llamamos a los métodos </a:t>
            </a:r>
            <a:r>
              <a:rPr lang="en-US" sz="18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arrancar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y </a:t>
            </a:r>
            <a:r>
              <a:rPr lang="en-US" sz="1800">
                <a:solidFill>
                  <a:srgbClr val="2AA221"/>
                </a:solidFill>
                <a:latin typeface="Trebuchet MS"/>
                <a:ea typeface="Trebuchet MS"/>
                <a:cs typeface="Trebuchet MS"/>
                <a:sym typeface="Trebuchet MS"/>
              </a:rPr>
              <a:t>detener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en esa instancia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7" name="Google Shape;947;g28ba507a54a_0_40"/>
          <p:cNvSpPr txBox="1"/>
          <p:nvPr/>
        </p:nvSpPr>
        <p:spPr>
          <a:xfrm>
            <a:off x="91700" y="3703975"/>
            <a:ext cx="6021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ProgramaCoche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(String[] args) {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Coche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miCoche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Coche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"Toyota"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"Camry"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miCoche.arrancar();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miCoche.detener(); } }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48" name="Google Shape;948;g28ba507a54a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300" y="1725602"/>
            <a:ext cx="5444700" cy="432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Panorámica</PresentationFormat>
  <Paragraphs>24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Trebuchet MS</vt:lpstr>
      <vt:lpstr>Oswald</vt:lpstr>
      <vt:lpstr>Oswald SemiBold</vt:lpstr>
      <vt:lpstr>Cormorant Light</vt:lpstr>
      <vt:lpstr>Calibri</vt:lpstr>
      <vt:lpstr>Arial</vt:lpstr>
      <vt:lpstr>Courier New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2023-10-12T05:15:40Z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