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72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cx="12192000" cy="6858000"/>
  <p:notesSz cx="12192000" cy="6858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Cormorant Light" panose="020B0604020202020204" charset="0"/>
      <p:regular r:id="rId29"/>
      <p:bold r:id="rId30"/>
      <p:italic r:id="rId31"/>
      <p:boldItalic r:id="rId32"/>
    </p:embeddedFont>
    <p:embeddedFont>
      <p:font typeface="Oswald" panose="00000500000000000000" pitchFamily="2" charset="0"/>
      <p:regular r:id="rId33"/>
      <p:bold r:id="rId34"/>
    </p:embeddedFont>
    <p:embeddedFont>
      <p:font typeface="Oswald SemiBold" panose="00000700000000000000" pitchFamily="2" charset="0"/>
      <p:regular r:id="rId35"/>
      <p:bold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iTpSvZ+1FEn0KPBq9zg4F8MinU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0" Type="http://schemas.openxmlformats.org/officeDocument/2006/relationships/notesMaster" Target="notesMasters/notesMaster1.xml"/><Relationship Id="rId88" Type="http://customschemas.google.com/relationships/presentationmetadata" Target="metadata"/><Relationship Id="rId9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e1e69e2135_0_3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6" name="Google Shape;426;g1e1e69e213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e1e69e2135_0_50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5" name="Google Shape;605;g1e1e69e2135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e1e69e2135_0_5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4" name="Google Shape;624;g1e1e69e2135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e1e69e2135_0_55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2" name="Google Shape;642;g1e1e69e2135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e1e69e2135_0_58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2" name="Google Shape;662;g1e1e69e2135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1e69e2135_0_6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4" name="Google Shape;684;g1e1e69e2135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e1e69e2135_0_64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8" name="Google Shape;708;g1e1e69e2135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e1e69e2135_0_67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4" name="Google Shape;734;g1e1e69e2135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e1e69e2135_0_70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2" name="Google Shape;762;g1e1e69e2135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e1e69e2135_0_100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2" name="Google Shape;792;g1e1e69e2135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e1e69e2135_0_76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g1e1e69e2135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e1e69e2135_0_37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1" name="Google Shape;481;g1e1e69e2135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1e69e2135_0_39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7" name="Google Shape;497;g1e1e69e2135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e1e69e2135_0_4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5" name="Google Shape;515;g1e1e69e2135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e1e69e2135_0_4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3" name="Google Shape;533;g1e1e69e2135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e1e69e2135_0_44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1" name="Google Shape;551;g1e1e69e2135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e1e69e2135_0_46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9" name="Google Shape;569;g1e1e69e2135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e1e69e2135_0_48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7" name="Google Shape;587;g1e1e69e2135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1">
  <p:cSld name="OBJECT_1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738efa72_0_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3d738efa72_0_3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d738efa72_0_3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d738efa72_0_3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3d738efa72_0_3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2">
  <p:cSld name="OBJECT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846aa7dd_0_5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4846aa7dd_0_5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f4846aa7dd_0_5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4846aa7dd_0_5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4846aa7dd_0_5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5">
  <p:cSld name="OBJECT_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846aa7dd_0_1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4846aa7dd_0_1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f4846aa7dd_0_1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4846aa7dd_0_1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4846aa7dd_0_1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8">
  <p:cSld name="OBJECT_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846aa7dd_0_19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4846aa7dd_0_19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f4846aa7dd_0_19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4846aa7dd_0_19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4846aa7dd_0_19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7">
  <p:cSld name="OBJECT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46aa7dd_0_16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4846aa7dd_0_16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f4846aa7dd_0_16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f4846aa7dd_0_16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4846aa7dd_0_16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2">
  <p:cSld name="OBJECT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738efa72_0_768"/>
          <p:cNvSpPr txBox="1">
            <a:spLocks noGrp="1"/>
          </p:cNvSpPr>
          <p:nvPr>
            <p:ph type="title"/>
          </p:nvPr>
        </p:nvSpPr>
        <p:spPr>
          <a:xfrm>
            <a:off x="838200" y="837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3d738efa72_0_768"/>
          <p:cNvSpPr txBox="1">
            <a:spLocks noGrp="1"/>
          </p:cNvSpPr>
          <p:nvPr>
            <p:ph type="body" idx="1"/>
          </p:nvPr>
        </p:nvSpPr>
        <p:spPr>
          <a:xfrm>
            <a:off x="838200" y="2162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13d738efa72_0_7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3">
  <p:cSld name="OBJECT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46aa7dd_0_6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f4846aa7dd_0_6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f4846aa7dd_0_6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4846aa7dd_0_6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4846aa7dd_0_6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846aa7dd_0_1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4846aa7dd_0_11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f4846aa7dd_0_11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f4846aa7dd_0_11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gf4846aa7dd_0_11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f4846aa7dd_0_11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f4846aa7dd_0_1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4846aa7dd_0_1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6">
  <p:cSld name="OBJECT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846aa7dd_0_15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f4846aa7dd_0_1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4846aa7dd_0_15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f4846aa7dd_0_15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f4846aa7dd_0_15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7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7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9">
  <p:cSld name="OBJECT_10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738efa72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3d738efa72_0_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3d738efa72_0_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3d738efa72_0_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d738efa72_0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4846aa7dd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f4846aa7dd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f4846aa7dd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4846aa7dd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4846aa7dd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d738efa72_0_7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738efa72_0_7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3d738efa72_0_77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erpo de texto">
  <p:cSld name="Cuerpo de tex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4846aa7dd_0_83"/>
          <p:cNvSpPr txBox="1">
            <a:spLocks noGrp="1"/>
          </p:cNvSpPr>
          <p:nvPr>
            <p:ph type="title"/>
          </p:nvPr>
        </p:nvSpPr>
        <p:spPr>
          <a:xfrm>
            <a:off x="838200" y="12814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Arial"/>
              <a:buNone/>
              <a:defRPr sz="34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f4846aa7dd_0_83"/>
          <p:cNvSpPr txBox="1">
            <a:spLocks noGrp="1"/>
          </p:cNvSpPr>
          <p:nvPr>
            <p:ph type="body" idx="1"/>
          </p:nvPr>
        </p:nvSpPr>
        <p:spPr>
          <a:xfrm>
            <a:off x="838200" y="2606978"/>
            <a:ext cx="10515600" cy="3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f4846aa7dd_0_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OBJECT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846aa7dd_0_4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4846aa7dd_0_4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f4846aa7dd_0_4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4846aa7dd_0_4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4846aa7dd_0_4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1"/>
          </p:nvPr>
        </p:nvSpPr>
        <p:spPr>
          <a:xfrm>
            <a:off x="911225" y="2583713"/>
            <a:ext cx="485648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4">
  <p:cSld name="OBJECT_5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846aa7dd_0_7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f4846aa7dd_0_7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f4846aa7dd_0_7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f4846aa7dd_0_7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f4846aa7dd_0_7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0">
  <p:cSld name="OBJECT_1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738efa72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3d738efa72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3d738efa72_0_1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d738efa72_0_1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3d738efa72_0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2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 rotWithShape="1">
          <a:blip r:embed="rId2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e1e69e2135_0_313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1e1e69e2135_0_313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1e1e69e2135_0_31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g1e1e69e2135_0_313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1e1e69e2135_0_31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e1e69e2135_0_31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34" name="Google Shape;434;g1e1e69e2135_0_31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e1e69e2135_0_313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1e1e69e2135_0_313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7" name="Google Shape;437;g1e1e69e2135_0_31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1e1e69e2135_0_313"/>
          <p:cNvSpPr txBox="1"/>
          <p:nvPr/>
        </p:nvSpPr>
        <p:spPr>
          <a:xfrm>
            <a:off x="1414225" y="2139700"/>
            <a:ext cx="9676800" cy="156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&lt;modificador de acceso&gt;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&lt;tipo de retorno&gt;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&lt;nombre de la función&gt; () {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// Cuerpo de la función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// Procesamiento y cálculos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return &lt;valor de retorno&gt;;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Opcional</a:t>
            </a:r>
            <a:endParaRPr sz="1800" b="1" i="0" u="none" strike="noStrike" cap="none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g1e1e69e2135_0_313"/>
          <p:cNvSpPr txBox="1"/>
          <p:nvPr/>
        </p:nvSpPr>
        <p:spPr>
          <a:xfrm>
            <a:off x="1414275" y="4229375"/>
            <a:ext cx="9676800" cy="156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18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(&lt;tipo&gt; &lt;nombre parámetro 1&gt;, &lt;tipo&gt; &lt;nombre parámetro 2&gt;, ...)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// Cuerpo de la función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// Procesamiento y cálculos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return &lt;valor de retorno&gt;;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Opcional</a:t>
            </a:r>
            <a:endParaRPr sz="1800" b="1" i="0" u="none" strike="noStrike" cap="none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g1e1e69e2135_0_313"/>
          <p:cNvSpPr/>
          <p:nvPr/>
        </p:nvSpPr>
        <p:spPr>
          <a:xfrm>
            <a:off x="10345125" y="2093975"/>
            <a:ext cx="435900" cy="537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Google Shape;441;g1e1e69e2135_0_313"/>
          <p:cNvCxnSpPr>
            <a:stCxn id="440" idx="2"/>
          </p:cNvCxnSpPr>
          <p:nvPr/>
        </p:nvCxnSpPr>
        <p:spPr>
          <a:xfrm>
            <a:off x="10563075" y="2630975"/>
            <a:ext cx="4800" cy="1580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2" name="Google Shape;442;g1e1e69e2135_0_313"/>
          <p:cNvSpPr txBox="1"/>
          <p:nvPr/>
        </p:nvSpPr>
        <p:spPr>
          <a:xfrm>
            <a:off x="736175" y="1422700"/>
            <a:ext cx="55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Creando la función: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e1e69e2135_0_503"/>
          <p:cNvSpPr txBox="1"/>
          <p:nvPr/>
        </p:nvSpPr>
        <p:spPr>
          <a:xfrm>
            <a:off x="4359563" y="2681500"/>
            <a:ext cx="6186900" cy="306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miFuncion(</a:t>
            </a:r>
            <a:r>
              <a:rPr lang="en-US" sz="17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"Juan Perez"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miFuncion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 nombre)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"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nombre);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Google Shape;608;g1e1e69e2135_0_503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g1e1e69e2135_0_503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1e1e69e2135_0_50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1" name="Google Shape;611;g1e1e69e2135_0_503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g1e1e69e2135_0_503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e1e69e2135_0_503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14" name="Google Shape;614;g1e1e69e2135_0_503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1e1e69e2135_0_503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1e1e69e2135_0_503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7" name="Google Shape;617;g1e1e69e2135_0_503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1e1e69e2135_0_503"/>
          <p:cNvSpPr txBox="1"/>
          <p:nvPr/>
        </p:nvSpPr>
        <p:spPr>
          <a:xfrm>
            <a:off x="840375" y="1610400"/>
            <a:ext cx="99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Ejemplo básico de una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sin retorno con parámetros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(procedimiento):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9" name="Google Shape;619;g1e1e69e2135_0_503"/>
          <p:cNvSpPr/>
          <p:nvPr/>
        </p:nvSpPr>
        <p:spPr>
          <a:xfrm>
            <a:off x="6662113" y="3537150"/>
            <a:ext cx="15693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e1e69e2135_0_503"/>
          <p:cNvSpPr/>
          <p:nvPr/>
        </p:nvSpPr>
        <p:spPr>
          <a:xfrm>
            <a:off x="968650" y="3000250"/>
            <a:ext cx="2906700" cy="24255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Cuando se pasa un parámetro al método, se le llama argumento.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"Juan Perez"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es un argumento.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es un parámetro.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1" name="Google Shape;621;g1e1e69e2135_0_503"/>
          <p:cNvSpPr/>
          <p:nvPr/>
        </p:nvSpPr>
        <p:spPr>
          <a:xfrm>
            <a:off x="8534163" y="4302375"/>
            <a:ext cx="8499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e1e69e2135_0_526"/>
          <p:cNvSpPr txBox="1"/>
          <p:nvPr/>
        </p:nvSpPr>
        <p:spPr>
          <a:xfrm>
            <a:off x="4359575" y="2580800"/>
            <a:ext cx="7273800" cy="33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funcionSaludar(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"Juan Perez"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funcionSaludar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"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". Feliz dia!"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Google Shape;627;g1e1e69e2135_0_526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e1e69e2135_0_526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e1e69e2135_0_52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0" name="Google Shape;630;g1e1e69e2135_0_526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g1e1e69e2135_0_52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1e1e69e2135_0_52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33" name="Google Shape;633;g1e1e69e2135_0_52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1e1e69e2135_0_526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g1e1e69e2135_0_52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6" name="Google Shape;636;g1e1e69e2135_0_52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g1e1e69e2135_0_526"/>
          <p:cNvSpPr txBox="1"/>
          <p:nvPr/>
        </p:nvSpPr>
        <p:spPr>
          <a:xfrm>
            <a:off x="840375" y="1610400"/>
            <a:ext cx="99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Ejemplo básico de una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con retorno y parámetros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8" name="Google Shape;638;g1e1e69e2135_0_526"/>
          <p:cNvSpPr/>
          <p:nvPr/>
        </p:nvSpPr>
        <p:spPr>
          <a:xfrm>
            <a:off x="678050" y="2312525"/>
            <a:ext cx="24990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 de acceso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9" name="Google Shape;639;g1e1e69e2135_0_526"/>
          <p:cNvSpPr/>
          <p:nvPr/>
        </p:nvSpPr>
        <p:spPr>
          <a:xfrm>
            <a:off x="4756438" y="4572000"/>
            <a:ext cx="8499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e1e69e2135_0_559"/>
          <p:cNvSpPr txBox="1"/>
          <p:nvPr/>
        </p:nvSpPr>
        <p:spPr>
          <a:xfrm>
            <a:off x="4359575" y="2580800"/>
            <a:ext cx="7273800" cy="33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funcionSaludar(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"Juan Perez"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funcionSaludar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"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". Feliz dia!"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g1e1e69e2135_0_559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g1e1e69e2135_0_559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g1e1e69e2135_0_559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8" name="Google Shape;648;g1e1e69e2135_0_559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g1e1e69e2135_0_559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1e1e69e2135_0_559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51" name="Google Shape;651;g1e1e69e2135_0_559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1e1e69e2135_0_559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g1e1e69e2135_0_559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4" name="Google Shape;654;g1e1e69e2135_0_559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1e1e69e2135_0_559"/>
          <p:cNvSpPr txBox="1"/>
          <p:nvPr/>
        </p:nvSpPr>
        <p:spPr>
          <a:xfrm>
            <a:off x="840375" y="1610400"/>
            <a:ext cx="99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Ejemplo básico de una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con retorno y parámetros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6" name="Google Shape;656;g1e1e69e2135_0_559"/>
          <p:cNvSpPr/>
          <p:nvPr/>
        </p:nvSpPr>
        <p:spPr>
          <a:xfrm>
            <a:off x="678050" y="2312525"/>
            <a:ext cx="24990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 de acceso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7" name="Google Shape;657;g1e1e69e2135_0_559"/>
          <p:cNvSpPr/>
          <p:nvPr/>
        </p:nvSpPr>
        <p:spPr>
          <a:xfrm>
            <a:off x="4756438" y="4572000"/>
            <a:ext cx="8499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1e1e69e2135_0_559"/>
          <p:cNvSpPr/>
          <p:nvPr/>
        </p:nvSpPr>
        <p:spPr>
          <a:xfrm>
            <a:off x="678050" y="2862825"/>
            <a:ext cx="32169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Tipo de variable de retorno 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9" name="Google Shape;659;g1e1e69e2135_0_559"/>
          <p:cNvSpPr/>
          <p:nvPr/>
        </p:nvSpPr>
        <p:spPr>
          <a:xfrm>
            <a:off x="5656875" y="4572000"/>
            <a:ext cx="7845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e1e69e2135_0_588"/>
          <p:cNvSpPr txBox="1"/>
          <p:nvPr/>
        </p:nvSpPr>
        <p:spPr>
          <a:xfrm>
            <a:off x="4359575" y="2580800"/>
            <a:ext cx="7273800" cy="33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funcionSaludar(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"Juan Perez"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funcionSaludar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"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". Feliz dia!"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g1e1e69e2135_0_588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1e1e69e2135_0_588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g1e1e69e2135_0_58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g1e1e69e2135_0_588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g1e1e69e2135_0_58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1e1e69e2135_0_58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71" name="Google Shape;671;g1e1e69e2135_0_58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1e1e69e2135_0_588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g1e1e69e2135_0_58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4" name="Google Shape;674;g1e1e69e2135_0_58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1e1e69e2135_0_588"/>
          <p:cNvSpPr txBox="1"/>
          <p:nvPr/>
        </p:nvSpPr>
        <p:spPr>
          <a:xfrm>
            <a:off x="840375" y="1610400"/>
            <a:ext cx="99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Ejemplo básico de una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con retorno y parámetros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6" name="Google Shape;676;g1e1e69e2135_0_588"/>
          <p:cNvSpPr/>
          <p:nvPr/>
        </p:nvSpPr>
        <p:spPr>
          <a:xfrm>
            <a:off x="678050" y="2312525"/>
            <a:ext cx="24990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 de acceso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7" name="Google Shape;677;g1e1e69e2135_0_588"/>
          <p:cNvSpPr/>
          <p:nvPr/>
        </p:nvSpPr>
        <p:spPr>
          <a:xfrm>
            <a:off x="4756438" y="4572000"/>
            <a:ext cx="8499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1e1e69e2135_0_588"/>
          <p:cNvSpPr/>
          <p:nvPr/>
        </p:nvSpPr>
        <p:spPr>
          <a:xfrm>
            <a:off x="678050" y="2862825"/>
            <a:ext cx="32169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Tipo de variable de retorno 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9" name="Google Shape;679;g1e1e69e2135_0_588"/>
          <p:cNvSpPr/>
          <p:nvPr/>
        </p:nvSpPr>
        <p:spPr>
          <a:xfrm>
            <a:off x="5656875" y="4572000"/>
            <a:ext cx="7845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1e1e69e2135_0_588"/>
          <p:cNvSpPr/>
          <p:nvPr/>
        </p:nvSpPr>
        <p:spPr>
          <a:xfrm>
            <a:off x="6491900" y="4572000"/>
            <a:ext cx="17610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1e1e69e2135_0_588"/>
          <p:cNvSpPr/>
          <p:nvPr/>
        </p:nvSpPr>
        <p:spPr>
          <a:xfrm>
            <a:off x="678050" y="3413125"/>
            <a:ext cx="24603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Nombre de la función 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e1e69e2135_0_617"/>
          <p:cNvSpPr txBox="1"/>
          <p:nvPr/>
        </p:nvSpPr>
        <p:spPr>
          <a:xfrm>
            <a:off x="4359575" y="2580800"/>
            <a:ext cx="7273800" cy="33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funcionSaludar(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"Juan Perez"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funcionSaludar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"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". Feliz dia!"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Google Shape;687;g1e1e69e2135_0_61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g1e1e69e2135_0_61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g1e1e69e2135_0_61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0" name="Google Shape;690;g1e1e69e2135_0_617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g1e1e69e2135_0_61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1e1e69e2135_0_61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93" name="Google Shape;693;g1e1e69e2135_0_61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1e1e69e2135_0_61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g1e1e69e2135_0_61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6" name="Google Shape;696;g1e1e69e2135_0_61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g1e1e69e2135_0_617"/>
          <p:cNvSpPr txBox="1"/>
          <p:nvPr/>
        </p:nvSpPr>
        <p:spPr>
          <a:xfrm>
            <a:off x="840375" y="1610400"/>
            <a:ext cx="99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Ejemplo básico de una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con retorno y parámetros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8" name="Google Shape;698;g1e1e69e2135_0_617"/>
          <p:cNvSpPr/>
          <p:nvPr/>
        </p:nvSpPr>
        <p:spPr>
          <a:xfrm>
            <a:off x="678050" y="2312525"/>
            <a:ext cx="24990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 de acceso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9" name="Google Shape;699;g1e1e69e2135_0_617"/>
          <p:cNvSpPr/>
          <p:nvPr/>
        </p:nvSpPr>
        <p:spPr>
          <a:xfrm>
            <a:off x="4756438" y="4572000"/>
            <a:ext cx="8499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1e1e69e2135_0_617"/>
          <p:cNvSpPr/>
          <p:nvPr/>
        </p:nvSpPr>
        <p:spPr>
          <a:xfrm>
            <a:off x="678050" y="2862825"/>
            <a:ext cx="32169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Tipo de variable de retorno 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1" name="Google Shape;701;g1e1e69e2135_0_617"/>
          <p:cNvSpPr/>
          <p:nvPr/>
        </p:nvSpPr>
        <p:spPr>
          <a:xfrm>
            <a:off x="5656875" y="4572000"/>
            <a:ext cx="7845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1e1e69e2135_0_617"/>
          <p:cNvSpPr/>
          <p:nvPr/>
        </p:nvSpPr>
        <p:spPr>
          <a:xfrm>
            <a:off x="6491900" y="4572000"/>
            <a:ext cx="17610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1e1e69e2135_0_617"/>
          <p:cNvSpPr/>
          <p:nvPr/>
        </p:nvSpPr>
        <p:spPr>
          <a:xfrm>
            <a:off x="678050" y="3413125"/>
            <a:ext cx="24603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Nombre de la función 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4" name="Google Shape;704;g1e1e69e2135_0_617"/>
          <p:cNvSpPr/>
          <p:nvPr/>
        </p:nvSpPr>
        <p:spPr>
          <a:xfrm>
            <a:off x="8359375" y="4572000"/>
            <a:ext cx="15957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1e1e69e2135_0_617"/>
          <p:cNvSpPr/>
          <p:nvPr/>
        </p:nvSpPr>
        <p:spPr>
          <a:xfrm>
            <a:off x="692945" y="3963425"/>
            <a:ext cx="19515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Parametro y tipo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e1e69e2135_0_646"/>
          <p:cNvSpPr txBox="1"/>
          <p:nvPr/>
        </p:nvSpPr>
        <p:spPr>
          <a:xfrm>
            <a:off x="4359575" y="2580800"/>
            <a:ext cx="7273800" cy="33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funcionSaludar(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"Juan Perez"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funcionSaludar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"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". Feliz dia!"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1" name="Google Shape;711;g1e1e69e2135_0_646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g1e1e69e2135_0_646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g1e1e69e2135_0_64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4" name="Google Shape;714;g1e1e69e2135_0_646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g1e1e69e2135_0_64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1e1e69e2135_0_64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17" name="Google Shape;717;g1e1e69e2135_0_64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1e1e69e2135_0_646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g1e1e69e2135_0_64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0" name="Google Shape;720;g1e1e69e2135_0_64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g1e1e69e2135_0_646"/>
          <p:cNvSpPr txBox="1"/>
          <p:nvPr/>
        </p:nvSpPr>
        <p:spPr>
          <a:xfrm>
            <a:off x="840375" y="1610400"/>
            <a:ext cx="99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Ejemplo básico de una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con retorno y parámetros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2" name="Google Shape;722;g1e1e69e2135_0_646"/>
          <p:cNvSpPr/>
          <p:nvPr/>
        </p:nvSpPr>
        <p:spPr>
          <a:xfrm>
            <a:off x="678050" y="2312525"/>
            <a:ext cx="24990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 de acceso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3" name="Google Shape;723;g1e1e69e2135_0_646"/>
          <p:cNvSpPr/>
          <p:nvPr/>
        </p:nvSpPr>
        <p:spPr>
          <a:xfrm>
            <a:off x="4756438" y="4572000"/>
            <a:ext cx="8499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1e1e69e2135_0_646"/>
          <p:cNvSpPr/>
          <p:nvPr/>
        </p:nvSpPr>
        <p:spPr>
          <a:xfrm>
            <a:off x="678050" y="2862825"/>
            <a:ext cx="32169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Tipo de variable de retorno 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5" name="Google Shape;725;g1e1e69e2135_0_646"/>
          <p:cNvSpPr/>
          <p:nvPr/>
        </p:nvSpPr>
        <p:spPr>
          <a:xfrm>
            <a:off x="5656875" y="4572000"/>
            <a:ext cx="7845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1e1e69e2135_0_646"/>
          <p:cNvSpPr/>
          <p:nvPr/>
        </p:nvSpPr>
        <p:spPr>
          <a:xfrm>
            <a:off x="6491900" y="4572000"/>
            <a:ext cx="17610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1e1e69e2135_0_646"/>
          <p:cNvSpPr/>
          <p:nvPr/>
        </p:nvSpPr>
        <p:spPr>
          <a:xfrm>
            <a:off x="678050" y="3413125"/>
            <a:ext cx="24603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Nombre de la función 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8" name="Google Shape;728;g1e1e69e2135_0_646"/>
          <p:cNvSpPr/>
          <p:nvPr/>
        </p:nvSpPr>
        <p:spPr>
          <a:xfrm>
            <a:off x="8359375" y="4572000"/>
            <a:ext cx="15957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1e1e69e2135_0_646"/>
          <p:cNvSpPr/>
          <p:nvPr/>
        </p:nvSpPr>
        <p:spPr>
          <a:xfrm>
            <a:off x="692945" y="3963425"/>
            <a:ext cx="19515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Parametro y tipo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0" name="Google Shape;730;g1e1e69e2135_0_646"/>
          <p:cNvSpPr/>
          <p:nvPr/>
        </p:nvSpPr>
        <p:spPr>
          <a:xfrm>
            <a:off x="5298150" y="5138750"/>
            <a:ext cx="1714800" cy="256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1e1e69e2135_0_646"/>
          <p:cNvSpPr/>
          <p:nvPr/>
        </p:nvSpPr>
        <p:spPr>
          <a:xfrm>
            <a:off x="692925" y="4513725"/>
            <a:ext cx="25521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Retorno de la variable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e1e69e2135_0_675"/>
          <p:cNvSpPr txBox="1"/>
          <p:nvPr/>
        </p:nvSpPr>
        <p:spPr>
          <a:xfrm>
            <a:off x="4359575" y="2580800"/>
            <a:ext cx="7273800" cy="33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funcionSaludar(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"Juan Perez"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funcionSaludar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"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". Feliz dia!"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7" name="Google Shape;737;g1e1e69e2135_0_675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g1e1e69e2135_0_675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g1e1e69e2135_0_67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0" name="Google Shape;740;g1e1e69e2135_0_675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g1e1e69e2135_0_67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1e1e69e2135_0_67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43" name="Google Shape;743;g1e1e69e2135_0_67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1e1e69e2135_0_675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g1e1e69e2135_0_67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6" name="Google Shape;746;g1e1e69e2135_0_67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g1e1e69e2135_0_675"/>
          <p:cNvSpPr txBox="1"/>
          <p:nvPr/>
        </p:nvSpPr>
        <p:spPr>
          <a:xfrm>
            <a:off x="840375" y="1610400"/>
            <a:ext cx="99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Ejemplo básico de una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con retorno y parámetros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8" name="Google Shape;748;g1e1e69e2135_0_675"/>
          <p:cNvSpPr/>
          <p:nvPr/>
        </p:nvSpPr>
        <p:spPr>
          <a:xfrm>
            <a:off x="678050" y="2312525"/>
            <a:ext cx="24990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 de acceso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9" name="Google Shape;749;g1e1e69e2135_0_675"/>
          <p:cNvSpPr/>
          <p:nvPr/>
        </p:nvSpPr>
        <p:spPr>
          <a:xfrm>
            <a:off x="4756438" y="4572000"/>
            <a:ext cx="8499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1e1e69e2135_0_675"/>
          <p:cNvSpPr/>
          <p:nvPr/>
        </p:nvSpPr>
        <p:spPr>
          <a:xfrm>
            <a:off x="678050" y="2862825"/>
            <a:ext cx="32169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Tipo de variable de retorno 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1" name="Google Shape;751;g1e1e69e2135_0_675"/>
          <p:cNvSpPr/>
          <p:nvPr/>
        </p:nvSpPr>
        <p:spPr>
          <a:xfrm>
            <a:off x="5656875" y="4572000"/>
            <a:ext cx="7845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1e1e69e2135_0_675"/>
          <p:cNvSpPr/>
          <p:nvPr/>
        </p:nvSpPr>
        <p:spPr>
          <a:xfrm>
            <a:off x="6491900" y="4572000"/>
            <a:ext cx="17610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1e1e69e2135_0_675"/>
          <p:cNvSpPr/>
          <p:nvPr/>
        </p:nvSpPr>
        <p:spPr>
          <a:xfrm>
            <a:off x="678050" y="3413125"/>
            <a:ext cx="24603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Nombre de la función 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4" name="Google Shape;754;g1e1e69e2135_0_675"/>
          <p:cNvSpPr/>
          <p:nvPr/>
        </p:nvSpPr>
        <p:spPr>
          <a:xfrm>
            <a:off x="8359375" y="4572000"/>
            <a:ext cx="15957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g1e1e69e2135_0_675"/>
          <p:cNvSpPr/>
          <p:nvPr/>
        </p:nvSpPr>
        <p:spPr>
          <a:xfrm>
            <a:off x="692945" y="3963425"/>
            <a:ext cx="19515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Parametro y tipo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6" name="Google Shape;756;g1e1e69e2135_0_675"/>
          <p:cNvSpPr/>
          <p:nvPr/>
        </p:nvSpPr>
        <p:spPr>
          <a:xfrm>
            <a:off x="5298150" y="5138750"/>
            <a:ext cx="1714800" cy="256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1e1e69e2135_0_675"/>
          <p:cNvSpPr/>
          <p:nvPr/>
        </p:nvSpPr>
        <p:spPr>
          <a:xfrm>
            <a:off x="692925" y="4513725"/>
            <a:ext cx="25521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Retorno de la variable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8" name="Google Shape;758;g1e1e69e2135_0_675"/>
          <p:cNvSpPr/>
          <p:nvPr/>
        </p:nvSpPr>
        <p:spPr>
          <a:xfrm>
            <a:off x="692925" y="5064025"/>
            <a:ext cx="23487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y argumento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9" name="Google Shape;759;g1e1e69e2135_0_675"/>
          <p:cNvSpPr/>
          <p:nvPr/>
        </p:nvSpPr>
        <p:spPr>
          <a:xfrm>
            <a:off x="7574800" y="3368300"/>
            <a:ext cx="36228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e1e69e2135_0_704"/>
          <p:cNvSpPr txBox="1"/>
          <p:nvPr/>
        </p:nvSpPr>
        <p:spPr>
          <a:xfrm>
            <a:off x="4359575" y="2580800"/>
            <a:ext cx="7273800" cy="33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funcionSaludar(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"Juan Perez"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funcionSaludar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"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". Feliz dia!"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Google Shape;765;g1e1e69e2135_0_70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g1e1e69e2135_0_70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g1e1e69e2135_0_70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8" name="Google Shape;768;g1e1e69e2135_0_704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g1e1e69e2135_0_70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1e1e69e2135_0_70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71" name="Google Shape;771;g1e1e69e2135_0_70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1e1e69e2135_0_704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g1e1e69e2135_0_70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4" name="Google Shape;774;g1e1e69e2135_0_70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g1e1e69e2135_0_704"/>
          <p:cNvSpPr txBox="1"/>
          <p:nvPr/>
        </p:nvSpPr>
        <p:spPr>
          <a:xfrm>
            <a:off x="840375" y="1610400"/>
            <a:ext cx="99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Ejemplo básico de una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con retorno y parámetros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6" name="Google Shape;776;g1e1e69e2135_0_704"/>
          <p:cNvSpPr/>
          <p:nvPr/>
        </p:nvSpPr>
        <p:spPr>
          <a:xfrm>
            <a:off x="678050" y="2312525"/>
            <a:ext cx="24990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 de acceso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7" name="Google Shape;777;g1e1e69e2135_0_704"/>
          <p:cNvSpPr/>
          <p:nvPr/>
        </p:nvSpPr>
        <p:spPr>
          <a:xfrm>
            <a:off x="4756438" y="4572000"/>
            <a:ext cx="8499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g1e1e69e2135_0_704"/>
          <p:cNvSpPr/>
          <p:nvPr/>
        </p:nvSpPr>
        <p:spPr>
          <a:xfrm>
            <a:off x="678050" y="2862825"/>
            <a:ext cx="32169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Tipo de variable de retorno 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9" name="Google Shape;779;g1e1e69e2135_0_704"/>
          <p:cNvSpPr/>
          <p:nvPr/>
        </p:nvSpPr>
        <p:spPr>
          <a:xfrm>
            <a:off x="5656875" y="4572000"/>
            <a:ext cx="7845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g1e1e69e2135_0_704"/>
          <p:cNvSpPr/>
          <p:nvPr/>
        </p:nvSpPr>
        <p:spPr>
          <a:xfrm>
            <a:off x="6491900" y="4572000"/>
            <a:ext cx="17610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1e1e69e2135_0_704"/>
          <p:cNvSpPr/>
          <p:nvPr/>
        </p:nvSpPr>
        <p:spPr>
          <a:xfrm>
            <a:off x="678050" y="3413125"/>
            <a:ext cx="24603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Nombre de la función 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2" name="Google Shape;782;g1e1e69e2135_0_704"/>
          <p:cNvSpPr/>
          <p:nvPr/>
        </p:nvSpPr>
        <p:spPr>
          <a:xfrm>
            <a:off x="8359375" y="4572000"/>
            <a:ext cx="15957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1e1e69e2135_0_704"/>
          <p:cNvSpPr/>
          <p:nvPr/>
        </p:nvSpPr>
        <p:spPr>
          <a:xfrm>
            <a:off x="692945" y="3963425"/>
            <a:ext cx="19515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Parametro y tipo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4" name="Google Shape;784;g1e1e69e2135_0_704"/>
          <p:cNvSpPr/>
          <p:nvPr/>
        </p:nvSpPr>
        <p:spPr>
          <a:xfrm>
            <a:off x="5298150" y="5138750"/>
            <a:ext cx="1714800" cy="256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g1e1e69e2135_0_704"/>
          <p:cNvSpPr/>
          <p:nvPr/>
        </p:nvSpPr>
        <p:spPr>
          <a:xfrm>
            <a:off x="692925" y="4513725"/>
            <a:ext cx="25521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Retorno de la variable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6" name="Google Shape;786;g1e1e69e2135_0_704"/>
          <p:cNvSpPr/>
          <p:nvPr/>
        </p:nvSpPr>
        <p:spPr>
          <a:xfrm>
            <a:off x="692925" y="5064025"/>
            <a:ext cx="2348700" cy="452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y argumento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7" name="Google Shape;787;g1e1e69e2135_0_704"/>
          <p:cNvSpPr/>
          <p:nvPr/>
        </p:nvSpPr>
        <p:spPr>
          <a:xfrm>
            <a:off x="7574800" y="3368300"/>
            <a:ext cx="36228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1e1e69e2135_0_704"/>
          <p:cNvSpPr/>
          <p:nvPr/>
        </p:nvSpPr>
        <p:spPr>
          <a:xfrm>
            <a:off x="692925" y="5614325"/>
            <a:ext cx="3216900" cy="6771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 con el retorno de la función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9" name="Google Shape;789;g1e1e69e2135_0_704"/>
          <p:cNvSpPr/>
          <p:nvPr/>
        </p:nvSpPr>
        <p:spPr>
          <a:xfrm>
            <a:off x="5298150" y="3368300"/>
            <a:ext cx="20247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e1e69e2135_0_1000"/>
          <p:cNvSpPr txBox="1"/>
          <p:nvPr/>
        </p:nvSpPr>
        <p:spPr>
          <a:xfrm>
            <a:off x="5241050" y="2144925"/>
            <a:ext cx="6789600" cy="318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5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5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r>
              <a:rPr lang="en-US" sz="15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5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5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 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funcionSaludar(</a:t>
            </a:r>
            <a:r>
              <a:rPr lang="en-US" sz="15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"Juan Perez"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5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5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15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5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funcionSaludar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5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5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5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 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5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" 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5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5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". Feliz dia!"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5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5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5" name="Google Shape;795;g1e1e69e2135_0_100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g1e1e69e2135_0_100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g1e1e69e2135_0_100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8" name="Google Shape;798;g1e1e69e2135_0_100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g1e1e69e2135_0_100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1e1e69e2135_0_100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01" name="Google Shape;801;g1e1e69e2135_0_100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1e1e69e2135_0_100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g1e1e69e2135_0_100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4" name="Google Shape;804;g1e1e69e2135_0_100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g1e1e69e2135_0_1000"/>
          <p:cNvSpPr txBox="1"/>
          <p:nvPr/>
        </p:nvSpPr>
        <p:spPr>
          <a:xfrm>
            <a:off x="679450" y="1599850"/>
            <a:ext cx="4284600" cy="4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9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Notas.</a:t>
            </a:r>
            <a:endParaRPr sz="1900" b="1" i="1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Las variables declaradas en una función sólo existen dentro de la función.</a:t>
            </a:r>
            <a:endParaRPr sz="19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nombre de la variable que retorna una función no tiene que ser el mismo a la que se asigna (</a:t>
            </a:r>
            <a:r>
              <a:rPr lang="en-US" sz="19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varSaludo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≠ </a:t>
            </a:r>
            <a:r>
              <a:rPr lang="en-US" sz="19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-US"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sz="19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posible pasar como argumento un dato </a:t>
            </a:r>
            <a:r>
              <a:rPr lang="en-US" sz="1900" b="1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(sin guardarlo en un variable) o una variable </a:t>
            </a:r>
            <a:r>
              <a:rPr lang="en-US" sz="1900" b="1" i="0" u="none" strike="noStrike" cap="none">
                <a:solidFill>
                  <a:srgbClr val="00AFAA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declarada.</a:t>
            </a:r>
            <a:endParaRPr sz="19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e1e69e2135_0_76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1e1e69e2135_0_76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1e1e69e2135_0_76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g1e1e69e2135_0_760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1e1e69e2135_0_76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e1e69e2135_0_76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69" name="Google Shape;469;g1e1e69e2135_0_76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e1e69e2135_0_76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1e1e69e2135_0_76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2" name="Google Shape;472;g1e1e69e2135_0_76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1e1e69e2135_0_760"/>
          <p:cNvSpPr txBox="1"/>
          <p:nvPr/>
        </p:nvSpPr>
        <p:spPr>
          <a:xfrm>
            <a:off x="1762925" y="2045425"/>
            <a:ext cx="8398200" cy="46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&lt;nombre de la función&gt; (</a:t>
            </a:r>
            <a:r>
              <a:rPr lang="en-US" sz="18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&lt;argumento 1&gt;, &lt;argumento 2&gt;, ...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g1e1e69e2135_0_760"/>
          <p:cNvSpPr txBox="1"/>
          <p:nvPr/>
        </p:nvSpPr>
        <p:spPr>
          <a:xfrm>
            <a:off x="736175" y="1422700"/>
            <a:ext cx="55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Invocando o llamando la función: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5" name="Google Shape;475;g1e1e69e2135_0_760"/>
          <p:cNvSpPr txBox="1"/>
          <p:nvPr/>
        </p:nvSpPr>
        <p:spPr>
          <a:xfrm>
            <a:off x="736175" y="3032250"/>
            <a:ext cx="278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Declaraciones</a:t>
            </a:r>
            <a:endParaRPr sz="20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6" name="Google Shape;476;g1e1e69e2135_0_760"/>
          <p:cNvSpPr txBox="1"/>
          <p:nvPr/>
        </p:nvSpPr>
        <p:spPr>
          <a:xfrm>
            <a:off x="6315575" y="3032250"/>
            <a:ext cx="341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Instrucciones con llamados</a:t>
            </a:r>
            <a:endParaRPr sz="20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g1e1e69e2135_0_760"/>
          <p:cNvSpPr txBox="1"/>
          <p:nvPr/>
        </p:nvSpPr>
        <p:spPr>
          <a:xfrm>
            <a:off x="821550" y="3745175"/>
            <a:ext cx="4777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8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potencia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n-US" sz="1800" b="1" i="0" u="none" strike="noStrike" cap="none">
                <a:solidFill>
                  <a:srgbClr val="2AA22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n-US" sz="1800" b="1" i="0" u="none" strike="noStrike" cap="none">
                <a:solidFill>
                  <a:srgbClr val="2AA22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bool </a:t>
            </a:r>
            <a:r>
              <a:rPr lang="en-US" sz="18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esPar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n-US" sz="1800" b="1" i="0" u="none" strike="noStrike" cap="none">
                <a:solidFill>
                  <a:srgbClr val="2AA22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8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valorAbsoluto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(double </a:t>
            </a:r>
            <a:r>
              <a:rPr lang="en-US" sz="1800" b="1" i="0" u="none" strike="noStrike" cap="none">
                <a:solidFill>
                  <a:srgbClr val="2AA22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8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enMinuscula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(String </a:t>
            </a:r>
            <a:r>
              <a:rPr lang="en-US" sz="1800" b="1" i="0" u="none" strike="noStrike" cap="none">
                <a:solidFill>
                  <a:srgbClr val="2AA221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g1e1e69e2135_0_760"/>
          <p:cNvSpPr txBox="1"/>
          <p:nvPr/>
        </p:nvSpPr>
        <p:spPr>
          <a:xfrm>
            <a:off x="6228375" y="3745175"/>
            <a:ext cx="5291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-US" sz="18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potencia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>
                <a:solidFill>
                  <a:srgbClr val="2AA22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 i="0" u="none" strike="noStrike" cap="none">
                <a:solidFill>
                  <a:srgbClr val="2AA22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 </a:t>
            </a:r>
            <a:r>
              <a:rPr lang="en-US" sz="18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esPar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>
                <a:solidFill>
                  <a:srgbClr val="2AA221"/>
                </a:solidFill>
                <a:latin typeface="Courier New"/>
                <a:ea typeface="Courier New"/>
                <a:cs typeface="Courier New"/>
                <a:sym typeface="Courier New"/>
              </a:rPr>
              <a:t>b-1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)...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US" sz="18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valorAbsoluto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>
                <a:solidFill>
                  <a:srgbClr val="2AA22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+ 2.5;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lang="en-US" sz="1800" b="1" i="0" u="none" strike="noStrike" cap="non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enMinuscula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strike="noStrike" cap="none">
                <a:solidFill>
                  <a:srgbClr val="2AA221"/>
                </a:solidFill>
                <a:latin typeface="Courier New"/>
                <a:ea typeface="Courier New"/>
                <a:cs typeface="Courier New"/>
                <a:sym typeface="Courier New"/>
              </a:rPr>
              <a:t>MESES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e1e69e2135_0_37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1e1e69e2135_0_37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1e1e69e2135_0_37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g1e1e69e2135_0_377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1e1e69e2135_0_37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1e1e69e2135_0_37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89" name="Google Shape;489;g1e1e69e2135_0_37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1e1e69e2135_0_37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1e1e69e2135_0_37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2" name="Google Shape;492;g1e1e69e2135_0_37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1e1e69e2135_0_377"/>
          <p:cNvSpPr txBox="1"/>
          <p:nvPr/>
        </p:nvSpPr>
        <p:spPr>
          <a:xfrm>
            <a:off x="840375" y="1610400"/>
            <a:ext cx="99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Palabras clave usadas en la creación de funciones (métodos)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4" name="Google Shape;494;g1e1e69e2135_0_377"/>
          <p:cNvSpPr txBox="1"/>
          <p:nvPr/>
        </p:nvSpPr>
        <p:spPr>
          <a:xfrm>
            <a:off x="1363425" y="2661800"/>
            <a:ext cx="83448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 de acceso: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public, private, protected, </a:t>
            </a:r>
            <a:r>
              <a:rPr lang="en-US" sz="20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endParaRPr sz="2000" b="1" i="0" u="none" strike="noStrike" cap="non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Tipo de Retorno: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int, float, String, double, char, </a:t>
            </a:r>
            <a:r>
              <a:rPr lang="en-US" sz="2000" b="1" i="0" u="none" strike="noStrike" cap="non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…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 retorna/devuelve un valor: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lang="en-US" sz="20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2000" b="1" i="0" u="none" strike="noStrike" cap="non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1e69e2135_0_396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1e1e69e2135_0_396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1e1e69e2135_0_39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g1e1e69e2135_0_396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1e1e69e2135_0_39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e1e69e2135_0_39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05" name="Google Shape;505;g1e1e69e2135_0_39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e1e69e2135_0_396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1e1e69e2135_0_39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8" name="Google Shape;508;g1e1e69e2135_0_39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1e1e69e2135_0_396"/>
          <p:cNvSpPr txBox="1"/>
          <p:nvPr/>
        </p:nvSpPr>
        <p:spPr>
          <a:xfrm>
            <a:off x="840375" y="1610400"/>
            <a:ext cx="99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Ejemplo básico de una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sin retorno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(procedimiento):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0" name="Google Shape;510;g1e1e69e2135_0_396"/>
          <p:cNvSpPr txBox="1"/>
          <p:nvPr/>
        </p:nvSpPr>
        <p:spPr>
          <a:xfrm>
            <a:off x="3519000" y="2593975"/>
            <a:ext cx="7985700" cy="306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miFuncion();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miFuncion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Mundo, desde una función!"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g1e1e69e2135_0_396"/>
          <p:cNvSpPr/>
          <p:nvPr/>
        </p:nvSpPr>
        <p:spPr>
          <a:xfrm>
            <a:off x="3952075" y="4234200"/>
            <a:ext cx="9105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1e1e69e2135_0_396"/>
          <p:cNvSpPr/>
          <p:nvPr/>
        </p:nvSpPr>
        <p:spPr>
          <a:xfrm>
            <a:off x="699400" y="2661800"/>
            <a:ext cx="2357700" cy="29952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Modificador de acceso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Solo puede usarse dentro de la clase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 se puede acceder al método sin crear primero un objeto de la clase.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e1e69e2135_0_415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1e1e69e2135_0_415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g1e1e69e2135_0_41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g1e1e69e2135_0_415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1e1e69e2135_0_41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1e1e69e2135_0_41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23" name="Google Shape;523;g1e1e69e2135_0_41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1e1e69e2135_0_415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1e1e69e2135_0_41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6" name="Google Shape;526;g1e1e69e2135_0_41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1e1e69e2135_0_415"/>
          <p:cNvSpPr txBox="1"/>
          <p:nvPr/>
        </p:nvSpPr>
        <p:spPr>
          <a:xfrm>
            <a:off x="840375" y="1610400"/>
            <a:ext cx="99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Ejemplo básico de una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sin retorno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(procedimiento):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8" name="Google Shape;528;g1e1e69e2135_0_415"/>
          <p:cNvSpPr txBox="1"/>
          <p:nvPr/>
        </p:nvSpPr>
        <p:spPr>
          <a:xfrm>
            <a:off x="3519000" y="2593975"/>
            <a:ext cx="7985700" cy="306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miFuncion();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miFuncion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Mundo, desde una función!"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g1e1e69e2135_0_415"/>
          <p:cNvSpPr/>
          <p:nvPr/>
        </p:nvSpPr>
        <p:spPr>
          <a:xfrm>
            <a:off x="4862600" y="4234200"/>
            <a:ext cx="6492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1e1e69e2135_0_415"/>
          <p:cNvSpPr/>
          <p:nvPr/>
        </p:nvSpPr>
        <p:spPr>
          <a:xfrm>
            <a:off x="600550" y="3119025"/>
            <a:ext cx="2479800" cy="21672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Tipo de retorno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 función solo realiza instrucciones, no retorna ningún valor.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e1e69e2135_0_432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g1e1e69e2135_0_432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g1e1e69e2135_0_43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8" name="Google Shape;538;g1e1e69e2135_0_432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1e1e69e2135_0_432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1e1e69e2135_0_432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41" name="Google Shape;541;g1e1e69e2135_0_432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1e1e69e2135_0_432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1e1e69e2135_0_432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4" name="Google Shape;544;g1e1e69e2135_0_432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1e1e69e2135_0_432"/>
          <p:cNvSpPr txBox="1"/>
          <p:nvPr/>
        </p:nvSpPr>
        <p:spPr>
          <a:xfrm>
            <a:off x="840375" y="1610400"/>
            <a:ext cx="99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Ejemplo básico de una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sin retorno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(procedimiento):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6" name="Google Shape;546;g1e1e69e2135_0_432"/>
          <p:cNvSpPr txBox="1"/>
          <p:nvPr/>
        </p:nvSpPr>
        <p:spPr>
          <a:xfrm>
            <a:off x="3519000" y="2593975"/>
            <a:ext cx="7985700" cy="306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miFuncion();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miFuncion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Mundo, desde una función!"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g1e1e69e2135_0_432"/>
          <p:cNvSpPr/>
          <p:nvPr/>
        </p:nvSpPr>
        <p:spPr>
          <a:xfrm>
            <a:off x="5518675" y="4234200"/>
            <a:ext cx="15402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e1e69e2135_0_432"/>
          <p:cNvSpPr/>
          <p:nvPr/>
        </p:nvSpPr>
        <p:spPr>
          <a:xfrm>
            <a:off x="590850" y="3293725"/>
            <a:ext cx="2479800" cy="19659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Nombre de la función.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Dentro de los paréntesis no hay nada, es decir, no recibe parámetros.</a:t>
            </a:r>
            <a:endParaRPr sz="18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e1e69e2135_0_449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1e1e69e2135_0_449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1e1e69e2135_0_449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g1e1e69e2135_0_449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1e1e69e2135_0_449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1e1e69e2135_0_449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9" name="Google Shape;559;g1e1e69e2135_0_449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1e1e69e2135_0_449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g1e1e69e2135_0_449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2" name="Google Shape;562;g1e1e69e2135_0_449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1e1e69e2135_0_449"/>
          <p:cNvSpPr txBox="1"/>
          <p:nvPr/>
        </p:nvSpPr>
        <p:spPr>
          <a:xfrm>
            <a:off x="840375" y="1610400"/>
            <a:ext cx="99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Ejemplo básico de una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sin retorno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(procedimiento):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4" name="Google Shape;564;g1e1e69e2135_0_449"/>
          <p:cNvSpPr txBox="1"/>
          <p:nvPr/>
        </p:nvSpPr>
        <p:spPr>
          <a:xfrm>
            <a:off x="3519000" y="2593975"/>
            <a:ext cx="7985700" cy="306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miFuncion();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miFuncion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Mundo, desde una función!"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g1e1e69e2135_0_449"/>
          <p:cNvSpPr/>
          <p:nvPr/>
        </p:nvSpPr>
        <p:spPr>
          <a:xfrm>
            <a:off x="4358900" y="3468975"/>
            <a:ext cx="17628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e1e69e2135_0_449"/>
          <p:cNvSpPr/>
          <p:nvPr/>
        </p:nvSpPr>
        <p:spPr>
          <a:xfrm>
            <a:off x="699400" y="3390251"/>
            <a:ext cx="2212800" cy="18960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Invocación o llamado de la función.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e1e69e2135_0_468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g1e1e69e2135_0_468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g1e1e69e2135_0_46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4" name="Google Shape;574;g1e1e69e2135_0_468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g1e1e69e2135_0_468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1e1e69e2135_0_468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77" name="Google Shape;577;g1e1e69e2135_0_468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1e1e69e2135_0_468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1e1e69e2135_0_468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0" name="Google Shape;580;g1e1e69e2135_0_468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1e1e69e2135_0_468"/>
          <p:cNvSpPr txBox="1"/>
          <p:nvPr/>
        </p:nvSpPr>
        <p:spPr>
          <a:xfrm>
            <a:off x="840375" y="1610400"/>
            <a:ext cx="99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Ejemplo básico de una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sin retorno con parámetros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(procedimiento):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2" name="Google Shape;582;g1e1e69e2135_0_468"/>
          <p:cNvSpPr txBox="1"/>
          <p:nvPr/>
        </p:nvSpPr>
        <p:spPr>
          <a:xfrm>
            <a:off x="3964575" y="2613325"/>
            <a:ext cx="6186900" cy="306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miFuncion(</a:t>
            </a:r>
            <a:r>
              <a:rPr lang="en-US" sz="17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"Juan Perez"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miFuncion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 nombre)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"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nombre);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g1e1e69e2135_0_468"/>
          <p:cNvSpPr/>
          <p:nvPr/>
        </p:nvSpPr>
        <p:spPr>
          <a:xfrm>
            <a:off x="7180175" y="4234200"/>
            <a:ext cx="20049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1e1e69e2135_0_468"/>
          <p:cNvSpPr/>
          <p:nvPr/>
        </p:nvSpPr>
        <p:spPr>
          <a:xfrm>
            <a:off x="1216200" y="3196826"/>
            <a:ext cx="2212800" cy="18960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 función tiene un parámetro de tipo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llamado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e1e69e2135_0_485"/>
          <p:cNvSpPr txBox="1"/>
          <p:nvPr/>
        </p:nvSpPr>
        <p:spPr>
          <a:xfrm>
            <a:off x="3964575" y="2613325"/>
            <a:ext cx="6186900" cy="306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miFuncion(</a:t>
            </a:r>
            <a:r>
              <a:rPr lang="en-US" sz="17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"Juan Perez"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miFuncion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 nombre) {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700" b="1" i="0" u="none" strike="noStrike" cap="non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 b="1" i="0" u="none" strike="noStrike" cap="non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 b="1" i="0" u="none" strike="noStrike" cap="non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 strike="noStrike" cap="non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"Hola "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nombre);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 u="none" strike="noStrike" cap="non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g1e1e69e2135_0_485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1e1e69e2135_0_485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1e1e69e2135_0_48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3" name="Google Shape;593;g1e1e69e2135_0_485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g1e1e69e2135_0_48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1e1e69e2135_0_48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96" name="Google Shape;596;g1e1e69e2135_0_48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1e1e69e2135_0_485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1e1e69e2135_0_48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Sintaxis Funciones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9" name="Google Shape;599;g1e1e69e2135_0_48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g1e1e69e2135_0_485"/>
          <p:cNvSpPr txBox="1"/>
          <p:nvPr/>
        </p:nvSpPr>
        <p:spPr>
          <a:xfrm>
            <a:off x="840375" y="1610400"/>
            <a:ext cx="998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Ejemplo básico de una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función sin retorno con parámetros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(procedimiento):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1" name="Google Shape;601;g1e1e69e2135_0_485"/>
          <p:cNvSpPr/>
          <p:nvPr/>
        </p:nvSpPr>
        <p:spPr>
          <a:xfrm>
            <a:off x="4881950" y="3468975"/>
            <a:ext cx="3264300" cy="33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1e1e69e2135_0_485"/>
          <p:cNvSpPr/>
          <p:nvPr/>
        </p:nvSpPr>
        <p:spPr>
          <a:xfrm>
            <a:off x="1009900" y="2834125"/>
            <a:ext cx="2343000" cy="2621400"/>
          </a:xfrm>
          <a:prstGeom prst="rect">
            <a:avLst/>
          </a:prstGeom>
          <a:solidFill>
            <a:srgbClr val="64CB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Debido a que la función tiene un parámetro de tipo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es necesario ingresarle un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 momento de invocarla.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1656</Words>
  <Application>Microsoft Office PowerPoint</Application>
  <PresentationFormat>Panorámica</PresentationFormat>
  <Paragraphs>321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Consolas</vt:lpstr>
      <vt:lpstr>Courier New</vt:lpstr>
      <vt:lpstr>Cormorant Light</vt:lpstr>
      <vt:lpstr>Trebuchet MS</vt:lpstr>
      <vt:lpstr>Oswald</vt:lpstr>
      <vt:lpstr>Oswald SemiBold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1</cp:revision>
  <dcterms:created xsi:type="dcterms:W3CDTF">2022-07-17T16:15:25Z</dcterms:created>
  <dcterms:modified xsi:type="dcterms:W3CDTF">2023-10-12T05:02:12Z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