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6858000" cx="12192000"/>
  <p:notesSz cx="12192000" cy="6858000"/>
  <p:embeddedFontLst>
    <p:embeddedFont>
      <p:font typeface="Roboto"/>
      <p:regular r:id="rId76"/>
      <p:bold r:id="rId77"/>
      <p:italic r:id="rId78"/>
      <p:boldItalic r:id="rId79"/>
    </p:embeddedFont>
    <p:embeddedFont>
      <p:font typeface="Oswald SemiBold"/>
      <p:regular r:id="rId80"/>
      <p:bold r:id="rId81"/>
    </p:embeddedFont>
    <p:embeddedFont>
      <p:font typeface="Oswald"/>
      <p:regular r:id="rId82"/>
      <p:bold r:id="rId83"/>
    </p:embeddedFont>
    <p:embeddedFont>
      <p:font typeface="Cormorant Light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8" roundtripDataSignature="AMtx7mjTRYItKYZPJzwdnE3rA4NWFE2o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46C762-B0E9-4AC3-B3C8-79C22AAF4D9D}">
  <a:tblStyle styleId="{1046C762-B0E9-4AC3-B3C8-79C22AAF4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CormorantLight-regular.fntdata"/><Relationship Id="rId83" Type="http://schemas.openxmlformats.org/officeDocument/2006/relationships/font" Target="fonts/Oswald-bold.fntdata"/><Relationship Id="rId42" Type="http://schemas.openxmlformats.org/officeDocument/2006/relationships/slide" Target="slides/slide36.xml"/><Relationship Id="rId86" Type="http://schemas.openxmlformats.org/officeDocument/2006/relationships/font" Target="fonts/CormorantLight-italic.fntdata"/><Relationship Id="rId41" Type="http://schemas.openxmlformats.org/officeDocument/2006/relationships/slide" Target="slides/slide35.xml"/><Relationship Id="rId85" Type="http://schemas.openxmlformats.org/officeDocument/2006/relationships/font" Target="fonts/CormorantLight-bold.fntdata"/><Relationship Id="rId44" Type="http://schemas.openxmlformats.org/officeDocument/2006/relationships/slide" Target="slides/slide38.xml"/><Relationship Id="rId88" Type="http://customschemas.google.com/relationships/presentationmetadata" Target="metadata"/><Relationship Id="rId43" Type="http://schemas.openxmlformats.org/officeDocument/2006/relationships/slide" Target="slides/slide37.xml"/><Relationship Id="rId87" Type="http://schemas.openxmlformats.org/officeDocument/2006/relationships/font" Target="fonts/CormorantLight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swaldSemiBold-regular.fntdata"/><Relationship Id="rId82" Type="http://schemas.openxmlformats.org/officeDocument/2006/relationships/font" Target="fonts/Oswald-regular.fntdata"/><Relationship Id="rId81" Type="http://schemas.openxmlformats.org/officeDocument/2006/relationships/font" Target="fonts/Oswald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Roboto-bold.fntdata"/><Relationship Id="rId32" Type="http://schemas.openxmlformats.org/officeDocument/2006/relationships/slide" Target="slides/slide26.xml"/><Relationship Id="rId76" Type="http://schemas.openxmlformats.org/officeDocument/2006/relationships/font" Target="fonts/Roboto-regular.fntdata"/><Relationship Id="rId35" Type="http://schemas.openxmlformats.org/officeDocument/2006/relationships/slide" Target="slides/slide29.xml"/><Relationship Id="rId79" Type="http://schemas.openxmlformats.org/officeDocument/2006/relationships/font" Target="fonts/Roboto-boldItalic.fntdata"/><Relationship Id="rId34" Type="http://schemas.openxmlformats.org/officeDocument/2006/relationships/slide" Target="slides/slide28.xml"/><Relationship Id="rId78" Type="http://schemas.openxmlformats.org/officeDocument/2006/relationships/font" Target="fonts/Roboto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26dc8783d_0_1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1e26dc8783d_0_13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85dc56643_0_9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1e85dc56643_0_96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85dc56643_0_1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1e85dc56643_0_113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85dc56643_0_13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1e85dc56643_0_136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85dc56643_0_15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1e85dc56643_0_154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85dc56643_0_5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1e85dc56643_0_56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85dc56643_0_7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1e85dc56643_0_7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85dc56643_0_17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g1e85dc56643_0_173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e26dc8783d_0_16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g1e26dc8783d_0_164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26dc8783d_0_17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7" name="Google Shape;447;g1e26dc8783d_0_178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e85dc56643_0_2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3" name="Google Shape;463;g1e85dc56643_0_224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e85dc56643_0_20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2" name="Google Shape;482;g1e85dc56643_0_201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e85dc56643_0_2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2" name="Google Shape;502;g1e85dc56643_0_244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e85dc56643_0_26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g1e85dc56643_0_266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482c1fd208_0_8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g2482c1fd208_0_8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e85dc56643_0_28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0" name="Google Shape;560;g1e85dc56643_0_288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e85dc56643_0_30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8" name="Google Shape;578;g1e85dc56643_0_30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e85dc56643_0_3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4" name="Google Shape;594;g1e85dc56643_0_322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482c1fd208_0_4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2" name="Google Shape;612;g2482c1fd208_0_48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e8660ac818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9" name="Google Shape;629;g1e8660ac818_0_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c50864afa_0_29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1dc50864afa_0_29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e8660ac818_0_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8" name="Google Shape;648;g1e8660ac818_0_1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e8660ac818_0_6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7" name="Google Shape;667;g1e8660ac818_0_644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8660ac818_0_66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4" name="Google Shape;684;g1e8660ac818_0_66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e8660ac818_0_70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0" name="Google Shape;700;g1e8660ac818_0_701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e8660ac818_0_68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7" name="Google Shape;717;g1e8660ac818_0_683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e8660ac818_0_3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3" name="Google Shape;733;g1e8660ac818_0_3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e8660ac818_0_3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8" name="Google Shape;748;g1e8660ac818_0_314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e873436327_0_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3" name="Google Shape;763;g1e873436327_0_8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e8660ac818_0_3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2" name="Google Shape;782;g1e8660ac818_0_33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e873436327_0_3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7" name="Google Shape;797;g1e873436327_0_31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d2b324201_0_5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dd2b324201_0_54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e8660ac818_0_3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3" name="Google Shape;813;g1e8660ac818_0_344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e873436327_0_5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5" name="Google Shape;825;g1e873436327_0_51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e8660ac818_0_35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1" name="Google Shape;841;g1e8660ac818_0_358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e873436327_0_6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6" name="Google Shape;856;g1e873436327_0_69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e8660ac818_0_38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2" name="Google Shape;872;g1e8660ac818_0_386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e873436327_0_8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7" name="Google Shape;887;g1e873436327_0_8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e8660ac818_0_40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4" name="Google Shape;904;g1e8660ac818_0_40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e873436327_0_10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0" name="Google Shape;920;g1e873436327_0_10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e8660ac818_0_37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7" name="Google Shape;937;g1e8660ac818_0_372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e873436327_0_1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4" name="Google Shape;954;g1e873436327_0_128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1e69e2135_0_10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1e1e69e2135_0_10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e8660ac818_0_5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0" name="Google Shape;970;g1e8660ac818_0_51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e8660ac818_0_7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5" name="Google Shape;985;g1e8660ac818_0_79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e8660ac818_0_10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2" name="Google Shape;1002;g1e8660ac818_0_10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e8660ac818_0_1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9" name="Google Shape;1019;g1e8660ac818_0_11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e8660ac818_0_15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6" name="Google Shape;1036;g1e8660ac818_0_15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8660ac818_0_43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4" name="Google Shape;1054;g1e8660ac818_0_434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e8660ac818_0_45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3" name="Google Shape;1073;g1e8660ac818_0_452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e8660ac818_0_47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2" name="Google Shape;1092;g1e8660ac818_0_471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e8660ac818_0_49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5" name="Google Shape;1105;g1e8660ac818_0_49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e873436327_0_17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2" name="Google Shape;1122;g1e873436327_0_17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1393e5aad_0_1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1e1393e5aad_0_13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e8660ac818_0_60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0" name="Google Shape;1150;g1e8660ac818_0_60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e8660ac818_0_59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1" name="Google Shape;1171;g1e8660ac818_0_59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e8660ac818_0_53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4" name="Google Shape;1184;g1e8660ac818_0_53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e8660ac818_0_57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0" name="Google Shape;1200;g1e8660ac818_0_57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416319f9fb_1_4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9" name="Google Shape;1219;g2416319f9fb_1_419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416319f9fb_1_43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5" name="Google Shape;1235;g2416319f9fb_1_43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416319f9fb_1_45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2" name="Google Shape;1252;g2416319f9fb_1_456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482c1fd208_0_15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9" name="Google Shape;1269;g2482c1fd208_0_15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49229a326a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6" name="Google Shape;1286;g249229a326a_0_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3" name="Google Shape;1303;p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85dc56643_0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e85dc56643_0_6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5dc56643_0_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1e85dc56643_0_28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1e69e2135_0_18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1e1e69e2135_0_184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0">
  <p:cSld name="OBJECT_1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13d738efa72_0_1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g13d738efa72_0_19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13d738efa72_0_1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13d738efa72_0_196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1">
  <p:cSld name="OBJECT_1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3d738efa72_0_3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g13d738efa72_0_3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13d738efa72_0_3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13d738efa72_0_318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2">
  <p:cSld name="OBJECT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f4846aa7dd_0_5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gf4846aa7dd_0_5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f4846aa7dd_0_5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f4846aa7dd_0_524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5">
  <p:cSld name="OBJECT_6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f4846aa7dd_0_117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gf4846aa7dd_0_117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f4846aa7dd_0_11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f4846aa7dd_0_1178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8">
  <p:cSld name="OBJECT_9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f4846aa7dd_0_19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gf4846aa7dd_0_19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f4846aa7dd_0_19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f4846aa7dd_0_1922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7">
  <p:cSld name="OBJECT_8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f4846aa7dd_0_16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gf4846aa7dd_0_16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f4846aa7dd_0_16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f4846aa7dd_0_1655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2">
  <p:cSld name="OBJECT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/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13d738efa72_0_768"/>
          <p:cNvSpPr txBox="1"/>
          <p:nvPr>
            <p:ph idx="1" type="body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13d738efa72_0_7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3">
  <p:cSld name="OBJECT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f4846aa7dd_0_6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gf4846aa7dd_0_6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f4846aa7dd_0_6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f4846aa7dd_0_641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f4846aa7dd_0_118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gf4846aa7dd_0_118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gf4846aa7dd_0_118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gf4846aa7dd_0_118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gf4846aa7dd_0_118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f4846aa7dd_0_118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f4846aa7dd_0_1184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/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" type="body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 l="0" r="0" t="0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30" name="Google Shape;30;p46"/>
          <p:cNvPicPr preferRelativeResize="0"/>
          <p:nvPr/>
        </p:nvPicPr>
        <p:blipFill rotWithShape="1">
          <a:blip r:embed="rId3">
            <a:alphaModFix/>
          </a:blip>
          <a:srcRect b="10521" l="0" r="0" t="12270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6">
  <p:cSld name="OBJECT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f4846aa7dd_0_150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gf4846aa7dd_0_15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f4846aa7dd_0_150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f4846aa7dd_0_1508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9">
  <p:cSld name="OBJECT_10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3d738efa72_0_8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g13d738efa72_0_8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3d738efa72_0_8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3d738efa72_0_88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/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 l="0" r="0" t="0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39" name="Google Shape;39;p47"/>
          <p:cNvPicPr preferRelativeResize="0"/>
          <p:nvPr/>
        </p:nvPicPr>
        <p:blipFill rotWithShape="1">
          <a:blip r:embed="rId3">
            <a:alphaModFix/>
          </a:blip>
          <a:srcRect b="10521" l="0" r="0" t="12270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OBJECT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f4846aa7dd_0_3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gf4846aa7dd_0_3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f4846aa7dd_0_3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f4846aa7dd_0_329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9" name="Google Shape;49;g13d738efa72_0_77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0" name="Google Shape;50;g13d738efa72_0_77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erpo de texto">
  <p:cSld name="Cuerpo de text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/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f4846aa7dd_0_83"/>
          <p:cNvSpPr txBox="1"/>
          <p:nvPr>
            <p:ph idx="1" type="body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f4846aa7dd_0_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f4846aa7dd_0_4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gf4846aa7dd_0_4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f4846aa7dd_0_4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f4846aa7dd_0_430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" type="body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4">
  <p:cSld name="OBJECT_5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f4846aa7dd_0_7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gf4846aa7dd_0_7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f4846aa7dd_0_7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f4846aa7dd_0_750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4.jp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rect b="b" l="l" r="r" t="t"/>
            <a:pathLst>
              <a:path extrusionOk="0" h="443229" w="2814954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rect b="b" l="l" r="r" t="t"/>
            <a:pathLst>
              <a:path extrusionOk="0" h="252729" w="252729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/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4"/>
          <p:cNvSpPr txBox="1"/>
          <p:nvPr>
            <p:ph idx="1" type="body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1">
            <a:alphaModFix/>
          </a:blip>
          <a:srcRect b="10486" l="0" r="0" t="0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16" name="Google Shape;16;p44"/>
          <p:cNvPicPr preferRelativeResize="0"/>
          <p:nvPr/>
        </p:nvPicPr>
        <p:blipFill rotWithShape="1">
          <a:blip r:embed="rId2">
            <a:alphaModFix/>
          </a:blip>
          <a:srcRect b="10521" l="0" r="0" t="12270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30.gif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Relationship Id="rId4" Type="http://schemas.openxmlformats.org/officeDocument/2006/relationships/image" Target="../media/image34.png"/><Relationship Id="rId5" Type="http://schemas.openxmlformats.org/officeDocument/2006/relationships/hyperlink" Target="https://data-flair.training/blogs/array-vs-arraylist-java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Relationship Id="rId4" Type="http://schemas.openxmlformats.org/officeDocument/2006/relationships/hyperlink" Target="https://profile.es/blog/clases-wrapper-envoltorio-en-java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Relationship Id="rId4" Type="http://schemas.openxmlformats.org/officeDocument/2006/relationships/hyperlink" Target="https://profile.es/blog/clases-wrapper-envoltorio-en-java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Relationship Id="rId4" Type="http://schemas.openxmlformats.org/officeDocument/2006/relationships/hyperlink" Target="https://profile.es/blog/clases-wrapper-envoltorio-en-java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.png"/><Relationship Id="rId4" Type="http://schemas.openxmlformats.org/officeDocument/2006/relationships/hyperlink" Target="https://colab.research.google.com/drive/1Z1MiJs1DHuIhB4KOU55BALozgGaytVOL?usp=sharing" TargetMode="External"/><Relationship Id="rId9" Type="http://schemas.openxmlformats.org/officeDocument/2006/relationships/image" Target="../media/image38.png"/><Relationship Id="rId5" Type="http://schemas.openxmlformats.org/officeDocument/2006/relationships/hyperlink" Target="https://colab.research.google.com/drive/1O32EK49a4tVKTeuik9ghRAp74IOUluhP?usp=sharing" TargetMode="External"/><Relationship Id="rId6" Type="http://schemas.openxmlformats.org/officeDocument/2006/relationships/hyperlink" Target="https://colab.research.google.com/drive/1O32EK49a4tVKTeuik9ghRAp74IOUluhP?usp=sharing" TargetMode="External"/><Relationship Id="rId7" Type="http://schemas.openxmlformats.org/officeDocument/2006/relationships/hyperlink" Target="https://docs.google.com/document/d/1Ks6Ypmp1mcVEx1VUZeVaVgV-4-_E3KLSx1IXi3nZetc/edit?usp=sharing" TargetMode="External"/><Relationship Id="rId8" Type="http://schemas.openxmlformats.org/officeDocument/2006/relationships/hyperlink" Target="https://docs.google.com/forms/d/e/1FAIpQLSdxVXXBV-e9GWKir4KEaItlgOdAM6Z9JAFyQ37wvXSNkY7QHg/viewform?usp=sf_link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.png"/><Relationship Id="rId4" Type="http://schemas.openxmlformats.org/officeDocument/2006/relationships/hyperlink" Target="https://www.w3schools.com/java/java_arrays.asp" TargetMode="External"/><Relationship Id="rId9" Type="http://schemas.openxmlformats.org/officeDocument/2006/relationships/hyperlink" Target="https://www.scaler.com/topics/java/array-in-java/" TargetMode="External"/><Relationship Id="rId5" Type="http://schemas.openxmlformats.org/officeDocument/2006/relationships/hyperlink" Target="https://docs.oracle.com/javase/specs/jls/se7/html/jls-10.html" TargetMode="External"/><Relationship Id="rId6" Type="http://schemas.openxmlformats.org/officeDocument/2006/relationships/hyperlink" Target="https://docs.oracle.com/javase/tutorial/java/nutsandbolts/arrays.html" TargetMode="External"/><Relationship Id="rId7" Type="http://schemas.openxmlformats.org/officeDocument/2006/relationships/hyperlink" Target="https://www.manualweb.net/java/arrays-java/" TargetMode="External"/><Relationship Id="rId8" Type="http://schemas.openxmlformats.org/officeDocument/2006/relationships/hyperlink" Target="https://webs.um.es/ldaniel/iscyp17-18/17-arraysDeEstructurasDatos.html" TargetMode="External"/><Relationship Id="rId11" Type="http://schemas.openxmlformats.org/officeDocument/2006/relationships/hyperlink" Target="https://www.w3schools.com/java/java_arrays_multi.asp" TargetMode="External"/><Relationship Id="rId10" Type="http://schemas.openxmlformats.org/officeDocument/2006/relationships/hyperlink" Target="https://www.w3schools.com/java/java_arraylist.asp" TargetMode="External"/><Relationship Id="rId13" Type="http://schemas.openxmlformats.org/officeDocument/2006/relationships/hyperlink" Target="https://docs.python.org/es/3/tutorial/datastructures.html#" TargetMode="External"/><Relationship Id="rId12" Type="http://schemas.openxmlformats.org/officeDocument/2006/relationships/hyperlink" Target="https://personales.unican.es/corcuerp/java/Slides/Arrays.pdf" TargetMode="External"/><Relationship Id="rId15" Type="http://schemas.openxmlformats.org/officeDocument/2006/relationships/hyperlink" Target="https://www.freecodecamp.org/espanol/news/metodos-de-lista-de-java/" TargetMode="External"/><Relationship Id="rId14" Type="http://schemas.openxmlformats.org/officeDocument/2006/relationships/hyperlink" Target="https://www.scaler.com/topics/dynamic-array-in-java/" TargetMode="External"/><Relationship Id="rId17" Type="http://schemas.openxmlformats.org/officeDocument/2006/relationships/hyperlink" Target="https://blog.codmind.com/listas-en-java/" TargetMode="External"/><Relationship Id="rId16" Type="http://schemas.openxmlformats.org/officeDocument/2006/relationships/hyperlink" Target="https://es.stackoverflow.com/questions/171467/list-o-arraylist-en-java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/>
          <p:nvPr/>
        </p:nvSpPr>
        <p:spPr>
          <a:xfrm>
            <a:off x="4665662" y="5356225"/>
            <a:ext cx="7526655" cy="150177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0" y="1725611"/>
            <a:ext cx="1389380" cy="5132705"/>
          </a:xfrm>
          <a:custGeom>
            <a:rect b="b" l="l" r="r" t="t"/>
            <a:pathLst>
              <a:path extrusionOk="0" h="5132705" w="1389380">
                <a:moveTo>
                  <a:pt x="0" y="0"/>
                </a:moveTo>
                <a:lnTo>
                  <a:pt x="1389061" y="0"/>
                </a:lnTo>
                <a:lnTo>
                  <a:pt x="1389061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868862" y="5551487"/>
            <a:ext cx="386079" cy="384175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"/>
          <p:cNvPicPr preferRelativeResize="0"/>
          <p:nvPr/>
        </p:nvPicPr>
        <p:blipFill rotWithShape="1">
          <a:blip r:embed="rId3">
            <a:alphaModFix/>
          </a:blip>
          <a:srcRect b="0" l="0" r="2190" t="0"/>
          <a:stretch/>
        </p:blipFill>
        <p:spPr>
          <a:xfrm>
            <a:off x="1888150" y="2387375"/>
            <a:ext cx="10304175" cy="2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/>
          <p:nvPr/>
        </p:nvSpPr>
        <p:spPr>
          <a:xfrm>
            <a:off x="3124200" y="1462355"/>
            <a:ext cx="9067800" cy="152576"/>
          </a:xfrm>
          <a:custGeom>
            <a:rect b="b" l="l" r="r" t="t"/>
            <a:pathLst>
              <a:path extrusionOk="0" h="344805" w="9067800">
                <a:moveTo>
                  <a:pt x="0" y="0"/>
                </a:moveTo>
                <a:lnTo>
                  <a:pt x="9067799" y="0"/>
                </a:lnTo>
                <a:lnTo>
                  <a:pt x="9067799" y="344486"/>
                </a:lnTo>
                <a:lnTo>
                  <a:pt x="0" y="344486"/>
                </a:lnTo>
                <a:lnTo>
                  <a:pt x="0" y="0"/>
                </a:lnTo>
                <a:close/>
              </a:path>
            </a:pathLst>
          </a:cu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4">
            <a:alphaModFix/>
          </a:blip>
          <a:srcRect b="17577" l="0" r="0" t="17297"/>
          <a:stretch/>
        </p:blipFill>
        <p:spPr>
          <a:xfrm>
            <a:off x="3533413" y="178125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 txBox="1"/>
          <p:nvPr/>
        </p:nvSpPr>
        <p:spPr>
          <a:xfrm>
            <a:off x="6445788" y="3653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6341088" y="4657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26dc8783d_0_130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e26dc8783d_0_130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e26dc8783d_0_13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g1e26dc8783d_0_130"/>
          <p:cNvPicPr preferRelativeResize="0"/>
          <p:nvPr/>
        </p:nvPicPr>
        <p:blipFill rotWithShape="1">
          <a:blip r:embed="rId3">
            <a:alphaModFix/>
          </a:blip>
          <a:srcRect b="17581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e26dc8783d_0_13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e26dc8783d_0_13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98" name="Google Shape;298;g1e26dc8783d_0_13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e26dc8783d_0_130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e26dc8783d_0_13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g1e26dc8783d_0_13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e26dc8783d_0_130"/>
          <p:cNvSpPr txBox="1"/>
          <p:nvPr/>
        </p:nvSpPr>
        <p:spPr>
          <a:xfrm>
            <a:off x="722975" y="1569800"/>
            <a:ext cx="445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Elementos de un Arreglo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g1e26dc8783d_0_130"/>
          <p:cNvSpPr txBox="1"/>
          <p:nvPr/>
        </p:nvSpPr>
        <p:spPr>
          <a:xfrm>
            <a:off x="875375" y="2412075"/>
            <a:ext cx="5552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Longitud: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cantidad de espacios en memoria que este posee.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g1e26dc8783d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200" y="2205900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85dc56643_0_96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e85dc56643_0_96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e85dc56643_0_9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g1e85dc56643_0_9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e85dc56643_0_9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e85dc56643_0_9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5" name="Google Shape;315;g1e85dc56643_0_9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e85dc56643_0_96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e85dc56643_0_9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g1e85dc56643_0_9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e85dc56643_0_96"/>
          <p:cNvSpPr txBox="1"/>
          <p:nvPr/>
        </p:nvSpPr>
        <p:spPr>
          <a:xfrm>
            <a:off x="722975" y="1569800"/>
            <a:ext cx="445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Elementos de un Arreglo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g1e85dc56643_0_96"/>
          <p:cNvSpPr txBox="1"/>
          <p:nvPr/>
        </p:nvSpPr>
        <p:spPr>
          <a:xfrm>
            <a:off x="875375" y="2412075"/>
            <a:ext cx="55521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Longitud: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cantidad de espacios en memoria que este posee.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Posición: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cada espacio de memoria asignado a un arreglo. Un arreglo tiene tantas posiciones como la longitud indica.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g1e85dc56643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200" y="2205902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85dc56643_0_113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e85dc56643_0_113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e85dc56643_0_113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g1e85dc56643_0_11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1e85dc56643_0_11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e85dc56643_0_11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32" name="Google Shape;332;g1e85dc56643_0_11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e85dc56643_0_113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1e85dc56643_0_11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g1e85dc56643_0_113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e85dc56643_0_113"/>
          <p:cNvSpPr txBox="1"/>
          <p:nvPr/>
        </p:nvSpPr>
        <p:spPr>
          <a:xfrm>
            <a:off x="722975" y="1569800"/>
            <a:ext cx="445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Elementos de un Arreglo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g1e85dc56643_0_113"/>
          <p:cNvSpPr txBox="1"/>
          <p:nvPr/>
        </p:nvSpPr>
        <p:spPr>
          <a:xfrm>
            <a:off x="597100" y="4364650"/>
            <a:ext cx="445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Vimos como los datos tipo String son un tipo de arreglo que guarda caracteres alfanuméricos </a:t>
            </a:r>
            <a:endParaRPr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g1e85dc56643_0_113"/>
          <p:cNvSpPr txBox="1"/>
          <p:nvPr/>
        </p:nvSpPr>
        <p:spPr>
          <a:xfrm>
            <a:off x="875375" y="2412075"/>
            <a:ext cx="55521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Longitud: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cantidad de espacios en memoria que este posee.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Posición: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cada espacio de memoria asignado a un arreglo. Un arreglo tiene tantas posiciones como la longitud indica.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Indice: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referente a cada posición del arreglo. Cada posición tiene un índice, la primera posición tiene el índice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la segunda el índice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así sucesivamente.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9" name="Google Shape;339;g1e85dc56643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200" y="2205900"/>
            <a:ext cx="4572000" cy="309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85dc56643_0_136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1e85dc56643_0_136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1e85dc56643_0_13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g1e85dc56643_0_13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e85dc56643_0_13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e85dc56643_0_13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0" name="Google Shape;350;g1e85dc56643_0_13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e85dc56643_0_136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e85dc56643_0_13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g1e85dc56643_0_13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1e85dc56643_0_136"/>
          <p:cNvSpPr txBox="1"/>
          <p:nvPr/>
        </p:nvSpPr>
        <p:spPr>
          <a:xfrm>
            <a:off x="722975" y="1569800"/>
            <a:ext cx="445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String como arreglo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g1e85dc56643_0_136"/>
          <p:cNvSpPr txBox="1"/>
          <p:nvPr/>
        </p:nvSpPr>
        <p:spPr>
          <a:xfrm>
            <a:off x="875375" y="2412075"/>
            <a:ext cx="98268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objeto String es un arreglo de caracteres (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saludo </a:t>
            </a:r>
            <a:r>
              <a:rPr b="1" lang="en-US" sz="20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“Hola Mundo”</a:t>
            </a:r>
            <a:r>
              <a:rPr b="1" lang="en-US" sz="20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6" name="Google Shape;356;g1e85dc56643_0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300" y="3507200"/>
            <a:ext cx="6835698" cy="233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85dc56643_0_154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e85dc56643_0_154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1e85dc56643_0_15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g1e85dc56643_0_15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e85dc56643_0_15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e85dc56643_0_15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67" name="Google Shape;367;g1e85dc56643_0_15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e85dc56643_0_154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1e85dc56643_0_15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g1e85dc56643_0_15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1e85dc56643_0_154"/>
          <p:cNvSpPr txBox="1"/>
          <p:nvPr/>
        </p:nvSpPr>
        <p:spPr>
          <a:xfrm>
            <a:off x="722975" y="1569800"/>
            <a:ext cx="445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String como arreglo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g1e85dc56643_0_154"/>
          <p:cNvSpPr txBox="1"/>
          <p:nvPr/>
        </p:nvSpPr>
        <p:spPr>
          <a:xfrm>
            <a:off x="875375" y="2412075"/>
            <a:ext cx="98268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objeto String es un arreglo de caracteres (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saludo </a:t>
            </a:r>
            <a:r>
              <a:rPr b="1" lang="en-US" sz="20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“Hola Mundo”</a:t>
            </a:r>
            <a:r>
              <a:rPr b="1" lang="en-US" sz="20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3" name="Google Shape;373;g1e85dc56643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300" y="3450963"/>
            <a:ext cx="6979451" cy="27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85dc56643_0_56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1e85dc56643_0_56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1e85dc56643_0_5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g1e85dc56643_0_5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1e85dc56643_0_5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e85dc56643_0_5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84" name="Google Shape;384;g1e85dc56643_0_5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e85dc56643_0_56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e85dc56643_0_5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g1e85dc56643_0_5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1e85dc56643_0_56"/>
          <p:cNvSpPr txBox="1"/>
          <p:nvPr/>
        </p:nvSpPr>
        <p:spPr>
          <a:xfrm>
            <a:off x="722975" y="1815375"/>
            <a:ext cx="445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Almacenamiento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g1e85dc56643_0_56"/>
          <p:cNvSpPr txBox="1"/>
          <p:nvPr/>
        </p:nvSpPr>
        <p:spPr>
          <a:xfrm>
            <a:off x="722975" y="3001850"/>
            <a:ext cx="465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elementos de un arreglo se almacenan en posiciones consecutivas de memoria, lo que permite acceder a ellos de forma eficiente y manipularlos de manera organizada.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85dc56643_0_75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1e85dc56643_0_75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1e85dc56643_0_7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g1e85dc56643_0_7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e85dc56643_0_7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e85dc56643_0_7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0" name="Google Shape;400;g1e85dc56643_0_7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e85dc56643_0_75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1e85dc56643_0_7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g1e85dc56643_0_7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1e85dc56643_0_75"/>
          <p:cNvSpPr txBox="1"/>
          <p:nvPr/>
        </p:nvSpPr>
        <p:spPr>
          <a:xfrm>
            <a:off x="722975" y="1815375"/>
            <a:ext cx="445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Almacenamiento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g1e85dc56643_0_75"/>
          <p:cNvSpPr txBox="1"/>
          <p:nvPr/>
        </p:nvSpPr>
        <p:spPr>
          <a:xfrm>
            <a:off x="722975" y="3001850"/>
            <a:ext cx="465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elementos de un arreglo se almacenan en posiciones consecutivas de memoria, lo que permite acceder a ellos de forma eficiente y manipularlos de manera organizada.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6" name="Google Shape;406;g1e85dc56643_0_75"/>
          <p:cNvPicPr preferRelativeResize="0"/>
          <p:nvPr/>
        </p:nvPicPr>
        <p:blipFill rotWithShape="1">
          <a:blip r:embed="rId4">
            <a:alphaModFix/>
          </a:blip>
          <a:srcRect b="0" l="3086" r="5338" t="0"/>
          <a:stretch/>
        </p:blipFill>
        <p:spPr>
          <a:xfrm>
            <a:off x="5857850" y="2296425"/>
            <a:ext cx="6233950" cy="31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e85dc56643_0_75"/>
          <p:cNvSpPr txBox="1"/>
          <p:nvPr/>
        </p:nvSpPr>
        <p:spPr>
          <a:xfrm>
            <a:off x="6755975" y="1815375"/>
            <a:ext cx="46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Array con 50 números</a:t>
            </a:r>
            <a:endParaRPr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g1e85dc56643_0_75"/>
          <p:cNvSpPr txBox="1"/>
          <p:nvPr/>
        </p:nvSpPr>
        <p:spPr>
          <a:xfrm>
            <a:off x="5948875" y="2818750"/>
            <a:ext cx="2065500" cy="23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NUMEROS[0]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NUMEROS[1]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NUMEROS[2]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NUMEROS[49]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85dc56643_0_173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g1e85dc56643_0_17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1e85dc56643_0_17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e85dc56643_0_17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17" name="Google Shape;417;g1e85dc56643_0_17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e85dc56643_0_173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1e85dc56643_0_17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g1e85dc56643_0_173"/>
          <p:cNvSpPr txBox="1"/>
          <p:nvPr/>
        </p:nvSpPr>
        <p:spPr>
          <a:xfrm>
            <a:off x="670600" y="1807225"/>
            <a:ext cx="445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Dimensiones en los Arreglos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g1e85dc56643_0_173"/>
          <p:cNvSpPr txBox="1"/>
          <p:nvPr/>
        </p:nvSpPr>
        <p:spPr>
          <a:xfrm>
            <a:off x="705775" y="2837025"/>
            <a:ext cx="5362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Arreglo, vector, matriz unidimensional</a:t>
            </a:r>
            <a:endParaRPr b="1"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 bidimensional, matriz 2D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 tridimensional, matriz 3D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 N-D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g1e85dc56643_0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475" y="850575"/>
            <a:ext cx="2471973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e85dc56643_0_173"/>
          <p:cNvSpPr txBox="1"/>
          <p:nvPr/>
        </p:nvSpPr>
        <p:spPr>
          <a:xfrm>
            <a:off x="6407600" y="916750"/>
            <a:ext cx="129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1D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4" name="Google Shape;424;g1e85dc56643_0_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5474" y="1527700"/>
            <a:ext cx="2471976" cy="112851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1e85dc56643_0_173"/>
          <p:cNvSpPr txBox="1"/>
          <p:nvPr/>
        </p:nvSpPr>
        <p:spPr>
          <a:xfrm>
            <a:off x="6407600" y="1845613"/>
            <a:ext cx="129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6" name="Google Shape;426;g1e85dc56643_0_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8747" y="2726363"/>
            <a:ext cx="1645425" cy="137357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e85dc56643_0_173"/>
          <p:cNvSpPr txBox="1"/>
          <p:nvPr/>
        </p:nvSpPr>
        <p:spPr>
          <a:xfrm>
            <a:off x="6407600" y="5176713"/>
            <a:ext cx="129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N-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g1e85dc56643_0_1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6626" y="4170125"/>
            <a:ext cx="2749675" cy="25058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e85dc56643_0_173"/>
          <p:cNvSpPr txBox="1"/>
          <p:nvPr/>
        </p:nvSpPr>
        <p:spPr>
          <a:xfrm>
            <a:off x="6407600" y="3182688"/>
            <a:ext cx="129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26dc8783d_0_164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1e26dc8783d_0_164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1e26dc8783d_0_16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g1e26dc8783d_0_164"/>
          <p:cNvPicPr preferRelativeResize="0"/>
          <p:nvPr/>
        </p:nvPicPr>
        <p:blipFill rotWithShape="1">
          <a:blip r:embed="rId3">
            <a:alphaModFix/>
          </a:blip>
          <a:srcRect b="17581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1e26dc8783d_0_16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e26dc8783d_0_16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40" name="Google Shape;440;g1e26dc8783d_0_16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e26dc8783d_0_164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1e26dc8783d_0_16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g1e26dc8783d_0_16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e26dc8783d_0_164"/>
          <p:cNvSpPr txBox="1"/>
          <p:nvPr>
            <p:ph type="title"/>
          </p:nvPr>
        </p:nvSpPr>
        <p:spPr>
          <a:xfrm>
            <a:off x="1642350" y="2766338"/>
            <a:ext cx="890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Sintaxis y Declaración</a:t>
            </a:r>
            <a:endParaRPr b="1" i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26dc8783d_0_178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1e26dc8783d_0_178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1e26dc8783d_0_17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g1e26dc8783d_0_178"/>
          <p:cNvPicPr preferRelativeResize="0"/>
          <p:nvPr/>
        </p:nvPicPr>
        <p:blipFill rotWithShape="1">
          <a:blip r:embed="rId3">
            <a:alphaModFix/>
          </a:blip>
          <a:srcRect b="17581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1e26dc8783d_0_17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e26dc8783d_0_17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55" name="Google Shape;455;g1e26dc8783d_0_17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e26dc8783d_0_178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1e26dc8783d_0_17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g1e26dc8783d_0_17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1e26dc8783d_0_178"/>
          <p:cNvSpPr txBox="1"/>
          <p:nvPr/>
        </p:nvSpPr>
        <p:spPr>
          <a:xfrm>
            <a:off x="722975" y="1417400"/>
            <a:ext cx="558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Notación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g1e26dc8783d_0_178"/>
          <p:cNvSpPr txBox="1"/>
          <p:nvPr/>
        </p:nvSpPr>
        <p:spPr>
          <a:xfrm>
            <a:off x="722975" y="2105250"/>
            <a:ext cx="105027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Antes de continuar repasemos los elementos de un array y definamos la notación que se usará.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array contiene datos/variables y su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será denotada con la letra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si el arreglo tiene una longitud igual a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entonces su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índices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serán los enteros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… , n-2, n-1}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665662" y="5935662"/>
            <a:ext cx="7526655" cy="923592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854090" y="6107437"/>
            <a:ext cx="386079" cy="384175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 txBox="1"/>
          <p:nvPr>
            <p:ph type="title"/>
          </p:nvPr>
        </p:nvSpPr>
        <p:spPr>
          <a:xfrm>
            <a:off x="1648475" y="1498525"/>
            <a:ext cx="8952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Programación I - Clase 9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952325" y="2987475"/>
            <a:ext cx="103446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ctr">
              <a:lnSpc>
                <a:spcPct val="10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Reinel Tabares Soto</a:t>
            </a:r>
            <a:endParaRPr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Universidad de Caldas</a:t>
            </a:r>
            <a:endParaRPr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5080" rtl="0" algn="ctr">
              <a:lnSpc>
                <a:spcPct val="703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reinel.tabares@ucaldas.edu.co</a:t>
            </a:r>
            <a:endParaRPr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115000" y="20585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"/>
          <p:cNvSpPr txBox="1"/>
          <p:nvPr/>
        </p:nvSpPr>
        <p:spPr>
          <a:xfrm>
            <a:off x="3027375" y="393100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2922675" y="493475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e85dc56643_0_224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1e85dc56643_0_224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1e85dc56643_0_22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g1e85dc56643_0_2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1e85dc56643_0_22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e85dc56643_0_22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71" name="Google Shape;471;g1e85dc56643_0_22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1e85dc56643_0_224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1e85dc56643_0_22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g1e85dc56643_0_22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1e85dc56643_0_224"/>
          <p:cNvSpPr txBox="1"/>
          <p:nvPr/>
        </p:nvSpPr>
        <p:spPr>
          <a:xfrm>
            <a:off x="722975" y="1417400"/>
            <a:ext cx="558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Notación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g1e85dc56643_0_224"/>
          <p:cNvSpPr txBox="1"/>
          <p:nvPr/>
        </p:nvSpPr>
        <p:spPr>
          <a:xfrm>
            <a:off x="722975" y="2105250"/>
            <a:ext cx="105027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Antes de continuar repasemos los elementos de un array y definamos la notación que se usará.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array contiene datos/variables y su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será denotada con la letra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si el arreglo tiene una longitud igual a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entonces su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índices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serán los enteros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… , n-2, n-1}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7" name="Google Shape;477;g1e85dc56643_0_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550" y="4281150"/>
            <a:ext cx="3972200" cy="20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1e85dc56643_0_224"/>
          <p:cNvSpPr txBox="1"/>
          <p:nvPr/>
        </p:nvSpPr>
        <p:spPr>
          <a:xfrm>
            <a:off x="6988100" y="4399725"/>
            <a:ext cx="4188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Posiciones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(1, 2, 3, 4)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 </a:t>
            </a: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(n)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→ 4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Indices → </a:t>
            </a: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(0, 1, 2, 3)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g1e85dc56643_0_224"/>
          <p:cNvSpPr/>
          <p:nvPr/>
        </p:nvSpPr>
        <p:spPr>
          <a:xfrm>
            <a:off x="5680800" y="5016525"/>
            <a:ext cx="1068600" cy="351900"/>
          </a:xfrm>
          <a:prstGeom prst="rightArrow">
            <a:avLst>
              <a:gd fmla="val 50000" name="adj1"/>
              <a:gd fmla="val 81465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e85dc56643_0_201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1e85dc56643_0_201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1e85dc56643_0_201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g1e85dc56643_0_20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1e85dc56643_0_20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e85dc56643_0_20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90" name="Google Shape;490;g1e85dc56643_0_20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e85dc56643_0_201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1e85dc56643_0_20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g1e85dc56643_0_201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1e85dc56643_0_201"/>
          <p:cNvSpPr txBox="1"/>
          <p:nvPr/>
        </p:nvSpPr>
        <p:spPr>
          <a:xfrm>
            <a:off x="722975" y="1569800"/>
            <a:ext cx="558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n-US" sz="25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g1e85dc56643_0_201"/>
          <p:cNvSpPr txBox="1"/>
          <p:nvPr/>
        </p:nvSpPr>
        <p:spPr>
          <a:xfrm>
            <a:off x="762450" y="3747525"/>
            <a:ext cx="695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 </a:t>
            </a: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g1e85dc56643_0_201"/>
          <p:cNvSpPr txBox="1"/>
          <p:nvPr/>
        </p:nvSpPr>
        <p:spPr>
          <a:xfrm>
            <a:off x="722975" y="2257650"/>
            <a:ext cx="7174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para declarar un arreglo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en la mayoría de los lenguajes de programación es la siguiente: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g1e85dc56643_0_201"/>
          <p:cNvSpPr txBox="1"/>
          <p:nvPr/>
        </p:nvSpPr>
        <p:spPr>
          <a:xfrm>
            <a:off x="762450" y="3285825"/>
            <a:ext cx="52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(2 formas)</a:t>
            </a:r>
            <a:endParaRPr b="0" i="1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8" name="Google Shape;498;g1e85dc56643_0_201"/>
          <p:cNvSpPr txBox="1"/>
          <p:nvPr/>
        </p:nvSpPr>
        <p:spPr>
          <a:xfrm>
            <a:off x="762450" y="5303500"/>
            <a:ext cx="78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g1e85dc56643_0_201"/>
          <p:cNvSpPr txBox="1"/>
          <p:nvPr/>
        </p:nvSpPr>
        <p:spPr>
          <a:xfrm>
            <a:off x="762450" y="4841800"/>
            <a:ext cx="199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b="0" i="1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e85dc56643_0_244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1e85dc56643_0_244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1e85dc56643_0_24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g1e85dc56643_0_24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1e85dc56643_0_24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e85dc56643_0_24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10" name="Google Shape;510;g1e85dc56643_0_24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e85dc56643_0_244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1e85dc56643_0_24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g1e85dc56643_0_24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1e85dc56643_0_244"/>
          <p:cNvSpPr txBox="1"/>
          <p:nvPr/>
        </p:nvSpPr>
        <p:spPr>
          <a:xfrm>
            <a:off x="722975" y="1569800"/>
            <a:ext cx="558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n-US" sz="25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g1e85dc56643_0_244"/>
          <p:cNvSpPr txBox="1"/>
          <p:nvPr/>
        </p:nvSpPr>
        <p:spPr>
          <a:xfrm>
            <a:off x="762450" y="3747525"/>
            <a:ext cx="695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 </a:t>
            </a: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g1e85dc56643_0_244"/>
          <p:cNvSpPr txBox="1"/>
          <p:nvPr/>
        </p:nvSpPr>
        <p:spPr>
          <a:xfrm>
            <a:off x="722975" y="2257650"/>
            <a:ext cx="7174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para declarar un arreglo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en la mayoría de los lenguajes de programación es la siguiente: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g1e85dc56643_0_244"/>
          <p:cNvSpPr txBox="1"/>
          <p:nvPr/>
        </p:nvSpPr>
        <p:spPr>
          <a:xfrm>
            <a:off x="762450" y="3285825"/>
            <a:ext cx="52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(2 formas)</a:t>
            </a:r>
            <a:endParaRPr b="0" i="1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8" name="Google Shape;518;g1e85dc56643_0_244"/>
          <p:cNvSpPr txBox="1"/>
          <p:nvPr/>
        </p:nvSpPr>
        <p:spPr>
          <a:xfrm>
            <a:off x="762450" y="5303500"/>
            <a:ext cx="78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g1e85dc56643_0_244"/>
          <p:cNvSpPr txBox="1"/>
          <p:nvPr/>
        </p:nvSpPr>
        <p:spPr>
          <a:xfrm>
            <a:off x="762450" y="4841800"/>
            <a:ext cx="199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b="0" i="1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0" name="Google Shape;520;g1e85dc56643_0_244"/>
          <p:cNvSpPr/>
          <p:nvPr/>
        </p:nvSpPr>
        <p:spPr>
          <a:xfrm>
            <a:off x="8024050" y="2164350"/>
            <a:ext cx="4081212" cy="2504952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es la forma para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arreglos unidimensionales, para arreglos de más de una dimensión es diferente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1" name="Google Shape;521;g1e85dc56643_0_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59375" y="4190401"/>
            <a:ext cx="2132625" cy="21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e85dc56643_0_266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1e85dc56643_0_266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1e85dc56643_0_26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g1e85dc56643_0_26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1e85dc56643_0_26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e85dc56643_0_26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32" name="Google Shape;532;g1e85dc56643_0_26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1e85dc56643_0_266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g1e85dc56643_0_26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g1e85dc56643_0_26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1e85dc56643_0_266"/>
          <p:cNvSpPr txBox="1"/>
          <p:nvPr/>
        </p:nvSpPr>
        <p:spPr>
          <a:xfrm>
            <a:off x="722975" y="1569800"/>
            <a:ext cx="558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n-US" sz="25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b="1" i="0" sz="25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g1e85dc56643_0_266"/>
          <p:cNvSpPr txBox="1"/>
          <p:nvPr/>
        </p:nvSpPr>
        <p:spPr>
          <a:xfrm>
            <a:off x="875375" y="3320125"/>
            <a:ext cx="4632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arrayDeEnteros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arrayDeDoubles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arrayDeStrings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g1e85dc56643_0_266"/>
          <p:cNvSpPr txBox="1"/>
          <p:nvPr/>
        </p:nvSpPr>
        <p:spPr>
          <a:xfrm>
            <a:off x="875375" y="2657400"/>
            <a:ext cx="444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</a:t>
            </a:r>
            <a:endParaRPr b="0" i="1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9" name="Google Shape;539;g1e85dc56643_0_266"/>
          <p:cNvSpPr txBox="1"/>
          <p:nvPr/>
        </p:nvSpPr>
        <p:spPr>
          <a:xfrm>
            <a:off x="6405025" y="3302250"/>
            <a:ext cx="5291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arrayDeEnteros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arrayDeDoubles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20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arrayDeStrings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g1e85dc56643_0_266"/>
          <p:cNvSpPr txBox="1"/>
          <p:nvPr/>
        </p:nvSpPr>
        <p:spPr>
          <a:xfrm>
            <a:off x="6405025" y="2657400"/>
            <a:ext cx="199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b="0" i="1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82c1fd208_0_85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2482c1fd208_0_85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2482c1fd208_0_8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8" name="Google Shape;548;g2482c1fd208_0_85"/>
          <p:cNvPicPr preferRelativeResize="0"/>
          <p:nvPr/>
        </p:nvPicPr>
        <p:blipFill rotWithShape="1">
          <a:blip r:embed="rId3">
            <a:alphaModFix/>
          </a:blip>
          <a:srcRect b="17581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g2482c1fd208_0_8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2482c1fd208_0_8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1" name="Google Shape;551;g2482c1fd208_0_8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2482c1fd208_0_85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2482c1fd208_0_8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g2482c1fd208_0_8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2482c1fd208_0_85"/>
          <p:cNvSpPr txBox="1"/>
          <p:nvPr/>
        </p:nvSpPr>
        <p:spPr>
          <a:xfrm>
            <a:off x="574750" y="1395938"/>
            <a:ext cx="783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6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Declaración y creación al mismo tiempo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g2482c1fd208_0_85"/>
          <p:cNvSpPr txBox="1"/>
          <p:nvPr/>
        </p:nvSpPr>
        <p:spPr>
          <a:xfrm>
            <a:off x="663675" y="3000963"/>
            <a:ext cx="104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g2482c1fd208_0_85"/>
          <p:cNvSpPr txBox="1"/>
          <p:nvPr/>
        </p:nvSpPr>
        <p:spPr>
          <a:xfrm>
            <a:off x="574750" y="2061025"/>
            <a:ext cx="1083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forma es la más común (declarar y crear en una sola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línea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e85dc56643_0_288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1e85dc56643_0_288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1e85dc56643_0_28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5" name="Google Shape;565;g1e85dc56643_0_28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1e85dc56643_0_28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e85dc56643_0_28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68" name="Google Shape;568;g1e85dc56643_0_28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e85dc56643_0_288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1e85dc56643_0_28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g1e85dc56643_0_28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1e85dc56643_0_288"/>
          <p:cNvSpPr txBox="1"/>
          <p:nvPr/>
        </p:nvSpPr>
        <p:spPr>
          <a:xfrm>
            <a:off x="574750" y="1395938"/>
            <a:ext cx="783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6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Declaración y creación al mismo tiempo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g1e85dc56643_0_288"/>
          <p:cNvSpPr txBox="1"/>
          <p:nvPr/>
        </p:nvSpPr>
        <p:spPr>
          <a:xfrm>
            <a:off x="663675" y="3000963"/>
            <a:ext cx="104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g1e85dc56643_0_288"/>
          <p:cNvSpPr txBox="1"/>
          <p:nvPr/>
        </p:nvSpPr>
        <p:spPr>
          <a:xfrm>
            <a:off x="2582050" y="3940913"/>
            <a:ext cx="6824100" cy="187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numerosDouble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palabras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g1e85dc56643_0_288"/>
          <p:cNvSpPr txBox="1"/>
          <p:nvPr/>
        </p:nvSpPr>
        <p:spPr>
          <a:xfrm>
            <a:off x="574750" y="2061025"/>
            <a:ext cx="1083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forma es la más común (declarar y crear en una sola línea):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e85dc56643_0_305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1e85dc56643_0_305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1e85dc56643_0_30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g1e85dc56643_0_30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1e85dc56643_0_30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1e85dc56643_0_30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86" name="Google Shape;586;g1e85dc56643_0_30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1e85dc56643_0_305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1e85dc56643_0_30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g1e85dc56643_0_30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1e85dc56643_0_305"/>
          <p:cNvSpPr txBox="1"/>
          <p:nvPr/>
        </p:nvSpPr>
        <p:spPr>
          <a:xfrm>
            <a:off x="584650" y="1633275"/>
            <a:ext cx="581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Asignar variables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g1e85dc56643_0_305"/>
          <p:cNvSpPr txBox="1"/>
          <p:nvPr/>
        </p:nvSpPr>
        <p:spPr>
          <a:xfrm>
            <a:off x="634025" y="2457476"/>
            <a:ext cx="104307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3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n-1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e85dc56643_0_322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1e85dc56643_0_322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1e85dc56643_0_322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g1e85dc56643_0_3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1e85dc56643_0_32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e85dc56643_0_32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02" name="Google Shape;602;g1e85dc56643_0_32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1e85dc56643_0_322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g1e85dc56643_0_32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g1e85dc56643_0_322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1e85dc56643_0_322"/>
          <p:cNvSpPr txBox="1"/>
          <p:nvPr/>
        </p:nvSpPr>
        <p:spPr>
          <a:xfrm>
            <a:off x="584650" y="1633275"/>
            <a:ext cx="581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Asignar variables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g1e85dc56643_0_322"/>
          <p:cNvSpPr txBox="1"/>
          <p:nvPr/>
        </p:nvSpPr>
        <p:spPr>
          <a:xfrm>
            <a:off x="960125" y="2694625"/>
            <a:ext cx="47292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-87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Google Shape;608;g1e85dc56643_0_322"/>
          <p:cNvSpPr txBox="1"/>
          <p:nvPr/>
        </p:nvSpPr>
        <p:spPr>
          <a:xfrm>
            <a:off x="6403450" y="2694625"/>
            <a:ext cx="56229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“C++”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“JavaScript”;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“Rust”;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9" name="Google Shape;609;g1e85dc56643_0_322"/>
          <p:cNvSpPr/>
          <p:nvPr/>
        </p:nvSpPr>
        <p:spPr>
          <a:xfrm>
            <a:off x="5920450" y="2411125"/>
            <a:ext cx="28500" cy="353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482c1fd208_0_48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2482c1fd208_0_48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2482c1fd208_0_4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7" name="Google Shape;617;g2482c1fd208_0_4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g2482c1fd208_0_4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2482c1fd208_0_4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20" name="Google Shape;620;g2482c1fd208_0_4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2482c1fd208_0_48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2482c1fd208_0_4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g2482c1fd208_0_4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2482c1fd208_0_48"/>
          <p:cNvSpPr txBox="1"/>
          <p:nvPr/>
        </p:nvSpPr>
        <p:spPr>
          <a:xfrm>
            <a:off x="806850" y="2510700"/>
            <a:ext cx="104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&lt;elemento1&gt;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&lt;elementoN&gt;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g2482c1fd208_0_48"/>
          <p:cNvSpPr txBox="1"/>
          <p:nvPr/>
        </p:nvSpPr>
        <p:spPr>
          <a:xfrm>
            <a:off x="806850" y="3463800"/>
            <a:ext cx="8699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{1, 2, 3, 4, 5};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i="0" lang="en-US" sz="20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variables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{false, false, true};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{“Java”, “Python”, “C#”};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g2482c1fd208_0_48"/>
          <p:cNvSpPr txBox="1"/>
          <p:nvPr/>
        </p:nvSpPr>
        <p:spPr>
          <a:xfrm>
            <a:off x="718025" y="1608200"/>
            <a:ext cx="104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También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posible</a:t>
            </a:r>
            <a:r>
              <a:rPr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declarar y asignar el valor inicial de todos los da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tos/</a:t>
            </a:r>
            <a:r>
              <a:rPr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elementos: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e8660ac818_0_0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1e8660ac818_0_0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1e8660ac818_0_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4" name="Google Shape;634;g1e8660ac818_0_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1e8660ac818_0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1e8660ac818_0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37" name="Google Shape;637;g1e8660ac818_0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1e8660ac818_0_0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1e8660ac818_0_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g1e8660ac818_0_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1e8660ac818_0_0"/>
          <p:cNvSpPr txBox="1"/>
          <p:nvPr/>
        </p:nvSpPr>
        <p:spPr>
          <a:xfrm>
            <a:off x="866150" y="3095850"/>
            <a:ext cx="63870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“Java”; 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“Python”; 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n-US" sz="20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Java</a:t>
            </a:r>
            <a:endParaRPr b="1" sz="20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n-US" sz="20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Python</a:t>
            </a:r>
            <a:endParaRPr b="1" sz="20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n-US" sz="20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C#</a:t>
            </a:r>
            <a:endParaRPr b="1" sz="20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g1e8660ac818_0_0"/>
          <p:cNvSpPr txBox="1"/>
          <p:nvPr/>
        </p:nvSpPr>
        <p:spPr>
          <a:xfrm>
            <a:off x="718025" y="1455800"/>
            <a:ext cx="104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Accediendo a los datos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g1e8660ac818_0_0"/>
          <p:cNvSpPr txBox="1"/>
          <p:nvPr/>
        </p:nvSpPr>
        <p:spPr>
          <a:xfrm>
            <a:off x="718025" y="2050975"/>
            <a:ext cx="10562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acceder a los datos/elementos de un arreglo, se utiliza su </a:t>
            </a:r>
            <a:r>
              <a:rPr b="1"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correspondiente. Los elementos se pueden leer o modificar mediante el operador de índice 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4" name="Google Shape;644;g1e8660ac81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8200" y="3876305"/>
            <a:ext cx="2713750" cy="20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1e8660ac818_0_0"/>
          <p:cNvSpPr txBox="1"/>
          <p:nvPr/>
        </p:nvSpPr>
        <p:spPr>
          <a:xfrm>
            <a:off x="8503575" y="3248250"/>
            <a:ext cx="294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Los programadores cuando abren corchetes en un arreglo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c50864afa_0_29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dc50864afa_0_29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dc50864afa_0_29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1dc50864afa_0_297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dc50864afa_0_29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dc50864afa_0_297"/>
          <p:cNvSpPr txBox="1"/>
          <p:nvPr>
            <p:ph type="title"/>
          </p:nvPr>
        </p:nvSpPr>
        <p:spPr>
          <a:xfrm>
            <a:off x="1170300" y="1887150"/>
            <a:ext cx="31452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700"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Agenda</a:t>
            </a:r>
            <a:endParaRPr b="1" sz="3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1dc50864afa_0_29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2" name="Google Shape;182;g1dc50864afa_0_29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dc50864afa_0_297"/>
          <p:cNvSpPr txBox="1"/>
          <p:nvPr/>
        </p:nvSpPr>
        <p:spPr>
          <a:xfrm>
            <a:off x="732775" y="2781250"/>
            <a:ext cx="6628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AutoNum type="arabicPeriod"/>
            </a:pPr>
            <a:r>
              <a:rPr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Introducción a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rreglos</a:t>
            </a:r>
            <a:endParaRPr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AutoNum type="arabicPeriod"/>
            </a:pPr>
            <a:r>
              <a:rPr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AutoNum type="arabicPeriod"/>
            </a:pPr>
            <a:r>
              <a:rPr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Sintaxis y Declaración</a:t>
            </a:r>
            <a:endParaRPr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 de tamaño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dinámico</a:t>
            </a:r>
            <a:endParaRPr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g1dc50864afa_0_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550" y="1887150"/>
            <a:ext cx="3432275" cy="34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e8660ac818_0_1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g1e8660ac818_0_1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g1e8660ac818_0_1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3" name="Google Shape;653;g1e8660ac818_0_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g1e8660ac818_0_1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e8660ac818_0_1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56" name="Google Shape;656;g1e8660ac818_0_1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e8660ac818_0_17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g1e8660ac818_0_1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g1e8660ac818_0_1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1e8660ac818_0_17"/>
          <p:cNvSpPr txBox="1"/>
          <p:nvPr/>
        </p:nvSpPr>
        <p:spPr>
          <a:xfrm>
            <a:off x="866150" y="3060150"/>
            <a:ext cx="6387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“Java”; 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“Python”; 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“Rust”;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n-US" sz="20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Java</a:t>
            </a:r>
            <a:endParaRPr b="1" sz="20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n-US" sz="20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Python</a:t>
            </a:r>
            <a:endParaRPr b="1" sz="20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n-US" sz="20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Rust</a:t>
            </a:r>
            <a:endParaRPr b="1" sz="20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g1e8660ac818_0_17"/>
          <p:cNvSpPr txBox="1"/>
          <p:nvPr/>
        </p:nvSpPr>
        <p:spPr>
          <a:xfrm>
            <a:off x="718025" y="1455800"/>
            <a:ext cx="104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Accediendo a los datos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g1e8660ac818_0_17"/>
          <p:cNvSpPr txBox="1"/>
          <p:nvPr/>
        </p:nvSpPr>
        <p:spPr>
          <a:xfrm>
            <a:off x="718025" y="2050975"/>
            <a:ext cx="10562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acceder a los datos/elementos de un arreglo, se utiliza su </a:t>
            </a:r>
            <a:r>
              <a:rPr b="1"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correspondiente. Los elementos se pueden leer o modificar mediante el operador de índice 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3" name="Google Shape;663;g1e8660ac818_0_17"/>
          <p:cNvCxnSpPr/>
          <p:nvPr/>
        </p:nvCxnSpPr>
        <p:spPr>
          <a:xfrm rot="10800000">
            <a:off x="4466575" y="4690200"/>
            <a:ext cx="34389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g1e8660ac818_0_17"/>
          <p:cNvSpPr/>
          <p:nvPr/>
        </p:nvSpPr>
        <p:spPr>
          <a:xfrm>
            <a:off x="8330400" y="4092750"/>
            <a:ext cx="3270900" cy="9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Modificación del elemento en el </a:t>
            </a: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índice</a:t>
            </a: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2 (</a:t>
            </a: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posición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 3)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e8660ac818_0_644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1e8660ac818_0_644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g1e8660ac818_0_64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2" name="Google Shape;672;g1e8660ac818_0_64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1e8660ac818_0_64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1e8660ac818_0_64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75" name="Google Shape;675;g1e8660ac818_0_64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e8660ac818_0_644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1e8660ac818_0_64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g1e8660ac818_0_64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1e8660ac818_0_644"/>
          <p:cNvSpPr txBox="1"/>
          <p:nvPr/>
        </p:nvSpPr>
        <p:spPr>
          <a:xfrm>
            <a:off x="708150" y="1599850"/>
            <a:ext cx="104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Bidimensionales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g1e8660ac818_0_644"/>
          <p:cNvSpPr txBox="1"/>
          <p:nvPr/>
        </p:nvSpPr>
        <p:spPr>
          <a:xfrm>
            <a:off x="708150" y="2401300"/>
            <a:ext cx="100632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arreglo bidimensional se visualiza como una matriz de filas y columnas.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Nota. </a:t>
            </a: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imágenes</a:t>
            </a: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blanco y negro pueden representarse como arreglos bidimensionales.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1" name="Google Shape;681;g1e8660ac818_0_6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875" y="3888175"/>
            <a:ext cx="5773250" cy="2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e8660ac818_0_665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1e8660ac818_0_665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1e8660ac818_0_66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9" name="Google Shape;689;g1e8660ac818_0_66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1e8660ac818_0_66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1e8660ac818_0_66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92" name="Google Shape;692;g1e8660ac818_0_66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1e8660ac818_0_665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1e8660ac818_0_66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g1e8660ac818_0_66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g1e8660ac818_0_665"/>
          <p:cNvSpPr txBox="1"/>
          <p:nvPr/>
        </p:nvSpPr>
        <p:spPr>
          <a:xfrm>
            <a:off x="698250" y="1475525"/>
            <a:ext cx="484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Bidimensionales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g1e8660ac818_0_665"/>
          <p:cNvSpPr txBox="1"/>
          <p:nvPr/>
        </p:nvSpPr>
        <p:spPr>
          <a:xfrm>
            <a:off x="914050" y="2291013"/>
            <a:ext cx="10519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 1: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#fil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#col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indiceFil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indiceCol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 2: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e8660ac818_0_701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g1e8660ac818_0_701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g1e8660ac818_0_701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5" name="Google Shape;705;g1e8660ac818_0_70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g1e8660ac818_0_70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1e8660ac818_0_70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8" name="Google Shape;708;g1e8660ac818_0_70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1e8660ac818_0_701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g1e8660ac818_0_70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g1e8660ac818_0_701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g1e8660ac818_0_701"/>
          <p:cNvSpPr txBox="1"/>
          <p:nvPr/>
        </p:nvSpPr>
        <p:spPr>
          <a:xfrm>
            <a:off x="698250" y="1475525"/>
            <a:ext cx="484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Bidimensionales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g1e8660ac818_0_701"/>
          <p:cNvSpPr txBox="1"/>
          <p:nvPr/>
        </p:nvSpPr>
        <p:spPr>
          <a:xfrm>
            <a:off x="1024350" y="2484450"/>
            <a:ext cx="57348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1;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-8;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22;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1;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2;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3;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4;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0;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14" name="Google Shape;714;g1e8660ac818_0_7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750" y="2708527"/>
            <a:ext cx="5128049" cy="27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e8660ac818_0_683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1e8660ac818_0_683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1e8660ac818_0_683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2" name="Google Shape;722;g1e8660ac818_0_68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g1e8660ac818_0_68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1e8660ac818_0_68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25" name="Google Shape;725;g1e8660ac818_0_68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1e8660ac818_0_683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1e8660ac818_0_68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g1e8660ac818_0_683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9" name="Google Shape;729;g1e8660ac818_0_6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829" y="2107788"/>
            <a:ext cx="7309133" cy="4368349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1e8660ac818_0_683"/>
          <p:cNvSpPr txBox="1"/>
          <p:nvPr/>
        </p:nvSpPr>
        <p:spPr>
          <a:xfrm>
            <a:off x="668500" y="1599850"/>
            <a:ext cx="638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matrizNumeros</a:t>
            </a:r>
            <a:r>
              <a:rPr b="1" lang="en-US" sz="2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20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e8660ac818_0_3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1e8660ac818_0_3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1e8660ac818_0_3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8" name="Google Shape;738;g1e8660ac818_0_3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g1e8660ac818_0_3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1e8660ac818_0_3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41" name="Google Shape;741;g1e8660ac818_0_3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1e8660ac818_0_37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1e8660ac818_0_3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g1e8660ac818_0_3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g1e8660ac818_0_37"/>
          <p:cNvSpPr txBox="1"/>
          <p:nvPr>
            <p:ph type="title"/>
          </p:nvPr>
        </p:nvSpPr>
        <p:spPr>
          <a:xfrm>
            <a:off x="1642350" y="2766338"/>
            <a:ext cx="890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b="1" i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e8660ac818_0_314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g1e8660ac818_0_314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g1e8660ac818_0_31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3" name="Google Shape;753;g1e8660ac818_0_3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g1e8660ac818_0_31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1e8660ac818_0_31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56" name="Google Shape;756;g1e8660ac818_0_31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1e8660ac818_0_314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1e8660ac818_0_31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g1e8660ac818_0_31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1e8660ac818_0_314"/>
          <p:cNvSpPr txBox="1"/>
          <p:nvPr/>
        </p:nvSpPr>
        <p:spPr>
          <a:xfrm>
            <a:off x="750900" y="1475525"/>
            <a:ext cx="106902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1.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arreglo de las dos formas (definiendo su tamaño y asignando valores sin definir tamaño).</a:t>
            </a:r>
            <a:endParaRPr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e873436327_0_8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g1e873436327_0_8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g1e873436327_0_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8" name="Google Shape;768;g1e873436327_0_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1e873436327_0_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1e873436327_0_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71" name="Google Shape;771;g1e873436327_0_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e873436327_0_8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1e873436327_0_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g1e873436327_0_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1e873436327_0_8"/>
          <p:cNvSpPr txBox="1"/>
          <p:nvPr/>
        </p:nvSpPr>
        <p:spPr>
          <a:xfrm>
            <a:off x="750900" y="1475525"/>
            <a:ext cx="106902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1.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arreglo de las dos formas (definiendo su tamaño y asignando valores sin definir tamaño).</a:t>
            </a:r>
            <a:endParaRPr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g1e873436327_0_8"/>
          <p:cNvSpPr txBox="1"/>
          <p:nvPr/>
        </p:nvSpPr>
        <p:spPr>
          <a:xfrm>
            <a:off x="978300" y="2916000"/>
            <a:ext cx="4743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19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9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9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n-US" sz="19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n-US" sz="19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n-US" sz="19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n-US" sz="19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+=10;</a:t>
            </a:r>
            <a:endParaRPr b="1" sz="1900">
              <a:solidFill>
                <a:srgbClr val="499C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g1e873436327_0_8"/>
          <p:cNvSpPr txBox="1"/>
          <p:nvPr/>
        </p:nvSpPr>
        <p:spPr>
          <a:xfrm>
            <a:off x="6720550" y="2887325"/>
            <a:ext cx="51279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9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</a:t>
            </a:r>
            <a:endParaRPr b="1" sz="1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19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90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++, 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++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-=10,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++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endParaRPr b="1" sz="19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b="1" sz="1900">
              <a:solidFill>
                <a:srgbClr val="499C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g1e873436327_0_8"/>
          <p:cNvSpPr txBox="1"/>
          <p:nvPr/>
        </p:nvSpPr>
        <p:spPr>
          <a:xfrm>
            <a:off x="2889300" y="5611313"/>
            <a:ext cx="6413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¿Cuáles son los valores asignados a los dos arreglos?</a:t>
            </a:r>
            <a:endParaRPr b="1" i="1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g1e873436327_0_8"/>
          <p:cNvSpPr/>
          <p:nvPr/>
        </p:nvSpPr>
        <p:spPr>
          <a:xfrm>
            <a:off x="6022475" y="2738150"/>
            <a:ext cx="28500" cy="272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8660ac818_0_330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5" name="Google Shape;785;g1e8660ac818_0_3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g1e8660ac818_0_33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1e8660ac818_0_33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88" name="Google Shape;788;g1e8660ac818_0_33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1e8660ac818_0_330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g1e8660ac818_0_33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g1e8660ac818_0_330"/>
          <p:cNvSpPr txBox="1"/>
          <p:nvPr/>
        </p:nvSpPr>
        <p:spPr>
          <a:xfrm>
            <a:off x="812375" y="1540550"/>
            <a:ext cx="703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2.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 los elementos de un array usando un for.</a:t>
            </a:r>
            <a:endParaRPr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g1e8660ac818_0_330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g1e8660ac818_0_33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1e8660ac818_0_33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e873436327_0_31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0" name="Google Shape;800;g1e873436327_0_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g1e873436327_0_3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1e873436327_0_3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03" name="Google Shape;803;g1e873436327_0_3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1e873436327_0_31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1e873436327_0_3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g1e873436327_0_31"/>
          <p:cNvSpPr txBox="1"/>
          <p:nvPr/>
        </p:nvSpPr>
        <p:spPr>
          <a:xfrm>
            <a:off x="812375" y="1540550"/>
            <a:ext cx="703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2.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 los elementos de un array usando un for.</a:t>
            </a:r>
            <a:endParaRPr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g1e873436327_0_31"/>
          <p:cNvSpPr txBox="1"/>
          <p:nvPr/>
        </p:nvSpPr>
        <p:spPr>
          <a:xfrm>
            <a:off x="4861850" y="4396950"/>
            <a:ext cx="7154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“Sara”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“Maria”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“Juan”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nombresGrupo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.length];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nombresGrupo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nombresGrupo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 - Grupo 5”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g1e873436327_0_31"/>
          <p:cNvSpPr txBox="1"/>
          <p:nvPr/>
        </p:nvSpPr>
        <p:spPr>
          <a:xfrm>
            <a:off x="812375" y="2446500"/>
            <a:ext cx="57789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+ 1.5;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9" name="Google Shape;809;g1e873436327_0_31"/>
          <p:cNvSpPr/>
          <p:nvPr/>
        </p:nvSpPr>
        <p:spPr>
          <a:xfrm>
            <a:off x="8982599" y="1198300"/>
            <a:ext cx="2925072" cy="1776060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¿Qué hace el segundo ejemplo de for con el array 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nombreGrupo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?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0" name="Google Shape;810;g1e873436327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4300" y="2501075"/>
            <a:ext cx="1397700" cy="13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d2b324201_0_54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dd2b324201_0_54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dd2b324201_0_5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1dd2b324201_0_54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dd2b324201_0_5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dd2b324201_0_5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5" name="Google Shape;195;g1dd2b324201_0_5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dd2b324201_0_54"/>
          <p:cNvSpPr txBox="1"/>
          <p:nvPr>
            <p:ph type="title"/>
          </p:nvPr>
        </p:nvSpPr>
        <p:spPr>
          <a:xfrm>
            <a:off x="1697225" y="2802900"/>
            <a:ext cx="890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Introducción a Arreglos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e8660ac818_0_344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6" name="Google Shape;816;g1e8660ac818_0_34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g1e8660ac818_0_34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1e8660ac818_0_34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19" name="Google Shape;819;g1e8660ac818_0_34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1e8660ac818_0_344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g1e8660ac818_0_34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g1e8660ac818_0_344"/>
          <p:cNvSpPr txBox="1"/>
          <p:nvPr/>
        </p:nvSpPr>
        <p:spPr>
          <a:xfrm>
            <a:off x="703700" y="1488050"/>
            <a:ext cx="104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3.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signar valores a un array e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imprimirlos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 un for y un foreach.</a:t>
            </a:r>
            <a:endParaRPr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e873436327_0_51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8" name="Google Shape;828;g1e873436327_0_5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g1e873436327_0_5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1e873436327_0_5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31" name="Google Shape;831;g1e873436327_0_5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1e873436327_0_51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g1e873436327_0_5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g1e873436327_0_51"/>
          <p:cNvSpPr txBox="1"/>
          <p:nvPr/>
        </p:nvSpPr>
        <p:spPr>
          <a:xfrm>
            <a:off x="703700" y="1488050"/>
            <a:ext cx="104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3.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array e imprimirlos con un for y un foreach.</a:t>
            </a:r>
            <a:endParaRPr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g1e873436327_0_51"/>
          <p:cNvSpPr txBox="1"/>
          <p:nvPr/>
        </p:nvSpPr>
        <p:spPr>
          <a:xfrm>
            <a:off x="770750" y="2341500"/>
            <a:ext cx="7806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“Sara”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“Maria”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“Juan”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“Reinel”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“Indice 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“: 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nombres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6" name="Google Shape;836;g1e873436327_0_51"/>
          <p:cNvSpPr txBox="1"/>
          <p:nvPr/>
        </p:nvSpPr>
        <p:spPr>
          <a:xfrm>
            <a:off x="3685875" y="4446050"/>
            <a:ext cx="80637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arrayNumeros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{2.3, -4.566, 12, 0.1, -10, 50.5};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indice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0;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“Indice 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indice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“: 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indice++;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g1e873436327_0_51"/>
          <p:cNvSpPr/>
          <p:nvPr/>
        </p:nvSpPr>
        <p:spPr>
          <a:xfrm>
            <a:off x="593925" y="4262251"/>
            <a:ext cx="2538648" cy="1647000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Con un foreach no es posible acceder al indice del array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8" name="Google Shape;838;g1e873436327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525" y="5602975"/>
            <a:ext cx="1255025" cy="12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e8660ac818_0_358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g1e8660ac818_0_358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g1e8660ac818_0_35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6" name="Google Shape;846;g1e8660ac818_0_35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g1e8660ac818_0_35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1e8660ac818_0_35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49" name="Google Shape;849;g1e8660ac818_0_35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1e8660ac818_0_358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g1e8660ac818_0_35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g1e8660ac818_0_35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g1e8660ac818_0_358"/>
          <p:cNvSpPr txBox="1"/>
          <p:nvPr/>
        </p:nvSpPr>
        <p:spPr>
          <a:xfrm>
            <a:off x="782750" y="1447450"/>
            <a:ext cx="104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4.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signar valores a un array de tipo double desde consola e imprimirlos.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e873436327_0_69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g1e873436327_0_69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g1e873436327_0_69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1" name="Google Shape;861;g1e873436327_0_6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g1e873436327_0_6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1e873436327_0_6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64" name="Google Shape;864;g1e873436327_0_6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1e873436327_0_69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g1e873436327_0_6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g1e873436327_0_69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g1e873436327_0_69"/>
          <p:cNvSpPr txBox="1"/>
          <p:nvPr/>
        </p:nvSpPr>
        <p:spPr>
          <a:xfrm>
            <a:off x="782750" y="1447450"/>
            <a:ext cx="104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4.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array de tipo double desde consola e imprimirlos.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g1e873436327_0_69"/>
          <p:cNvSpPr txBox="1"/>
          <p:nvPr/>
        </p:nvSpPr>
        <p:spPr>
          <a:xfrm>
            <a:off x="1413100" y="2382525"/>
            <a:ext cx="10109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Scanner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scn 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(System.in);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 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System.out.print(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“Ingrese un valor para el indice ”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“: ”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scn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.nextDouble();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scn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.close();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“Valor en el indice ”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“: ”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]);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e8660ac818_0_386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g1e8660ac818_0_386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1e8660ac818_0_38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7" name="Google Shape;877;g1e8660ac818_0_38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g1e8660ac818_0_38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g1e8660ac818_0_38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80" name="Google Shape;880;g1e8660ac818_0_38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1e8660ac818_0_386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1e8660ac818_0_38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g1e8660ac818_0_38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g1e8660ac818_0_386"/>
          <p:cNvSpPr txBox="1"/>
          <p:nvPr/>
        </p:nvSpPr>
        <p:spPr>
          <a:xfrm>
            <a:off x="782750" y="1523650"/>
            <a:ext cx="104331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5.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Realizar un programa que busque e imprima los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números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pares mayores a 10 de un array de enteros.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También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debe imprimir su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índice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e873436327_0_8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1e873436327_0_8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1e873436327_0_8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2" name="Google Shape;892;g1e873436327_0_8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g1e873436327_0_8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1e873436327_0_8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95" name="Google Shape;895;g1e873436327_0_8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1e873436327_0_87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1e873436327_0_8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g1e873436327_0_8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g1e873436327_0_87"/>
          <p:cNvSpPr txBox="1"/>
          <p:nvPr/>
        </p:nvSpPr>
        <p:spPr>
          <a:xfrm>
            <a:off x="782750" y="1523650"/>
            <a:ext cx="104331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5.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Realizar un programa que busque e imprima los números pares mayores a 10 de un array de enteros. También debe imprimir su índice.</a:t>
            </a:r>
            <a:endParaRPr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g1e873436327_0_87"/>
          <p:cNvSpPr txBox="1"/>
          <p:nvPr/>
        </p:nvSpPr>
        <p:spPr>
          <a:xfrm>
            <a:off x="879450" y="2768800"/>
            <a:ext cx="104331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 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= {11, 4, 2, 12, 100, 8, 12, 43, 38};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] % 2 == 0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] &gt; 10)  {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“El numero ”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 (indice ”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“) cumple la condicion”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1" name="Google Shape;901;g1e873436327_0_87"/>
          <p:cNvSpPr txBox="1"/>
          <p:nvPr/>
        </p:nvSpPr>
        <p:spPr>
          <a:xfrm>
            <a:off x="879450" y="5482850"/>
            <a:ext cx="10988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Nota. </a:t>
            </a:r>
            <a:r>
              <a:rPr i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quisiéramos guardar los números que cumplen la condición en otro array, debemos crear un contador, crear otro array con el tamaño de contador y posteriormente asignar los números.</a:t>
            </a:r>
            <a:r>
              <a:rPr b="1" i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Usando solo arrays.</a:t>
            </a:r>
            <a:endParaRPr b="1" i="1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e8660ac818_0_400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g1e8660ac818_0_400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g1e8660ac818_0_40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9" name="Google Shape;909;g1e8660ac818_0_40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g1e8660ac818_0_40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1e8660ac818_0_40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12" name="Google Shape;912;g1e8660ac818_0_40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1e8660ac818_0_400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g1e8660ac818_0_40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g1e8660ac818_0_40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g1e8660ac818_0_400"/>
          <p:cNvSpPr txBox="1"/>
          <p:nvPr/>
        </p:nvSpPr>
        <p:spPr>
          <a:xfrm>
            <a:off x="525825" y="2102500"/>
            <a:ext cx="45993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6. </a:t>
            </a:r>
            <a:endParaRPr b="1" sz="2500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siguiente array simula las notas de un estudiante en un curso. Las notas en las posiciones 1, 2, y 3 equivalen al 10% del curso (cada nota), posiciones 4 y 6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equivalen al 20% (cada nota) y la posición 5 equivale al 30%.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g1e8660ac818_0_400"/>
          <p:cNvSpPr txBox="1"/>
          <p:nvPr/>
        </p:nvSpPr>
        <p:spPr>
          <a:xfrm>
            <a:off x="5523950" y="1575550"/>
            <a:ext cx="653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{4.5, 4.5, 5, 4.8, 4.9, 4.1};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e873436327_0_10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g1e873436327_0_10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g1e873436327_0_10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5" name="Google Shape;925;g1e873436327_0_10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g1e873436327_0_10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g1e873436327_0_10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28" name="Google Shape;928;g1e873436327_0_10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1e873436327_0_107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g1e873436327_0_10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g1e873436327_0_10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g1e873436327_0_107"/>
          <p:cNvSpPr txBox="1"/>
          <p:nvPr/>
        </p:nvSpPr>
        <p:spPr>
          <a:xfrm>
            <a:off x="525825" y="2102500"/>
            <a:ext cx="45993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6. </a:t>
            </a:r>
            <a:endParaRPr b="1" sz="2500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siguiente array simula las notas de un estudiante en un curso. Las notas en las posiciones 1, 2, y 3 equivalen al 10% del curso (cada nota), posiciones 4 y 6 equivalen al 20% (cada nota) y la posición 5 equivale al 30%.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g1e873436327_0_107"/>
          <p:cNvSpPr txBox="1"/>
          <p:nvPr/>
        </p:nvSpPr>
        <p:spPr>
          <a:xfrm>
            <a:off x="5523950" y="1575550"/>
            <a:ext cx="65319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{4.5, 4.5, 5, 4.8, 4.9, 4.1};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0.0;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2)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0.1;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else if (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3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4)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0.2;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0.3;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1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“Nota Final: ”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4" name="Google Shape;934;g1e873436327_0_107"/>
          <p:cNvSpPr txBox="1"/>
          <p:nvPr/>
        </p:nvSpPr>
        <p:spPr>
          <a:xfrm>
            <a:off x="544175" y="5710100"/>
            <a:ext cx="467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¿Cómo </a:t>
            </a:r>
            <a:r>
              <a:rPr b="1" i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calculamos</a:t>
            </a:r>
            <a:r>
              <a:rPr b="1" i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 promedio de las 6 notas?</a:t>
            </a:r>
            <a:endParaRPr b="1" i="1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8660ac818_0_372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g1e8660ac818_0_372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g1e8660ac818_0_372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2" name="Google Shape;942;g1e8660ac818_0_37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g1e8660ac818_0_37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1e8660ac818_0_37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45" name="Google Shape;945;g1e8660ac818_0_37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1e8660ac818_0_372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g1e8660ac818_0_37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g1e8660ac818_0_372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g1e8660ac818_0_372"/>
          <p:cNvSpPr txBox="1"/>
          <p:nvPr/>
        </p:nvSpPr>
        <p:spPr>
          <a:xfrm>
            <a:off x="548425" y="2038800"/>
            <a:ext cx="41187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7. </a:t>
            </a:r>
            <a:endParaRPr b="1" sz="2500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 un programa que organice los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números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un array (en el mismo array) de forma ascendente, es decir, de menor a mayor.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Pista.</a:t>
            </a:r>
            <a:r>
              <a:rPr i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Necesitarás dos for (for anidado) y será útil </a:t>
            </a:r>
            <a:r>
              <a:rPr i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 variable auxiliar/temporal</a:t>
            </a:r>
            <a:r>
              <a:rPr i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0" name="Google Shape;950;g1e8660ac818_0_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675" y="2512388"/>
            <a:ext cx="4850375" cy="2910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1" name="Google Shape;951;g1e8660ac818_0_372"/>
          <p:cNvSpPr txBox="1"/>
          <p:nvPr/>
        </p:nvSpPr>
        <p:spPr>
          <a:xfrm>
            <a:off x="5465963" y="1725600"/>
            <a:ext cx="65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Este GIF puede servirte de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guía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 para desarrollar el programa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e873436327_0_128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g1e873436327_0_128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g1e873436327_0_12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9" name="Google Shape;959;g1e873436327_0_1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g1e873436327_0_12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1e873436327_0_12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62" name="Google Shape;962;g1e873436327_0_12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1e873436327_0_128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g1e873436327_0_12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g1e873436327_0_12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g1e873436327_0_128"/>
          <p:cNvSpPr txBox="1"/>
          <p:nvPr/>
        </p:nvSpPr>
        <p:spPr>
          <a:xfrm>
            <a:off x="587950" y="1566175"/>
            <a:ext cx="180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7.</a:t>
            </a:r>
            <a:endParaRPr i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g1e873436327_0_128"/>
          <p:cNvSpPr txBox="1"/>
          <p:nvPr/>
        </p:nvSpPr>
        <p:spPr>
          <a:xfrm>
            <a:off x="3190100" y="1655125"/>
            <a:ext cx="68994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{4.5, 4.5, 5, 4.9, 4.1, -1, 2};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.length-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-1;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 + 1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aux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 + 1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 + 1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1e69e2135_0_10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e1e69e2135_0_10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e1e69e2135_0_10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1e1e69e2135_0_107"/>
          <p:cNvPicPr preferRelativeResize="0"/>
          <p:nvPr/>
        </p:nvPicPr>
        <p:blipFill rotWithShape="1">
          <a:blip r:embed="rId3">
            <a:alphaModFix/>
          </a:blip>
          <a:srcRect b="17580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e1e69e2135_0_10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e1e69e2135_0_10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7" name="Google Shape;207;g1e1e69e2135_0_10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e1e69e2135_0_107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e1e69e2135_0_10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1e1e69e2135_0_10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e1e69e2135_0_107"/>
          <p:cNvSpPr txBox="1"/>
          <p:nvPr/>
        </p:nvSpPr>
        <p:spPr>
          <a:xfrm>
            <a:off x="1183625" y="1599838"/>
            <a:ext cx="642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¿Qué son los arreglos?</a:t>
            </a:r>
            <a:endParaRPr b="1" sz="2500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1e1e69e2135_0_107"/>
          <p:cNvSpPr txBox="1"/>
          <p:nvPr/>
        </p:nvSpPr>
        <p:spPr>
          <a:xfrm>
            <a:off x="1183625" y="2516350"/>
            <a:ext cx="9638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arreglo es una estructura de datos que nos permite almacenar y manipular una colección de elementos del mismo tipo en una sola variable.</a:t>
            </a:r>
            <a:endParaRPr i="0" sz="2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otras palabras, un arreglo se puede ver como un conjunto de variables que comparten un mismo nombre.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g1e1e69e2135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438" y="4572000"/>
            <a:ext cx="6571126" cy="11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e8660ac818_0_51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g1e8660ac818_0_51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g1e8660ac818_0_51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5" name="Google Shape;975;g1e8660ac818_0_5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g1e8660ac818_0_5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1e8660ac818_0_5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78" name="Google Shape;978;g1e8660ac818_0_5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1e8660ac818_0_51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g1e8660ac818_0_5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1" name="Google Shape;981;g1e8660ac818_0_51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g1e8660ac818_0_51"/>
          <p:cNvSpPr txBox="1"/>
          <p:nvPr>
            <p:ph type="title"/>
          </p:nvPr>
        </p:nvSpPr>
        <p:spPr>
          <a:xfrm>
            <a:off x="1423000" y="2601088"/>
            <a:ext cx="9585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Arreglos de tamaño </a:t>
            </a: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dinámico</a:t>
            </a:r>
            <a:endParaRPr b="1" i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e8660ac818_0_79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g1e8660ac818_0_79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g1e8660ac818_0_79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0" name="Google Shape;990;g1e8660ac818_0_7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g1e8660ac818_0_7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g1e8660ac818_0_7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3" name="Google Shape;993;g1e8660ac818_0_7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g1e8660ac818_0_79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g1e8660ac818_0_7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g1e8660ac818_0_79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g1e8660ac818_0_79"/>
          <p:cNvSpPr txBox="1"/>
          <p:nvPr/>
        </p:nvSpPr>
        <p:spPr>
          <a:xfrm>
            <a:off x="782750" y="1599850"/>
            <a:ext cx="519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Clase ArrayList en Java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g1e8660ac818_0_79"/>
          <p:cNvSpPr txBox="1"/>
          <p:nvPr/>
        </p:nvSpPr>
        <p:spPr>
          <a:xfrm>
            <a:off x="911225" y="2474200"/>
            <a:ext cx="72513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En Java,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así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como en otros lenguajes, existen arreglos de tamaño variable o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dinámico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. Es posible modificar su longitud dependiendo de los requisitos necesarios.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Las estructuras de datos más conocidas son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listas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en Java), colas, pilas y arrays asociativos.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-US" sz="20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Nuevos </a:t>
            </a:r>
            <a:r>
              <a:rPr i="1" lang="en-US" sz="20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términos:</a:t>
            </a:r>
            <a:r>
              <a:rPr i="1" lang="en-US" sz="20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-US" sz="20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size </a:t>
            </a:r>
            <a:r>
              <a:rPr i="1" lang="en-US" sz="20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(tamaño o longitud) y </a:t>
            </a:r>
            <a:r>
              <a:rPr b="1" i="1" lang="en-US" sz="20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capacity</a:t>
            </a:r>
            <a:r>
              <a:rPr b="1" i="1" lang="en-US" sz="20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 sz="20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-US" sz="20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capacidad</a:t>
            </a:r>
            <a:r>
              <a:rPr i="1" lang="en-US" sz="20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i="1" sz="20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9" name="Google Shape;999;g1e8660ac818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4150" y="2039624"/>
            <a:ext cx="3085950" cy="36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e8660ac818_0_100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g1e8660ac818_0_100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g1e8660ac818_0_10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7" name="Google Shape;1007;g1e8660ac818_0_10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g1e8660ac818_0_10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g1e8660ac818_0_10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10" name="Google Shape;1010;g1e8660ac818_0_10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1e8660ac818_0_100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g1e8660ac818_0_10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g1e8660ac818_0_10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g1e8660ac818_0_100"/>
          <p:cNvSpPr txBox="1"/>
          <p:nvPr/>
        </p:nvSpPr>
        <p:spPr>
          <a:xfrm>
            <a:off x="634550" y="1523650"/>
            <a:ext cx="905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Funcionamiento</a:t>
            </a: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 arrays dinámicos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g1e8660ac818_0_100"/>
          <p:cNvSpPr txBox="1"/>
          <p:nvPr/>
        </p:nvSpPr>
        <p:spPr>
          <a:xfrm>
            <a:off x="678425" y="2291625"/>
            <a:ext cx="5362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capacidad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predeterminada de los arreglos dinámicos en Java es 10 . Eso significa que internamente se crea un arreglo dinámico con una capacidad interna de 10 . Cada vez que un usuario inserta un elemento, su tamaño/longitud aumenta.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Cuando el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tamaño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llega a ser igual a su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capacidad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, se crea un nuevo arreglo con el doble de capacidad y los elementos anteriores se almacenan dentro del nuevo arreglo creado internamente.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6" name="Google Shape;1016;g1e8660ac818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625" y="2261050"/>
            <a:ext cx="5983474" cy="332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e8660ac818_0_11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g1e8660ac818_0_11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g1e8660ac818_0_11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4" name="Google Shape;1024;g1e8660ac818_0_1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g1e8660ac818_0_11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1e8660ac818_0_11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27" name="Google Shape;1027;g1e8660ac818_0_11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1e8660ac818_0_117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g1e8660ac818_0_11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g1e8660ac818_0_11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g1e8660ac818_0_117"/>
          <p:cNvSpPr txBox="1"/>
          <p:nvPr/>
        </p:nvSpPr>
        <p:spPr>
          <a:xfrm>
            <a:off x="634550" y="1443288"/>
            <a:ext cx="519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Array vs </a:t>
            </a: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Google Shape;1032;g1e8660ac818_0_117"/>
          <p:cNvPicPr preferRelativeResize="0"/>
          <p:nvPr/>
        </p:nvPicPr>
        <p:blipFill rotWithShape="1">
          <a:blip r:embed="rId4">
            <a:alphaModFix/>
          </a:blip>
          <a:srcRect b="0" l="6485" r="4308" t="16464"/>
          <a:stretch/>
        </p:blipFill>
        <p:spPr>
          <a:xfrm>
            <a:off x="2912200" y="2179914"/>
            <a:ext cx="6835500" cy="3798000"/>
          </a:xfrm>
          <a:prstGeom prst="roundRect">
            <a:avLst>
              <a:gd fmla="val 4755" name="adj"/>
            </a:avLst>
          </a:prstGeom>
          <a:noFill/>
          <a:ln>
            <a:noFill/>
          </a:ln>
        </p:spPr>
      </p:pic>
      <p:sp>
        <p:nvSpPr>
          <p:cNvPr id="1033" name="Google Shape;1033;g1e8660ac818_0_117"/>
          <p:cNvSpPr txBox="1"/>
          <p:nvPr/>
        </p:nvSpPr>
        <p:spPr>
          <a:xfrm>
            <a:off x="3503503" y="5977925"/>
            <a:ext cx="56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https://data-flair.training/blogs/array-vs-arraylist-java/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e8660ac818_0_155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g1e8660ac818_0_155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g1e8660ac818_0_15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1" name="Google Shape;1041;g1e8660ac818_0_15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g1e8660ac818_0_15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g1e8660ac818_0_15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44" name="Google Shape;1044;g1e8660ac818_0_15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1e8660ac818_0_155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1e8660ac818_0_15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g1e8660ac818_0_155"/>
          <p:cNvSpPr txBox="1"/>
          <p:nvPr/>
        </p:nvSpPr>
        <p:spPr>
          <a:xfrm>
            <a:off x="722975" y="1569800"/>
            <a:ext cx="558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Sintaxis de un Arraylist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g1e8660ac818_0_155"/>
          <p:cNvSpPr txBox="1"/>
          <p:nvPr/>
        </p:nvSpPr>
        <p:spPr>
          <a:xfrm>
            <a:off x="950250" y="3178313"/>
            <a:ext cx="997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tipo de dato Wrapper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9" name="Google Shape;1049;g1e8660ac818_0_155"/>
          <p:cNvSpPr txBox="1"/>
          <p:nvPr/>
        </p:nvSpPr>
        <p:spPr>
          <a:xfrm>
            <a:off x="9002350" y="916750"/>
            <a:ext cx="2590200" cy="492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Tipos de Wrapper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g1e8660ac818_0_155"/>
          <p:cNvSpPr txBox="1"/>
          <p:nvPr/>
        </p:nvSpPr>
        <p:spPr>
          <a:xfrm>
            <a:off x="792150" y="2269625"/>
            <a:ext cx="1029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Para usar arrays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dinámicos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es necesario importar la clase ArrayList del paquete java.util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g1e8660ac818_0_15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e8660ac818_0_434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g1e8660ac818_0_434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g1e8660ac818_0_43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9" name="Google Shape;1059;g1e8660ac818_0_43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g1e8660ac818_0_43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g1e8660ac818_0_43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62" name="Google Shape;1062;g1e8660ac818_0_43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1e8660ac818_0_434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g1e8660ac818_0_43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g1e8660ac818_0_434"/>
          <p:cNvSpPr txBox="1"/>
          <p:nvPr/>
        </p:nvSpPr>
        <p:spPr>
          <a:xfrm>
            <a:off x="722975" y="1569800"/>
            <a:ext cx="558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Sintaxis de un Arraylist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g1e8660ac818_0_434"/>
          <p:cNvSpPr txBox="1"/>
          <p:nvPr/>
        </p:nvSpPr>
        <p:spPr>
          <a:xfrm>
            <a:off x="950250" y="3178313"/>
            <a:ext cx="997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tipo de dato Wrapper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7" name="Google Shape;1067;g1e8660ac818_0_434"/>
          <p:cNvSpPr txBox="1"/>
          <p:nvPr/>
        </p:nvSpPr>
        <p:spPr>
          <a:xfrm>
            <a:off x="9002350" y="916750"/>
            <a:ext cx="2590200" cy="492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Tipos de Wrapper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g1e8660ac818_0_434"/>
          <p:cNvSpPr txBox="1"/>
          <p:nvPr/>
        </p:nvSpPr>
        <p:spPr>
          <a:xfrm>
            <a:off x="792150" y="2269625"/>
            <a:ext cx="1029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Para usar arrays dinámicos es necesario importar la clase ArrayList del paquete java.util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g1e8660ac818_0_434"/>
          <p:cNvSpPr txBox="1"/>
          <p:nvPr/>
        </p:nvSpPr>
        <p:spPr>
          <a:xfrm>
            <a:off x="950250" y="4071425"/>
            <a:ext cx="7429500" cy="164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.add(1);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.add(2);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.add(3);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0" name="Google Shape;1070;g1e8660ac818_0_43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e8660ac818_0_452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g1e8660ac818_0_452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g1e8660ac818_0_452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8" name="Google Shape;1078;g1e8660ac818_0_45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g1e8660ac818_0_45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g1e8660ac818_0_45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81" name="Google Shape;1081;g1e8660ac818_0_45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g1e8660ac818_0_452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g1e8660ac818_0_452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g1e8660ac818_0_452"/>
          <p:cNvSpPr txBox="1"/>
          <p:nvPr/>
        </p:nvSpPr>
        <p:spPr>
          <a:xfrm>
            <a:off x="722975" y="1569800"/>
            <a:ext cx="558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Sintaxis de un Arraylist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g1e8660ac818_0_452"/>
          <p:cNvSpPr txBox="1"/>
          <p:nvPr/>
        </p:nvSpPr>
        <p:spPr>
          <a:xfrm>
            <a:off x="950250" y="3178313"/>
            <a:ext cx="997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tipo de dato Wrapper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6" name="Google Shape;1086;g1e8660ac818_0_452"/>
          <p:cNvSpPr txBox="1"/>
          <p:nvPr/>
        </p:nvSpPr>
        <p:spPr>
          <a:xfrm>
            <a:off x="9002350" y="916750"/>
            <a:ext cx="2590200" cy="492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Tipos de Wrapper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g1e8660ac818_0_452"/>
          <p:cNvSpPr txBox="1"/>
          <p:nvPr/>
        </p:nvSpPr>
        <p:spPr>
          <a:xfrm>
            <a:off x="792150" y="2269625"/>
            <a:ext cx="1029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Para usar arrays dinámicos es necesario importar la clase ArrayList del paquete java.util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g1e8660ac818_0_452"/>
          <p:cNvSpPr txBox="1"/>
          <p:nvPr/>
        </p:nvSpPr>
        <p:spPr>
          <a:xfrm>
            <a:off x="950250" y="4071425"/>
            <a:ext cx="7429500" cy="164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.add(“Juan Lopez”);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.add(“Maria Fuentes”);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.add(“Reinel Tabares”);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9" name="Google Shape;1089;g1e8660ac818_0_45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e8660ac818_0_471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5" name="Google Shape;1095;g1e8660ac818_0_47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g1e8660ac818_0_47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1e8660ac818_0_47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98" name="Google Shape;1098;g1e8660ac818_0_47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1e8660ac818_0_471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g1e8660ac818_0_471"/>
          <p:cNvSpPr txBox="1"/>
          <p:nvPr/>
        </p:nvSpPr>
        <p:spPr>
          <a:xfrm>
            <a:off x="799175" y="1391650"/>
            <a:ext cx="558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Métodos de un</a:t>
            </a: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 ArrayList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01" name="Google Shape;1101;g1e8660ac818_0_471"/>
          <p:cNvGraphicFramePr/>
          <p:nvPr/>
        </p:nvGraphicFramePr>
        <p:xfrm>
          <a:off x="979300" y="224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{1046C762-B0E9-4AC3-B3C8-79C22AAF4D9D}</a:tableStyleId>
              </a:tblPr>
              <a:tblGrid>
                <a:gridCol w="2009100"/>
                <a:gridCol w="4690800"/>
                <a:gridCol w="358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Sintaxis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&lt;dato&gt;</a:t>
                      </a:r>
                      <a:r>
                        <a:rPr b="1"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 un nuevo elemento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Acceder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.get(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b="1"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Accede y retorna un elemento existente mediante su </a:t>
                      </a: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índice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Modificar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.set(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&lt;nuevo dato&gt;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Modifica un elemento existente. Es necesario pasar el </a:t>
                      </a: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índice</a:t>
                      </a: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y el nuevo elemento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.remove(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Elimina 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 elemento existente mediante su indice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Limpiar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.clear();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Elimina todos los elementos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Tamaño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.size();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Retorna el tamaño del ArrayList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2" name="Google Shape;1102;g1e8660ac818_0_47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e8660ac818_0_495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8" name="Google Shape;1108;g1e8660ac818_0_49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g1e8660ac818_0_49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g1e8660ac818_0_49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11" name="Google Shape;1111;g1e8660ac818_0_49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g1e8660ac818_0_495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g1e8660ac818_0_495"/>
          <p:cNvSpPr txBox="1"/>
          <p:nvPr/>
        </p:nvSpPr>
        <p:spPr>
          <a:xfrm>
            <a:off x="759625" y="1554575"/>
            <a:ext cx="558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dinámicos en Python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g1e8660ac818_0_49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g1e8660ac818_0_495"/>
          <p:cNvSpPr txBox="1"/>
          <p:nvPr/>
        </p:nvSpPr>
        <p:spPr>
          <a:xfrm>
            <a:off x="820200" y="2351875"/>
            <a:ext cx="1039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Python, una lista se define utilizando corchetes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separando los elementos con comas. Tiene comportamientos similares a un arreglo.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g1e8660ac818_0_495"/>
          <p:cNvSpPr txBox="1"/>
          <p:nvPr/>
        </p:nvSpPr>
        <p:spPr>
          <a:xfrm>
            <a:off x="2039400" y="3419225"/>
            <a:ext cx="8152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-3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45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81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nombres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“Juan Soler”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“Maria Fuentes”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“Reinel Tabares”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booleanos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9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lista_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combinada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“Juan Perez”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“b”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7" name="Google Shape;1117;g1e8660ac818_0_495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g1e8660ac818_0_49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g1e8660ac818_0_49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e873436327_0_17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5" name="Google Shape;1125;g1e873436327_0_17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g1e873436327_0_17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1e873436327_0_17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28" name="Google Shape;1128;g1e873436327_0_17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1e873436327_0_177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g1e873436327_0_17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g1e873436327_0_17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g1e873436327_0_17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g1e873436327_0_17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g1e873436327_0_177"/>
          <p:cNvSpPr txBox="1"/>
          <p:nvPr/>
        </p:nvSpPr>
        <p:spPr>
          <a:xfrm>
            <a:off x="759625" y="1554575"/>
            <a:ext cx="558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dinámicos en Python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g1e873436327_0_177"/>
          <p:cNvSpPr txBox="1"/>
          <p:nvPr/>
        </p:nvSpPr>
        <p:spPr>
          <a:xfrm>
            <a:off x="820200" y="2351875"/>
            <a:ext cx="1039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Python, una lista se define utilizando corchetes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separando los  elementos con comas.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g1e873436327_0_177"/>
          <p:cNvSpPr txBox="1"/>
          <p:nvPr/>
        </p:nvSpPr>
        <p:spPr>
          <a:xfrm>
            <a:off x="1582200" y="3419225"/>
            <a:ext cx="815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lista_combinada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“Juan Perez”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“b”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7" name="Google Shape;1137;g1e873436327_0_177"/>
          <p:cNvSpPr txBox="1"/>
          <p:nvPr/>
        </p:nvSpPr>
        <p:spPr>
          <a:xfrm>
            <a:off x="820200" y="5075125"/>
            <a:ext cx="1039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permite almacenar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diferentes tipos de datos en un lista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 diferencia de un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Java, que solo permite almacenar datos de un solo tipo.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g1e873436327_0_177"/>
          <p:cNvSpPr txBox="1"/>
          <p:nvPr/>
        </p:nvSpPr>
        <p:spPr>
          <a:xfrm>
            <a:off x="3338300" y="4162425"/>
            <a:ext cx="110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Punto flotante</a:t>
            </a:r>
            <a:endParaRPr b="1" sz="15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g1e873436327_0_177"/>
          <p:cNvSpPr txBox="1"/>
          <p:nvPr/>
        </p:nvSpPr>
        <p:spPr>
          <a:xfrm>
            <a:off x="4815775" y="4277925"/>
            <a:ext cx="101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Booleano</a:t>
            </a:r>
            <a:endParaRPr b="1" sz="15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g1e873436327_0_177"/>
          <p:cNvSpPr txBox="1"/>
          <p:nvPr/>
        </p:nvSpPr>
        <p:spPr>
          <a:xfrm>
            <a:off x="6204450" y="4277925"/>
            <a:ext cx="79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b="1" sz="15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g1e873436327_0_177"/>
          <p:cNvSpPr txBox="1"/>
          <p:nvPr/>
        </p:nvSpPr>
        <p:spPr>
          <a:xfrm>
            <a:off x="8687200" y="4277925"/>
            <a:ext cx="69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Lista</a:t>
            </a:r>
            <a:endParaRPr b="1" sz="15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g1e873436327_0_177"/>
          <p:cNvSpPr txBox="1"/>
          <p:nvPr/>
        </p:nvSpPr>
        <p:spPr>
          <a:xfrm>
            <a:off x="7370520" y="4277925"/>
            <a:ext cx="79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Entero</a:t>
            </a:r>
            <a:endParaRPr b="1" sz="15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3" name="Google Shape;1143;g1e873436327_0_177"/>
          <p:cNvCxnSpPr>
            <a:stCxn id="1138" idx="0"/>
          </p:cNvCxnSpPr>
          <p:nvPr/>
        </p:nvCxnSpPr>
        <p:spPr>
          <a:xfrm flipH="1" rot="10800000">
            <a:off x="3890450" y="3854025"/>
            <a:ext cx="438900" cy="308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4" name="Google Shape;1144;g1e873436327_0_177"/>
          <p:cNvCxnSpPr>
            <a:stCxn id="1139" idx="0"/>
          </p:cNvCxnSpPr>
          <p:nvPr/>
        </p:nvCxnSpPr>
        <p:spPr>
          <a:xfrm flipH="1" rot="10800000">
            <a:off x="5323525" y="3913125"/>
            <a:ext cx="13800" cy="364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5" name="Google Shape;1145;g1e873436327_0_177"/>
          <p:cNvCxnSpPr>
            <a:stCxn id="1140" idx="0"/>
          </p:cNvCxnSpPr>
          <p:nvPr/>
        </p:nvCxnSpPr>
        <p:spPr>
          <a:xfrm flipH="1" rot="10800000">
            <a:off x="6600900" y="3883725"/>
            <a:ext cx="1200" cy="394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g1e873436327_0_177"/>
          <p:cNvCxnSpPr>
            <a:stCxn id="1142" idx="0"/>
          </p:cNvCxnSpPr>
          <p:nvPr/>
        </p:nvCxnSpPr>
        <p:spPr>
          <a:xfrm rot="10800000">
            <a:off x="7758270" y="3903225"/>
            <a:ext cx="8700" cy="374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g1e873436327_0_177"/>
          <p:cNvCxnSpPr>
            <a:stCxn id="1141" idx="0"/>
          </p:cNvCxnSpPr>
          <p:nvPr/>
        </p:nvCxnSpPr>
        <p:spPr>
          <a:xfrm rot="10800000">
            <a:off x="8766400" y="3913125"/>
            <a:ext cx="270300" cy="364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1393e5aad_0_130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e1393e5aad_0_130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e1393e5aad_0_13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1e1393e5aad_0_130"/>
          <p:cNvPicPr preferRelativeResize="0"/>
          <p:nvPr/>
        </p:nvPicPr>
        <p:blipFill rotWithShape="1">
          <a:blip r:embed="rId3">
            <a:alphaModFix/>
          </a:blip>
          <a:srcRect b="17580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e1393e5aad_0_13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e1393e5aad_0_13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4" name="Google Shape;224;g1e1393e5aad_0_13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e1393e5aad_0_130"/>
          <p:cNvSpPr txBox="1"/>
          <p:nvPr/>
        </p:nvSpPr>
        <p:spPr>
          <a:xfrm>
            <a:off x="648700" y="1475513"/>
            <a:ext cx="6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7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Variables vs Arreglos</a:t>
            </a:r>
            <a:endParaRPr b="1" i="0" sz="27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1e1393e5aad_0_130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e1393e5aad_0_13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1e1393e5aad_0_13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e1393e5aad_0_130"/>
          <p:cNvSpPr txBox="1"/>
          <p:nvPr/>
        </p:nvSpPr>
        <p:spPr>
          <a:xfrm>
            <a:off x="1274600" y="2233988"/>
            <a:ext cx="37488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Tipo de dato definido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Nombre asociado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n-US" sz="23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Un</a:t>
            </a: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valor a la vez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1e1393e5aad_0_130"/>
          <p:cNvSpPr txBox="1"/>
          <p:nvPr/>
        </p:nvSpPr>
        <p:spPr>
          <a:xfrm>
            <a:off x="7168600" y="2233988"/>
            <a:ext cx="37488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Tipo de dato definido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Nombre asociado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n-US" sz="23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Varios </a:t>
            </a: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e8660ac818_0_60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3" name="Google Shape;1153;g1e8660ac818_0_60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g1e8660ac818_0_60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g1e8660ac818_0_60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56" name="Google Shape;1156;g1e8660ac818_0_60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g1e8660ac818_0_607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g1e8660ac818_0_60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g1e8660ac818_0_607"/>
          <p:cNvSpPr txBox="1"/>
          <p:nvPr/>
        </p:nvSpPr>
        <p:spPr>
          <a:xfrm>
            <a:off x="1206700" y="1692750"/>
            <a:ext cx="53628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Crear arreglo/lista y asignar valores</a:t>
            </a:r>
            <a:endParaRPr b="1" sz="19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-3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45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81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Acceder a los datos/elementos</a:t>
            </a:r>
            <a:endParaRPr b="1" sz="19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10</a:t>
            </a:r>
            <a:endParaRPr b="1" sz="19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	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81</a:t>
            </a:r>
            <a:endParaRPr b="1" sz="19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6</a:t>
            </a:r>
            <a:endParaRPr b="1" sz="19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Agregar dato/elemento</a:t>
            </a:r>
            <a:endParaRPr b="1" sz="19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.append(99)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0" name="Google Shape;1160;g1e8660ac818_0_607"/>
          <p:cNvSpPr txBox="1"/>
          <p:nvPr/>
        </p:nvSpPr>
        <p:spPr>
          <a:xfrm>
            <a:off x="8026000" y="2125350"/>
            <a:ext cx="301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Tamaño / longitud = 6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g1e8660ac818_0_60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g1e8660ac818_0_60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g1e8660ac818_0_60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g1e8660ac818_0_607"/>
          <p:cNvSpPr txBox="1"/>
          <p:nvPr/>
        </p:nvSpPr>
        <p:spPr>
          <a:xfrm>
            <a:off x="8026000" y="3101775"/>
            <a:ext cx="301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accede a los elementos usando corchetes y su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índice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g1e8660ac818_0_607"/>
          <p:cNvSpPr txBox="1"/>
          <p:nvPr/>
        </p:nvSpPr>
        <p:spPr>
          <a:xfrm>
            <a:off x="8121000" y="4814338"/>
            <a:ext cx="318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 igual que los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tienen su método para agregar nuevos elementos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g1e8660ac818_0_607"/>
          <p:cNvSpPr/>
          <p:nvPr/>
        </p:nvSpPr>
        <p:spPr>
          <a:xfrm>
            <a:off x="6773250" y="2225250"/>
            <a:ext cx="849900" cy="29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g1e8660ac818_0_607"/>
          <p:cNvSpPr/>
          <p:nvPr/>
        </p:nvSpPr>
        <p:spPr>
          <a:xfrm>
            <a:off x="6773250" y="3509475"/>
            <a:ext cx="849900" cy="29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g1e8660ac818_0_607"/>
          <p:cNvSpPr/>
          <p:nvPr/>
        </p:nvSpPr>
        <p:spPr>
          <a:xfrm>
            <a:off x="6773250" y="5546475"/>
            <a:ext cx="849900" cy="29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e8660ac818_0_595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4" name="Google Shape;1174;g1e8660ac818_0_59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g1e8660ac818_0_59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g1e8660ac818_0_59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77" name="Google Shape;1177;g1e8660ac818_0_59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g1e8660ac818_0_595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g1e8660ac818_0_595"/>
          <p:cNvSpPr txBox="1"/>
          <p:nvPr/>
        </p:nvSpPr>
        <p:spPr>
          <a:xfrm>
            <a:off x="799175" y="1391650"/>
            <a:ext cx="558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6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Métodos de una lista de Python</a:t>
            </a:r>
            <a:endParaRPr b="1" i="0" sz="26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80" name="Google Shape;1180;g1e8660ac818_0_595"/>
          <p:cNvGraphicFramePr/>
          <p:nvPr/>
        </p:nvGraphicFramePr>
        <p:xfrm>
          <a:off x="979300" y="224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{1046C762-B0E9-4AC3-B3C8-79C22AAF4D9D}</a:tableStyleId>
              </a:tblPr>
              <a:tblGrid>
                <a:gridCol w="2009100"/>
                <a:gridCol w="4690800"/>
                <a:gridCol w="358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Sintaxis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.append(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&lt;dato&gt;</a:t>
                      </a:r>
                      <a:r>
                        <a:rPr b="1"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 un nuevo elemento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Indice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.index(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 existente&gt;</a:t>
                      </a:r>
                      <a:r>
                        <a:rPr b="1" lang="en-US" sz="1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Retorna el índice del primer elemento </a:t>
                      </a: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coincidente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.remove(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dato existente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Quita el primer elemento coincidente de la lista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.pop(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Quita el elemento en la posición dada de la lista y lo retorna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Limpiar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.clear();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Elimina todos los elementos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.count(</a:t>
                      </a:r>
                      <a:r>
                        <a:rPr b="1" lang="en-US" sz="17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 existente&gt;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Retorna el número de veces que aparece el elemento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1" name="Google Shape;1181;g1e8660ac818_0_59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e8660ac818_0_53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7" name="Google Shape;1187;g1e8660ac818_0_53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g1e8660ac818_0_53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g1e8660ac818_0_53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90" name="Google Shape;1190;g1e8660ac818_0_53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g1e8660ac818_0_537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g1e8660ac818_0_53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g1e8660ac818_0_537"/>
          <p:cNvSpPr txBox="1"/>
          <p:nvPr/>
        </p:nvSpPr>
        <p:spPr>
          <a:xfrm>
            <a:off x="820200" y="1672538"/>
            <a:ext cx="1039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tiene una implementación similar a las listas de Python, es decir, una lista que contiene datos de diferentes tipos.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necesario utilizar las clases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 paquete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java.util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g1e8660ac818_0_537"/>
          <p:cNvSpPr txBox="1"/>
          <p:nvPr/>
        </p:nvSpPr>
        <p:spPr>
          <a:xfrm>
            <a:off x="820200" y="3419250"/>
            <a:ext cx="997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5" name="Google Shape;1195;g1e8660ac818_0_53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g1e8660ac818_0_53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g1e8660ac818_0_53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e8660ac818_0_57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3" name="Google Shape;1203;g1e8660ac818_0_57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g1e8660ac818_0_57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g1e8660ac818_0_57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06" name="Google Shape;1206;g1e8660ac818_0_57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g1e8660ac818_0_577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g1e8660ac818_0_57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g1e8660ac818_0_577"/>
          <p:cNvSpPr txBox="1"/>
          <p:nvPr/>
        </p:nvSpPr>
        <p:spPr>
          <a:xfrm>
            <a:off x="820200" y="1672538"/>
            <a:ext cx="1039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tiene una implementación similar a las listas de Python, es decir, una lista que contiene datos de diferentes tipos.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necesario utilizar las clases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 paquete </a:t>
            </a: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java.util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g1e8660ac818_0_577"/>
          <p:cNvSpPr txBox="1"/>
          <p:nvPr/>
        </p:nvSpPr>
        <p:spPr>
          <a:xfrm>
            <a:off x="820200" y="3419250"/>
            <a:ext cx="997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1" name="Google Shape;1211;g1e8660ac818_0_577"/>
          <p:cNvSpPr/>
          <p:nvPr/>
        </p:nvSpPr>
        <p:spPr>
          <a:xfrm>
            <a:off x="8834375" y="2351875"/>
            <a:ext cx="3361392" cy="3045816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 contenedor </a:t>
            </a:r>
            <a:r>
              <a:rPr i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contiene</a:t>
            </a: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una implementación de la colección </a:t>
            </a: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</a:t>
            </a: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interfaz genérica que representa una colección ordenada de elementos que pueden repetirse.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2" name="Google Shape;1212;g1e8660ac818_0_5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5725" y="4980450"/>
            <a:ext cx="1342575" cy="13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g1e8660ac818_0_57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g1e8660ac818_0_57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g1e8660ac818_0_57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g1e8660ac818_0_577"/>
          <p:cNvSpPr txBox="1"/>
          <p:nvPr/>
        </p:nvSpPr>
        <p:spPr>
          <a:xfrm>
            <a:off x="820200" y="4071425"/>
            <a:ext cx="7223700" cy="19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US" sz="19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.add(7);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.add(“Maria Fuentes”);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.add(65.344);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.add(true);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416319f9fb_1_419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g2416319f9fb_1_419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g2416319f9fb_1_419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4" name="Google Shape;1224;g2416319f9fb_1_419"/>
          <p:cNvPicPr preferRelativeResize="0"/>
          <p:nvPr/>
        </p:nvPicPr>
        <p:blipFill rotWithShape="1">
          <a:blip r:embed="rId3">
            <a:alphaModFix/>
          </a:blip>
          <a:srcRect b="17581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g2416319f9fb_1_41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g2416319f9fb_1_41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27" name="Google Shape;1227;g2416319f9fb_1_41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g2416319f9fb_1_419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g2416319f9fb_1_41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Ahora te toca a tí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g2416319f9fb_1_419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1" name="Google Shape;1231;g2416319f9fb_1_4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3675" y="2985059"/>
            <a:ext cx="3010650" cy="3010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g2416319f9fb_1_419"/>
          <p:cNvSpPr/>
          <p:nvPr/>
        </p:nvSpPr>
        <p:spPr>
          <a:xfrm>
            <a:off x="1167500" y="2131200"/>
            <a:ext cx="6484500" cy="2958000"/>
          </a:xfrm>
          <a:prstGeom prst="roundRect">
            <a:avLst>
              <a:gd fmla="val 1131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Ahora te toca a tí </a:t>
            </a:r>
            <a:endParaRPr b="1" i="0" sz="2200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Escribir un programa que reciba una lista de números enteros y calcule la suma de todos los elementos de la lista.</a:t>
            </a:r>
            <a:endParaRPr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Escribir un programa que reciba una lista de palabras y devuelva una lista con todas las palabras en mayúsculas.</a:t>
            </a:r>
            <a:endParaRPr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416319f9fb_1_437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g2416319f9fb_1_437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g2416319f9fb_1_43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0" name="Google Shape;1240;g2416319f9fb_1_437"/>
          <p:cNvPicPr preferRelativeResize="0"/>
          <p:nvPr/>
        </p:nvPicPr>
        <p:blipFill rotWithShape="1">
          <a:blip r:embed="rId3">
            <a:alphaModFix/>
          </a:blip>
          <a:srcRect b="17581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g2416319f9fb_1_43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g2416319f9fb_1_43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43" name="Google Shape;1243;g2416319f9fb_1_43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g2416319f9fb_1_437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g2416319f9fb_1_43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Ahora te toca a tí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g2416319f9fb_1_437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g2416319f9fb_1_437"/>
          <p:cNvSpPr txBox="1"/>
          <p:nvPr/>
        </p:nvSpPr>
        <p:spPr>
          <a:xfrm>
            <a:off x="641500" y="1807800"/>
            <a:ext cx="3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Respuesta ejercicio 1</a:t>
            </a:r>
            <a:endParaRPr b="1" i="1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g2416319f9fb_1_437"/>
          <p:cNvSpPr txBox="1"/>
          <p:nvPr/>
        </p:nvSpPr>
        <p:spPr>
          <a:xfrm>
            <a:off x="8389750" y="2774250"/>
            <a:ext cx="35703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US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este ejemplo, se define una lista de números enteros llamada números. Luego, se inicializa una variable suma en cero.</a:t>
            </a:r>
            <a:endParaRPr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US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utiliza un ciclo </a:t>
            </a:r>
            <a:r>
              <a:rPr b="1" i="0" lang="en-US" sz="17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recorrer cada elemento de la lista numeros. Dentro del ciclo, se va sumando cada elemento a la variable suma.</a:t>
            </a:r>
            <a:endParaRPr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9" name="Google Shape;1249;g2416319f9fb_1_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162" y="2774250"/>
            <a:ext cx="7529700" cy="2969100"/>
          </a:xfrm>
          <a:prstGeom prst="roundRect">
            <a:avLst>
              <a:gd fmla="val 484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416319f9fb_1_456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g2416319f9fb_1_456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g2416319f9fb_1_45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7" name="Google Shape;1257;g2416319f9fb_1_456"/>
          <p:cNvPicPr preferRelativeResize="0"/>
          <p:nvPr/>
        </p:nvPicPr>
        <p:blipFill rotWithShape="1">
          <a:blip r:embed="rId3">
            <a:alphaModFix/>
          </a:blip>
          <a:srcRect b="17581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g2416319f9fb_1_45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g2416319f9fb_1_45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60" name="Google Shape;1260;g2416319f9fb_1_45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g2416319f9fb_1_456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g2416319f9fb_1_45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b="0" i="0" sz="20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3" name="Google Shape;1263;g2416319f9fb_1_45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g2416319f9fb_1_456"/>
          <p:cNvSpPr txBox="1"/>
          <p:nvPr/>
        </p:nvSpPr>
        <p:spPr>
          <a:xfrm>
            <a:off x="661250" y="1725600"/>
            <a:ext cx="3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Respuesta ejercicio 2</a:t>
            </a:r>
            <a:endParaRPr b="1" i="1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5" name="Google Shape;1265;g2416319f9fb_1_456"/>
          <p:cNvSpPr txBox="1"/>
          <p:nvPr/>
        </p:nvSpPr>
        <p:spPr>
          <a:xfrm>
            <a:off x="8338700" y="1629650"/>
            <a:ext cx="3418500" cy="4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-US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este ejemplo, se define una lista de palabras llamada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palabras</a:t>
            </a:r>
            <a:r>
              <a:rPr i="0" lang="en-US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Luego, se inicializa una lista vacía llamada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mayusculas</a:t>
            </a:r>
            <a:r>
              <a:rPr i="0" lang="en-US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-US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utiliza un ciclo </a:t>
            </a:r>
            <a:r>
              <a:rPr b="1" i="0" lang="en-US" sz="17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recorrer cada elemento de la lista palabras. Dentro del ciclo, se utiliza el método </a:t>
            </a:r>
            <a:r>
              <a:rPr b="1" i="0" lang="en-US" sz="17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upper()</a:t>
            </a:r>
            <a:r>
              <a:rPr i="0" lang="en-US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convertir cada palabra a mayúsculas y se agrega la palabra en mayúsculas a la lista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mayusculas </a:t>
            </a:r>
            <a:r>
              <a:rPr i="0" lang="en-US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utilizando el método </a:t>
            </a:r>
            <a:r>
              <a:rPr b="1" i="0" lang="en-US" sz="17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append()</a:t>
            </a:r>
            <a:r>
              <a:rPr i="0" lang="en-US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6" name="Google Shape;1266;g2416319f9fb_1_4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350" y="2586675"/>
            <a:ext cx="7267200" cy="2865600"/>
          </a:xfrm>
          <a:prstGeom prst="roundRect">
            <a:avLst>
              <a:gd fmla="val 370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482c1fd208_0_155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g2482c1fd208_0_155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g2482c1fd208_0_15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4" name="Google Shape;1274;g2482c1fd208_0_155"/>
          <p:cNvPicPr preferRelativeResize="0"/>
          <p:nvPr/>
        </p:nvPicPr>
        <p:blipFill rotWithShape="1">
          <a:blip r:embed="rId3">
            <a:alphaModFix/>
          </a:blip>
          <a:srcRect b="17581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g2482c1fd208_0_15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2482c1fd208_0_15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77" name="Google Shape;1277;g2482c1fd208_0_15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g2482c1fd208_0_155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g2482c1fd208_0_15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0" name="Google Shape;1280;g2482c1fd208_0_155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g2482c1fd208_0_155"/>
          <p:cNvSpPr txBox="1"/>
          <p:nvPr/>
        </p:nvSpPr>
        <p:spPr>
          <a:xfrm>
            <a:off x="1314850" y="2083063"/>
            <a:ext cx="512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2" name="Google Shape;1282;g2482c1fd208_0_155"/>
          <p:cNvSpPr txBox="1"/>
          <p:nvPr/>
        </p:nvSpPr>
        <p:spPr>
          <a:xfrm>
            <a:off x="1028275" y="2350450"/>
            <a:ext cx="71586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Notebooks: </a:t>
            </a:r>
            <a:r>
              <a:rPr i="0" lang="en-US" sz="25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Notebook Java</a:t>
            </a:r>
            <a:r>
              <a:rPr i="0" lang="en-US" sz="2500" cap="none" strike="noStrike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</a:t>
            </a:r>
            <a:r>
              <a:rPr i="0" lang="en-US" sz="25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otebook Python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Taller: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Taller Arreglos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Quiz: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Quiz Arreglos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3" name="Google Shape;1283;g2482c1fd208_0_1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07517" y="2761650"/>
            <a:ext cx="1747475" cy="16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49229a326a_0_0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g249229a326a_0_0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g249229a326a_0_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1" name="Google Shape;1291;g249229a326a_0_0"/>
          <p:cNvPicPr preferRelativeResize="0"/>
          <p:nvPr/>
        </p:nvPicPr>
        <p:blipFill rotWithShape="1">
          <a:blip r:embed="rId3">
            <a:alphaModFix/>
          </a:blip>
          <a:srcRect b="17581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g249229a326a_0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g249229a326a_0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94" name="Google Shape;1294;g249229a326a_0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g249229a326a_0_0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g249229a326a_0_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7" name="Google Shape;1297;g249229a326a_0_0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g249229a326a_0_0"/>
          <p:cNvSpPr txBox="1"/>
          <p:nvPr/>
        </p:nvSpPr>
        <p:spPr>
          <a:xfrm>
            <a:off x="867150" y="1475513"/>
            <a:ext cx="5123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7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Referencias</a:t>
            </a:r>
            <a:endParaRPr b="1" i="0" sz="27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g249229a326a_0_0"/>
          <p:cNvSpPr txBox="1"/>
          <p:nvPr/>
        </p:nvSpPr>
        <p:spPr>
          <a:xfrm>
            <a:off x="991550" y="2194250"/>
            <a:ext cx="5024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https://www.w3schools.com/java/java_arrays.asp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https://docs.oracle.com/javase/specs/jls/se7/html/jls-10.html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https://docs.oracle.com/javase/tutorial/java/nutsandbolts/arrays.html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https://www.manualweb.net/java/arrays-java/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https://webs.um.es/ldaniel/iscyp17-18/17-arraysDeEstructurasDatos.html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https://www.scaler.com/topics/java/array-in-java/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5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https://www.w3schools.com/java/java_arraylist.asp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g249229a326a_0_0"/>
          <p:cNvSpPr txBox="1"/>
          <p:nvPr/>
        </p:nvSpPr>
        <p:spPr>
          <a:xfrm>
            <a:off x="6317875" y="2194250"/>
            <a:ext cx="5024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https://www.w3schools.com/java/java_arrays_multi.asp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https://personales.unican.es/corcuerp/java/Slides/Arrays.pdf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https://docs.python.org/es/3/tutorial/datastructures.html#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4"/>
              </a:rPr>
              <a:t>https://www.scaler.com/topics/dynamic-array-in-java/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https://www.freecodecamp.org/espanol/news/metodos-de-lista-de-java/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6"/>
              </a:rPr>
              <a:t>https://es.stackoverflow.com/questions/171467/list-o-arraylist-en-java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7"/>
              </a:rPr>
              <a:t>https://blog.codmind.com/listas-en-java/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2955"/>
          </a:solidFill>
          <a:ln cap="flat" cmpd="sng" w="9525">
            <a:solidFill>
              <a:srgbClr val="0029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6" name="Google Shape;1306;p5"/>
          <p:cNvPicPr preferRelativeResize="0"/>
          <p:nvPr/>
        </p:nvPicPr>
        <p:blipFill rotWithShape="1">
          <a:blip r:embed="rId3">
            <a:alphaModFix/>
          </a:blip>
          <a:srcRect b="0" l="9049" r="0" t="0"/>
          <a:stretch/>
        </p:blipFill>
        <p:spPr>
          <a:xfrm>
            <a:off x="415625" y="1229575"/>
            <a:ext cx="3862051" cy="42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5"/>
          <p:cNvSpPr txBox="1"/>
          <p:nvPr/>
        </p:nvSpPr>
        <p:spPr>
          <a:xfrm>
            <a:off x="3972850" y="2898738"/>
            <a:ext cx="7883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 DE CALDAS</a:t>
            </a:r>
            <a:endParaRPr b="0" i="0" sz="47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85dc56643_0_6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e85dc56643_0_6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e85dc56643_0_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1e85dc56643_0_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e85dc56643_0_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e85dc56643_0_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1" name="Google Shape;241;g1e85dc56643_0_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e85dc56643_0_6"/>
          <p:cNvSpPr txBox="1"/>
          <p:nvPr/>
        </p:nvSpPr>
        <p:spPr>
          <a:xfrm>
            <a:off x="648700" y="1475513"/>
            <a:ext cx="6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7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Variables vs Arreglos</a:t>
            </a:r>
            <a:endParaRPr b="1" i="0" sz="27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g1e85dc56643_0_6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e85dc56643_0_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g1e85dc56643_0_6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e85dc56643_0_6"/>
          <p:cNvSpPr txBox="1"/>
          <p:nvPr/>
        </p:nvSpPr>
        <p:spPr>
          <a:xfrm>
            <a:off x="1274600" y="2233988"/>
            <a:ext cx="37488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Tipo de dato definido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Nombre asociado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n-US" sz="23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Un</a:t>
            </a: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valor a la vez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1e85dc56643_0_6"/>
          <p:cNvSpPr txBox="1"/>
          <p:nvPr/>
        </p:nvSpPr>
        <p:spPr>
          <a:xfrm>
            <a:off x="7168600" y="2233988"/>
            <a:ext cx="37488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Tipo de dato definido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Nombre asociado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n-US" sz="23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Varios </a:t>
            </a: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g1e85dc56643_0_6"/>
          <p:cNvSpPr/>
          <p:nvPr/>
        </p:nvSpPr>
        <p:spPr>
          <a:xfrm>
            <a:off x="2979800" y="4349050"/>
            <a:ext cx="338400" cy="861900"/>
          </a:xfrm>
          <a:prstGeom prst="downArrow">
            <a:avLst>
              <a:gd fmla="val 50000" name="adj1"/>
              <a:gd fmla="val 63342" name="adj2"/>
            </a:avLst>
          </a:pr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e85dc56643_0_6"/>
          <p:cNvSpPr txBox="1"/>
          <p:nvPr/>
        </p:nvSpPr>
        <p:spPr>
          <a:xfrm>
            <a:off x="1918700" y="5371200"/>
            <a:ext cx="246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Roboto"/>
                <a:ea typeface="Roboto"/>
                <a:cs typeface="Roboto"/>
                <a:sym typeface="Roboto"/>
              </a:rPr>
              <a:t>Datos simples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g1e85dc56643_0_6"/>
          <p:cNvSpPr txBox="1"/>
          <p:nvPr/>
        </p:nvSpPr>
        <p:spPr>
          <a:xfrm>
            <a:off x="6403425" y="5355950"/>
            <a:ext cx="518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Roboto"/>
                <a:ea typeface="Roboto"/>
                <a:cs typeface="Roboto"/>
                <a:sym typeface="Roboto"/>
              </a:rPr>
              <a:t>Datos estructurados / Estructura de datos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g1e85dc56643_0_6"/>
          <p:cNvSpPr/>
          <p:nvPr/>
        </p:nvSpPr>
        <p:spPr>
          <a:xfrm>
            <a:off x="8873800" y="4341425"/>
            <a:ext cx="338400" cy="861900"/>
          </a:xfrm>
          <a:prstGeom prst="downArrow">
            <a:avLst>
              <a:gd fmla="val 50000" name="adj1"/>
              <a:gd fmla="val 63342" name="adj2"/>
            </a:avLst>
          </a:pr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85dc56643_0_28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e85dc56643_0_28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e85dc56643_0_2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1e85dc56643_0_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e85dc56643_0_2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e85dc56643_0_2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62" name="Google Shape;262;g1e85dc56643_0_2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e85dc56643_0_28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e85dc56643_0_2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i="0" sz="20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g1e85dc56643_0_28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g1e85dc56643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854" y="1503100"/>
            <a:ext cx="10580120" cy="48199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e85dc56643_0_28"/>
          <p:cNvSpPr txBox="1"/>
          <p:nvPr/>
        </p:nvSpPr>
        <p:spPr>
          <a:xfrm>
            <a:off x="7756375" y="1666300"/>
            <a:ext cx="3681000" cy="114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entero  </a:t>
            </a:r>
            <a:r>
              <a:rPr i="1" lang="en-US" sz="1500">
                <a:latin typeface="Consolas"/>
                <a:ea typeface="Consolas"/>
                <a:cs typeface="Consolas"/>
                <a:sym typeface="Consolas"/>
              </a:rPr>
              <a:t>(int, short, long, byte)</a:t>
            </a:r>
            <a:endParaRPr i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real  </a:t>
            </a:r>
            <a:r>
              <a:rPr i="1" lang="en-US" sz="1500">
                <a:latin typeface="Consolas"/>
                <a:ea typeface="Consolas"/>
                <a:cs typeface="Consolas"/>
                <a:sym typeface="Consolas"/>
              </a:rPr>
              <a:t>(float, double)</a:t>
            </a:r>
            <a:endParaRPr i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cáracter  </a:t>
            </a:r>
            <a:r>
              <a:rPr i="1" lang="en-US" sz="1500">
                <a:latin typeface="Consolas"/>
                <a:ea typeface="Consolas"/>
                <a:cs typeface="Consolas"/>
                <a:sym typeface="Consolas"/>
              </a:rPr>
              <a:t>(char)</a:t>
            </a:r>
            <a:endParaRPr i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lógico  </a:t>
            </a:r>
            <a:r>
              <a:rPr i="1" lang="en-US" sz="1500">
                <a:latin typeface="Consolas"/>
                <a:ea typeface="Consolas"/>
                <a:cs typeface="Consolas"/>
                <a:sym typeface="Consolas"/>
              </a:rPr>
              <a:t>(boolean)</a:t>
            </a:r>
            <a:endParaRPr i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g1e85dc56643_0_28"/>
          <p:cNvSpPr/>
          <p:nvPr/>
        </p:nvSpPr>
        <p:spPr>
          <a:xfrm>
            <a:off x="7593425" y="1666300"/>
            <a:ext cx="3681000" cy="1149900"/>
          </a:xfrm>
          <a:prstGeom prst="rect">
            <a:avLst/>
          </a:prstGeom>
          <a:noFill/>
          <a:ln cap="flat" cmpd="sng" w="28575">
            <a:solidFill>
              <a:srgbClr val="00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e85dc56643_0_28"/>
          <p:cNvSpPr/>
          <p:nvPr/>
        </p:nvSpPr>
        <p:spPr>
          <a:xfrm>
            <a:off x="7593425" y="3530375"/>
            <a:ext cx="3681000" cy="34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e85dc56643_0_28"/>
          <p:cNvSpPr txBox="1"/>
          <p:nvPr/>
        </p:nvSpPr>
        <p:spPr>
          <a:xfrm>
            <a:off x="7756375" y="4965650"/>
            <a:ext cx="3681000" cy="114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listas</a:t>
            </a: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i="1" lang="en-US" sz="1500">
                <a:latin typeface="Consolas"/>
                <a:ea typeface="Consolas"/>
                <a:cs typeface="Consolas"/>
                <a:sym typeface="Consolas"/>
              </a:rPr>
              <a:t>(ArrayLists, pilas/colas)</a:t>
            </a:r>
            <a:endParaRPr i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listas enlazadas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árboles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grafos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Google Shape;271;g1e85dc56643_0_28"/>
          <p:cNvSpPr/>
          <p:nvPr/>
        </p:nvSpPr>
        <p:spPr>
          <a:xfrm>
            <a:off x="7593425" y="4587750"/>
            <a:ext cx="3681000" cy="343200"/>
          </a:xfrm>
          <a:prstGeom prst="rect">
            <a:avLst/>
          </a:prstGeom>
          <a:noFill/>
          <a:ln cap="flat" cmpd="sng" w="28575">
            <a:solidFill>
              <a:srgbClr val="00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e85dc56643_0_28"/>
          <p:cNvSpPr/>
          <p:nvPr/>
        </p:nvSpPr>
        <p:spPr>
          <a:xfrm>
            <a:off x="7593425" y="4987675"/>
            <a:ext cx="3681000" cy="34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1e69e2135_0_184"/>
          <p:cNvSpPr/>
          <p:nvPr/>
        </p:nvSpPr>
        <p:spPr>
          <a:xfrm>
            <a:off x="0" y="1725611"/>
            <a:ext cx="243204" cy="5132705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e1e69e2135_0_184"/>
          <p:cNvSpPr/>
          <p:nvPr/>
        </p:nvSpPr>
        <p:spPr>
          <a:xfrm>
            <a:off x="9185075" y="6323026"/>
            <a:ext cx="3010662" cy="53688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e1e69e2135_0_18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1e1e69e2135_0_184"/>
          <p:cNvPicPr preferRelativeResize="0"/>
          <p:nvPr/>
        </p:nvPicPr>
        <p:blipFill rotWithShape="1">
          <a:blip r:embed="rId3">
            <a:alphaModFix/>
          </a:blip>
          <a:srcRect b="17580" l="0" r="0" t="17296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e1e69e2135_0_18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e1e69e2135_0_18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n-US" sz="16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6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3" name="Google Shape;283;g1e1e69e2135_0_18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e1e69e2135_0_184"/>
          <p:cNvSpPr/>
          <p:nvPr/>
        </p:nvSpPr>
        <p:spPr>
          <a:xfrm>
            <a:off x="6829250" y="-2"/>
            <a:ext cx="5362742" cy="510604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e1e69e2135_0_18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g1e1e69e2135_0_184"/>
          <p:cNvSpPr/>
          <p:nvPr/>
        </p:nvSpPr>
        <p:spPr>
          <a:xfrm>
            <a:off x="9287540" y="6444999"/>
            <a:ext cx="292455" cy="292933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e1e69e2135_0_184"/>
          <p:cNvSpPr txBox="1"/>
          <p:nvPr>
            <p:ph type="title"/>
          </p:nvPr>
        </p:nvSpPr>
        <p:spPr>
          <a:xfrm>
            <a:off x="1642350" y="2736688"/>
            <a:ext cx="890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b="1" i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2022-07-17T16:15:25Z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