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Oswald" panose="00000500000000000000" pitchFamily="2" charset="0"/>
      <p:regular r:id="rId33"/>
      <p:bold r:id="rId34"/>
    </p:embeddedFont>
    <p:embeddedFont>
      <p:font typeface="Oswald SemiBold" panose="00000700000000000000" pitchFamily="2" charset="0"/>
      <p:regular r:id="rId35"/>
      <p:bold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  <p:embeddedFont>
      <p:font typeface="Trebuchet MS" panose="020B060302020202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7212A3-C91F-4BE2-810D-6C7FCE3CBB2F}">
  <a:tblStyle styleId="{047212A3-C91F-4BE2-810D-6C7FCE3CBB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73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2409ac8e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g292409ac8e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25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92409ac8ed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2" name="Google Shape;242;g292409ac8ed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92409ac8ed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3" name="Google Shape;263;g292409ac8ed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92409ac8ed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292409ac8ed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25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92409ac8ed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2" name="Google Shape;292;g292409ac8ed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25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92409ac8ed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1" name="Google Shape;311;g292409ac8ed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25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92409ac8ed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6" name="Google Shape;326;g292409ac8ed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25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92409ac8ed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1" name="Google Shape;341;g292409ac8ed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25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92409ac8ed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6" name="Google Shape;356;g292409ac8ed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25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92409ac8ed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1" name="Google Shape;371;g292409ac8ed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25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92409ac8ed_0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6" name="Google Shape;386;g292409ac8ed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25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2409ac8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g292409ac8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25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92409ac8ed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g292409ac8ed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25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92409ac8ed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7" name="Google Shape;417;g292409ac8ed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25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92409ac8ed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4" name="Google Shape;434;g292409ac8ed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25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2409ac8e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g292409ac8e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25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2409ac8e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g292409ac8e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25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2409ac8ed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g292409ac8ed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25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2409ac8ed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g292409ac8e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25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2409ac8ed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4" name="Google Shape;184;g292409ac8ed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2409ac8e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g292409ac8e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92409ac8ed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4" name="Google Shape;214;g292409ac8ed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25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019241" y="2404455"/>
            <a:ext cx="31056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6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93803" y="1937785"/>
            <a:ext cx="77565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734798"/>
            <a:ext cx="4307100" cy="50400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 b="10482"/>
          <a:stretch/>
        </p:blipFill>
        <p:spPr>
          <a:xfrm>
            <a:off x="834709" y="200959"/>
            <a:ext cx="2033856" cy="498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 descr="OTRA – Observatorio de Transparencia Umanizales"/>
          <p:cNvPicPr preferRelativeResize="0"/>
          <p:nvPr/>
        </p:nvPicPr>
        <p:blipFill rotWithShape="1">
          <a:blip r:embed="rId3">
            <a:alphaModFix/>
          </a:blip>
          <a:srcRect t="12268" b="10523"/>
          <a:stretch/>
        </p:blipFill>
        <p:spPr>
          <a:xfrm>
            <a:off x="0" y="0"/>
            <a:ext cx="902858" cy="6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2868566" y="272244"/>
            <a:ext cx="1438500" cy="42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ata-flair.training/blogs/array-vs-arraylist-java/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rofile.es/blog/clases-wrapper-envoltorio-en-java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rofile.es/blog/clases-wrapper-envoltorio-en-java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rofile.es/blog/clases-wrapper-envoltorio-en-java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Arreglos de tamaño dinámico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87063" y="1199888"/>
            <a:ext cx="3894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20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Clase ArrayList en Java</a:t>
            </a:r>
            <a:endParaRPr sz="2000" b="1" i="0" u="none" strike="noStrike" cap="non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683419" y="1855650"/>
            <a:ext cx="54384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En Java, así como en otros lenguajes, existen arreglos de tamaño variable o dinámico. Es posible modificar su longitud dependiendo de los requisitos necesarios.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Las estructuras de datos más conocidas son </a:t>
            </a:r>
            <a:r>
              <a:rPr lang="es" sz="1500" b="1">
                <a:latin typeface="Roboto"/>
                <a:ea typeface="Roboto"/>
                <a:cs typeface="Roboto"/>
                <a:sym typeface="Roboto"/>
              </a:rPr>
              <a:t>listas</a:t>
            </a:r>
            <a:r>
              <a:rPr lang="es" sz="1500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s" sz="1500" b="1"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lang="es" sz="1500">
                <a:latin typeface="Roboto"/>
                <a:ea typeface="Roboto"/>
                <a:cs typeface="Roboto"/>
                <a:sym typeface="Roboto"/>
              </a:rPr>
              <a:t> en Java), colas, pilas y arrays asociativos.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s" sz="1500" i="1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Nuevos términos: </a:t>
            </a:r>
            <a:r>
              <a:rPr lang="es" sz="1500" b="1" i="1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size </a:t>
            </a:r>
            <a:r>
              <a:rPr lang="es" sz="1500" i="1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(tamaño o longitud) y </a:t>
            </a:r>
            <a:r>
              <a:rPr lang="es" sz="1500" b="1" i="1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capacity </a:t>
            </a:r>
            <a:r>
              <a:rPr lang="es" sz="1500" i="1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(capacidad).</a:t>
            </a:r>
            <a:endParaRPr sz="1500" i="1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0612" y="1529718"/>
            <a:ext cx="2314461" cy="2731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24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48" name="Google Shape;248;p2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4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Arreglos de tamaño dinámico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4"/>
          <p:cNvSpPr txBox="1"/>
          <p:nvPr/>
        </p:nvSpPr>
        <p:spPr>
          <a:xfrm>
            <a:off x="905025" y="1269563"/>
            <a:ext cx="4022100" cy="3370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# Crear arreglo/lista y asignar valores</a:t>
            </a:r>
            <a:endParaRPr sz="1400" b="1" dirty="0">
              <a:solidFill>
                <a:srgbClr val="1880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numeros 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4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3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-3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45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81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6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# Acceder a los datos/elementos</a:t>
            </a:r>
            <a:endParaRPr sz="1400" b="1" dirty="0">
              <a:solidFill>
                <a:srgbClr val="1880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numeros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4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		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# 10</a:t>
            </a:r>
            <a:endParaRPr sz="1400" b="1" dirty="0">
              <a:solidFill>
                <a:srgbClr val="1880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numeros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	</a:t>
            </a:r>
            <a:r>
              <a:rPr lang="es" sz="14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# 81</a:t>
            </a:r>
            <a:endParaRPr sz="1400" b="1" dirty="0">
              <a:solidFill>
                <a:srgbClr val="1880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numeros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4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# 6</a:t>
            </a:r>
            <a:endParaRPr sz="1400" b="1" dirty="0">
              <a:solidFill>
                <a:srgbClr val="1880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1880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# Agregar dato/elemento</a:t>
            </a:r>
            <a:endParaRPr sz="1400" b="1" dirty="0">
              <a:solidFill>
                <a:srgbClr val="1880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numeros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.append(99)</a:t>
            </a:r>
            <a:endParaRPr sz="1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24"/>
          <p:cNvSpPr txBox="1"/>
          <p:nvPr/>
        </p:nvSpPr>
        <p:spPr>
          <a:xfrm>
            <a:off x="6019500" y="1594013"/>
            <a:ext cx="225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Tamaño / longitud = 6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4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4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4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4"/>
          <p:cNvSpPr txBox="1"/>
          <p:nvPr/>
        </p:nvSpPr>
        <p:spPr>
          <a:xfrm>
            <a:off x="6019500" y="2326331"/>
            <a:ext cx="2258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accede a los elementos usando corchetes y su índice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24"/>
          <p:cNvSpPr txBox="1"/>
          <p:nvPr/>
        </p:nvSpPr>
        <p:spPr>
          <a:xfrm>
            <a:off x="6090750" y="3610753"/>
            <a:ext cx="2388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 igual que los </a:t>
            </a:r>
            <a:r>
              <a:rPr lang="es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ArrayList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tienen su método para agregar nuevos elementos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24"/>
          <p:cNvSpPr/>
          <p:nvPr/>
        </p:nvSpPr>
        <p:spPr>
          <a:xfrm>
            <a:off x="5079938" y="1668938"/>
            <a:ext cx="637500" cy="21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accent4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4"/>
          <p:cNvSpPr/>
          <p:nvPr/>
        </p:nvSpPr>
        <p:spPr>
          <a:xfrm>
            <a:off x="5079938" y="2632106"/>
            <a:ext cx="637500" cy="21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accent4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4"/>
          <p:cNvSpPr/>
          <p:nvPr/>
        </p:nvSpPr>
        <p:spPr>
          <a:xfrm>
            <a:off x="5079938" y="4159856"/>
            <a:ext cx="637500" cy="21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accent4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25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69" name="Google Shape;269;p2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5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5"/>
          <p:cNvSpPr txBox="1"/>
          <p:nvPr/>
        </p:nvSpPr>
        <p:spPr>
          <a:xfrm>
            <a:off x="599381" y="1043738"/>
            <a:ext cx="4185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20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Métodos de una lista de Python</a:t>
            </a:r>
            <a:endParaRPr sz="2000" b="1" i="0" u="none" strike="noStrike" cap="non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72" name="Google Shape;272;p25"/>
          <p:cNvGraphicFramePr/>
          <p:nvPr/>
        </p:nvGraphicFramePr>
        <p:xfrm>
          <a:off x="734475" y="1684641"/>
          <a:ext cx="7715250" cy="3154610"/>
        </p:xfrm>
        <a:graphic>
          <a:graphicData uri="http://schemas.openxmlformats.org/drawingml/2006/table">
            <a:tbl>
              <a:tblPr>
                <a:noFill/>
                <a:tableStyleId>{047212A3-C91F-4BE2-810D-6C7FCE3CBB2F}</a:tableStyleId>
              </a:tblPr>
              <a:tblGrid>
                <a:gridCol w="150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</a:t>
                      </a:r>
                      <a:endParaRPr sz="14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Sintaxis</a:t>
                      </a:r>
                      <a:endParaRPr sz="14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Explicación</a:t>
                      </a:r>
                      <a:endParaRPr sz="14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Agregar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rgbClr val="1880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</a:t>
                      </a:r>
                      <a:r>
                        <a:rPr lang="es" sz="13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.append(</a:t>
                      </a:r>
                      <a:r>
                        <a:rPr lang="es" sz="1300" b="1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&lt;dato&gt;</a:t>
                      </a:r>
                      <a:r>
                        <a:rPr lang="es" sz="13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3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Agrega un nuevo elemento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Indice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rgbClr val="1880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</a:t>
                      </a:r>
                      <a:r>
                        <a:rPr lang="es" sz="13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.index(</a:t>
                      </a:r>
                      <a:r>
                        <a:rPr lang="es" sz="1300" b="1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&lt;dato existente&gt;</a:t>
                      </a:r>
                      <a:r>
                        <a:rPr lang="es" sz="13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3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Retorna el índice del primer elemento coincidente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Remover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rgbClr val="1880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</a:t>
                      </a:r>
                      <a:r>
                        <a:rPr lang="es" sz="13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.remove(</a:t>
                      </a:r>
                      <a:r>
                        <a:rPr lang="es" sz="1300" b="1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&lt;dato existente&gt;</a:t>
                      </a:r>
                      <a:r>
                        <a:rPr lang="es" sz="13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3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Quita el primer elemento coincidente de la lista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Remover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rgbClr val="1880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</a:t>
                      </a:r>
                      <a:r>
                        <a:rPr lang="es" sz="13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.pop(</a:t>
                      </a:r>
                      <a:r>
                        <a:rPr lang="es" sz="1300" b="1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&lt;indice&gt;</a:t>
                      </a:r>
                      <a:r>
                        <a:rPr lang="es" sz="13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3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Quita el elemento en la posición dada de la lista y lo retorna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Limpiar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rgbClr val="1880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</a:t>
                      </a:r>
                      <a:r>
                        <a:rPr lang="es" sz="13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.clear();</a:t>
                      </a:r>
                      <a:endParaRPr sz="13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Elimina todos los elementos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Contar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rgbClr val="1880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</a:t>
                      </a:r>
                      <a:r>
                        <a:rPr lang="es" sz="13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.count(</a:t>
                      </a:r>
                      <a:r>
                        <a:rPr lang="es" sz="1300" b="1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&lt;dato existente&gt;</a:t>
                      </a:r>
                      <a:r>
                        <a:rPr lang="es" sz="13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3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Retorna el número de veces que aparece el elemento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3" name="Google Shape;273;p2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Arreglos de tamaño dinámico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26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6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6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82" name="Google Shape;282;p26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6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6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Arreglos de tamaño dinámico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6"/>
          <p:cNvSpPr txBox="1"/>
          <p:nvPr/>
        </p:nvSpPr>
        <p:spPr>
          <a:xfrm>
            <a:off x="615150" y="1254403"/>
            <a:ext cx="77967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 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tiene una implementación similar a las listas de Python, es decir, una lista que contiene datos de diferentes tipos.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necesario utilizar las clases </a:t>
            </a:r>
            <a:r>
              <a:rPr lang="es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 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 </a:t>
            </a:r>
            <a:r>
              <a:rPr lang="es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ArrayList 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 paquete </a:t>
            </a:r>
            <a:r>
              <a:rPr lang="es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java.util</a:t>
            </a:r>
            <a:endParaRPr sz="15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26"/>
          <p:cNvSpPr txBox="1"/>
          <p:nvPr/>
        </p:nvSpPr>
        <p:spPr>
          <a:xfrm>
            <a:off x="615150" y="2564438"/>
            <a:ext cx="7484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</a:t>
            </a:r>
            <a:r>
              <a:rPr lang="es" sz="14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14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ArrayList&lt;&gt;();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26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6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6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27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98" name="Google Shape;298;p2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7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7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Arreglos de tamaño dinámico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27"/>
          <p:cNvSpPr txBox="1"/>
          <p:nvPr/>
        </p:nvSpPr>
        <p:spPr>
          <a:xfrm>
            <a:off x="615150" y="1254403"/>
            <a:ext cx="77967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 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tiene una implementación similar a las listas de Python, es decir, una lista que contiene datos de diferentes tipos.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necesario utilizar las clases </a:t>
            </a:r>
            <a:r>
              <a:rPr lang="es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 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 </a:t>
            </a:r>
            <a:r>
              <a:rPr lang="es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ArrayList 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 paquete </a:t>
            </a:r>
            <a:r>
              <a:rPr lang="es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java.util</a:t>
            </a:r>
            <a:endParaRPr sz="15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27"/>
          <p:cNvSpPr txBox="1"/>
          <p:nvPr/>
        </p:nvSpPr>
        <p:spPr>
          <a:xfrm>
            <a:off x="615150" y="2564438"/>
            <a:ext cx="7484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</a:t>
            </a:r>
            <a:r>
              <a:rPr lang="es" sz="14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14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ArrayList&lt;&gt;();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27"/>
          <p:cNvSpPr/>
          <p:nvPr/>
        </p:nvSpPr>
        <p:spPr>
          <a:xfrm>
            <a:off x="6625781" y="1763906"/>
            <a:ext cx="2521044" cy="2284416"/>
          </a:xfrm>
          <a:prstGeom prst="cloud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ArrayList </a:t>
            </a:r>
            <a:r>
              <a:rPr lang="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un contenedor </a:t>
            </a:r>
            <a:r>
              <a:rPr lang="es" sz="11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 contiene</a:t>
            </a:r>
            <a:r>
              <a:rPr lang="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una implementación de la colección </a:t>
            </a:r>
            <a:r>
              <a:rPr lang="es"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</a:t>
            </a:r>
            <a:r>
              <a:rPr lang="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s"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 </a:t>
            </a:r>
            <a:r>
              <a:rPr lang="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una interfaz genérica que representa una colección ordenada de elementos que pueden repetirse.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4" name="Google Shape;304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4294" y="3735338"/>
            <a:ext cx="1006931" cy="100693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7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7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7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7"/>
          <p:cNvSpPr txBox="1"/>
          <p:nvPr/>
        </p:nvSpPr>
        <p:spPr>
          <a:xfrm>
            <a:off x="615150" y="3053569"/>
            <a:ext cx="5417700" cy="1431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</a:t>
            </a:r>
            <a:r>
              <a:rPr lang="es" sz="14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14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listaCombinada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ArrayList&lt;&gt;();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listaCombinada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.add(7);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listaCombinada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.add(“Maria Fuentes”);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listaCombinada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.add(65.344);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listaCombinada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.add(true);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8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8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8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28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19" name="Google Shape;319;p2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8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8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Ahora te toca a tí</a:t>
            </a:r>
            <a:endParaRPr sz="1500" b="0" i="0" u="none" strike="noStrike" cap="non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Google Shape;322;p28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625" y="1244100"/>
            <a:ext cx="970275" cy="9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9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9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p29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9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9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34" name="Google Shape;334;p29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9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9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Ahora te toca a tí</a:t>
            </a:r>
            <a:endParaRPr sz="1500" b="0" i="0" u="none" strike="noStrike" cap="non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Google Shape;337;p29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1825" y="1433081"/>
            <a:ext cx="1034963" cy="1034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0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0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p30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0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0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49" name="Google Shape;349;p30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0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0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Ahora te toca a tí</a:t>
            </a:r>
            <a:endParaRPr sz="1500" b="0" i="0" u="none" strike="noStrike" cap="non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2" name="Google Shape;352;p30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1663" y="1199887"/>
            <a:ext cx="1364362" cy="1364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1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1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1" name="Google Shape;361;p31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1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1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64" name="Google Shape;364;p31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1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1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Ahora te toca a tí</a:t>
            </a:r>
            <a:endParaRPr sz="1500" b="0" i="0" u="none" strike="noStrike" cap="non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Google Shape;367;p31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8" name="Google Shape;36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1419" y="1222144"/>
            <a:ext cx="1788206" cy="1788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2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2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2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6" name="Google Shape;376;p32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2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2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79" name="Google Shape;379;p32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2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2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Ahora te toca a tí</a:t>
            </a:r>
            <a:endParaRPr sz="1500" b="0" i="0" u="none" strike="noStrike" cap="non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2" name="Google Shape;382;p32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3750" y="1071716"/>
            <a:ext cx="2394150" cy="23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3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3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3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1" name="Google Shape;391;p33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3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3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94" name="Google Shape;394;p33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3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3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Ahora te toca a tí</a:t>
            </a:r>
            <a:endParaRPr sz="1500" b="0" i="0" u="none" strike="noStrike" cap="non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7" name="Google Shape;397;p33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Google Shape;39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813" y="1294199"/>
            <a:ext cx="2388187" cy="2388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Arreglos de tamaño dinámico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475913" y="1142738"/>
            <a:ext cx="6794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20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Funcionamiento arrays dinámicos</a:t>
            </a:r>
            <a:endParaRPr sz="2000" b="1" i="0" u="none" strike="noStrike" cap="non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08819" y="1718719"/>
            <a:ext cx="4022100" cy="29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La </a:t>
            </a:r>
            <a:r>
              <a:rPr lang="es" sz="1500" b="1">
                <a:latin typeface="Roboto"/>
                <a:ea typeface="Roboto"/>
                <a:cs typeface="Roboto"/>
                <a:sym typeface="Roboto"/>
              </a:rPr>
              <a:t>capacidad </a:t>
            </a:r>
            <a:r>
              <a:rPr lang="es" sz="1500">
                <a:latin typeface="Roboto"/>
                <a:ea typeface="Roboto"/>
                <a:cs typeface="Roboto"/>
                <a:sym typeface="Roboto"/>
              </a:rPr>
              <a:t>predeterminada de los arreglos dinámicos en Java es 10 . Eso significa que internamente se crea un arreglo dinámico con una capacidad interna de 10 . Cada vez que un usuario inserta un elemento, su tamaño/longitud aumenta.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Cuando el </a:t>
            </a:r>
            <a:r>
              <a:rPr lang="es" sz="1500" b="1">
                <a:latin typeface="Roboto"/>
                <a:ea typeface="Roboto"/>
                <a:cs typeface="Roboto"/>
                <a:sym typeface="Roboto"/>
              </a:rPr>
              <a:t>tamaño </a:t>
            </a:r>
            <a:r>
              <a:rPr lang="es" sz="1500">
                <a:latin typeface="Roboto"/>
                <a:ea typeface="Roboto"/>
                <a:cs typeface="Roboto"/>
                <a:sym typeface="Roboto"/>
              </a:rPr>
              <a:t>llega a ser igual a su </a:t>
            </a:r>
            <a:r>
              <a:rPr lang="es" sz="1500" b="1">
                <a:latin typeface="Roboto"/>
                <a:ea typeface="Roboto"/>
                <a:cs typeface="Roboto"/>
                <a:sym typeface="Roboto"/>
              </a:rPr>
              <a:t>capacidad</a:t>
            </a:r>
            <a:r>
              <a:rPr lang="es" sz="1500">
                <a:latin typeface="Roboto"/>
                <a:ea typeface="Roboto"/>
                <a:cs typeface="Roboto"/>
                <a:sym typeface="Roboto"/>
              </a:rPr>
              <a:t>, se crea un nuevo arreglo con el doble de capacidad y los elementos anteriores se almacenan dentro del nuevo arreglo creado internamente.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219" y="1695788"/>
            <a:ext cx="4487607" cy="249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4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4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6" name="Google Shape;406;p34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09" name="Google Shape;409;p3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4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4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Ahora te toca a tí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34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3" name="Google Shape;413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97756" y="2238794"/>
            <a:ext cx="2257988" cy="22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4"/>
          <p:cNvSpPr/>
          <p:nvPr/>
        </p:nvSpPr>
        <p:spPr>
          <a:xfrm>
            <a:off x="875625" y="1598400"/>
            <a:ext cx="4863300" cy="2218500"/>
          </a:xfrm>
          <a:prstGeom prst="roundRect">
            <a:avLst>
              <a:gd name="adj" fmla="val 11310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" sz="1700" b="1" i="0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Ahora te toca a tí </a:t>
            </a:r>
            <a:endParaRPr sz="1700" b="1" i="0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s" sz="14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Escribir un programa que reciba una lista de números enteros y calcule la suma de todos los elementos de la lista.</a:t>
            </a:r>
            <a:endParaRPr sz="140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s" sz="14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Escribir un programa que reciba una lista de palabras y devuelva una lista con todas las palabras en mayúsculas.</a:t>
            </a:r>
            <a:endParaRPr sz="180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5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5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5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2" name="Google Shape;422;p35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25" name="Google Shape;425;p3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5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Ahora te toca a tí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35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5"/>
          <p:cNvSpPr txBox="1"/>
          <p:nvPr/>
        </p:nvSpPr>
        <p:spPr>
          <a:xfrm>
            <a:off x="481125" y="1355850"/>
            <a:ext cx="2563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Respuesta ejercicio 1</a:t>
            </a:r>
            <a:endParaRPr sz="2000" b="1" i="1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35"/>
          <p:cNvSpPr txBox="1"/>
          <p:nvPr/>
        </p:nvSpPr>
        <p:spPr>
          <a:xfrm>
            <a:off x="6292313" y="2080688"/>
            <a:ext cx="2677800" cy="2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" sz="13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este ejemplo, se define una lista de números enteros llamada números. Luego, se inicializa una variable suma en cero.</a:t>
            </a:r>
            <a:endParaRPr sz="130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" sz="13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utiliza un ciclo </a:t>
            </a:r>
            <a:r>
              <a:rPr lang="es" sz="1300" b="1" i="0" u="none" strike="noStrike" cap="non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" sz="13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3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recorrer cada elemento de la lista numeros. Dentro del ciclo, se va sumando cada elemento a la variable suma.</a:t>
            </a:r>
            <a:endParaRPr sz="130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1" name="Google Shape;431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3372" y="2080688"/>
            <a:ext cx="5647200" cy="2226900"/>
          </a:xfrm>
          <a:prstGeom prst="roundRect">
            <a:avLst>
              <a:gd name="adj" fmla="val 4840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36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36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9" name="Google Shape;439;p36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6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6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442" name="Google Shape;442;p36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6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6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Ahora te toca a tí</a:t>
            </a:r>
            <a:endParaRPr sz="1500" b="0" i="0" u="none" strike="noStrike" cap="none">
              <a:solidFill>
                <a:srgbClr val="0038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5" name="Google Shape;445;p36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6"/>
          <p:cNvSpPr txBox="1"/>
          <p:nvPr/>
        </p:nvSpPr>
        <p:spPr>
          <a:xfrm>
            <a:off x="495938" y="1294200"/>
            <a:ext cx="2563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1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Respuesta ejercicio 2</a:t>
            </a:r>
            <a:endParaRPr sz="1800" b="1" i="1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36"/>
          <p:cNvSpPr txBox="1"/>
          <p:nvPr/>
        </p:nvSpPr>
        <p:spPr>
          <a:xfrm>
            <a:off x="6254025" y="1222238"/>
            <a:ext cx="2563800" cy="3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este ejemplo, se define una lista de palabras llamada </a:t>
            </a:r>
            <a:r>
              <a:rPr lang="es" sz="13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palabras</a:t>
            </a:r>
            <a:r>
              <a:rPr lang="es" sz="13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Luego, se inicializa una lista vacía llamada </a:t>
            </a:r>
            <a:r>
              <a:rPr lang="es" sz="13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mayusculas</a:t>
            </a:r>
            <a:r>
              <a:rPr lang="es" sz="13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utiliza un ciclo </a:t>
            </a:r>
            <a:r>
              <a:rPr lang="es" sz="1300" b="1" i="0" u="none" strike="noStrike" cap="non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" sz="13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3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recorrer cada elemento de la lista palabras. Dentro del ciclo, se utiliza el método </a:t>
            </a:r>
            <a:r>
              <a:rPr lang="es" sz="1300" b="1" i="0" u="none" strike="noStrike" cap="non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upper()</a:t>
            </a:r>
            <a:r>
              <a:rPr lang="es" sz="13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para convertir cada palabra a mayúsculas y se agrega la palabra en mayúsculas a la lista </a:t>
            </a:r>
            <a:r>
              <a:rPr lang="es" sz="13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mayusculas </a:t>
            </a:r>
            <a:r>
              <a:rPr lang="es" sz="13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utilizando el método </a:t>
            </a:r>
            <a:r>
              <a:rPr lang="es" sz="1300" b="1" i="0" u="none" strike="noStrike" cap="non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append()</a:t>
            </a:r>
            <a:r>
              <a:rPr lang="es" sz="13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8" name="Google Shape;448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762" y="1940006"/>
            <a:ext cx="5450400" cy="2149200"/>
          </a:xfrm>
          <a:prstGeom prst="roundRect">
            <a:avLst>
              <a:gd name="adj" fmla="val 3704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Arreglos de tamaño dinámico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475913" y="1082466"/>
            <a:ext cx="3894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20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Array vs ArrayList</a:t>
            </a:r>
            <a:endParaRPr sz="2000" b="1" i="0" u="none" strike="noStrike" cap="non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4">
            <a:alphaModFix/>
          </a:blip>
          <a:srcRect l="6485" t="16464" r="4308"/>
          <a:stretch/>
        </p:blipFill>
        <p:spPr>
          <a:xfrm>
            <a:off x="2184150" y="1634935"/>
            <a:ext cx="5126700" cy="2848500"/>
          </a:xfrm>
          <a:prstGeom prst="roundRect">
            <a:avLst>
              <a:gd name="adj" fmla="val 4755"/>
            </a:avLst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2627627" y="4483444"/>
            <a:ext cx="4239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https://data-flair.training/blogs/array-vs-arraylist-java/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542231" y="1177350"/>
            <a:ext cx="4185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20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Sintaxis de un Arraylist</a:t>
            </a:r>
            <a:endParaRPr sz="2000" b="1" i="0" u="none" strike="noStrike" cap="non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712688" y="2383734"/>
            <a:ext cx="7484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ArrayList&lt;</a:t>
            </a:r>
            <a:r>
              <a:rPr lang="es" sz="14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tipo de dato Wrapper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14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ArrayList&lt;&gt;();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6751763" y="687563"/>
            <a:ext cx="1942800" cy="3693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Tipos de Wrapper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594113" y="1702219"/>
            <a:ext cx="772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Para usar arrays dinámicos es necesario importar la clase ArrayList del paquete java.util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Arreglos de tamaño dinámico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542231" y="1177350"/>
            <a:ext cx="4185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20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Sintaxis de un Arraylist</a:t>
            </a:r>
            <a:endParaRPr sz="2000" b="1" i="0" u="none" strike="noStrike" cap="non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712688" y="2383734"/>
            <a:ext cx="7484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ArrayList&lt;</a:t>
            </a:r>
            <a:r>
              <a:rPr lang="es" sz="14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tipo de dato Wrapper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14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ArrayList&lt;&gt;();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6751763" y="687563"/>
            <a:ext cx="1942800" cy="3693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Tipos de Wrapper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594113" y="1702219"/>
            <a:ext cx="772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Para usar arrays dinámicos es necesario importar la clase ArrayList del paquete java.util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712688" y="3053569"/>
            <a:ext cx="5572200" cy="1215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ArrayList&lt;</a:t>
            </a:r>
            <a:r>
              <a:rPr lang="es" sz="14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14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numerosEnteros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ArrayList&lt;&gt;();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numerosEnteros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.add(1);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numerosEnteros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.add(2);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numerosEnteros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.add(3);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Arreglos de tamaño dinámico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0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542231" y="1177350"/>
            <a:ext cx="4185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20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Sintaxis de un Arraylist</a:t>
            </a:r>
            <a:endParaRPr sz="2000" b="1" i="0" u="none" strike="noStrike" cap="non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712688" y="2383734"/>
            <a:ext cx="7484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ArrayList&lt;</a:t>
            </a:r>
            <a:r>
              <a:rPr lang="es" sz="14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tipo de dato Wrapper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14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&lt;nombre del arreglo&gt;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ArrayList&lt;&gt;();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6751763" y="687563"/>
            <a:ext cx="1942800" cy="3693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Tipos de Wrapper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594113" y="1702219"/>
            <a:ext cx="772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Para usar arrays dinámicos es necesario importar la clase ArrayList del paquete java.util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712688" y="3053569"/>
            <a:ext cx="5572200" cy="1215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ArrayList&lt;</a:t>
            </a:r>
            <a:r>
              <a:rPr lang="es" sz="14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14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nombres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ArrayList&lt;&gt;();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nombres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.add(“Juan Lopez”);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nombres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.add(“Maria Fuentes”);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nombres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.add(“Reinel Tabares”);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Arreglos de tamaño dinámico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1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599381" y="1043738"/>
            <a:ext cx="4185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20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Métodos de un ArrayList</a:t>
            </a:r>
            <a:endParaRPr sz="2000" b="1" i="0" u="none" strike="noStrike" cap="non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93" name="Google Shape;193;p21"/>
          <p:cNvGraphicFramePr/>
          <p:nvPr/>
        </p:nvGraphicFramePr>
        <p:xfrm>
          <a:off x="734475" y="1684641"/>
          <a:ext cx="7715250" cy="3154610"/>
        </p:xfrm>
        <a:graphic>
          <a:graphicData uri="http://schemas.openxmlformats.org/drawingml/2006/table">
            <a:tbl>
              <a:tblPr>
                <a:noFill/>
                <a:tableStyleId>{047212A3-C91F-4BE2-810D-6C7FCE3CBB2F}</a:tableStyleId>
              </a:tblPr>
              <a:tblGrid>
                <a:gridCol w="150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</a:t>
                      </a:r>
                      <a:endParaRPr sz="14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Sintaxis</a:t>
                      </a:r>
                      <a:endParaRPr sz="14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Explicación</a:t>
                      </a:r>
                      <a:endParaRPr sz="14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Agregar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rgbClr val="1880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nombres</a:t>
                      </a:r>
                      <a:r>
                        <a:rPr lang="es" sz="13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.add(</a:t>
                      </a:r>
                      <a:r>
                        <a:rPr lang="es" sz="1300" b="1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&lt;dato&gt;</a:t>
                      </a:r>
                      <a:r>
                        <a:rPr lang="es" sz="13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3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Agrega un nuevo elemento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Acceder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rgbClr val="1880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nombres</a:t>
                      </a:r>
                      <a:r>
                        <a:rPr lang="es" sz="13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.get(</a:t>
                      </a:r>
                      <a:r>
                        <a:rPr lang="es" sz="1300" b="1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&lt;indice&gt;</a:t>
                      </a:r>
                      <a:r>
                        <a:rPr lang="es" sz="13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3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Accede y retorna un elemento existente mediante su índice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Modificar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b="1">
                          <a:solidFill>
                            <a:srgbClr val="1880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nombres</a:t>
                      </a:r>
                      <a:r>
                        <a:rPr lang="es" sz="13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.set(</a:t>
                      </a:r>
                      <a:r>
                        <a:rPr lang="es" sz="1300" b="1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&lt;indice&gt;</a:t>
                      </a:r>
                      <a:r>
                        <a:rPr lang="es" sz="13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s" sz="1300" b="1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&lt;nuevo dato&gt;</a:t>
                      </a:r>
                      <a:r>
                        <a:rPr lang="es" sz="13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3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Modifica un elemento existente. Es necesario pasar el índice y el nuevo elemento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Remover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s" sz="1300" b="1">
                          <a:solidFill>
                            <a:srgbClr val="1880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nombres</a:t>
                      </a:r>
                      <a:r>
                        <a:rPr lang="es" sz="13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.remove(</a:t>
                      </a:r>
                      <a:r>
                        <a:rPr lang="es" sz="1300" b="1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&lt;indice&gt;</a:t>
                      </a:r>
                      <a:r>
                        <a:rPr lang="es" sz="13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3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Elimina un elemento existente mediante su indice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Limpiar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s" sz="1300" b="1">
                          <a:solidFill>
                            <a:srgbClr val="1880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nombres</a:t>
                      </a:r>
                      <a:r>
                        <a:rPr lang="es" sz="13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.clear();</a:t>
                      </a:r>
                      <a:endParaRPr sz="13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Elimina todos los elementos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Tamaño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s" sz="1300" b="1">
                          <a:solidFill>
                            <a:srgbClr val="1880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nombres</a:t>
                      </a:r>
                      <a:r>
                        <a:rPr lang="es" sz="1300" b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.size();</a:t>
                      </a:r>
                      <a:endParaRPr sz="13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Retorna el tamaño del ArrayList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4" name="Google Shape;194;p21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Arreglos de tamaño dinámico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22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569719" y="1165931"/>
            <a:ext cx="4185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20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Arreglos dinámicos en Python</a:t>
            </a:r>
            <a:endParaRPr sz="2000" b="1" i="0" u="none" strike="noStrike" cap="non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Arreglos de tamaño dinámico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615150" y="1763906"/>
            <a:ext cx="7796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Python, una </a:t>
            </a:r>
            <a:r>
              <a:rPr lang="es" sz="15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lista</a:t>
            </a:r>
            <a:r>
              <a:rPr lang="es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 define utilizando corchetes </a:t>
            </a:r>
            <a:r>
              <a:rPr lang="e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 ]</a:t>
            </a:r>
            <a:r>
              <a:rPr lang="es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 separando los elementos con comas. Tiene comportamientos similares a un arreglo.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1529550" y="2564419"/>
            <a:ext cx="61143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numeros 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4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3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-3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45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81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6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4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nombres 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4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“Juan Soler”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“Maria Fuentes”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“Reinel Tabares”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booleanos 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4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False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False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False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 b="1">
              <a:solidFill>
                <a:srgbClr val="1880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400" b="1">
              <a:solidFill>
                <a:srgbClr val="1880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4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lista_combinada 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4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10.5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“Juan Perez”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“a”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“b”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23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3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20" name="Google Shape;220;p23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3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Arreglos de tamaño dinámico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3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569719" y="1165931"/>
            <a:ext cx="4185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20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Arreglos dinámicos en Python</a:t>
            </a:r>
            <a:endParaRPr sz="2000" b="1" i="0" u="none" strike="noStrike" cap="none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615150" y="1763906"/>
            <a:ext cx="7796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Python, una lista se define utilizando corchetes </a:t>
            </a:r>
            <a:r>
              <a:rPr lang="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 ]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 separando los  elementos con comas.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1186650" y="2564419"/>
            <a:ext cx="6114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lista_combinada 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4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10.5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“Juan Perez”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“a”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“b”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615150" y="3806344"/>
            <a:ext cx="7796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Python permite almacenar </a:t>
            </a:r>
            <a:r>
              <a:rPr lang="es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diferentes tipos de datos en un lista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 diferencia de un </a:t>
            </a:r>
            <a:r>
              <a:rPr lang="es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ArrayList 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Java, que solo permite almacenar datos de un solo tipo.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2503725" y="3121819"/>
            <a:ext cx="8283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Punto flotante</a:t>
            </a:r>
            <a:endParaRPr sz="11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3611831" y="3208444"/>
            <a:ext cx="761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Booleano</a:t>
            </a:r>
            <a:endParaRPr sz="11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4653337" y="3208444"/>
            <a:ext cx="59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endParaRPr sz="11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3"/>
          <p:cNvSpPr txBox="1"/>
          <p:nvPr/>
        </p:nvSpPr>
        <p:spPr>
          <a:xfrm>
            <a:off x="6515400" y="3208444"/>
            <a:ext cx="524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Lista</a:t>
            </a:r>
            <a:endParaRPr sz="11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5527890" y="3208444"/>
            <a:ext cx="59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Entero</a:t>
            </a:r>
            <a:endParaRPr sz="11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5" name="Google Shape;235;p23"/>
          <p:cNvCxnSpPr>
            <a:stCxn id="230" idx="0"/>
          </p:cNvCxnSpPr>
          <p:nvPr/>
        </p:nvCxnSpPr>
        <p:spPr>
          <a:xfrm rot="10800000" flipH="1">
            <a:off x="2917875" y="2890519"/>
            <a:ext cx="329100" cy="2313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23"/>
          <p:cNvCxnSpPr>
            <a:stCxn id="231" idx="0"/>
          </p:cNvCxnSpPr>
          <p:nvPr/>
        </p:nvCxnSpPr>
        <p:spPr>
          <a:xfrm rot="10800000" flipH="1">
            <a:off x="3992681" y="2934844"/>
            <a:ext cx="10500" cy="2736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23"/>
          <p:cNvCxnSpPr>
            <a:stCxn id="232" idx="0"/>
          </p:cNvCxnSpPr>
          <p:nvPr/>
        </p:nvCxnSpPr>
        <p:spPr>
          <a:xfrm rot="10800000" flipH="1">
            <a:off x="4950637" y="2912944"/>
            <a:ext cx="900" cy="2955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" name="Google Shape;238;p23"/>
          <p:cNvCxnSpPr>
            <a:stCxn id="234" idx="0"/>
          </p:cNvCxnSpPr>
          <p:nvPr/>
        </p:nvCxnSpPr>
        <p:spPr>
          <a:xfrm rot="10800000">
            <a:off x="5818590" y="2927344"/>
            <a:ext cx="6600" cy="2811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9" name="Google Shape;239;p23"/>
          <p:cNvCxnSpPr>
            <a:stCxn id="233" idx="0"/>
          </p:cNvCxnSpPr>
          <p:nvPr/>
        </p:nvCxnSpPr>
        <p:spPr>
          <a:xfrm rot="10800000">
            <a:off x="6574800" y="2934844"/>
            <a:ext cx="202800" cy="2736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1324</Words>
  <Application>Microsoft Office PowerPoint</Application>
  <PresentationFormat>Presentación en pantalla (16:9)</PresentationFormat>
  <Paragraphs>175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1" baseType="lpstr">
      <vt:lpstr>Roboto</vt:lpstr>
      <vt:lpstr>Calibri</vt:lpstr>
      <vt:lpstr>Arial</vt:lpstr>
      <vt:lpstr>Consolas</vt:lpstr>
      <vt:lpstr>Oswald</vt:lpstr>
      <vt:lpstr>Courier New</vt:lpstr>
      <vt:lpstr>Oswald SemiBold</vt:lpstr>
      <vt:lpstr>Trebuchet MS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RICARDO  ORTEGA BOLA�OS</cp:lastModifiedBy>
  <cp:revision>1</cp:revision>
  <dcterms:modified xsi:type="dcterms:W3CDTF">2023-10-23T23:42:44Z</dcterms:modified>
</cp:coreProperties>
</file>