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27"/>
  </p:notesMasterIdLst>
  <p:sldIdLst>
    <p:sldId id="261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Consolas" panose="020B0609020204030204" pitchFamily="49" charset="0"/>
      <p:regular r:id="rId32"/>
      <p:bold r:id="rId33"/>
      <p:italic r:id="rId34"/>
      <p:boldItalic r:id="rId35"/>
    </p:embeddedFont>
    <p:embeddedFont>
      <p:font typeface="Georgia" panose="02040502050405020303" pitchFamily="18" charset="0"/>
      <p:regular r:id="rId36"/>
      <p:bold r:id="rId37"/>
      <p:italic r:id="rId38"/>
      <p:boldItalic r:id="rId39"/>
    </p:embeddedFont>
    <p:embeddedFont>
      <p:font typeface="Oswald" panose="00000500000000000000" pitchFamily="2" charset="0"/>
      <p:regular r:id="rId40"/>
      <p:bold r:id="rId41"/>
    </p:embeddedFont>
    <p:embeddedFont>
      <p:font typeface="Oswald SemiBold" panose="00000700000000000000" pitchFamily="2" charset="0"/>
      <p:regular r:id="rId42"/>
      <p:bold r:id="rId43"/>
    </p:embeddedFont>
    <p:embeddedFont>
      <p:font typeface="Roboto" panose="02000000000000000000" pitchFamily="2" charset="0"/>
      <p:regular r:id="rId44"/>
      <p:bold r:id="rId45"/>
      <p:italic r:id="rId46"/>
      <p:boldItalic r:id="rId47"/>
    </p:embeddedFont>
    <p:embeddedFont>
      <p:font typeface="Trebuchet MS" panose="020B0603020202020204" pitchFamily="34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47" Type="http://schemas.openxmlformats.org/officeDocument/2006/relationships/font" Target="fonts/font20.fntdata"/><Relationship Id="rId50" Type="http://schemas.openxmlformats.org/officeDocument/2006/relationships/font" Target="fonts/font23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2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font" Target="fonts/font18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font" Target="fonts/font17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font" Target="fonts/font16.fntdata"/><Relationship Id="rId48" Type="http://schemas.openxmlformats.org/officeDocument/2006/relationships/font" Target="fonts/font21.fntdata"/><Relationship Id="rId8" Type="http://schemas.openxmlformats.org/officeDocument/2006/relationships/slide" Target="slides/slide7.xml"/><Relationship Id="rId51" Type="http://schemas.openxmlformats.org/officeDocument/2006/relationships/font" Target="fonts/font2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font" Target="fonts/font19.fntdata"/><Relationship Id="rId20" Type="http://schemas.openxmlformats.org/officeDocument/2006/relationships/slide" Target="slides/slide19.xml"/><Relationship Id="rId41" Type="http://schemas.openxmlformats.org/officeDocument/2006/relationships/font" Target="fonts/font14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49" Type="http://schemas.openxmlformats.org/officeDocument/2006/relationships/font" Target="fonts/font2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9115637a70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2" name="Google Shape;122;g29115637a70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9115637a70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9" name="Google Shape;299;g29115637a70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9115637a70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5" name="Google Shape;315;g29115637a70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9115637a70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34" name="Google Shape;334;g29115637a70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9115637a70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5" name="Google Shape;355;g29115637a70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9115637a70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0" name="Google Shape;370;g29115637a70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9115637a70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6" name="Google Shape;386;g29115637a70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9115637a70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5" name="Google Shape;405;g29115637a70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29115637a70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25" name="Google Shape;425;g29115637a70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9115637a70_0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47" name="Google Shape;447;g29115637a70_0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29115637a70_0_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66" name="Google Shape;466;g29115637a70_0_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9115637a70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6" name="Google Shape;156;g29115637a70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29115637a70_0_3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83" name="Google Shape;483;g29115637a70_0_3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29115637a70_0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01" name="Google Shape;501;g29115637a70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29115637a70_0_4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17" name="Google Shape;517;g29115637a70_0_4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29115637a70_0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35" name="Google Shape;535;g29115637a70_0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29115637a70_0_4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52" name="Google Shape;552;g29115637a70_0_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29115637a70_0_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71" name="Google Shape;571;g29115637a70_0_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9115637a70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7" name="Google Shape;177;g29115637a70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9115637a70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8" name="Google Shape;198;g29115637a70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9115637a70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3" name="Google Shape;213;g29115637a70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9115637a70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0" name="Google Shape;230;g29115637a70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9115637a70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7" name="Google Shape;247;g29115637a70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9115637a70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5" name="Google Shape;265;g29115637a70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9115637a70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2" name="Google Shape;282;g29115637a70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3019241" y="2404455"/>
            <a:ext cx="31056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600" b="0" i="0">
                <a:solidFill>
                  <a:srgbClr val="00AE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693803" y="1937785"/>
            <a:ext cx="7756500" cy="29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0" y="734798"/>
            <a:ext cx="4307100" cy="50400"/>
          </a:xfrm>
          <a:prstGeom prst="rect">
            <a:avLst/>
          </a:prstGeom>
          <a:solidFill>
            <a:srgbClr val="FDD90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2">
            <a:alphaModFix/>
          </a:blip>
          <a:srcRect b="10482"/>
          <a:stretch/>
        </p:blipFill>
        <p:spPr>
          <a:xfrm>
            <a:off x="834709" y="200959"/>
            <a:ext cx="2033856" cy="498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 descr="OTRA – Observatorio de Transparencia Umanizales"/>
          <p:cNvPicPr preferRelativeResize="0"/>
          <p:nvPr/>
        </p:nvPicPr>
        <p:blipFill rotWithShape="1">
          <a:blip r:embed="rId3">
            <a:alphaModFix/>
          </a:blip>
          <a:srcRect t="12268" b="10523"/>
          <a:stretch/>
        </p:blipFill>
        <p:spPr>
          <a:xfrm>
            <a:off x="0" y="0"/>
            <a:ext cx="902858" cy="69708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/>
          <p:nvPr/>
        </p:nvSpPr>
        <p:spPr>
          <a:xfrm>
            <a:off x="2868566" y="272244"/>
            <a:ext cx="1438500" cy="4248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/>
          <p:nvPr/>
        </p:nvSpPr>
        <p:spPr>
          <a:xfrm>
            <a:off x="0" y="1294208"/>
            <a:ext cx="182403" cy="3849529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0"/>
          <p:cNvSpPr/>
          <p:nvPr/>
        </p:nvSpPr>
        <p:spPr>
          <a:xfrm>
            <a:off x="6888806" y="4742270"/>
            <a:ext cx="2257996" cy="40172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0"/>
          <p:cNvSpPr/>
          <p:nvPr/>
        </p:nvSpPr>
        <p:spPr>
          <a:xfrm>
            <a:off x="6965655" y="4833749"/>
            <a:ext cx="219100" cy="219940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20"/>
          <p:cNvPicPr preferRelativeResize="0"/>
          <p:nvPr/>
        </p:nvPicPr>
        <p:blipFill rotWithShape="1">
          <a:blip r:embed="rId3">
            <a:alphaModFix/>
          </a:blip>
          <a:srcRect t="17296" b="17582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s" sz="12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2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30" name="Google Shape;130;p20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0"/>
          <p:cNvSpPr/>
          <p:nvPr/>
        </p:nvSpPr>
        <p:spPr>
          <a:xfrm>
            <a:off x="5121938" y="-2"/>
            <a:ext cx="4026760" cy="382953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500" b="1" i="0" u="none" strike="noStrike" cap="none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Introducción</a:t>
            </a:r>
            <a:endParaRPr sz="1500" i="0" u="none" strike="noStrike" cap="non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0"/>
          <p:cNvSpPr/>
          <p:nvPr/>
        </p:nvSpPr>
        <p:spPr>
          <a:xfrm>
            <a:off x="6965655" y="4833749"/>
            <a:ext cx="219100" cy="219940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0"/>
          <p:cNvSpPr txBox="1"/>
          <p:nvPr/>
        </p:nvSpPr>
        <p:spPr>
          <a:xfrm>
            <a:off x="887719" y="1199879"/>
            <a:ext cx="4817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s" sz="1900" b="1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¿Qué son los arreglos?</a:t>
            </a:r>
            <a:endParaRPr sz="1900" b="1">
              <a:solidFill>
                <a:srgbClr val="00AEA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887719" y="1887263"/>
            <a:ext cx="7228800" cy="13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" sz="16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 arreglo es una estructura de datos que nos permite almacenar y manipular una colección de elementos del mismo tipo en una sola variable.</a:t>
            </a:r>
            <a:endParaRPr sz="160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 otras palabras, un arreglo se puede ver como un conjunto de variables que comparten un mismo nombre.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7828" y="3429000"/>
            <a:ext cx="4928345" cy="861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0"/>
          <p:cNvSpPr/>
          <p:nvPr/>
        </p:nvSpPr>
        <p:spPr>
          <a:xfrm>
            <a:off x="0" y="1294208"/>
            <a:ext cx="182403" cy="3849529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30"/>
          <p:cNvSpPr/>
          <p:nvPr/>
        </p:nvSpPr>
        <p:spPr>
          <a:xfrm>
            <a:off x="6888806" y="4742270"/>
            <a:ext cx="2257996" cy="40172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30"/>
          <p:cNvSpPr/>
          <p:nvPr/>
        </p:nvSpPr>
        <p:spPr>
          <a:xfrm>
            <a:off x="6965655" y="4833749"/>
            <a:ext cx="219100" cy="219940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4" name="Google Shape;304;p30"/>
          <p:cNvPicPr preferRelativeResize="0"/>
          <p:nvPr/>
        </p:nvPicPr>
        <p:blipFill rotWithShape="1">
          <a:blip r:embed="rId3">
            <a:alphaModFix/>
          </a:blip>
          <a:srcRect t="17296" b="17582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0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30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s" sz="12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2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307" name="Google Shape;307;p30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30"/>
          <p:cNvSpPr/>
          <p:nvPr/>
        </p:nvSpPr>
        <p:spPr>
          <a:xfrm>
            <a:off x="5121938" y="-2"/>
            <a:ext cx="4026760" cy="382953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30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500" b="1" i="0" u="none" strike="noStrike" cap="none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Conceptos básicos</a:t>
            </a:r>
            <a:endParaRPr sz="1500" i="0" u="none" strike="noStrike" cap="non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0" name="Google Shape;310;p30"/>
          <p:cNvSpPr/>
          <p:nvPr/>
        </p:nvSpPr>
        <p:spPr>
          <a:xfrm>
            <a:off x="6965655" y="4833749"/>
            <a:ext cx="219100" cy="219940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30"/>
          <p:cNvSpPr txBox="1"/>
          <p:nvPr/>
        </p:nvSpPr>
        <p:spPr>
          <a:xfrm>
            <a:off x="542231" y="1361531"/>
            <a:ext cx="3340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s" sz="1900" b="1" i="0" u="none" strike="noStrike" cap="none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Almacenamiento</a:t>
            </a:r>
            <a:endParaRPr sz="1900" b="1" i="0" u="none" strike="noStrike" cap="none">
              <a:solidFill>
                <a:srgbClr val="00AEA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2" name="Google Shape;312;p30"/>
          <p:cNvSpPr txBox="1"/>
          <p:nvPr/>
        </p:nvSpPr>
        <p:spPr>
          <a:xfrm>
            <a:off x="542231" y="2251388"/>
            <a:ext cx="3491400" cy="1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" sz="15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Los elementos de un arreglo se almacenan en posiciones consecutivas de memoria, lo que permite acceder a ellos de forma eficiente y manipularlos de manera organizada.</a:t>
            </a:r>
            <a:endParaRPr sz="150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1"/>
          <p:cNvSpPr/>
          <p:nvPr/>
        </p:nvSpPr>
        <p:spPr>
          <a:xfrm>
            <a:off x="0" y="1294208"/>
            <a:ext cx="182403" cy="3849529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31"/>
          <p:cNvSpPr/>
          <p:nvPr/>
        </p:nvSpPr>
        <p:spPr>
          <a:xfrm>
            <a:off x="6888806" y="4742270"/>
            <a:ext cx="2257996" cy="40172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31"/>
          <p:cNvSpPr/>
          <p:nvPr/>
        </p:nvSpPr>
        <p:spPr>
          <a:xfrm>
            <a:off x="6965655" y="4833749"/>
            <a:ext cx="219100" cy="219940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0" name="Google Shape;320;p31"/>
          <p:cNvPicPr preferRelativeResize="0"/>
          <p:nvPr/>
        </p:nvPicPr>
        <p:blipFill rotWithShape="1">
          <a:blip r:embed="rId3">
            <a:alphaModFix/>
          </a:blip>
          <a:srcRect t="17296" b="17582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31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31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s" sz="12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2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323" name="Google Shape;323;p31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1"/>
          <p:cNvSpPr/>
          <p:nvPr/>
        </p:nvSpPr>
        <p:spPr>
          <a:xfrm>
            <a:off x="5121938" y="-2"/>
            <a:ext cx="4026760" cy="382953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31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500" b="1" i="0" u="none" strike="noStrike" cap="none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Conceptos básicos</a:t>
            </a:r>
            <a:endParaRPr sz="1500" i="0" u="none" strike="noStrike" cap="non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6" name="Google Shape;326;p31"/>
          <p:cNvSpPr/>
          <p:nvPr/>
        </p:nvSpPr>
        <p:spPr>
          <a:xfrm>
            <a:off x="6965655" y="4833749"/>
            <a:ext cx="219100" cy="219940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31"/>
          <p:cNvSpPr txBox="1"/>
          <p:nvPr/>
        </p:nvSpPr>
        <p:spPr>
          <a:xfrm>
            <a:off x="542231" y="1361531"/>
            <a:ext cx="3340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s" sz="1900" b="1" i="0" u="none" strike="noStrike" cap="none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Almacenamiento</a:t>
            </a:r>
            <a:endParaRPr sz="1900" b="1" i="0" u="none" strike="noStrike" cap="none">
              <a:solidFill>
                <a:srgbClr val="00AEA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8" name="Google Shape;328;p31"/>
          <p:cNvSpPr txBox="1"/>
          <p:nvPr/>
        </p:nvSpPr>
        <p:spPr>
          <a:xfrm>
            <a:off x="542231" y="2251388"/>
            <a:ext cx="3491400" cy="1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" sz="15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Los elementos de un arreglo se almacenan en posiciones consecutivas de memoria, lo que permite acceder a ellos de forma eficiente y manipularlos de manera organizada.</a:t>
            </a:r>
            <a:endParaRPr sz="150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29" name="Google Shape;329;p31"/>
          <p:cNvPicPr preferRelativeResize="0"/>
          <p:nvPr/>
        </p:nvPicPr>
        <p:blipFill rotWithShape="1">
          <a:blip r:embed="rId4">
            <a:alphaModFix/>
          </a:blip>
          <a:srcRect l="3086" r="5338"/>
          <a:stretch/>
        </p:blipFill>
        <p:spPr>
          <a:xfrm>
            <a:off x="4393388" y="1722319"/>
            <a:ext cx="4675462" cy="2346525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31"/>
          <p:cNvSpPr txBox="1"/>
          <p:nvPr/>
        </p:nvSpPr>
        <p:spPr>
          <a:xfrm>
            <a:off x="5066981" y="1361531"/>
            <a:ext cx="3491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" sz="1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Ejemplo</a:t>
            </a:r>
            <a:r>
              <a:rPr lang="es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Array con 50 números</a:t>
            </a:r>
            <a:endParaRPr sz="140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1" name="Google Shape;331;p31"/>
          <p:cNvSpPr txBox="1"/>
          <p:nvPr/>
        </p:nvSpPr>
        <p:spPr>
          <a:xfrm>
            <a:off x="4461656" y="2114063"/>
            <a:ext cx="1549200" cy="184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Consolas"/>
                <a:ea typeface="Consolas"/>
                <a:cs typeface="Consolas"/>
                <a:sym typeface="Consolas"/>
              </a:rPr>
              <a:t>NUMEROS[0]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NUMEROS[1]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NUMEROS[2]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NUMEROS[49]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2"/>
          <p:cNvSpPr/>
          <p:nvPr/>
        </p:nvSpPr>
        <p:spPr>
          <a:xfrm>
            <a:off x="0" y="1294208"/>
            <a:ext cx="182403" cy="3849529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7" name="Google Shape;337;p32"/>
          <p:cNvPicPr preferRelativeResize="0"/>
          <p:nvPr/>
        </p:nvPicPr>
        <p:blipFill rotWithShape="1">
          <a:blip r:embed="rId3">
            <a:alphaModFix/>
          </a:blip>
          <a:srcRect t="17296" b="17582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32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32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s" sz="12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2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340" name="Google Shape;340;p32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32"/>
          <p:cNvSpPr/>
          <p:nvPr/>
        </p:nvSpPr>
        <p:spPr>
          <a:xfrm>
            <a:off x="5121938" y="-2"/>
            <a:ext cx="4026760" cy="382953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32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500" b="1" i="0" u="none" strike="noStrike" cap="none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Conceptos básicos</a:t>
            </a:r>
            <a:endParaRPr sz="1500" i="0" u="none" strike="noStrike" cap="non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3" name="Google Shape;343;p32"/>
          <p:cNvSpPr txBox="1"/>
          <p:nvPr/>
        </p:nvSpPr>
        <p:spPr>
          <a:xfrm>
            <a:off x="502950" y="1355419"/>
            <a:ext cx="3340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s" sz="1900" b="1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Dimensiones en los Arreglos</a:t>
            </a:r>
            <a:endParaRPr sz="1900" b="1" i="0" u="none" strike="noStrike" cap="none">
              <a:solidFill>
                <a:srgbClr val="00AEA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4" name="Google Shape;344;p32"/>
          <p:cNvSpPr txBox="1"/>
          <p:nvPr/>
        </p:nvSpPr>
        <p:spPr>
          <a:xfrm>
            <a:off x="529331" y="2127769"/>
            <a:ext cx="4022100" cy="17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342900" marR="0" lvl="0" indent="-260350" algn="just" rtl="0">
              <a:lnSpc>
                <a:spcPct val="2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s" sz="1500" b="1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Arreglo, vector, matriz unidimensional</a:t>
            </a:r>
            <a:endParaRPr sz="1500" b="1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marR="0" lvl="0" indent="-2603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Arreglo bidimensional, matriz 2D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marR="0" lvl="0" indent="-2603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Arreglo tridimensional, matriz 3D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marR="0" lvl="0" indent="-2603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Arreglo N-D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5" name="Google Shape;34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6606" y="637931"/>
            <a:ext cx="1853979" cy="507825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32"/>
          <p:cNvSpPr txBox="1"/>
          <p:nvPr/>
        </p:nvSpPr>
        <p:spPr>
          <a:xfrm>
            <a:off x="4805700" y="687563"/>
            <a:ext cx="970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1D</a:t>
            </a:r>
            <a:endParaRPr sz="150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7" name="Google Shape;347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56605" y="1145775"/>
            <a:ext cx="1853982" cy="846384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32"/>
          <p:cNvSpPr txBox="1"/>
          <p:nvPr/>
        </p:nvSpPr>
        <p:spPr>
          <a:xfrm>
            <a:off x="4805700" y="1384209"/>
            <a:ext cx="970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2D</a:t>
            </a:r>
            <a:endParaRPr sz="150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9" name="Google Shape;349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66561" y="2044772"/>
            <a:ext cx="1234070" cy="1030182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32"/>
          <p:cNvSpPr txBox="1"/>
          <p:nvPr/>
        </p:nvSpPr>
        <p:spPr>
          <a:xfrm>
            <a:off x="4805700" y="3882534"/>
            <a:ext cx="970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N-D</a:t>
            </a:r>
            <a:endParaRPr sz="150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1" name="Google Shape;351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52470" y="3127594"/>
            <a:ext cx="2062256" cy="1879351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32"/>
          <p:cNvSpPr txBox="1"/>
          <p:nvPr/>
        </p:nvSpPr>
        <p:spPr>
          <a:xfrm>
            <a:off x="4805700" y="2387016"/>
            <a:ext cx="970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3D</a:t>
            </a:r>
            <a:endParaRPr sz="150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3"/>
          <p:cNvSpPr/>
          <p:nvPr/>
        </p:nvSpPr>
        <p:spPr>
          <a:xfrm>
            <a:off x="0" y="1294208"/>
            <a:ext cx="182403" cy="3849529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33"/>
          <p:cNvSpPr/>
          <p:nvPr/>
        </p:nvSpPr>
        <p:spPr>
          <a:xfrm>
            <a:off x="6888806" y="4742270"/>
            <a:ext cx="2257996" cy="40172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33"/>
          <p:cNvSpPr/>
          <p:nvPr/>
        </p:nvSpPr>
        <p:spPr>
          <a:xfrm>
            <a:off x="6965655" y="4833749"/>
            <a:ext cx="219100" cy="219940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0" name="Google Shape;360;p33"/>
          <p:cNvPicPr preferRelativeResize="0"/>
          <p:nvPr/>
        </p:nvPicPr>
        <p:blipFill rotWithShape="1">
          <a:blip r:embed="rId3">
            <a:alphaModFix/>
          </a:blip>
          <a:srcRect t="17296" b="17582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3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33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s" sz="12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2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363" name="Google Shape;363;p33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33"/>
          <p:cNvSpPr/>
          <p:nvPr/>
        </p:nvSpPr>
        <p:spPr>
          <a:xfrm>
            <a:off x="5121938" y="-2"/>
            <a:ext cx="4026760" cy="382953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33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500" b="1" i="0" u="none" strike="noStrike" cap="none">
              <a:solidFill>
                <a:srgbClr val="00387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6" name="Google Shape;366;p33"/>
          <p:cNvSpPr/>
          <p:nvPr/>
        </p:nvSpPr>
        <p:spPr>
          <a:xfrm>
            <a:off x="6965655" y="4833749"/>
            <a:ext cx="219100" cy="219940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33"/>
          <p:cNvSpPr txBox="1">
            <a:spLocks noGrp="1"/>
          </p:cNvSpPr>
          <p:nvPr>
            <p:ph type="title"/>
          </p:nvPr>
        </p:nvSpPr>
        <p:spPr>
          <a:xfrm>
            <a:off x="1231763" y="2074754"/>
            <a:ext cx="66804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4500" b="1">
                <a:latin typeface="Roboto"/>
                <a:ea typeface="Roboto"/>
                <a:cs typeface="Roboto"/>
                <a:sym typeface="Roboto"/>
              </a:rPr>
              <a:t>Sintaxis y Declaración</a:t>
            </a:r>
            <a:endParaRPr sz="4500" b="1" i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4"/>
          <p:cNvSpPr/>
          <p:nvPr/>
        </p:nvSpPr>
        <p:spPr>
          <a:xfrm>
            <a:off x="0" y="1294208"/>
            <a:ext cx="182403" cy="3849529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34"/>
          <p:cNvSpPr/>
          <p:nvPr/>
        </p:nvSpPr>
        <p:spPr>
          <a:xfrm>
            <a:off x="6888806" y="4742270"/>
            <a:ext cx="2257996" cy="40172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34"/>
          <p:cNvSpPr/>
          <p:nvPr/>
        </p:nvSpPr>
        <p:spPr>
          <a:xfrm>
            <a:off x="6965655" y="4833749"/>
            <a:ext cx="219100" cy="219940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5" name="Google Shape;375;p34"/>
          <p:cNvPicPr preferRelativeResize="0"/>
          <p:nvPr/>
        </p:nvPicPr>
        <p:blipFill rotWithShape="1">
          <a:blip r:embed="rId3">
            <a:alphaModFix/>
          </a:blip>
          <a:srcRect t="17296" b="17582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34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34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s" sz="12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2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378" name="Google Shape;378;p34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34"/>
          <p:cNvSpPr/>
          <p:nvPr/>
        </p:nvSpPr>
        <p:spPr>
          <a:xfrm>
            <a:off x="5121938" y="-2"/>
            <a:ext cx="4026760" cy="382953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34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500" b="1" i="0" u="none" strike="noStrike" cap="none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Sintaxis</a:t>
            </a:r>
            <a:endParaRPr sz="1500" i="0" u="none" strike="noStrike" cap="non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1" name="Google Shape;381;p34"/>
          <p:cNvSpPr/>
          <p:nvPr/>
        </p:nvSpPr>
        <p:spPr>
          <a:xfrm>
            <a:off x="6965655" y="4833749"/>
            <a:ext cx="219100" cy="219940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34"/>
          <p:cNvSpPr txBox="1"/>
          <p:nvPr/>
        </p:nvSpPr>
        <p:spPr>
          <a:xfrm>
            <a:off x="542231" y="1063050"/>
            <a:ext cx="4185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s" sz="1900" b="1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Notación</a:t>
            </a:r>
            <a:endParaRPr sz="1900" b="1" i="0" u="none" strike="noStrike" cap="none">
              <a:solidFill>
                <a:srgbClr val="00AEA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3" name="Google Shape;383;p34"/>
          <p:cNvSpPr txBox="1"/>
          <p:nvPr/>
        </p:nvSpPr>
        <p:spPr>
          <a:xfrm>
            <a:off x="542231" y="1578938"/>
            <a:ext cx="7877100" cy="13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Antes de continuar repasemos los elementos de un array y definamos la notación que se usará. 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 array contiene datos/variables y su </a:t>
            </a:r>
            <a:r>
              <a:rPr lang="es" sz="1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longitud</a:t>
            </a: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será denotada con la letra 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si el arreglo tiene una longitud igual a 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entonces su </a:t>
            </a:r>
            <a:r>
              <a:rPr lang="es" sz="1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índices </a:t>
            </a: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serán los enteros 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{0, 1, … , n-2, n-1}</a:t>
            </a: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5"/>
          <p:cNvSpPr/>
          <p:nvPr/>
        </p:nvSpPr>
        <p:spPr>
          <a:xfrm>
            <a:off x="0" y="1294208"/>
            <a:ext cx="182403" cy="3849529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35"/>
          <p:cNvSpPr/>
          <p:nvPr/>
        </p:nvSpPr>
        <p:spPr>
          <a:xfrm>
            <a:off x="6888806" y="4742270"/>
            <a:ext cx="2257996" cy="40172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35"/>
          <p:cNvSpPr/>
          <p:nvPr/>
        </p:nvSpPr>
        <p:spPr>
          <a:xfrm>
            <a:off x="6965655" y="4833749"/>
            <a:ext cx="219100" cy="219940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1" name="Google Shape;391;p35"/>
          <p:cNvPicPr preferRelativeResize="0"/>
          <p:nvPr/>
        </p:nvPicPr>
        <p:blipFill rotWithShape="1">
          <a:blip r:embed="rId3">
            <a:alphaModFix/>
          </a:blip>
          <a:srcRect t="17296" b="17582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35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35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s" sz="12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2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394" name="Google Shape;394;p35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35"/>
          <p:cNvSpPr/>
          <p:nvPr/>
        </p:nvSpPr>
        <p:spPr>
          <a:xfrm>
            <a:off x="5121938" y="-2"/>
            <a:ext cx="4026760" cy="382953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35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500" b="1" i="0" u="none" strike="noStrike" cap="none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Sintaxis</a:t>
            </a:r>
            <a:endParaRPr sz="1500" i="0" u="none" strike="noStrike" cap="non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7" name="Google Shape;397;p35"/>
          <p:cNvSpPr/>
          <p:nvPr/>
        </p:nvSpPr>
        <p:spPr>
          <a:xfrm>
            <a:off x="6965655" y="4833749"/>
            <a:ext cx="219100" cy="219940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35"/>
          <p:cNvSpPr txBox="1"/>
          <p:nvPr/>
        </p:nvSpPr>
        <p:spPr>
          <a:xfrm>
            <a:off x="542231" y="1063050"/>
            <a:ext cx="4185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s" sz="1900" b="1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Notación</a:t>
            </a:r>
            <a:endParaRPr sz="1900" b="1" i="0" u="none" strike="noStrike" cap="none">
              <a:solidFill>
                <a:srgbClr val="00AEA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9" name="Google Shape;399;p35"/>
          <p:cNvSpPr txBox="1"/>
          <p:nvPr/>
        </p:nvSpPr>
        <p:spPr>
          <a:xfrm>
            <a:off x="542231" y="1578938"/>
            <a:ext cx="7877100" cy="13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Antes de continuar repasemos los elementos de un array y definamos la notación que se usará. 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 array contiene datos/variables y su </a:t>
            </a:r>
            <a:r>
              <a:rPr lang="es" sz="1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longitud</a:t>
            </a: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será denotada con la letra 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si el arreglo tiene una longitud igual a 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entonces su </a:t>
            </a:r>
            <a:r>
              <a:rPr lang="es" sz="1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índices </a:t>
            </a: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serán los enteros 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{0, 1, … , n-2, n-1}</a:t>
            </a: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00" name="Google Shape;40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2163" y="3210863"/>
            <a:ext cx="2979150" cy="1531406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35"/>
          <p:cNvSpPr txBox="1"/>
          <p:nvPr/>
        </p:nvSpPr>
        <p:spPr>
          <a:xfrm>
            <a:off x="5241075" y="3299794"/>
            <a:ext cx="3141300" cy="11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Posiciones </a:t>
            </a: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→ </a:t>
            </a:r>
            <a:r>
              <a:rPr lang="es" sz="15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(1, 2, 3, 4)</a:t>
            </a:r>
            <a:endParaRPr sz="15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Longitud </a:t>
            </a:r>
            <a:r>
              <a:rPr lang="es" sz="15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(n)</a:t>
            </a: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→ 4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Indices → </a:t>
            </a:r>
            <a:r>
              <a:rPr lang="es" sz="15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(0, 1, 2, 3)</a:t>
            </a:r>
            <a:endParaRPr sz="15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2" name="Google Shape;402;p35"/>
          <p:cNvSpPr/>
          <p:nvPr/>
        </p:nvSpPr>
        <p:spPr>
          <a:xfrm>
            <a:off x="4260600" y="3762394"/>
            <a:ext cx="801600" cy="264000"/>
          </a:xfrm>
          <a:prstGeom prst="rightArrow">
            <a:avLst>
              <a:gd name="adj1" fmla="val 50000"/>
              <a:gd name="adj2" fmla="val 81465"/>
            </a:avLst>
          </a:prstGeom>
          <a:solidFill>
            <a:srgbClr val="FF9900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6"/>
          <p:cNvSpPr/>
          <p:nvPr/>
        </p:nvSpPr>
        <p:spPr>
          <a:xfrm>
            <a:off x="0" y="1294208"/>
            <a:ext cx="182403" cy="3849529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36"/>
          <p:cNvSpPr/>
          <p:nvPr/>
        </p:nvSpPr>
        <p:spPr>
          <a:xfrm>
            <a:off x="6888806" y="4742270"/>
            <a:ext cx="2257996" cy="40172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36"/>
          <p:cNvSpPr/>
          <p:nvPr/>
        </p:nvSpPr>
        <p:spPr>
          <a:xfrm>
            <a:off x="6965655" y="4833749"/>
            <a:ext cx="219100" cy="219940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0" name="Google Shape;410;p36"/>
          <p:cNvPicPr preferRelativeResize="0"/>
          <p:nvPr/>
        </p:nvPicPr>
        <p:blipFill rotWithShape="1">
          <a:blip r:embed="rId3">
            <a:alphaModFix/>
          </a:blip>
          <a:srcRect t="17296" b="17582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36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36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s" sz="12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2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413" name="Google Shape;413;p36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36"/>
          <p:cNvSpPr/>
          <p:nvPr/>
        </p:nvSpPr>
        <p:spPr>
          <a:xfrm>
            <a:off x="5121938" y="-2"/>
            <a:ext cx="4026760" cy="382953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36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500" b="1" i="0" u="none" strike="noStrike" cap="none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Sintaxis</a:t>
            </a:r>
            <a:endParaRPr sz="1500" i="0" u="none" strike="noStrike" cap="non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6" name="Google Shape;416;p36"/>
          <p:cNvSpPr/>
          <p:nvPr/>
        </p:nvSpPr>
        <p:spPr>
          <a:xfrm>
            <a:off x="6965655" y="4833749"/>
            <a:ext cx="219100" cy="219940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36"/>
          <p:cNvSpPr txBox="1"/>
          <p:nvPr/>
        </p:nvSpPr>
        <p:spPr>
          <a:xfrm>
            <a:off x="542231" y="1177350"/>
            <a:ext cx="4185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s" sz="1900" b="1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lang="es" sz="1900" b="1" i="0" u="none" strike="noStrike" cap="none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eclaración y creación</a:t>
            </a:r>
            <a:endParaRPr sz="1900" b="1" i="0" u="none" strike="noStrike" cap="none">
              <a:solidFill>
                <a:srgbClr val="00AEA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8" name="Google Shape;418;p36"/>
          <p:cNvSpPr txBox="1"/>
          <p:nvPr/>
        </p:nvSpPr>
        <p:spPr>
          <a:xfrm>
            <a:off x="571838" y="2810644"/>
            <a:ext cx="52128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" sz="1500" b="1" i="0" u="none" strike="noStrike" cap="non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&lt;tipo de dato&gt; </a:t>
            </a:r>
            <a:r>
              <a:rPr lang="es" sz="1500" b="1" i="0" u="none" strike="noStrike" cap="none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&lt;nombre del arreglo&gt;</a:t>
            </a:r>
            <a:r>
              <a:rPr lang="es" sz="15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[];</a:t>
            </a:r>
            <a:endParaRPr sz="15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500" b="1" i="0" u="none" strike="noStrike" cap="non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&lt;tipo de dato&gt;</a:t>
            </a:r>
            <a:r>
              <a:rPr lang="es" sz="15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lang="es" sz="1500" b="1" i="0" u="none" strike="noStrike" cap="non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 b="1" i="0" u="none" strike="noStrike" cap="none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&lt;nombre del arreglo&gt;</a:t>
            </a:r>
            <a:r>
              <a:rPr lang="es" sz="15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9" name="Google Shape;419;p36"/>
          <p:cNvSpPr txBox="1"/>
          <p:nvPr/>
        </p:nvSpPr>
        <p:spPr>
          <a:xfrm>
            <a:off x="542231" y="1693238"/>
            <a:ext cx="5380800" cy="6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" sz="15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 sintaxis para declarar un arreglo (</a:t>
            </a:r>
            <a:r>
              <a:rPr lang="es" sz="15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array</a:t>
            </a:r>
            <a:r>
              <a:rPr lang="es" sz="15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 en la mayoría de los lenguajes de programación es la siguiente:</a:t>
            </a:r>
            <a:endParaRPr sz="150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0" name="Google Shape;420;p36"/>
          <p:cNvSpPr txBox="1"/>
          <p:nvPr/>
        </p:nvSpPr>
        <p:spPr>
          <a:xfrm>
            <a:off x="571838" y="2464369"/>
            <a:ext cx="39687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1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Declaración (2 formas)</a:t>
            </a:r>
            <a:endParaRPr sz="1400" b="0" i="1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1" name="Google Shape;421;p36"/>
          <p:cNvSpPr txBox="1"/>
          <p:nvPr/>
        </p:nvSpPr>
        <p:spPr>
          <a:xfrm>
            <a:off x="571838" y="3977625"/>
            <a:ext cx="5884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" sz="1500" b="1" i="0" u="none" strike="noStrike" cap="none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&lt;nombre del arreglo&gt;</a:t>
            </a:r>
            <a:r>
              <a:rPr lang="es" sz="15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new </a:t>
            </a:r>
            <a:r>
              <a:rPr lang="es" sz="1500" b="1" i="0" u="none" strike="noStrike" cap="non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&lt;tipo de dato&gt;</a:t>
            </a:r>
            <a:r>
              <a:rPr lang="es" sz="15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500" b="1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tamaño</a:t>
            </a:r>
            <a:r>
              <a:rPr lang="es" sz="15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sz="15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2" name="Google Shape;422;p36"/>
          <p:cNvSpPr txBox="1"/>
          <p:nvPr/>
        </p:nvSpPr>
        <p:spPr>
          <a:xfrm>
            <a:off x="571838" y="3631350"/>
            <a:ext cx="1495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1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Creación</a:t>
            </a:r>
            <a:endParaRPr sz="1400" b="0" i="1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7"/>
          <p:cNvSpPr/>
          <p:nvPr/>
        </p:nvSpPr>
        <p:spPr>
          <a:xfrm>
            <a:off x="0" y="1294208"/>
            <a:ext cx="182403" cy="3849529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37"/>
          <p:cNvSpPr/>
          <p:nvPr/>
        </p:nvSpPr>
        <p:spPr>
          <a:xfrm>
            <a:off x="6888806" y="4742270"/>
            <a:ext cx="2257996" cy="40172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37"/>
          <p:cNvSpPr/>
          <p:nvPr/>
        </p:nvSpPr>
        <p:spPr>
          <a:xfrm>
            <a:off x="6965655" y="4833749"/>
            <a:ext cx="219100" cy="219940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0" name="Google Shape;430;p37"/>
          <p:cNvPicPr preferRelativeResize="0"/>
          <p:nvPr/>
        </p:nvPicPr>
        <p:blipFill rotWithShape="1">
          <a:blip r:embed="rId3">
            <a:alphaModFix/>
          </a:blip>
          <a:srcRect t="17296" b="17582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37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37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s" sz="12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2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433" name="Google Shape;433;p37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37"/>
          <p:cNvSpPr/>
          <p:nvPr/>
        </p:nvSpPr>
        <p:spPr>
          <a:xfrm>
            <a:off x="5121938" y="-2"/>
            <a:ext cx="4026760" cy="382953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37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500" b="1" i="0" u="none" strike="noStrike" cap="none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Sintaxis</a:t>
            </a:r>
            <a:endParaRPr sz="1500" i="0" u="none" strike="noStrike" cap="non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6" name="Google Shape;436;p37"/>
          <p:cNvSpPr/>
          <p:nvPr/>
        </p:nvSpPr>
        <p:spPr>
          <a:xfrm>
            <a:off x="6965655" y="4833749"/>
            <a:ext cx="219100" cy="219940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37"/>
          <p:cNvSpPr txBox="1"/>
          <p:nvPr/>
        </p:nvSpPr>
        <p:spPr>
          <a:xfrm>
            <a:off x="542231" y="1177350"/>
            <a:ext cx="4185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s" sz="1900" b="1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lang="es" sz="1900" b="1" i="0" u="none" strike="noStrike" cap="none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eclaración y creación</a:t>
            </a:r>
            <a:endParaRPr sz="1900" b="1" i="0" u="none" strike="noStrike" cap="none">
              <a:solidFill>
                <a:srgbClr val="00AEA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8" name="Google Shape;438;p37"/>
          <p:cNvSpPr txBox="1"/>
          <p:nvPr/>
        </p:nvSpPr>
        <p:spPr>
          <a:xfrm>
            <a:off x="571838" y="2810644"/>
            <a:ext cx="52128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" sz="1500" b="1" i="0" u="none" strike="noStrike" cap="non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&lt;tipo de dato&gt; </a:t>
            </a:r>
            <a:r>
              <a:rPr lang="es" sz="1500" b="1" i="0" u="none" strike="noStrike" cap="none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&lt;nombre del arreglo&gt;</a:t>
            </a:r>
            <a:r>
              <a:rPr lang="es" sz="15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[];</a:t>
            </a:r>
            <a:endParaRPr sz="15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500" b="1" i="0" u="none" strike="noStrike" cap="non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&lt;tipo de dato&gt;</a:t>
            </a:r>
            <a:r>
              <a:rPr lang="es" sz="15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lang="es" sz="1500" b="1" i="0" u="none" strike="noStrike" cap="non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 b="1" i="0" u="none" strike="noStrike" cap="none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&lt;nombre del arreglo&gt;</a:t>
            </a:r>
            <a:r>
              <a:rPr lang="es" sz="15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9" name="Google Shape;439;p37"/>
          <p:cNvSpPr txBox="1"/>
          <p:nvPr/>
        </p:nvSpPr>
        <p:spPr>
          <a:xfrm>
            <a:off x="542231" y="1693238"/>
            <a:ext cx="5380800" cy="6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" sz="15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 sintaxis para declarar un arreglo (</a:t>
            </a:r>
            <a:r>
              <a:rPr lang="es" sz="15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array</a:t>
            </a:r>
            <a:r>
              <a:rPr lang="es" sz="15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 en la mayoría de los lenguajes de programación es la siguiente:</a:t>
            </a:r>
            <a:endParaRPr sz="150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0" name="Google Shape;440;p37"/>
          <p:cNvSpPr txBox="1"/>
          <p:nvPr/>
        </p:nvSpPr>
        <p:spPr>
          <a:xfrm>
            <a:off x="571838" y="2464369"/>
            <a:ext cx="39687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1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Declaración (2 formas)</a:t>
            </a:r>
            <a:endParaRPr sz="1400" b="0" i="1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41" name="Google Shape;441;p37"/>
          <p:cNvSpPr txBox="1"/>
          <p:nvPr/>
        </p:nvSpPr>
        <p:spPr>
          <a:xfrm>
            <a:off x="571838" y="3977625"/>
            <a:ext cx="5884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" sz="1500" b="1" i="0" u="none" strike="noStrike" cap="none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&lt;nombre del arreglo&gt;</a:t>
            </a:r>
            <a:r>
              <a:rPr lang="es" sz="15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new </a:t>
            </a:r>
            <a:r>
              <a:rPr lang="es" sz="1500" b="1" i="0" u="none" strike="noStrike" cap="non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&lt;tipo de dato&gt;</a:t>
            </a:r>
            <a:r>
              <a:rPr lang="es" sz="15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500" b="1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tamaño</a:t>
            </a:r>
            <a:r>
              <a:rPr lang="es" sz="15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sz="15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2" name="Google Shape;442;p37"/>
          <p:cNvSpPr txBox="1"/>
          <p:nvPr/>
        </p:nvSpPr>
        <p:spPr>
          <a:xfrm>
            <a:off x="571838" y="3631350"/>
            <a:ext cx="1495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1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Creación</a:t>
            </a:r>
            <a:endParaRPr sz="1400" b="0" i="1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43" name="Google Shape;443;p37"/>
          <p:cNvSpPr/>
          <p:nvPr/>
        </p:nvSpPr>
        <p:spPr>
          <a:xfrm>
            <a:off x="6018038" y="1623263"/>
            <a:ext cx="3060936" cy="1878768"/>
          </a:xfrm>
          <a:prstGeom prst="cloud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Esta es la forma para</a:t>
            </a: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" sz="12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arreglos unidimensionales, para arreglos de más de una dimensión es diferente</a:t>
            </a: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44" name="Google Shape;444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44531" y="3142801"/>
            <a:ext cx="1599469" cy="1599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8"/>
          <p:cNvSpPr/>
          <p:nvPr/>
        </p:nvSpPr>
        <p:spPr>
          <a:xfrm>
            <a:off x="0" y="1294208"/>
            <a:ext cx="182403" cy="3849529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38"/>
          <p:cNvSpPr/>
          <p:nvPr/>
        </p:nvSpPr>
        <p:spPr>
          <a:xfrm>
            <a:off x="6888806" y="4742270"/>
            <a:ext cx="2257996" cy="40172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38"/>
          <p:cNvSpPr/>
          <p:nvPr/>
        </p:nvSpPr>
        <p:spPr>
          <a:xfrm>
            <a:off x="6965655" y="4833749"/>
            <a:ext cx="219100" cy="219940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2" name="Google Shape;452;p38"/>
          <p:cNvPicPr preferRelativeResize="0"/>
          <p:nvPr/>
        </p:nvPicPr>
        <p:blipFill rotWithShape="1">
          <a:blip r:embed="rId3">
            <a:alphaModFix/>
          </a:blip>
          <a:srcRect t="17296" b="17582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38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38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s" sz="12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2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455" name="Google Shape;455;p38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38"/>
          <p:cNvSpPr/>
          <p:nvPr/>
        </p:nvSpPr>
        <p:spPr>
          <a:xfrm>
            <a:off x="5121938" y="-2"/>
            <a:ext cx="4026760" cy="382953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38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500" b="1" i="0" u="none" strike="noStrike" cap="none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Sintaxis</a:t>
            </a:r>
            <a:endParaRPr sz="1500" i="0" u="none" strike="noStrike" cap="non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8" name="Google Shape;458;p38"/>
          <p:cNvSpPr/>
          <p:nvPr/>
        </p:nvSpPr>
        <p:spPr>
          <a:xfrm>
            <a:off x="6965655" y="4833749"/>
            <a:ext cx="219100" cy="219940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38"/>
          <p:cNvSpPr txBox="1"/>
          <p:nvPr/>
        </p:nvSpPr>
        <p:spPr>
          <a:xfrm>
            <a:off x="542231" y="1177350"/>
            <a:ext cx="4185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s" sz="1900" b="1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lang="es" sz="1900" b="1" i="0" u="none" strike="noStrike" cap="none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eclaración y creación</a:t>
            </a:r>
            <a:endParaRPr sz="1900" b="1" i="0" u="none" strike="noStrike" cap="none">
              <a:solidFill>
                <a:srgbClr val="00AEA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0" name="Google Shape;460;p38"/>
          <p:cNvSpPr txBox="1"/>
          <p:nvPr/>
        </p:nvSpPr>
        <p:spPr>
          <a:xfrm>
            <a:off x="656531" y="2490094"/>
            <a:ext cx="3474600" cy="14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500" b="1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" sz="15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lang="es" sz="1500" b="1" i="0" u="none" strike="noStrike" cap="non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arrayDeEnteros</a:t>
            </a:r>
            <a:r>
              <a:rPr lang="es" sz="15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500" b="1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lang="es" sz="1500" b="1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arrayDeDoubles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500" b="1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lang="es" sz="1500" b="1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arrayDeStrings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500" b="1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lang="es" sz="1500" b="1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arrayBoolean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1" name="Google Shape;461;p38"/>
          <p:cNvSpPr txBox="1"/>
          <p:nvPr/>
        </p:nvSpPr>
        <p:spPr>
          <a:xfrm>
            <a:off x="656531" y="1993050"/>
            <a:ext cx="3330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1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Declaración</a:t>
            </a:r>
            <a:endParaRPr sz="1400" b="0" i="1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2" name="Google Shape;462;p38"/>
          <p:cNvSpPr txBox="1"/>
          <p:nvPr/>
        </p:nvSpPr>
        <p:spPr>
          <a:xfrm>
            <a:off x="4803769" y="2476688"/>
            <a:ext cx="3968700" cy="14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arrayDeEnteros</a:t>
            </a:r>
            <a:r>
              <a:rPr lang="es" sz="15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new </a:t>
            </a:r>
            <a:r>
              <a:rPr lang="es" sz="1500" b="1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" sz="15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5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s" sz="15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sz="15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arrayDeDoubles 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new </a:t>
            </a:r>
            <a:r>
              <a:rPr lang="es" sz="1500" b="1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5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25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sz="1500" b="1">
              <a:solidFill>
                <a:srgbClr val="18803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arrayDeStrings 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new </a:t>
            </a:r>
            <a:r>
              <a:rPr lang="es" sz="1500" b="1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5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sz="15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arrayBoolean 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new </a:t>
            </a:r>
            <a:r>
              <a:rPr lang="es" sz="1500" b="1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5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sz="15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3" name="Google Shape;463;p38"/>
          <p:cNvSpPr txBox="1"/>
          <p:nvPr/>
        </p:nvSpPr>
        <p:spPr>
          <a:xfrm>
            <a:off x="4803769" y="1993050"/>
            <a:ext cx="1495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1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Creación</a:t>
            </a:r>
            <a:endParaRPr sz="1400" b="0" i="1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9"/>
          <p:cNvSpPr/>
          <p:nvPr/>
        </p:nvSpPr>
        <p:spPr>
          <a:xfrm>
            <a:off x="0" y="1294208"/>
            <a:ext cx="182403" cy="3849529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39"/>
          <p:cNvSpPr/>
          <p:nvPr/>
        </p:nvSpPr>
        <p:spPr>
          <a:xfrm>
            <a:off x="6888806" y="4742270"/>
            <a:ext cx="2257996" cy="40172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39"/>
          <p:cNvSpPr/>
          <p:nvPr/>
        </p:nvSpPr>
        <p:spPr>
          <a:xfrm>
            <a:off x="6965655" y="4833749"/>
            <a:ext cx="219100" cy="219940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1" name="Google Shape;471;p39"/>
          <p:cNvPicPr preferRelativeResize="0"/>
          <p:nvPr/>
        </p:nvPicPr>
        <p:blipFill rotWithShape="1">
          <a:blip r:embed="rId3">
            <a:alphaModFix/>
          </a:blip>
          <a:srcRect t="17296" b="17582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39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39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s" sz="12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2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474" name="Google Shape;474;p39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39"/>
          <p:cNvSpPr/>
          <p:nvPr/>
        </p:nvSpPr>
        <p:spPr>
          <a:xfrm>
            <a:off x="5121938" y="-2"/>
            <a:ext cx="4026760" cy="382953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39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500" b="1" i="0" u="none" strike="noStrike" cap="none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Sintaxis</a:t>
            </a:r>
            <a:endParaRPr sz="1500" i="0" u="none" strike="noStrike" cap="non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7" name="Google Shape;477;p39"/>
          <p:cNvSpPr/>
          <p:nvPr/>
        </p:nvSpPr>
        <p:spPr>
          <a:xfrm>
            <a:off x="6965655" y="4833749"/>
            <a:ext cx="219100" cy="219940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39"/>
          <p:cNvSpPr txBox="1"/>
          <p:nvPr/>
        </p:nvSpPr>
        <p:spPr>
          <a:xfrm>
            <a:off x="431063" y="1046953"/>
            <a:ext cx="5874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s" sz="2000" b="1" i="0" u="none" strike="noStrike" cap="none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Declaración y creación al mismo tiempo</a:t>
            </a:r>
            <a:endParaRPr sz="2000" b="1" i="0" u="none" strike="noStrike" cap="none">
              <a:solidFill>
                <a:srgbClr val="00AEA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9" name="Google Shape;479;p39"/>
          <p:cNvSpPr txBox="1"/>
          <p:nvPr/>
        </p:nvSpPr>
        <p:spPr>
          <a:xfrm>
            <a:off x="497756" y="2250722"/>
            <a:ext cx="7823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" sz="1500" b="1" i="0" u="none" strike="noStrike" cap="non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&lt;tipo de dato&gt;</a:t>
            </a:r>
            <a:r>
              <a:rPr lang="es" sz="15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lang="es" sz="1500" b="1" i="0" u="none" strike="noStrike" cap="non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 b="1" i="0" u="none" strike="noStrike" cap="none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&lt;nombre del arreglo&gt;</a:t>
            </a:r>
            <a:r>
              <a:rPr lang="es" sz="15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new </a:t>
            </a:r>
            <a:r>
              <a:rPr lang="es" sz="1500" b="1" i="0" u="none" strike="noStrike" cap="non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&lt;tipo de dato&gt;</a:t>
            </a:r>
            <a:r>
              <a:rPr lang="es" sz="15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500" b="1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tamaño</a:t>
            </a:r>
            <a:r>
              <a:rPr lang="es" sz="15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sz="15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0" name="Google Shape;480;p39"/>
          <p:cNvSpPr txBox="1"/>
          <p:nvPr/>
        </p:nvSpPr>
        <p:spPr>
          <a:xfrm>
            <a:off x="431063" y="1545769"/>
            <a:ext cx="8129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Esta forma es la más común (declarar y crear en una sola línea):</a:t>
            </a:r>
            <a:endParaRPr sz="150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/>
          <p:nvPr/>
        </p:nvSpPr>
        <p:spPr>
          <a:xfrm>
            <a:off x="0" y="1294208"/>
            <a:ext cx="182403" cy="3849529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2"/>
          <p:cNvSpPr/>
          <p:nvPr/>
        </p:nvSpPr>
        <p:spPr>
          <a:xfrm>
            <a:off x="6888806" y="4742270"/>
            <a:ext cx="2257996" cy="40172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2"/>
          <p:cNvSpPr/>
          <p:nvPr/>
        </p:nvSpPr>
        <p:spPr>
          <a:xfrm>
            <a:off x="6965655" y="4833749"/>
            <a:ext cx="219100" cy="219940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" name="Google Shape;161;p22"/>
          <p:cNvPicPr preferRelativeResize="0"/>
          <p:nvPr/>
        </p:nvPicPr>
        <p:blipFill rotWithShape="1">
          <a:blip r:embed="rId3">
            <a:alphaModFix/>
          </a:blip>
          <a:srcRect t="17296" b="17582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2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2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s" sz="12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2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64" name="Google Shape;164;p22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2"/>
          <p:cNvSpPr txBox="1"/>
          <p:nvPr/>
        </p:nvSpPr>
        <p:spPr>
          <a:xfrm>
            <a:off x="486525" y="1106635"/>
            <a:ext cx="4817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s" sz="2000" b="1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Variables vs Arreglos</a:t>
            </a:r>
            <a:endParaRPr sz="2000" b="1" i="0" u="none" strike="noStrike" cap="none">
              <a:solidFill>
                <a:srgbClr val="00AEA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22"/>
          <p:cNvSpPr/>
          <p:nvPr/>
        </p:nvSpPr>
        <p:spPr>
          <a:xfrm>
            <a:off x="5121938" y="-2"/>
            <a:ext cx="4026760" cy="382953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2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500" b="1" i="0" u="none" strike="noStrike" cap="none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Introducción</a:t>
            </a:r>
            <a:endParaRPr sz="1500" i="0" u="none" strike="noStrike" cap="non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22"/>
          <p:cNvSpPr/>
          <p:nvPr/>
        </p:nvSpPr>
        <p:spPr>
          <a:xfrm>
            <a:off x="6965655" y="4833749"/>
            <a:ext cx="219100" cy="219940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2"/>
          <p:cNvSpPr txBox="1"/>
          <p:nvPr/>
        </p:nvSpPr>
        <p:spPr>
          <a:xfrm>
            <a:off x="955950" y="1675491"/>
            <a:ext cx="2811600" cy="14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7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Variable</a:t>
            </a:r>
            <a:endParaRPr sz="17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• Tipo de dato definido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• Nombre asociado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• </a:t>
            </a:r>
            <a:r>
              <a:rPr lang="es" sz="1700" b="1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Un</a:t>
            </a:r>
            <a:r>
              <a:rPr lang="es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valor a la vez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22"/>
          <p:cNvSpPr txBox="1"/>
          <p:nvPr/>
        </p:nvSpPr>
        <p:spPr>
          <a:xfrm>
            <a:off x="5376450" y="1675491"/>
            <a:ext cx="2811600" cy="14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7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Arreglo</a:t>
            </a:r>
            <a:endParaRPr sz="17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• Tipo de dato definido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• Nombre asociado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• </a:t>
            </a:r>
            <a:r>
              <a:rPr lang="es" sz="1700" b="1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Varios </a:t>
            </a:r>
            <a:r>
              <a:rPr lang="es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valores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22"/>
          <p:cNvSpPr/>
          <p:nvPr/>
        </p:nvSpPr>
        <p:spPr>
          <a:xfrm>
            <a:off x="2234850" y="3261788"/>
            <a:ext cx="253800" cy="646500"/>
          </a:xfrm>
          <a:prstGeom prst="downArrow">
            <a:avLst>
              <a:gd name="adj1" fmla="val 50000"/>
              <a:gd name="adj2" fmla="val 63342"/>
            </a:avLst>
          </a:prstGeom>
          <a:solidFill>
            <a:srgbClr val="188038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2"/>
          <p:cNvSpPr txBox="1"/>
          <p:nvPr/>
        </p:nvSpPr>
        <p:spPr>
          <a:xfrm>
            <a:off x="1439025" y="4028400"/>
            <a:ext cx="1845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>
                <a:latin typeface="Roboto"/>
                <a:ea typeface="Roboto"/>
                <a:cs typeface="Roboto"/>
                <a:sym typeface="Roboto"/>
              </a:rPr>
              <a:t>Datos simples</a:t>
            </a:r>
            <a:endParaRPr sz="16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22"/>
          <p:cNvSpPr txBox="1"/>
          <p:nvPr/>
        </p:nvSpPr>
        <p:spPr>
          <a:xfrm>
            <a:off x="4802569" y="4016963"/>
            <a:ext cx="38910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>
                <a:latin typeface="Roboto"/>
                <a:ea typeface="Roboto"/>
                <a:cs typeface="Roboto"/>
                <a:sym typeface="Roboto"/>
              </a:rPr>
              <a:t>Datos estructurados / Estructura de datos</a:t>
            </a:r>
            <a:endParaRPr sz="16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22"/>
          <p:cNvSpPr/>
          <p:nvPr/>
        </p:nvSpPr>
        <p:spPr>
          <a:xfrm>
            <a:off x="6655350" y="3256069"/>
            <a:ext cx="253800" cy="646500"/>
          </a:xfrm>
          <a:prstGeom prst="downArrow">
            <a:avLst>
              <a:gd name="adj1" fmla="val 50000"/>
              <a:gd name="adj2" fmla="val 63342"/>
            </a:avLst>
          </a:prstGeom>
          <a:solidFill>
            <a:srgbClr val="188038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0"/>
          <p:cNvSpPr/>
          <p:nvPr/>
        </p:nvSpPr>
        <p:spPr>
          <a:xfrm>
            <a:off x="0" y="1294208"/>
            <a:ext cx="182403" cy="3849529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40"/>
          <p:cNvSpPr/>
          <p:nvPr/>
        </p:nvSpPr>
        <p:spPr>
          <a:xfrm>
            <a:off x="6888806" y="4742270"/>
            <a:ext cx="2257996" cy="40172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p40"/>
          <p:cNvSpPr/>
          <p:nvPr/>
        </p:nvSpPr>
        <p:spPr>
          <a:xfrm>
            <a:off x="6965655" y="4833749"/>
            <a:ext cx="219100" cy="219940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8" name="Google Shape;488;p40"/>
          <p:cNvPicPr preferRelativeResize="0"/>
          <p:nvPr/>
        </p:nvPicPr>
        <p:blipFill rotWithShape="1">
          <a:blip r:embed="rId3">
            <a:alphaModFix/>
          </a:blip>
          <a:srcRect t="17296" b="17582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40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40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s" sz="12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2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491" name="Google Shape;491;p40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40"/>
          <p:cNvSpPr/>
          <p:nvPr/>
        </p:nvSpPr>
        <p:spPr>
          <a:xfrm>
            <a:off x="5121938" y="-2"/>
            <a:ext cx="4026760" cy="382953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40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500" b="1" i="0" u="none" strike="noStrike" cap="none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Sintaxis</a:t>
            </a:r>
            <a:endParaRPr sz="1500" i="0" u="none" strike="noStrike" cap="non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4" name="Google Shape;494;p40"/>
          <p:cNvSpPr/>
          <p:nvPr/>
        </p:nvSpPr>
        <p:spPr>
          <a:xfrm>
            <a:off x="6965655" y="4833749"/>
            <a:ext cx="219100" cy="219940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40"/>
          <p:cNvSpPr txBox="1"/>
          <p:nvPr/>
        </p:nvSpPr>
        <p:spPr>
          <a:xfrm>
            <a:off x="431063" y="1046953"/>
            <a:ext cx="5874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s" sz="2000" b="1" i="0" u="none" strike="noStrike" cap="none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Declaración y creación al mismo tiempo</a:t>
            </a:r>
            <a:endParaRPr sz="2000" b="1" i="0" u="none" strike="noStrike" cap="none">
              <a:solidFill>
                <a:srgbClr val="00AEA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6" name="Google Shape;496;p40"/>
          <p:cNvSpPr txBox="1"/>
          <p:nvPr/>
        </p:nvSpPr>
        <p:spPr>
          <a:xfrm>
            <a:off x="497756" y="2250722"/>
            <a:ext cx="7823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" sz="1500" b="1" i="0" u="none" strike="noStrike" cap="non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&lt;tipo de dato&gt;</a:t>
            </a:r>
            <a:r>
              <a:rPr lang="es" sz="15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lang="es" sz="1500" b="1" i="0" u="none" strike="noStrike" cap="non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 b="1" i="0" u="none" strike="noStrike" cap="none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&lt;nombre del arreglo&gt;</a:t>
            </a:r>
            <a:r>
              <a:rPr lang="es" sz="15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new </a:t>
            </a:r>
            <a:r>
              <a:rPr lang="es" sz="1500" b="1" i="0" u="none" strike="noStrike" cap="non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&lt;tipo de dato&gt;</a:t>
            </a:r>
            <a:r>
              <a:rPr lang="es" sz="15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500" b="1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tamaño</a:t>
            </a:r>
            <a:r>
              <a:rPr lang="es" sz="15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sz="15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7" name="Google Shape;497;p40"/>
          <p:cNvSpPr txBox="1"/>
          <p:nvPr/>
        </p:nvSpPr>
        <p:spPr>
          <a:xfrm>
            <a:off x="1936538" y="2955684"/>
            <a:ext cx="5118000" cy="1408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b="1" i="0" u="none" strike="noStrike" cap="non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" sz="15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lang="es" sz="1500" b="1" i="0" u="none" strike="noStrike" cap="non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 b="1" i="0" u="none" strike="noStrike" cap="none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numerosEnteros</a:t>
            </a:r>
            <a:r>
              <a:rPr lang="es" sz="15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new </a:t>
            </a:r>
            <a:r>
              <a:rPr lang="es" sz="1500" b="1" i="0" u="none" strike="noStrike" cap="non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" sz="15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500" b="1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s" sz="15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sz="15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b="1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lang="es" sz="1500" b="1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numerosDouble 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new </a:t>
            </a:r>
            <a:r>
              <a:rPr lang="es" sz="1500" b="1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5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13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sz="15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b="1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lang="es" sz="1500" b="1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palabras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new </a:t>
            </a:r>
            <a:r>
              <a:rPr lang="es" sz="1500" b="1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5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sz="15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b="1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lang="es" sz="1500" b="1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arrayBoolean 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new </a:t>
            </a:r>
            <a:r>
              <a:rPr lang="es" sz="1500" b="1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5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sz="15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8" name="Google Shape;498;p40"/>
          <p:cNvSpPr txBox="1"/>
          <p:nvPr/>
        </p:nvSpPr>
        <p:spPr>
          <a:xfrm>
            <a:off x="431063" y="1545769"/>
            <a:ext cx="8129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Esta forma es la más común (declarar y crear en una sola línea):</a:t>
            </a:r>
            <a:endParaRPr sz="150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1"/>
          <p:cNvSpPr/>
          <p:nvPr/>
        </p:nvSpPr>
        <p:spPr>
          <a:xfrm>
            <a:off x="0" y="1294208"/>
            <a:ext cx="182403" cy="3849529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41"/>
          <p:cNvSpPr/>
          <p:nvPr/>
        </p:nvSpPr>
        <p:spPr>
          <a:xfrm>
            <a:off x="6888806" y="4742270"/>
            <a:ext cx="2257996" cy="40172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41"/>
          <p:cNvSpPr/>
          <p:nvPr/>
        </p:nvSpPr>
        <p:spPr>
          <a:xfrm>
            <a:off x="6965655" y="4833749"/>
            <a:ext cx="219100" cy="219940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6" name="Google Shape;506;p41"/>
          <p:cNvPicPr preferRelativeResize="0"/>
          <p:nvPr/>
        </p:nvPicPr>
        <p:blipFill rotWithShape="1">
          <a:blip r:embed="rId3">
            <a:alphaModFix/>
          </a:blip>
          <a:srcRect t="17296" b="17582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41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41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s" sz="12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2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509" name="Google Shape;509;p41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41"/>
          <p:cNvSpPr/>
          <p:nvPr/>
        </p:nvSpPr>
        <p:spPr>
          <a:xfrm>
            <a:off x="5121938" y="-2"/>
            <a:ext cx="4026760" cy="382953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41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500" b="1" i="0" u="none" strike="noStrike" cap="none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Sintaxis</a:t>
            </a:r>
            <a:endParaRPr sz="1500" i="0" u="none" strike="noStrike" cap="non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2" name="Google Shape;512;p41"/>
          <p:cNvSpPr/>
          <p:nvPr/>
        </p:nvSpPr>
        <p:spPr>
          <a:xfrm>
            <a:off x="6965655" y="4833749"/>
            <a:ext cx="219100" cy="219940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41"/>
          <p:cNvSpPr txBox="1"/>
          <p:nvPr/>
        </p:nvSpPr>
        <p:spPr>
          <a:xfrm>
            <a:off x="438488" y="1224956"/>
            <a:ext cx="43641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s" sz="2000" b="1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Asignar variables</a:t>
            </a:r>
            <a:endParaRPr sz="2000" b="1" i="0" u="none" strike="noStrike" cap="none">
              <a:solidFill>
                <a:srgbClr val="00AEA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4" name="Google Shape;514;p41"/>
          <p:cNvSpPr txBox="1"/>
          <p:nvPr/>
        </p:nvSpPr>
        <p:spPr>
          <a:xfrm>
            <a:off x="475519" y="1843107"/>
            <a:ext cx="7823100" cy="22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" sz="1500" b="1" i="0" u="none" strike="noStrike" cap="non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&lt;tipo de dato&gt;</a:t>
            </a:r>
            <a:r>
              <a:rPr lang="es" sz="15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lang="es" sz="1500" b="1" i="0" u="none" strike="noStrike" cap="non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 b="1" i="0" u="none" strike="noStrike" cap="none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&lt;nombre del arreglo&gt;</a:t>
            </a:r>
            <a:r>
              <a:rPr lang="es" sz="15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new </a:t>
            </a:r>
            <a:r>
              <a:rPr lang="es" sz="1500" b="1" i="0" u="none" strike="noStrike" cap="non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&lt;tipo de dato&gt;</a:t>
            </a:r>
            <a:r>
              <a:rPr lang="es" sz="15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500" b="1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tamaño</a:t>
            </a:r>
            <a:r>
              <a:rPr lang="es" sz="15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sz="15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&lt;nombre del arreglo&gt;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5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indice 0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&lt;dato del tipo declarado&gt;;</a:t>
            </a:r>
            <a:endParaRPr sz="15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&lt;nombre del arreglo&gt;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5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indice 1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&lt;dato del tipo declarado&gt;;</a:t>
            </a:r>
            <a:endParaRPr sz="15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&lt;nombre del arreglo&gt;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5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indice 2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&lt;dato del tipo declarado&gt;;</a:t>
            </a:r>
            <a:endParaRPr sz="15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&lt;nombre del arreglo&gt;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5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indice 3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&lt;dato del tipo declarado&gt;;</a:t>
            </a:r>
            <a:endParaRPr sz="15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5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&lt;nombre del arreglo&gt;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5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indice n-1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&lt;dato del tipo declarado&gt;;</a:t>
            </a:r>
            <a:endParaRPr sz="15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2"/>
          <p:cNvSpPr/>
          <p:nvPr/>
        </p:nvSpPr>
        <p:spPr>
          <a:xfrm>
            <a:off x="0" y="1294208"/>
            <a:ext cx="182403" cy="3849529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42"/>
          <p:cNvSpPr/>
          <p:nvPr/>
        </p:nvSpPr>
        <p:spPr>
          <a:xfrm>
            <a:off x="6888806" y="4742270"/>
            <a:ext cx="2257996" cy="40172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42"/>
          <p:cNvSpPr/>
          <p:nvPr/>
        </p:nvSpPr>
        <p:spPr>
          <a:xfrm>
            <a:off x="6965655" y="4833749"/>
            <a:ext cx="219100" cy="219940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2" name="Google Shape;522;p42"/>
          <p:cNvPicPr preferRelativeResize="0"/>
          <p:nvPr/>
        </p:nvPicPr>
        <p:blipFill rotWithShape="1">
          <a:blip r:embed="rId3">
            <a:alphaModFix/>
          </a:blip>
          <a:srcRect t="17296" b="17582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42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42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s" sz="12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2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525" name="Google Shape;525;p42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42"/>
          <p:cNvSpPr/>
          <p:nvPr/>
        </p:nvSpPr>
        <p:spPr>
          <a:xfrm>
            <a:off x="5121938" y="-2"/>
            <a:ext cx="4026760" cy="382953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42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500" b="1" i="0" u="none" strike="noStrike" cap="none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Sintaxis</a:t>
            </a:r>
            <a:endParaRPr sz="1500" i="0" u="none" strike="noStrike" cap="non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8" name="Google Shape;528;p42"/>
          <p:cNvSpPr/>
          <p:nvPr/>
        </p:nvSpPr>
        <p:spPr>
          <a:xfrm>
            <a:off x="6965655" y="4833749"/>
            <a:ext cx="219100" cy="219940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42"/>
          <p:cNvSpPr txBox="1"/>
          <p:nvPr/>
        </p:nvSpPr>
        <p:spPr>
          <a:xfrm>
            <a:off x="438488" y="1224956"/>
            <a:ext cx="43641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s" sz="2000" b="1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Asignar variables</a:t>
            </a:r>
            <a:endParaRPr sz="2000" b="1" i="0" u="none" strike="noStrike" cap="none">
              <a:solidFill>
                <a:srgbClr val="00AEA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0" name="Google Shape;530;p42"/>
          <p:cNvSpPr txBox="1"/>
          <p:nvPr/>
        </p:nvSpPr>
        <p:spPr>
          <a:xfrm>
            <a:off x="720094" y="2020969"/>
            <a:ext cx="3546900" cy="19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" sz="1500" b="1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" sz="15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lang="es" sz="1500" b="1" i="0" u="none" strike="noStrike" cap="non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arrayEnteros</a:t>
            </a:r>
            <a:r>
              <a:rPr lang="es" sz="15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new </a:t>
            </a:r>
            <a:r>
              <a:rPr lang="es" sz="1500" b="1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" sz="15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5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s" sz="15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sz="15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arrayEnteros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5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0;</a:t>
            </a:r>
            <a:endParaRPr sz="15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arrayEnteros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5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2;</a:t>
            </a:r>
            <a:endParaRPr sz="15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arrayEnteros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5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-87;</a:t>
            </a:r>
            <a:endParaRPr sz="15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arrayEnteros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5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4;</a:t>
            </a:r>
            <a:endParaRPr sz="15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arrayEnteros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5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10;</a:t>
            </a:r>
            <a:endParaRPr sz="15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1" name="Google Shape;531;p42"/>
          <p:cNvSpPr txBox="1"/>
          <p:nvPr/>
        </p:nvSpPr>
        <p:spPr>
          <a:xfrm>
            <a:off x="4802588" y="2020969"/>
            <a:ext cx="4217100" cy="22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" sz="1500" b="1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s" sz="15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lang="es" sz="1500" b="1" i="0" u="none" strike="noStrike" cap="non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lenguajes</a:t>
            </a:r>
            <a:r>
              <a:rPr lang="es" sz="15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new </a:t>
            </a:r>
            <a:r>
              <a:rPr lang="es" sz="1500" b="1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s" sz="15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5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s" sz="15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sz="15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lenguajes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5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“Java”;</a:t>
            </a:r>
            <a:endParaRPr sz="15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lenguajes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5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“Python”;</a:t>
            </a:r>
            <a:endParaRPr sz="15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lenguajes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5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“C++”;</a:t>
            </a:r>
            <a:endParaRPr sz="15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lenguajes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5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“C#”;</a:t>
            </a:r>
            <a:endParaRPr sz="15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lenguajes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5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“JavaScript”;</a:t>
            </a:r>
            <a:endParaRPr sz="15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lenguajes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5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“Rust”;</a:t>
            </a:r>
            <a:endParaRPr sz="15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2" name="Google Shape;532;p42"/>
          <p:cNvSpPr/>
          <p:nvPr/>
        </p:nvSpPr>
        <p:spPr>
          <a:xfrm>
            <a:off x="4440338" y="1808344"/>
            <a:ext cx="21300" cy="2653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3"/>
          <p:cNvSpPr/>
          <p:nvPr/>
        </p:nvSpPr>
        <p:spPr>
          <a:xfrm>
            <a:off x="0" y="1294208"/>
            <a:ext cx="182403" cy="3849529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43"/>
          <p:cNvSpPr/>
          <p:nvPr/>
        </p:nvSpPr>
        <p:spPr>
          <a:xfrm>
            <a:off x="6888806" y="4742270"/>
            <a:ext cx="2257996" cy="40172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43"/>
          <p:cNvSpPr/>
          <p:nvPr/>
        </p:nvSpPr>
        <p:spPr>
          <a:xfrm>
            <a:off x="6965655" y="4833749"/>
            <a:ext cx="219100" cy="219940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0" name="Google Shape;540;p43"/>
          <p:cNvPicPr preferRelativeResize="0"/>
          <p:nvPr/>
        </p:nvPicPr>
        <p:blipFill rotWithShape="1">
          <a:blip r:embed="rId3">
            <a:alphaModFix/>
          </a:blip>
          <a:srcRect t="17296" b="17582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p43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43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s" sz="12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2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543" name="Google Shape;543;p43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43"/>
          <p:cNvSpPr/>
          <p:nvPr/>
        </p:nvSpPr>
        <p:spPr>
          <a:xfrm>
            <a:off x="5121938" y="-2"/>
            <a:ext cx="4026760" cy="382953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43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500" b="1" i="0" u="none" strike="noStrike" cap="none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Sintaxis</a:t>
            </a:r>
            <a:endParaRPr sz="1500" i="0" u="none" strike="noStrike" cap="non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6" name="Google Shape;546;p43"/>
          <p:cNvSpPr/>
          <p:nvPr/>
        </p:nvSpPr>
        <p:spPr>
          <a:xfrm>
            <a:off x="6965655" y="4833749"/>
            <a:ext cx="219100" cy="219940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43"/>
          <p:cNvSpPr txBox="1"/>
          <p:nvPr/>
        </p:nvSpPr>
        <p:spPr>
          <a:xfrm>
            <a:off x="605138" y="1883025"/>
            <a:ext cx="7823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" sz="1500" b="1" i="0" u="none" strike="noStrike" cap="non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&lt;tipo de dato&gt;</a:t>
            </a:r>
            <a:r>
              <a:rPr lang="es" sz="15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lang="es" sz="1500" b="1" i="0" u="none" strike="noStrike" cap="non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 b="1" i="0" u="none" strike="noStrike" cap="none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&lt;nombre del arreglo&gt;</a:t>
            </a:r>
            <a:r>
              <a:rPr lang="es" sz="15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{</a:t>
            </a:r>
            <a:r>
              <a:rPr lang="es" sz="1500" b="1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&lt;elemento1&gt;</a:t>
            </a:r>
            <a:r>
              <a:rPr lang="es" sz="15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500" b="1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&lt;elementoN&gt;</a:t>
            </a:r>
            <a:r>
              <a:rPr lang="es" sz="15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5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8" name="Google Shape;548;p43"/>
          <p:cNvSpPr txBox="1"/>
          <p:nvPr/>
        </p:nvSpPr>
        <p:spPr>
          <a:xfrm>
            <a:off x="605138" y="2597850"/>
            <a:ext cx="65247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" sz="1500" b="1" i="0" u="none" strike="noStrike" cap="non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" sz="15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lang="es" sz="1500" b="1" i="0" u="none" strike="noStrike" cap="non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 b="1" i="0" u="none" strike="noStrike" cap="none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numerosEnteros</a:t>
            </a:r>
            <a:r>
              <a:rPr lang="es" sz="15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{1, 2, 3, 4, 5};</a:t>
            </a:r>
            <a:endParaRPr sz="15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" sz="1500" b="1" i="0" u="none" strike="noStrike" cap="non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s" sz="15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s" sz="1500" b="1" i="0" u="none" strike="noStrike" cap="none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variables </a:t>
            </a:r>
            <a:r>
              <a:rPr lang="es" sz="15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{false, false, true};</a:t>
            </a:r>
            <a:endParaRPr sz="15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s" sz="1500" b="1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lenguajes 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{“Java”, “Python”, “C#”};</a:t>
            </a:r>
            <a:endParaRPr sz="15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9" name="Google Shape;549;p43"/>
          <p:cNvSpPr txBox="1"/>
          <p:nvPr/>
        </p:nvSpPr>
        <p:spPr>
          <a:xfrm>
            <a:off x="538519" y="1206150"/>
            <a:ext cx="7823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" sz="15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También </a:t>
            </a: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 posible</a:t>
            </a:r>
            <a:r>
              <a:rPr lang="es" sz="15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declarar y asignar el valor inicial de todos los da</a:t>
            </a: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tos/</a:t>
            </a:r>
            <a:r>
              <a:rPr lang="es" sz="15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elementos:</a:t>
            </a:r>
            <a:endParaRPr sz="150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4"/>
          <p:cNvSpPr/>
          <p:nvPr/>
        </p:nvSpPr>
        <p:spPr>
          <a:xfrm>
            <a:off x="0" y="1294208"/>
            <a:ext cx="182403" cy="3849529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44"/>
          <p:cNvSpPr/>
          <p:nvPr/>
        </p:nvSpPr>
        <p:spPr>
          <a:xfrm>
            <a:off x="6888806" y="4742270"/>
            <a:ext cx="2257996" cy="40172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44"/>
          <p:cNvSpPr/>
          <p:nvPr/>
        </p:nvSpPr>
        <p:spPr>
          <a:xfrm>
            <a:off x="6965655" y="4833749"/>
            <a:ext cx="219100" cy="219940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7" name="Google Shape;557;p44"/>
          <p:cNvPicPr preferRelativeResize="0"/>
          <p:nvPr/>
        </p:nvPicPr>
        <p:blipFill rotWithShape="1">
          <a:blip r:embed="rId3">
            <a:alphaModFix/>
          </a:blip>
          <a:srcRect t="17296" b="17582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Google Shape;558;p44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44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s" sz="12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2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560" name="Google Shape;560;p44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44"/>
          <p:cNvSpPr/>
          <p:nvPr/>
        </p:nvSpPr>
        <p:spPr>
          <a:xfrm>
            <a:off x="5121938" y="-2"/>
            <a:ext cx="4026760" cy="382953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44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500" b="1" i="0" u="none" strike="noStrike" cap="none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Sintaxis</a:t>
            </a:r>
            <a:endParaRPr sz="1500" i="0" u="none" strike="noStrike" cap="non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3" name="Google Shape;563;p44"/>
          <p:cNvSpPr/>
          <p:nvPr/>
        </p:nvSpPr>
        <p:spPr>
          <a:xfrm>
            <a:off x="6965655" y="4833749"/>
            <a:ext cx="219100" cy="219940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44"/>
          <p:cNvSpPr txBox="1"/>
          <p:nvPr/>
        </p:nvSpPr>
        <p:spPr>
          <a:xfrm>
            <a:off x="649613" y="2321888"/>
            <a:ext cx="4790400" cy="22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s" sz="1500" b="1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lenguajes 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new </a:t>
            </a:r>
            <a:r>
              <a:rPr lang="es" sz="1500" b="1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5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5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lenguajes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5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“Java”; </a:t>
            </a:r>
            <a:endParaRPr sz="15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lenguajes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5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 =</a:t>
            </a: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“Python”; </a:t>
            </a:r>
            <a:endParaRPr sz="15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lenguajes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5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 =</a:t>
            </a: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“C#”;</a:t>
            </a:r>
            <a:endParaRPr sz="15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System.out.println(</a:t>
            </a: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lenguajes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5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]); </a:t>
            </a:r>
            <a:r>
              <a:rPr lang="es" sz="1500" b="1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// Java</a:t>
            </a:r>
            <a:endParaRPr sz="1500" b="1">
              <a:solidFill>
                <a:srgbClr val="E6913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System.out.println(</a:t>
            </a: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lenguajes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5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]); </a:t>
            </a:r>
            <a:r>
              <a:rPr lang="es" sz="1500" b="1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// Python</a:t>
            </a:r>
            <a:endParaRPr sz="1500" b="1">
              <a:solidFill>
                <a:srgbClr val="E6913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System.out.println(</a:t>
            </a: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lenguajes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5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]); </a:t>
            </a:r>
            <a:r>
              <a:rPr lang="es" sz="1500" b="1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// C#</a:t>
            </a:r>
            <a:endParaRPr sz="1500" b="1">
              <a:solidFill>
                <a:srgbClr val="E6913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5" name="Google Shape;565;p44"/>
          <p:cNvSpPr txBox="1"/>
          <p:nvPr/>
        </p:nvSpPr>
        <p:spPr>
          <a:xfrm>
            <a:off x="538519" y="1091850"/>
            <a:ext cx="78231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" sz="2000" b="1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Accediendo a los datos</a:t>
            </a:r>
            <a:endParaRPr sz="2000" b="1" i="0" u="none" strike="noStrike" cap="none">
              <a:solidFill>
                <a:srgbClr val="00AEA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6" name="Google Shape;566;p44"/>
          <p:cNvSpPr txBox="1"/>
          <p:nvPr/>
        </p:nvSpPr>
        <p:spPr>
          <a:xfrm>
            <a:off x="538519" y="1538231"/>
            <a:ext cx="7921500" cy="6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s" sz="1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Para acceder a los datos/elementos de un arreglo, se utiliza su </a:t>
            </a:r>
            <a:r>
              <a:rPr lang="es" sz="15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índice </a:t>
            </a:r>
            <a:r>
              <a:rPr lang="es" sz="1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correspondiente. Los elementos se pueden leer o modificar mediante el operador de índice </a:t>
            </a:r>
            <a:r>
              <a:rPr lang="es" sz="15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 ]</a:t>
            </a:r>
            <a:r>
              <a:rPr lang="es" sz="1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67" name="Google Shape;567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3650" y="2907229"/>
            <a:ext cx="2035313" cy="1567199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44"/>
          <p:cNvSpPr txBox="1"/>
          <p:nvPr/>
        </p:nvSpPr>
        <p:spPr>
          <a:xfrm>
            <a:off x="6377681" y="2436188"/>
            <a:ext cx="2207400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Roboto"/>
                <a:ea typeface="Roboto"/>
                <a:cs typeface="Roboto"/>
                <a:sym typeface="Roboto"/>
              </a:rPr>
              <a:t>Los programadores cuando abren corchetes en un arreglo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5"/>
          <p:cNvSpPr/>
          <p:nvPr/>
        </p:nvSpPr>
        <p:spPr>
          <a:xfrm>
            <a:off x="0" y="1294208"/>
            <a:ext cx="182403" cy="3849529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45"/>
          <p:cNvSpPr/>
          <p:nvPr/>
        </p:nvSpPr>
        <p:spPr>
          <a:xfrm>
            <a:off x="6888806" y="4742270"/>
            <a:ext cx="2257996" cy="40172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p45"/>
          <p:cNvSpPr/>
          <p:nvPr/>
        </p:nvSpPr>
        <p:spPr>
          <a:xfrm>
            <a:off x="6965655" y="4833749"/>
            <a:ext cx="219100" cy="219940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6" name="Google Shape;576;p45"/>
          <p:cNvPicPr preferRelativeResize="0"/>
          <p:nvPr/>
        </p:nvPicPr>
        <p:blipFill rotWithShape="1">
          <a:blip r:embed="rId3">
            <a:alphaModFix/>
          </a:blip>
          <a:srcRect t="17296" b="17582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Google Shape;577;p45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45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s" sz="12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2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579" name="Google Shape;579;p45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45"/>
          <p:cNvSpPr/>
          <p:nvPr/>
        </p:nvSpPr>
        <p:spPr>
          <a:xfrm>
            <a:off x="5121938" y="-2"/>
            <a:ext cx="4026760" cy="382953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45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500" b="1" i="0" u="none" strike="noStrike" cap="none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Sintaxis</a:t>
            </a:r>
            <a:endParaRPr sz="1500" i="0" u="none" strike="noStrike" cap="non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2" name="Google Shape;582;p45"/>
          <p:cNvSpPr/>
          <p:nvPr/>
        </p:nvSpPr>
        <p:spPr>
          <a:xfrm>
            <a:off x="6965655" y="4833749"/>
            <a:ext cx="219100" cy="219940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45"/>
          <p:cNvSpPr txBox="1"/>
          <p:nvPr/>
        </p:nvSpPr>
        <p:spPr>
          <a:xfrm>
            <a:off x="649613" y="2295113"/>
            <a:ext cx="4790400" cy="24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s" sz="1500" b="1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lenguajes 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new </a:t>
            </a:r>
            <a:r>
              <a:rPr lang="es" sz="1500" b="1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5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5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lenguajes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5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“Java”; </a:t>
            </a:r>
            <a:endParaRPr sz="15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lenguajes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5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 =</a:t>
            </a: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“Python”; </a:t>
            </a:r>
            <a:endParaRPr sz="15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lenguajes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5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 =</a:t>
            </a: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“C#”;</a:t>
            </a:r>
            <a:endParaRPr sz="15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lenguajes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5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 =</a:t>
            </a: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“Rust”;</a:t>
            </a:r>
            <a:endParaRPr sz="15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System.out.println(</a:t>
            </a: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lenguajes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5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]); </a:t>
            </a:r>
            <a:r>
              <a:rPr lang="es" sz="1500" b="1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// Java</a:t>
            </a:r>
            <a:endParaRPr sz="1500" b="1">
              <a:solidFill>
                <a:srgbClr val="E6913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System.out.println(</a:t>
            </a: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lenguajes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5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]); </a:t>
            </a:r>
            <a:r>
              <a:rPr lang="es" sz="1500" b="1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// Python</a:t>
            </a:r>
            <a:endParaRPr sz="1500" b="1">
              <a:solidFill>
                <a:srgbClr val="E6913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System.out.println(</a:t>
            </a: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lenguajes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5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]); </a:t>
            </a:r>
            <a:r>
              <a:rPr lang="es" sz="1500" b="1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// Rust</a:t>
            </a:r>
            <a:endParaRPr sz="1500" b="1">
              <a:solidFill>
                <a:srgbClr val="E6913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4" name="Google Shape;584;p45"/>
          <p:cNvSpPr txBox="1"/>
          <p:nvPr/>
        </p:nvSpPr>
        <p:spPr>
          <a:xfrm>
            <a:off x="538519" y="1091850"/>
            <a:ext cx="78231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" sz="2000" b="1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Accediendo a los datos</a:t>
            </a:r>
            <a:endParaRPr sz="2000" b="1" i="0" u="none" strike="noStrike" cap="none">
              <a:solidFill>
                <a:srgbClr val="00AEA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5" name="Google Shape;585;p45"/>
          <p:cNvSpPr txBox="1"/>
          <p:nvPr/>
        </p:nvSpPr>
        <p:spPr>
          <a:xfrm>
            <a:off x="538519" y="1538231"/>
            <a:ext cx="7921500" cy="6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s" sz="1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Para acceder a los datos/elementos de un arreglo, se utiliza su </a:t>
            </a:r>
            <a:r>
              <a:rPr lang="es" sz="15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índice </a:t>
            </a:r>
            <a:r>
              <a:rPr lang="es" sz="1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correspondiente. Los elementos se pueden leer o modificar mediante el operador de índice </a:t>
            </a:r>
            <a:r>
              <a:rPr lang="es" sz="15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 ]</a:t>
            </a:r>
            <a:r>
              <a:rPr lang="es" sz="1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86" name="Google Shape;586;p45"/>
          <p:cNvCxnSpPr/>
          <p:nvPr/>
        </p:nvCxnSpPr>
        <p:spPr>
          <a:xfrm rot="10800000">
            <a:off x="3350006" y="3517650"/>
            <a:ext cx="2579100" cy="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87" name="Google Shape;587;p45"/>
          <p:cNvSpPr/>
          <p:nvPr/>
        </p:nvSpPr>
        <p:spPr>
          <a:xfrm>
            <a:off x="6247800" y="3069563"/>
            <a:ext cx="2453100" cy="718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Roboto"/>
                <a:ea typeface="Roboto"/>
                <a:cs typeface="Roboto"/>
                <a:sym typeface="Roboto"/>
              </a:rPr>
              <a:t>Modificación del elemento en el </a:t>
            </a:r>
            <a:r>
              <a:rPr lang="es" sz="1300" b="1">
                <a:latin typeface="Roboto"/>
                <a:ea typeface="Roboto"/>
                <a:cs typeface="Roboto"/>
                <a:sym typeface="Roboto"/>
              </a:rPr>
              <a:t>índice </a:t>
            </a:r>
            <a:r>
              <a:rPr lang="es" sz="1300">
                <a:latin typeface="Roboto"/>
                <a:ea typeface="Roboto"/>
                <a:cs typeface="Roboto"/>
                <a:sym typeface="Roboto"/>
              </a:rPr>
              <a:t>2 (</a:t>
            </a:r>
            <a:r>
              <a:rPr lang="es" sz="1300" b="1">
                <a:latin typeface="Roboto"/>
                <a:ea typeface="Roboto"/>
                <a:cs typeface="Roboto"/>
                <a:sym typeface="Roboto"/>
              </a:rPr>
              <a:t>posición</a:t>
            </a:r>
            <a:r>
              <a:rPr lang="es" sz="1300">
                <a:latin typeface="Roboto"/>
                <a:ea typeface="Roboto"/>
                <a:cs typeface="Roboto"/>
                <a:sym typeface="Roboto"/>
              </a:rPr>
              <a:t> 3)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/>
          <p:nvPr/>
        </p:nvSpPr>
        <p:spPr>
          <a:xfrm>
            <a:off x="0" y="1294208"/>
            <a:ext cx="182403" cy="3849529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3"/>
          <p:cNvSpPr/>
          <p:nvPr/>
        </p:nvSpPr>
        <p:spPr>
          <a:xfrm>
            <a:off x="6888806" y="4742270"/>
            <a:ext cx="2257996" cy="40172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3"/>
          <p:cNvSpPr/>
          <p:nvPr/>
        </p:nvSpPr>
        <p:spPr>
          <a:xfrm>
            <a:off x="6965655" y="4833749"/>
            <a:ext cx="219100" cy="219940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23"/>
          <p:cNvPicPr preferRelativeResize="0"/>
          <p:nvPr/>
        </p:nvPicPr>
        <p:blipFill rotWithShape="1">
          <a:blip r:embed="rId3">
            <a:alphaModFix/>
          </a:blip>
          <a:srcRect t="17296" b="17582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3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3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s" sz="12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2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85" name="Google Shape;185;p23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3"/>
          <p:cNvSpPr/>
          <p:nvPr/>
        </p:nvSpPr>
        <p:spPr>
          <a:xfrm>
            <a:off x="5121938" y="-2"/>
            <a:ext cx="4026760" cy="382953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3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500" b="1" i="0" u="none" strike="noStrike" cap="none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Introducción</a:t>
            </a:r>
            <a:endParaRPr sz="1500" i="0" u="none" strike="noStrike" cap="non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23"/>
          <p:cNvSpPr/>
          <p:nvPr/>
        </p:nvSpPr>
        <p:spPr>
          <a:xfrm>
            <a:off x="6965655" y="4833749"/>
            <a:ext cx="219100" cy="219940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390" y="1127325"/>
            <a:ext cx="7935091" cy="361494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3"/>
          <p:cNvSpPr txBox="1"/>
          <p:nvPr/>
        </p:nvSpPr>
        <p:spPr>
          <a:xfrm>
            <a:off x="5817281" y="1249725"/>
            <a:ext cx="2760900" cy="86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Georgia"/>
                <a:ea typeface="Georgia"/>
                <a:cs typeface="Georgia"/>
                <a:sym typeface="Georgia"/>
              </a:rPr>
              <a:t>entero  </a:t>
            </a:r>
            <a:r>
              <a:rPr lang="es" sz="1100" i="1">
                <a:latin typeface="Consolas"/>
                <a:ea typeface="Consolas"/>
                <a:cs typeface="Consolas"/>
                <a:sym typeface="Consolas"/>
              </a:rPr>
              <a:t>(int, short, long, byte)</a:t>
            </a:r>
            <a:endParaRPr sz="1100" i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Georgia"/>
                <a:ea typeface="Georgia"/>
                <a:cs typeface="Georgia"/>
                <a:sym typeface="Georgia"/>
              </a:rPr>
              <a:t>real  </a:t>
            </a:r>
            <a:r>
              <a:rPr lang="es" sz="1100" i="1">
                <a:latin typeface="Consolas"/>
                <a:ea typeface="Consolas"/>
                <a:cs typeface="Consolas"/>
                <a:sym typeface="Consolas"/>
              </a:rPr>
              <a:t>(float, double)</a:t>
            </a:r>
            <a:endParaRPr sz="1100" i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Georgia"/>
                <a:ea typeface="Georgia"/>
                <a:cs typeface="Georgia"/>
                <a:sym typeface="Georgia"/>
              </a:rPr>
              <a:t>cáracter  </a:t>
            </a:r>
            <a:r>
              <a:rPr lang="es" sz="1100" i="1">
                <a:latin typeface="Consolas"/>
                <a:ea typeface="Consolas"/>
                <a:cs typeface="Consolas"/>
                <a:sym typeface="Consolas"/>
              </a:rPr>
              <a:t>(char)</a:t>
            </a:r>
            <a:endParaRPr sz="1100" i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Georgia"/>
                <a:ea typeface="Georgia"/>
                <a:cs typeface="Georgia"/>
                <a:sym typeface="Georgia"/>
              </a:rPr>
              <a:t>lógico  </a:t>
            </a:r>
            <a:r>
              <a:rPr lang="es" sz="1100" i="1">
                <a:latin typeface="Consolas"/>
                <a:ea typeface="Consolas"/>
                <a:cs typeface="Consolas"/>
                <a:sym typeface="Consolas"/>
              </a:rPr>
              <a:t>(boolean)</a:t>
            </a:r>
            <a:endParaRPr sz="1100" i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1" name="Google Shape;191;p23"/>
          <p:cNvSpPr/>
          <p:nvPr/>
        </p:nvSpPr>
        <p:spPr>
          <a:xfrm>
            <a:off x="5695069" y="1249725"/>
            <a:ext cx="2760900" cy="862500"/>
          </a:xfrm>
          <a:prstGeom prst="rect">
            <a:avLst/>
          </a:prstGeom>
          <a:noFill/>
          <a:ln w="28575" cap="flat" cmpd="sng">
            <a:solidFill>
              <a:srgbClr val="00AEA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3"/>
          <p:cNvSpPr/>
          <p:nvPr/>
        </p:nvSpPr>
        <p:spPr>
          <a:xfrm>
            <a:off x="5695069" y="2647781"/>
            <a:ext cx="2760900" cy="2574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3"/>
          <p:cNvSpPr txBox="1"/>
          <p:nvPr/>
        </p:nvSpPr>
        <p:spPr>
          <a:xfrm>
            <a:off x="5817281" y="3724238"/>
            <a:ext cx="2760900" cy="86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Georgia"/>
                <a:ea typeface="Georgia"/>
                <a:cs typeface="Georgia"/>
                <a:sym typeface="Georgia"/>
              </a:rPr>
              <a:t>listas  </a:t>
            </a:r>
            <a:r>
              <a:rPr lang="es" sz="1100" i="1">
                <a:latin typeface="Consolas"/>
                <a:ea typeface="Consolas"/>
                <a:cs typeface="Consolas"/>
                <a:sym typeface="Consolas"/>
              </a:rPr>
              <a:t>(ArrayLists, pilas/colas)</a:t>
            </a:r>
            <a:endParaRPr sz="1100" i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Georgia"/>
                <a:ea typeface="Georgia"/>
                <a:cs typeface="Georgia"/>
                <a:sym typeface="Georgia"/>
              </a:rPr>
              <a:t>listas enlazadas</a:t>
            </a:r>
            <a:endParaRPr sz="11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Georgia"/>
                <a:ea typeface="Georgia"/>
                <a:cs typeface="Georgia"/>
                <a:sym typeface="Georgia"/>
              </a:rPr>
              <a:t>árboles</a:t>
            </a:r>
            <a:endParaRPr sz="11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Georgia"/>
                <a:ea typeface="Georgia"/>
                <a:cs typeface="Georgia"/>
                <a:sym typeface="Georgia"/>
              </a:rPr>
              <a:t>grafos</a:t>
            </a:r>
            <a:endParaRPr sz="11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4" name="Google Shape;194;p23"/>
          <p:cNvSpPr/>
          <p:nvPr/>
        </p:nvSpPr>
        <p:spPr>
          <a:xfrm>
            <a:off x="5695069" y="3440812"/>
            <a:ext cx="2760900" cy="257400"/>
          </a:xfrm>
          <a:prstGeom prst="rect">
            <a:avLst/>
          </a:prstGeom>
          <a:noFill/>
          <a:ln w="28575" cap="flat" cmpd="sng">
            <a:solidFill>
              <a:srgbClr val="00AEA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3"/>
          <p:cNvSpPr/>
          <p:nvPr/>
        </p:nvSpPr>
        <p:spPr>
          <a:xfrm>
            <a:off x="5695069" y="3740757"/>
            <a:ext cx="2760900" cy="2574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/>
          <p:nvPr/>
        </p:nvSpPr>
        <p:spPr>
          <a:xfrm>
            <a:off x="0" y="1294208"/>
            <a:ext cx="182403" cy="3849529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4"/>
          <p:cNvSpPr/>
          <p:nvPr/>
        </p:nvSpPr>
        <p:spPr>
          <a:xfrm>
            <a:off x="6888806" y="4742270"/>
            <a:ext cx="2257996" cy="40172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4"/>
          <p:cNvSpPr/>
          <p:nvPr/>
        </p:nvSpPr>
        <p:spPr>
          <a:xfrm>
            <a:off x="6965655" y="4833749"/>
            <a:ext cx="219100" cy="219940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Google Shape;203;p24"/>
          <p:cNvPicPr preferRelativeResize="0"/>
          <p:nvPr/>
        </p:nvPicPr>
        <p:blipFill rotWithShape="1">
          <a:blip r:embed="rId3">
            <a:alphaModFix/>
          </a:blip>
          <a:srcRect t="17296" b="17582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4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4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s" sz="12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2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206" name="Google Shape;206;p24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4"/>
          <p:cNvSpPr/>
          <p:nvPr/>
        </p:nvSpPr>
        <p:spPr>
          <a:xfrm>
            <a:off x="5121938" y="-2"/>
            <a:ext cx="4026760" cy="382953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4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500" b="1" i="0" u="none" strike="noStrike" cap="none">
              <a:solidFill>
                <a:srgbClr val="00387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9" name="Google Shape;209;p24"/>
          <p:cNvSpPr/>
          <p:nvPr/>
        </p:nvSpPr>
        <p:spPr>
          <a:xfrm>
            <a:off x="6965655" y="4833749"/>
            <a:ext cx="219100" cy="219940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4"/>
          <p:cNvSpPr txBox="1">
            <a:spLocks noGrp="1"/>
          </p:cNvSpPr>
          <p:nvPr>
            <p:ph type="title"/>
          </p:nvPr>
        </p:nvSpPr>
        <p:spPr>
          <a:xfrm>
            <a:off x="1231763" y="2052516"/>
            <a:ext cx="66804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4500" b="1">
                <a:latin typeface="Roboto"/>
                <a:ea typeface="Roboto"/>
                <a:cs typeface="Roboto"/>
                <a:sym typeface="Roboto"/>
              </a:rPr>
              <a:t>Conceptos Básicos</a:t>
            </a:r>
            <a:endParaRPr sz="2300" b="1" i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/>
          <p:nvPr/>
        </p:nvSpPr>
        <p:spPr>
          <a:xfrm>
            <a:off x="0" y="1294208"/>
            <a:ext cx="182403" cy="3849529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5"/>
          <p:cNvSpPr/>
          <p:nvPr/>
        </p:nvSpPr>
        <p:spPr>
          <a:xfrm>
            <a:off x="6888806" y="4742270"/>
            <a:ext cx="2257996" cy="40172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5"/>
          <p:cNvSpPr/>
          <p:nvPr/>
        </p:nvSpPr>
        <p:spPr>
          <a:xfrm>
            <a:off x="6965655" y="4833749"/>
            <a:ext cx="219100" cy="219940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8" name="Google Shape;218;p25"/>
          <p:cNvPicPr preferRelativeResize="0"/>
          <p:nvPr/>
        </p:nvPicPr>
        <p:blipFill rotWithShape="1">
          <a:blip r:embed="rId3">
            <a:alphaModFix/>
          </a:blip>
          <a:srcRect t="17296" b="17582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5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5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s" sz="12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2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221" name="Google Shape;221;p25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5"/>
          <p:cNvSpPr/>
          <p:nvPr/>
        </p:nvSpPr>
        <p:spPr>
          <a:xfrm>
            <a:off x="5121938" y="-2"/>
            <a:ext cx="4026760" cy="382953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5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500" b="1" i="0" u="none" strike="noStrike" cap="none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Conceptos básicos</a:t>
            </a:r>
            <a:endParaRPr sz="1500" i="0" u="none" strike="noStrike" cap="non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25"/>
          <p:cNvSpPr/>
          <p:nvPr/>
        </p:nvSpPr>
        <p:spPr>
          <a:xfrm>
            <a:off x="6965655" y="4833749"/>
            <a:ext cx="219100" cy="219940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5"/>
          <p:cNvSpPr txBox="1"/>
          <p:nvPr/>
        </p:nvSpPr>
        <p:spPr>
          <a:xfrm>
            <a:off x="542231" y="1177350"/>
            <a:ext cx="3340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s" sz="1900" b="1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Elementos de un Arreglo</a:t>
            </a:r>
            <a:endParaRPr sz="1900" b="1" i="0" u="none" strike="noStrike" cap="none">
              <a:solidFill>
                <a:srgbClr val="00AEA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Google Shape;226;p25"/>
          <p:cNvSpPr txBox="1"/>
          <p:nvPr/>
        </p:nvSpPr>
        <p:spPr>
          <a:xfrm>
            <a:off x="656531" y="1809056"/>
            <a:ext cx="4164000" cy="6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Longitud:</a:t>
            </a: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cantidad de espacios en memoria que este posee.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Google Shape;22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7900" y="1654425"/>
            <a:ext cx="3429001" cy="2057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"/>
          <p:cNvSpPr/>
          <p:nvPr/>
        </p:nvSpPr>
        <p:spPr>
          <a:xfrm>
            <a:off x="0" y="1294208"/>
            <a:ext cx="182403" cy="3849529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6"/>
          <p:cNvSpPr/>
          <p:nvPr/>
        </p:nvSpPr>
        <p:spPr>
          <a:xfrm>
            <a:off x="6888806" y="4742270"/>
            <a:ext cx="2257996" cy="40172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6"/>
          <p:cNvSpPr/>
          <p:nvPr/>
        </p:nvSpPr>
        <p:spPr>
          <a:xfrm>
            <a:off x="6965655" y="4833749"/>
            <a:ext cx="219100" cy="219940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5" name="Google Shape;235;p26"/>
          <p:cNvPicPr preferRelativeResize="0"/>
          <p:nvPr/>
        </p:nvPicPr>
        <p:blipFill rotWithShape="1">
          <a:blip r:embed="rId3">
            <a:alphaModFix/>
          </a:blip>
          <a:srcRect t="17296" b="17582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6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6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s" sz="12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2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238" name="Google Shape;238;p26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6"/>
          <p:cNvSpPr/>
          <p:nvPr/>
        </p:nvSpPr>
        <p:spPr>
          <a:xfrm>
            <a:off x="5121938" y="-2"/>
            <a:ext cx="4026760" cy="382953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6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500" b="1" i="0" u="none" strike="noStrike" cap="none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Conceptos básicos</a:t>
            </a:r>
            <a:endParaRPr sz="1500" i="0" u="none" strike="noStrike" cap="non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Google Shape;241;p26"/>
          <p:cNvSpPr/>
          <p:nvPr/>
        </p:nvSpPr>
        <p:spPr>
          <a:xfrm>
            <a:off x="6965655" y="4833749"/>
            <a:ext cx="219100" cy="219940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6"/>
          <p:cNvSpPr txBox="1"/>
          <p:nvPr/>
        </p:nvSpPr>
        <p:spPr>
          <a:xfrm>
            <a:off x="542231" y="1177350"/>
            <a:ext cx="3340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s" sz="1900" b="1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Elementos de un Arreglo</a:t>
            </a:r>
            <a:endParaRPr sz="1900" b="1" i="0" u="none" strike="noStrike" cap="none">
              <a:solidFill>
                <a:srgbClr val="00AEA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26"/>
          <p:cNvSpPr txBox="1"/>
          <p:nvPr/>
        </p:nvSpPr>
        <p:spPr>
          <a:xfrm>
            <a:off x="656531" y="1809056"/>
            <a:ext cx="4164000" cy="15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Longitud:</a:t>
            </a: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cantidad de espacios en memoria que este posee.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Posición:</a:t>
            </a: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cada espacio de memoria asignado a un arreglo. Un arreglo tiene tantas posiciones como la longitud indica.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4" name="Google Shape;24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7900" y="1654426"/>
            <a:ext cx="3429001" cy="2057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7"/>
          <p:cNvSpPr/>
          <p:nvPr/>
        </p:nvSpPr>
        <p:spPr>
          <a:xfrm>
            <a:off x="0" y="1294208"/>
            <a:ext cx="182403" cy="3849529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7"/>
          <p:cNvSpPr/>
          <p:nvPr/>
        </p:nvSpPr>
        <p:spPr>
          <a:xfrm>
            <a:off x="6888806" y="4742270"/>
            <a:ext cx="2257996" cy="40172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27"/>
          <p:cNvSpPr/>
          <p:nvPr/>
        </p:nvSpPr>
        <p:spPr>
          <a:xfrm>
            <a:off x="6965655" y="4833749"/>
            <a:ext cx="219100" cy="219940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2" name="Google Shape;252;p27"/>
          <p:cNvPicPr preferRelativeResize="0"/>
          <p:nvPr/>
        </p:nvPicPr>
        <p:blipFill rotWithShape="1">
          <a:blip r:embed="rId3">
            <a:alphaModFix/>
          </a:blip>
          <a:srcRect t="17296" b="17582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7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7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s" sz="12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2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255" name="Google Shape;255;p27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7"/>
          <p:cNvSpPr/>
          <p:nvPr/>
        </p:nvSpPr>
        <p:spPr>
          <a:xfrm>
            <a:off x="5121938" y="-2"/>
            <a:ext cx="4026760" cy="382953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27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500" b="1" i="0" u="none" strike="noStrike" cap="none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Conceptos básicos</a:t>
            </a:r>
            <a:endParaRPr sz="1500" i="0" u="none" strike="noStrike" cap="non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" name="Google Shape;258;p27"/>
          <p:cNvSpPr/>
          <p:nvPr/>
        </p:nvSpPr>
        <p:spPr>
          <a:xfrm>
            <a:off x="6965655" y="4833749"/>
            <a:ext cx="219100" cy="219940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27"/>
          <p:cNvSpPr txBox="1"/>
          <p:nvPr/>
        </p:nvSpPr>
        <p:spPr>
          <a:xfrm>
            <a:off x="542231" y="1177350"/>
            <a:ext cx="3340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s" sz="1900" b="1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Elementos de un Arreglo</a:t>
            </a:r>
            <a:endParaRPr sz="1900" b="1" i="0" u="none" strike="noStrike" cap="none">
              <a:solidFill>
                <a:srgbClr val="00AEA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" name="Google Shape;260;p27"/>
          <p:cNvSpPr txBox="1"/>
          <p:nvPr/>
        </p:nvSpPr>
        <p:spPr>
          <a:xfrm>
            <a:off x="447825" y="3273488"/>
            <a:ext cx="33408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Vimos como los datos tipo String son un tipo de arreglo que guarda caracteres alfanuméricos </a:t>
            </a:r>
            <a:endParaRPr sz="120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" name="Google Shape;261;p27"/>
          <p:cNvSpPr txBox="1"/>
          <p:nvPr/>
        </p:nvSpPr>
        <p:spPr>
          <a:xfrm>
            <a:off x="656531" y="1809056"/>
            <a:ext cx="4164000" cy="27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Longitud:</a:t>
            </a: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cantidad de espacios en memoria que este posee.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Posición:</a:t>
            </a: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cada espacio de memoria asignado a un arreglo. Un arreglo tiene tantas posiciones como la longitud indica.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Indice:</a:t>
            </a: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referente a cada posición del arreglo. Cada posición tiene un índice, la primera posición tiene el índice </a:t>
            </a:r>
            <a:r>
              <a:rPr lang="es" sz="1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la segunda el índice </a:t>
            </a:r>
            <a:r>
              <a:rPr lang="es" sz="1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y así sucesivamente.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2" name="Google Shape;26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7900" y="1654425"/>
            <a:ext cx="3429001" cy="23224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"/>
          <p:cNvSpPr/>
          <p:nvPr/>
        </p:nvSpPr>
        <p:spPr>
          <a:xfrm>
            <a:off x="0" y="1294208"/>
            <a:ext cx="182403" cy="3849529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28"/>
          <p:cNvSpPr/>
          <p:nvPr/>
        </p:nvSpPr>
        <p:spPr>
          <a:xfrm>
            <a:off x="6888806" y="4742270"/>
            <a:ext cx="2257996" cy="40172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28"/>
          <p:cNvSpPr/>
          <p:nvPr/>
        </p:nvSpPr>
        <p:spPr>
          <a:xfrm>
            <a:off x="6965655" y="4833749"/>
            <a:ext cx="219100" cy="219940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0" name="Google Shape;270;p28"/>
          <p:cNvPicPr preferRelativeResize="0"/>
          <p:nvPr/>
        </p:nvPicPr>
        <p:blipFill rotWithShape="1">
          <a:blip r:embed="rId3">
            <a:alphaModFix/>
          </a:blip>
          <a:srcRect t="17296" b="17582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8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8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s" sz="12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2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273" name="Google Shape;273;p28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8"/>
          <p:cNvSpPr/>
          <p:nvPr/>
        </p:nvSpPr>
        <p:spPr>
          <a:xfrm>
            <a:off x="5121938" y="-2"/>
            <a:ext cx="4026760" cy="382953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28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500" b="1" i="0" u="none" strike="noStrike" cap="none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Conceptos básicos</a:t>
            </a:r>
            <a:endParaRPr sz="1500" i="0" u="none" strike="noStrike" cap="non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" name="Google Shape;276;p28"/>
          <p:cNvSpPr/>
          <p:nvPr/>
        </p:nvSpPr>
        <p:spPr>
          <a:xfrm>
            <a:off x="6965655" y="4833749"/>
            <a:ext cx="219100" cy="219940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28"/>
          <p:cNvSpPr txBox="1"/>
          <p:nvPr/>
        </p:nvSpPr>
        <p:spPr>
          <a:xfrm>
            <a:off x="542231" y="1177350"/>
            <a:ext cx="3340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s" sz="1900" b="1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String como arreglo</a:t>
            </a:r>
            <a:endParaRPr sz="1900" b="1" i="0" u="none" strike="noStrike" cap="none">
              <a:solidFill>
                <a:srgbClr val="00AEA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" name="Google Shape;278;p28"/>
          <p:cNvSpPr txBox="1"/>
          <p:nvPr/>
        </p:nvSpPr>
        <p:spPr>
          <a:xfrm>
            <a:off x="656531" y="1809056"/>
            <a:ext cx="7370100" cy="7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 objeto String es un arreglo de caracteres (</a:t>
            </a:r>
            <a:r>
              <a:rPr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500" b="1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saludo </a:t>
            </a:r>
            <a:r>
              <a:rPr lang="es" sz="1500" b="1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“Hola Mundo”</a:t>
            </a:r>
            <a:r>
              <a:rPr lang="es" sz="1500" b="1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 b="1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79" name="Google Shape;27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8225" y="2630400"/>
            <a:ext cx="5126776" cy="1751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9"/>
          <p:cNvSpPr/>
          <p:nvPr/>
        </p:nvSpPr>
        <p:spPr>
          <a:xfrm>
            <a:off x="0" y="1294208"/>
            <a:ext cx="182403" cy="3849529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29"/>
          <p:cNvSpPr/>
          <p:nvPr/>
        </p:nvSpPr>
        <p:spPr>
          <a:xfrm>
            <a:off x="6888806" y="4742270"/>
            <a:ext cx="2257996" cy="40172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29"/>
          <p:cNvSpPr/>
          <p:nvPr/>
        </p:nvSpPr>
        <p:spPr>
          <a:xfrm>
            <a:off x="6965655" y="4833749"/>
            <a:ext cx="219100" cy="219940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7" name="Google Shape;287;p29"/>
          <p:cNvPicPr preferRelativeResize="0"/>
          <p:nvPr/>
        </p:nvPicPr>
        <p:blipFill rotWithShape="1">
          <a:blip r:embed="rId3">
            <a:alphaModFix/>
          </a:blip>
          <a:srcRect t="17296" b="17582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9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9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s" sz="12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2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290" name="Google Shape;290;p29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9"/>
          <p:cNvSpPr/>
          <p:nvPr/>
        </p:nvSpPr>
        <p:spPr>
          <a:xfrm>
            <a:off x="5121938" y="-2"/>
            <a:ext cx="4026760" cy="382953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29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500" b="1" i="0" u="none" strike="noStrike" cap="none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Conceptos básicos</a:t>
            </a:r>
            <a:endParaRPr sz="1500" i="0" u="none" strike="noStrike" cap="non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3" name="Google Shape;293;p29"/>
          <p:cNvSpPr/>
          <p:nvPr/>
        </p:nvSpPr>
        <p:spPr>
          <a:xfrm>
            <a:off x="6965655" y="4833749"/>
            <a:ext cx="219100" cy="219940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29"/>
          <p:cNvSpPr txBox="1"/>
          <p:nvPr/>
        </p:nvSpPr>
        <p:spPr>
          <a:xfrm>
            <a:off x="542231" y="1177350"/>
            <a:ext cx="3340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s" sz="1900" b="1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String como arreglo</a:t>
            </a:r>
            <a:endParaRPr sz="1900" b="1" i="0" u="none" strike="noStrike" cap="none">
              <a:solidFill>
                <a:srgbClr val="00AEA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" name="Google Shape;295;p29"/>
          <p:cNvSpPr txBox="1"/>
          <p:nvPr/>
        </p:nvSpPr>
        <p:spPr>
          <a:xfrm>
            <a:off x="656531" y="1809056"/>
            <a:ext cx="7370100" cy="7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 objeto String es un arreglo de caracteres (</a:t>
            </a:r>
            <a:r>
              <a:rPr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500" b="1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saludo </a:t>
            </a:r>
            <a:r>
              <a:rPr lang="es" sz="1500" b="1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“Hola Mundo”</a:t>
            </a:r>
            <a:r>
              <a:rPr lang="es" sz="1500" b="1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 b="1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96" name="Google Shape;29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8225" y="2588222"/>
            <a:ext cx="5234590" cy="2057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1536</Words>
  <Application>Microsoft Office PowerPoint</Application>
  <PresentationFormat>Presentación en pantalla (16:9)</PresentationFormat>
  <Paragraphs>212</Paragraphs>
  <Slides>25</Slides>
  <Notes>25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5" baseType="lpstr">
      <vt:lpstr>Oswald</vt:lpstr>
      <vt:lpstr>Oswald SemiBold</vt:lpstr>
      <vt:lpstr>Calibri</vt:lpstr>
      <vt:lpstr>Arial</vt:lpstr>
      <vt:lpstr>Georgia</vt:lpstr>
      <vt:lpstr>Consolas</vt:lpstr>
      <vt:lpstr>Courier New</vt:lpstr>
      <vt:lpstr>Roboto</vt:lpstr>
      <vt:lpstr>Trebuchet MS</vt:lpstr>
      <vt:lpstr>Simple Light</vt:lpstr>
      <vt:lpstr>Presentación de PowerPoint</vt:lpstr>
      <vt:lpstr>Presentación de PowerPoint</vt:lpstr>
      <vt:lpstr>Presentación de PowerPoint</vt:lpstr>
      <vt:lpstr>Conceptos Básicos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Sintaxis y Declaración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RICARDO  ORTEGA BOLA�OS</cp:lastModifiedBy>
  <cp:revision>1</cp:revision>
  <dcterms:modified xsi:type="dcterms:W3CDTF">2023-10-23T23:25:36Z</dcterms:modified>
</cp:coreProperties>
</file>