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Oswald" panose="00000500000000000000" pitchFamily="2" charset="0"/>
      <p:regular r:id="rId23"/>
      <p:bold r:id="rId24"/>
    </p:embeddedFont>
    <p:embeddedFont>
      <p:font typeface="Oswald SemiBold" panose="00000700000000000000" pitchFamily="2" charset="0"/>
      <p:regular r:id="rId25"/>
      <p:bold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9115637a70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" name="Google Shape;370;g29115637a70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9115637a70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5" name="Google Shape;535;g29115637a70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9115637a70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2" name="Google Shape;552;g29115637a70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9115637a70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1" name="Google Shape;571;g29115637a70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9115637a70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6" name="Google Shape;386;g29115637a70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9115637a70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5" name="Google Shape;405;g29115637a70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9115637a70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5" name="Google Shape;425;g29115637a70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9115637a70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7" name="Google Shape;447;g29115637a70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9115637a70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6" name="Google Shape;466;g29115637a70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9115637a70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3" name="Google Shape;483;g29115637a70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9115637a70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1" name="Google Shape;501;g29115637a70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9115637a70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7" name="Google Shape;517;g29115637a70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6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93803" y="1937785"/>
            <a:ext cx="77565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10482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68" b="10523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4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4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p34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78" name="Google Shape;378;p3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4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34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4"/>
          <p:cNvSpPr txBox="1"/>
          <p:nvPr/>
        </p:nvSpPr>
        <p:spPr>
          <a:xfrm>
            <a:off x="542231" y="1063050"/>
            <a:ext cx="418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Notación</a:t>
            </a:r>
            <a:endParaRPr sz="19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4"/>
          <p:cNvSpPr txBox="1"/>
          <p:nvPr/>
        </p:nvSpPr>
        <p:spPr>
          <a:xfrm>
            <a:off x="542231" y="1578938"/>
            <a:ext cx="78771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Antes de continuar repasemos los elementos de un array y definamos la notación que se usará.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array contiene datos/variables y su </a:t>
            </a: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longitud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será denotada con la letra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si el arreglo tiene una longitud igual a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entonces su </a:t>
            </a: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índices 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serán los enteros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1, … , n-2, n-1}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43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0" name="Google Shape;540;p43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3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43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43" name="Google Shape;543;p43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3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43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43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43"/>
          <p:cNvSpPr txBox="1"/>
          <p:nvPr/>
        </p:nvSpPr>
        <p:spPr>
          <a:xfrm>
            <a:off x="605138" y="1883025"/>
            <a:ext cx="782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 i="0" u="none" strike="noStrike" cap="non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lang="es" sz="15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&lt;elemento1&gt;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5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&lt;elementoN&gt;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8" name="Google Shape;548;p43"/>
          <p:cNvSpPr txBox="1"/>
          <p:nvPr/>
        </p:nvSpPr>
        <p:spPr>
          <a:xfrm>
            <a:off x="605138" y="2597850"/>
            <a:ext cx="65247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 i="0" u="none" strike="noStrike" cap="non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numerosEnteros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{1, 2, 3, 4, 5};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" sz="1500" b="1" i="0" u="none" strike="noStrike" cap="non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variables 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{false, false, true};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{“Java”, “Python”, “C#”};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43"/>
          <p:cNvSpPr txBox="1"/>
          <p:nvPr/>
        </p:nvSpPr>
        <p:spPr>
          <a:xfrm>
            <a:off x="538519" y="1206150"/>
            <a:ext cx="782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También 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posible</a:t>
            </a:r>
            <a:r>
              <a:rPr lang="es" sz="15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declarar y asignar el valor inicial de todos los da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tos/</a:t>
            </a:r>
            <a:r>
              <a:rPr lang="es" sz="15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elementos:</a:t>
            </a:r>
            <a:endParaRPr sz="15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4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44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44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7" name="Google Shape;557;p44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4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60" name="Google Shape;560;p4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4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44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44"/>
          <p:cNvSpPr txBox="1"/>
          <p:nvPr/>
        </p:nvSpPr>
        <p:spPr>
          <a:xfrm>
            <a:off x="649613" y="2321888"/>
            <a:ext cx="4790400" cy="22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" sz="15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 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s" sz="15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5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“Java”; </a:t>
            </a:r>
            <a:endParaRPr sz="15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lang="es" sz="15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“Python”; </a:t>
            </a:r>
            <a:endParaRPr sz="15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lang="es" sz="15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“C#”;</a:t>
            </a:r>
            <a:endParaRPr sz="15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s" sz="15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]); </a:t>
            </a:r>
            <a:r>
              <a:rPr lang="es" sz="1500" b="1" dirty="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// Java</a:t>
            </a:r>
            <a:endParaRPr sz="1500" b="1" dirty="0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s" sz="15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]); </a:t>
            </a:r>
            <a:r>
              <a:rPr lang="es" sz="1500" b="1" dirty="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// Python</a:t>
            </a:r>
            <a:endParaRPr sz="1500" b="1" dirty="0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s" sz="15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]); </a:t>
            </a:r>
            <a:r>
              <a:rPr lang="es" sz="1500" b="1" dirty="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// C#</a:t>
            </a:r>
            <a:endParaRPr sz="1500" b="1" dirty="0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5" name="Google Shape;565;p44"/>
          <p:cNvSpPr txBox="1"/>
          <p:nvPr/>
        </p:nvSpPr>
        <p:spPr>
          <a:xfrm>
            <a:off x="538519" y="1091850"/>
            <a:ext cx="7823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20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Accediendo a los datos</a:t>
            </a:r>
            <a:endParaRPr sz="20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44"/>
          <p:cNvSpPr txBox="1"/>
          <p:nvPr/>
        </p:nvSpPr>
        <p:spPr>
          <a:xfrm>
            <a:off x="538519" y="1538231"/>
            <a:ext cx="79215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 acceder a los datos/elementos de un arreglo, se utiliza su </a:t>
            </a:r>
            <a:r>
              <a:rPr lang="es" sz="15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índice </a:t>
            </a:r>
            <a:r>
              <a:rPr lang="e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correspondiente. Los elementos se pueden leer o modificar mediante el operador de índice </a:t>
            </a:r>
            <a:r>
              <a:rPr lang="es" sz="15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 ]</a:t>
            </a:r>
            <a:r>
              <a:rPr lang="e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7" name="Google Shape;56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3650" y="2907229"/>
            <a:ext cx="2035313" cy="15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4"/>
          <p:cNvSpPr txBox="1"/>
          <p:nvPr/>
        </p:nvSpPr>
        <p:spPr>
          <a:xfrm>
            <a:off x="6377681" y="2436188"/>
            <a:ext cx="22074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Roboto"/>
                <a:ea typeface="Roboto"/>
                <a:cs typeface="Roboto"/>
                <a:sym typeface="Roboto"/>
              </a:rPr>
              <a:t>Los programadores cuando abren corchetes en un arreglo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5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45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45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6" name="Google Shape;576;p45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4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4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79" name="Google Shape;579;p4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45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45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5"/>
          <p:cNvSpPr txBox="1"/>
          <p:nvPr/>
        </p:nvSpPr>
        <p:spPr>
          <a:xfrm>
            <a:off x="649613" y="2295113"/>
            <a:ext cx="47904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“Java”; 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“Python”; 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“C#”;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“Rust”;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]); </a:t>
            </a:r>
            <a:r>
              <a:rPr lang="es" sz="1500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// Java</a:t>
            </a:r>
            <a:endParaRPr sz="1500" b="1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]); </a:t>
            </a:r>
            <a:r>
              <a:rPr lang="es" sz="1500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// Python</a:t>
            </a:r>
            <a:endParaRPr sz="1500" b="1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]); </a:t>
            </a:r>
            <a:r>
              <a:rPr lang="es" sz="1500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// Rust</a:t>
            </a:r>
            <a:endParaRPr sz="1500" b="1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4" name="Google Shape;584;p45"/>
          <p:cNvSpPr txBox="1"/>
          <p:nvPr/>
        </p:nvSpPr>
        <p:spPr>
          <a:xfrm>
            <a:off x="538519" y="1091850"/>
            <a:ext cx="7823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20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Accediendo a los datos</a:t>
            </a:r>
            <a:endParaRPr sz="20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45"/>
          <p:cNvSpPr txBox="1"/>
          <p:nvPr/>
        </p:nvSpPr>
        <p:spPr>
          <a:xfrm>
            <a:off x="538519" y="1538231"/>
            <a:ext cx="79215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 acceder a los datos/elementos de un arreglo, se utiliza su </a:t>
            </a:r>
            <a:r>
              <a:rPr lang="es" sz="15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índice </a:t>
            </a:r>
            <a:r>
              <a:rPr lang="e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correspondiente. Los elementos se pueden leer o modificar mediante el operador de índice </a:t>
            </a:r>
            <a:r>
              <a:rPr lang="es" sz="15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 ]</a:t>
            </a:r>
            <a:r>
              <a:rPr lang="e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6" name="Google Shape;586;p45"/>
          <p:cNvCxnSpPr/>
          <p:nvPr/>
        </p:nvCxnSpPr>
        <p:spPr>
          <a:xfrm rot="10800000">
            <a:off x="3350006" y="3517650"/>
            <a:ext cx="25791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7" name="Google Shape;587;p45"/>
          <p:cNvSpPr/>
          <p:nvPr/>
        </p:nvSpPr>
        <p:spPr>
          <a:xfrm>
            <a:off x="6247800" y="3069563"/>
            <a:ext cx="2453100" cy="71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Modificación del elemento en el </a:t>
            </a:r>
            <a:r>
              <a:rPr lang="es" sz="1300" b="1">
                <a:latin typeface="Roboto"/>
                <a:ea typeface="Roboto"/>
                <a:cs typeface="Roboto"/>
                <a:sym typeface="Roboto"/>
              </a:rPr>
              <a:t>índice 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2 (</a:t>
            </a:r>
            <a:r>
              <a:rPr lang="es" sz="1300" b="1">
                <a:latin typeface="Roboto"/>
                <a:ea typeface="Roboto"/>
                <a:cs typeface="Roboto"/>
                <a:sym typeface="Roboto"/>
              </a:rPr>
              <a:t>posición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 3)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5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5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5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35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94" name="Google Shape;394;p3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5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35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5"/>
          <p:cNvSpPr txBox="1"/>
          <p:nvPr/>
        </p:nvSpPr>
        <p:spPr>
          <a:xfrm>
            <a:off x="542231" y="1063050"/>
            <a:ext cx="418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Notación</a:t>
            </a:r>
            <a:endParaRPr sz="19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5"/>
          <p:cNvSpPr txBox="1"/>
          <p:nvPr/>
        </p:nvSpPr>
        <p:spPr>
          <a:xfrm>
            <a:off x="542231" y="1578938"/>
            <a:ext cx="78771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Antes de continuar repasemos los elementos de un array y definamos la notación que se usará.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array contiene datos/variables y su </a:t>
            </a: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longitud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será denotada con la letra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si el arreglo tiene una longitud igual a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entonces su </a:t>
            </a: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índices 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serán los enteros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1, … , n-2, n-1}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0" name="Google Shape;4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2163" y="3210863"/>
            <a:ext cx="2979150" cy="153140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5"/>
          <p:cNvSpPr txBox="1"/>
          <p:nvPr/>
        </p:nvSpPr>
        <p:spPr>
          <a:xfrm>
            <a:off x="5241075" y="3299794"/>
            <a:ext cx="3141300" cy="11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Posiciones 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 </a:t>
            </a:r>
            <a:r>
              <a:rPr lang="es" sz="15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(1, 2, 3, 4)</a:t>
            </a:r>
            <a:endParaRPr sz="15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Longitud </a:t>
            </a:r>
            <a:r>
              <a:rPr lang="es" sz="15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(n)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→ 4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Indices → </a:t>
            </a:r>
            <a:r>
              <a:rPr lang="es" sz="15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(0, 1, 2, 3)</a:t>
            </a:r>
            <a:endParaRPr sz="15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35"/>
          <p:cNvSpPr/>
          <p:nvPr/>
        </p:nvSpPr>
        <p:spPr>
          <a:xfrm>
            <a:off x="4260600" y="3762394"/>
            <a:ext cx="801600" cy="264000"/>
          </a:xfrm>
          <a:prstGeom prst="rightArrow">
            <a:avLst>
              <a:gd name="adj1" fmla="val 50000"/>
              <a:gd name="adj2" fmla="val 81465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6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6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36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13" name="Google Shape;413;p3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6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36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6"/>
          <p:cNvSpPr txBox="1"/>
          <p:nvPr/>
        </p:nvSpPr>
        <p:spPr>
          <a:xfrm>
            <a:off x="542231" y="1177350"/>
            <a:ext cx="418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s" sz="1900" b="1" i="0" u="none" strike="noStrike" cap="non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eclaración y creación</a:t>
            </a:r>
            <a:endParaRPr sz="19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36"/>
          <p:cNvSpPr txBox="1"/>
          <p:nvPr/>
        </p:nvSpPr>
        <p:spPr>
          <a:xfrm>
            <a:off x="571838" y="2810644"/>
            <a:ext cx="5212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 </a:t>
            </a:r>
            <a:r>
              <a:rPr lang="es" sz="1500" b="1" i="0" u="none" strike="noStrike" cap="non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 i="0" u="none" strike="noStrike" cap="non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36"/>
          <p:cNvSpPr txBox="1"/>
          <p:nvPr/>
        </p:nvSpPr>
        <p:spPr>
          <a:xfrm>
            <a:off x="542231" y="1693238"/>
            <a:ext cx="5380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sintaxis para declarar un arreglo (</a:t>
            </a:r>
            <a:r>
              <a:rPr lang="es" sz="15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</a:t>
            </a:r>
            <a:r>
              <a:rPr lang="es" sz="15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en la mayoría de los lenguajes de programación es la siguiente:</a:t>
            </a:r>
            <a:endParaRPr sz="15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36"/>
          <p:cNvSpPr txBox="1"/>
          <p:nvPr/>
        </p:nvSpPr>
        <p:spPr>
          <a:xfrm>
            <a:off x="571838" y="2464369"/>
            <a:ext cx="3968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Declaración (2 formas)</a:t>
            </a:r>
            <a:endParaRPr sz="1400" b="0" i="1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1" name="Google Shape;421;p36"/>
          <p:cNvSpPr txBox="1"/>
          <p:nvPr/>
        </p:nvSpPr>
        <p:spPr>
          <a:xfrm>
            <a:off x="571838" y="3977625"/>
            <a:ext cx="588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i="0" u="none" strike="noStrike" cap="non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tamaño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36"/>
          <p:cNvSpPr txBox="1"/>
          <p:nvPr/>
        </p:nvSpPr>
        <p:spPr>
          <a:xfrm>
            <a:off x="571838" y="3631350"/>
            <a:ext cx="149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Creación</a:t>
            </a:r>
            <a:endParaRPr sz="1400" b="0" i="1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0" name="Google Shape;430;p37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33" name="Google Shape;433;p3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37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7"/>
          <p:cNvSpPr txBox="1"/>
          <p:nvPr/>
        </p:nvSpPr>
        <p:spPr>
          <a:xfrm>
            <a:off x="542231" y="1177350"/>
            <a:ext cx="418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s" sz="1900" b="1" i="0" u="none" strike="noStrike" cap="non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eclaración y creación</a:t>
            </a:r>
            <a:endParaRPr sz="19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37"/>
          <p:cNvSpPr txBox="1"/>
          <p:nvPr/>
        </p:nvSpPr>
        <p:spPr>
          <a:xfrm>
            <a:off x="571838" y="2810644"/>
            <a:ext cx="5212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 </a:t>
            </a:r>
            <a:r>
              <a:rPr lang="es" sz="1500" b="1" i="0" u="none" strike="noStrike" cap="non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 i="0" u="none" strike="noStrike" cap="non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37"/>
          <p:cNvSpPr txBox="1"/>
          <p:nvPr/>
        </p:nvSpPr>
        <p:spPr>
          <a:xfrm>
            <a:off x="542231" y="1693238"/>
            <a:ext cx="5380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sintaxis para declarar un arreglo (</a:t>
            </a:r>
            <a:r>
              <a:rPr lang="es" sz="15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</a:t>
            </a:r>
            <a:r>
              <a:rPr lang="es" sz="15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en la mayoría de los lenguajes de programación es la siguiente:</a:t>
            </a:r>
            <a:endParaRPr sz="15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37"/>
          <p:cNvSpPr txBox="1"/>
          <p:nvPr/>
        </p:nvSpPr>
        <p:spPr>
          <a:xfrm>
            <a:off x="571838" y="2464369"/>
            <a:ext cx="3968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Declaración (2 formas)</a:t>
            </a:r>
            <a:endParaRPr sz="1400" b="0" i="1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1" name="Google Shape;441;p37"/>
          <p:cNvSpPr txBox="1"/>
          <p:nvPr/>
        </p:nvSpPr>
        <p:spPr>
          <a:xfrm>
            <a:off x="571838" y="3977625"/>
            <a:ext cx="588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i="0" u="none" strike="noStrike" cap="non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tamaño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37"/>
          <p:cNvSpPr txBox="1"/>
          <p:nvPr/>
        </p:nvSpPr>
        <p:spPr>
          <a:xfrm>
            <a:off x="571838" y="3631350"/>
            <a:ext cx="149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Creación</a:t>
            </a:r>
            <a:endParaRPr sz="1400" b="0" i="1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3" name="Google Shape;443;p37"/>
          <p:cNvSpPr/>
          <p:nvPr/>
        </p:nvSpPr>
        <p:spPr>
          <a:xfrm>
            <a:off x="6018038" y="1623263"/>
            <a:ext cx="3060936" cy="1878768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Esta es la forma para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2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arreglos unidimensionales, para arreglos de más de una dimensión es diferente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4" name="Google Shape;444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4531" y="3142801"/>
            <a:ext cx="1599469" cy="1599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8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38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2" name="Google Shape;452;p38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55" name="Google Shape;455;p3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8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38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8"/>
          <p:cNvSpPr txBox="1"/>
          <p:nvPr/>
        </p:nvSpPr>
        <p:spPr>
          <a:xfrm>
            <a:off x="542231" y="1177350"/>
            <a:ext cx="418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s" sz="1900" b="1" i="0" u="none" strike="noStrike" cap="non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eclaración y creación</a:t>
            </a:r>
            <a:endParaRPr sz="19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38"/>
          <p:cNvSpPr txBox="1"/>
          <p:nvPr/>
        </p:nvSpPr>
        <p:spPr>
          <a:xfrm>
            <a:off x="656531" y="2490094"/>
            <a:ext cx="3474600" cy="14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arrayDeEnteros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arrayDeDoubles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arrayDeStrings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arrayBoolean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1" name="Google Shape;461;p38"/>
          <p:cNvSpPr txBox="1"/>
          <p:nvPr/>
        </p:nvSpPr>
        <p:spPr>
          <a:xfrm>
            <a:off x="656531" y="1993050"/>
            <a:ext cx="3330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Declaración</a:t>
            </a:r>
            <a:endParaRPr sz="1400" b="0" i="1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2" name="Google Shape;462;p38"/>
          <p:cNvSpPr txBox="1"/>
          <p:nvPr/>
        </p:nvSpPr>
        <p:spPr>
          <a:xfrm>
            <a:off x="4803769" y="2476688"/>
            <a:ext cx="3968700" cy="14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arrayDeEnteros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arrayDeDoubles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500" b="1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arrayDeStrings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arrayBoolean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38"/>
          <p:cNvSpPr txBox="1"/>
          <p:nvPr/>
        </p:nvSpPr>
        <p:spPr>
          <a:xfrm>
            <a:off x="4803769" y="1993050"/>
            <a:ext cx="149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Creación</a:t>
            </a:r>
            <a:endParaRPr sz="1400" b="0" i="1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9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9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1" name="Google Shape;471;p39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74" name="Google Shape;474;p3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9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39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9"/>
          <p:cNvSpPr txBox="1"/>
          <p:nvPr/>
        </p:nvSpPr>
        <p:spPr>
          <a:xfrm>
            <a:off x="431063" y="1046953"/>
            <a:ext cx="5874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" sz="2000" b="1" i="0" u="none" strike="noStrike" cap="non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Declaración y creación al mismo tiempo</a:t>
            </a:r>
            <a:endParaRPr sz="20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39"/>
          <p:cNvSpPr txBox="1"/>
          <p:nvPr/>
        </p:nvSpPr>
        <p:spPr>
          <a:xfrm>
            <a:off x="497756" y="2250722"/>
            <a:ext cx="782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 i="0" u="none" strike="noStrike" cap="non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tamaño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39"/>
          <p:cNvSpPr txBox="1"/>
          <p:nvPr/>
        </p:nvSpPr>
        <p:spPr>
          <a:xfrm>
            <a:off x="431063" y="1545769"/>
            <a:ext cx="81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Esta forma es la más común (declarar y crear en una sola línea):</a:t>
            </a:r>
            <a:endParaRPr sz="15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0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40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40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8" name="Google Shape;488;p40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4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4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91" name="Google Shape;491;p4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0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40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0"/>
          <p:cNvSpPr txBox="1"/>
          <p:nvPr/>
        </p:nvSpPr>
        <p:spPr>
          <a:xfrm>
            <a:off x="431063" y="1046953"/>
            <a:ext cx="5874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" sz="2000" b="1" i="0" u="none" strike="noStrike" cap="non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Declaración y creación al mismo tiempo</a:t>
            </a:r>
            <a:endParaRPr sz="20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40"/>
          <p:cNvSpPr txBox="1"/>
          <p:nvPr/>
        </p:nvSpPr>
        <p:spPr>
          <a:xfrm>
            <a:off x="497756" y="2250722"/>
            <a:ext cx="782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 i="0" u="none" strike="noStrike" cap="non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tamaño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Google Shape;497;p40"/>
          <p:cNvSpPr txBox="1"/>
          <p:nvPr/>
        </p:nvSpPr>
        <p:spPr>
          <a:xfrm>
            <a:off x="1936538" y="2955684"/>
            <a:ext cx="5078312" cy="14080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 i="0" u="none" strike="noStrike" cap="none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5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 i="0" u="none" strike="noStrike" cap="none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 i="0" u="none" strike="noStrike" cap="none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numerosEnteros</a:t>
            </a:r>
            <a:r>
              <a:rPr lang="es" sz="15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s" sz="1500" b="1" i="0" u="none" strike="noStrike" cap="none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5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5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5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numerosDouble 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s" sz="15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5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palabras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s" sz="15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5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arrayBoolean 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s" sz="15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</p:txBody>
      </p:sp>
      <p:sp>
        <p:nvSpPr>
          <p:cNvPr id="498" name="Google Shape;498;p40"/>
          <p:cNvSpPr txBox="1"/>
          <p:nvPr/>
        </p:nvSpPr>
        <p:spPr>
          <a:xfrm>
            <a:off x="431063" y="1545769"/>
            <a:ext cx="81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Esta forma es la más común (declarar y crear en una sola línea):</a:t>
            </a:r>
            <a:endParaRPr sz="15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1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1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1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6" name="Google Shape;506;p41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4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09" name="Google Shape;509;p4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41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41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1"/>
          <p:cNvSpPr txBox="1"/>
          <p:nvPr/>
        </p:nvSpPr>
        <p:spPr>
          <a:xfrm>
            <a:off x="438488" y="1224956"/>
            <a:ext cx="4364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" sz="20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Asignar variables</a:t>
            </a:r>
            <a:endParaRPr sz="20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41"/>
          <p:cNvSpPr txBox="1"/>
          <p:nvPr/>
        </p:nvSpPr>
        <p:spPr>
          <a:xfrm>
            <a:off x="475519" y="1843107"/>
            <a:ext cx="7823100" cy="22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 i="0" u="none" strike="noStrike" cap="non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tamaño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0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&lt;dato del tipo declarado&gt;;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1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&lt;dato del tipo declarado&gt;;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2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&lt;dato del tipo declarado&gt;;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3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&lt;dato del tipo declarado&gt;;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n-1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&lt;dato del tipo declarado&gt;;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2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42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42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2" name="Google Shape;522;p42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4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25" name="Google Shape;525;p4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42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4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42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42"/>
          <p:cNvSpPr txBox="1"/>
          <p:nvPr/>
        </p:nvSpPr>
        <p:spPr>
          <a:xfrm>
            <a:off x="438488" y="1224956"/>
            <a:ext cx="4364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" sz="20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Asignar variables</a:t>
            </a:r>
            <a:endParaRPr sz="20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42"/>
          <p:cNvSpPr txBox="1"/>
          <p:nvPr/>
        </p:nvSpPr>
        <p:spPr>
          <a:xfrm>
            <a:off x="720094" y="2020969"/>
            <a:ext cx="3546900" cy="19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-87;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Google Shape;531;p42"/>
          <p:cNvSpPr txBox="1"/>
          <p:nvPr/>
        </p:nvSpPr>
        <p:spPr>
          <a:xfrm>
            <a:off x="4802588" y="2020969"/>
            <a:ext cx="4217100" cy="22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“Java”;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“Python”;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“C++”;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“C#”;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“JavaScript”;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“Rust”;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2" name="Google Shape;532;p42"/>
          <p:cNvSpPr/>
          <p:nvPr/>
        </p:nvSpPr>
        <p:spPr>
          <a:xfrm>
            <a:off x="4440338" y="1808344"/>
            <a:ext cx="21300" cy="2653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1040</Words>
  <Application>Microsoft Office PowerPoint</Application>
  <PresentationFormat>Presentación en pantalla (16:9)</PresentationFormat>
  <Paragraphs>124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Oswald SemiBold</vt:lpstr>
      <vt:lpstr>Calibri</vt:lpstr>
      <vt:lpstr>Arial</vt:lpstr>
      <vt:lpstr>Consolas</vt:lpstr>
      <vt:lpstr>Oswald</vt:lpstr>
      <vt:lpstr>Roboto</vt:lpstr>
      <vt:lpstr>Trebuchet MS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RICARDO  ORTEGA BOLA�OS</cp:lastModifiedBy>
  <cp:revision>3</cp:revision>
  <dcterms:modified xsi:type="dcterms:W3CDTF">2023-10-23T23:29:17Z</dcterms:modified>
</cp:coreProperties>
</file>