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12192000" cy="685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Oswald SemiBold" panose="00000700000000000000" pitchFamily="2" charset="0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84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6" roundtripDataSignature="AMtx7mgz3FbvuBh/dGAVLLYZ6n41Hm6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BACC6"/>
    <a:srgbClr val="8064A2"/>
    <a:srgbClr val="4F81BD"/>
    <a:srgbClr val="C0504D"/>
    <a:srgbClr val="EEECE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17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1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gs" Target="tags/tag1.xml"/><Relationship Id="rId119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andexample.com/block-diagram-of-a-comput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utorialsmate.com/2020/04/block-diagram-of-computer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andexample.com/block-diagram-of-a-comput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utorialsmate.com/2020/04/block-diagram-of-computer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dc4262e295_0_1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604" name="Google Shape;604;g1dc4262e29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dc48a88e2d_0_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624" name="Google Shape;624;g1dc48a88e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dc50864afa_0_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g1dc50864a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dc50864afa_0_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g1dc50864af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dc67c63827_0_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693" name="Google Shape;693;g1dc67c6382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dc67c63827_0_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709" name="Google Shape;709;g1dc67c6382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dc6644bf60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https://www.tutorialandexample.com/block-diagram-of-a-computer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https://www.tutorialsmate.com/2020/04/block-diagram-of-computer.html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727" name="Google Shape;727;g1dc6644b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dc67c63827_0_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https://www.tutorialandexample.com/block-diagram-of-a-computer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https://www.tutorialsmate.com/2020/04/block-diagram-of-computer.html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743" name="Google Shape;743;g1dc67c6382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8" h="252728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5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dc4262e295_0_12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1dc4262e295_0_12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g1dc4262e295_0_12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dc4262e295_0_12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dc4262e295_0_12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11" name="Google Shape;611;g1dc4262e295_0_12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dc4262e295_0_12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3" name="Google Shape;613;g1dc4262e295_0_12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dc4262e295_0_12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g1dc4262e295_0_124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47"/>
          <a:stretch>
            <a:fillRect/>
          </a:stretch>
        </p:blipFill>
        <p:spPr>
          <a:xfrm>
            <a:off x="7022150" y="2701250"/>
            <a:ext cx="4571875" cy="229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1dc4262e295_0_124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8488" y="3062175"/>
            <a:ext cx="1538400" cy="15765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617" name="Google Shape;617;g1dc4262e295_0_124"/>
          <p:cNvSpPr txBox="1"/>
          <p:nvPr/>
        </p:nvSpPr>
        <p:spPr>
          <a:xfrm>
            <a:off x="7347738" y="4999575"/>
            <a:ext cx="392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https://www.goodcore.co.uk/blog/types-of-software/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g1dc4262e295_0_124"/>
          <p:cNvPicPr preferRelativeResize="0"/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88" y="1919575"/>
            <a:ext cx="4169475" cy="4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1dc4262e295_0_124"/>
          <p:cNvSpPr txBox="1"/>
          <p:nvPr/>
        </p:nvSpPr>
        <p:spPr>
          <a:xfrm>
            <a:off x="663738" y="5815825"/>
            <a:ext cx="43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https://img.freepik.com/vector-premium/computadora-hardware-tecnica-moderna-equipos-digitales_109722-624.jpg?w=2000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dc4262e295_0_124"/>
          <p:cNvSpPr txBox="1"/>
          <p:nvPr/>
        </p:nvSpPr>
        <p:spPr>
          <a:xfrm>
            <a:off x="1260138" y="1599850"/>
            <a:ext cx="319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1" name="Google Shape;621;g1dc4262e295_0_124"/>
          <p:cNvSpPr txBox="1"/>
          <p:nvPr/>
        </p:nvSpPr>
        <p:spPr>
          <a:xfrm>
            <a:off x="7708500" y="1599850"/>
            <a:ext cx="319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dc48a88e2d_0_1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dc48a88e2d_0_1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g1dc48a88e2d_0_1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dc48a88e2d_0_1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dc48a88e2d_0_1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31" name="Google Shape;631;g1dc48a88e2d_0_1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dc48a88e2d_0_1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3" name="Google Shape;633;g1dc48a88e2d_0_1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1dc48a88e2d_0_1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g1dc48a88e2d_0_14"/>
          <p:cNvPicPr preferRelativeResize="0"/>
          <p:nvPr/>
        </p:nvPicPr>
        <p:blipFill>
          <a:blip r:embed="rId4">
            <a:alphaModFix amt="3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47"/>
          <a:stretch>
            <a:fillRect/>
          </a:stretch>
        </p:blipFill>
        <p:spPr>
          <a:xfrm>
            <a:off x="7022150" y="2701250"/>
            <a:ext cx="4571875" cy="229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1dc48a88e2d_0_14"/>
          <p:cNvPicPr preferRelativeResize="0"/>
          <p:nvPr/>
        </p:nvPicPr>
        <p:blipFill>
          <a:blip r:embed="rId5">
            <a:alphaModFix amt="3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8488" y="3062175"/>
            <a:ext cx="1538400" cy="15765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637" name="Google Shape;637;g1dc48a88e2d_0_14"/>
          <p:cNvSpPr txBox="1"/>
          <p:nvPr/>
        </p:nvSpPr>
        <p:spPr>
          <a:xfrm>
            <a:off x="7347738" y="4999575"/>
            <a:ext cx="392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https://www.goodcore.co.uk/blog/types-of-software/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g1dc48a88e2d_0_14"/>
          <p:cNvPicPr preferRelativeResize="0"/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88" y="1919575"/>
            <a:ext cx="4169475" cy="4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g1dc48a88e2d_0_14"/>
          <p:cNvSpPr txBox="1"/>
          <p:nvPr/>
        </p:nvSpPr>
        <p:spPr>
          <a:xfrm>
            <a:off x="663738" y="5815825"/>
            <a:ext cx="43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https://img.freepik.com/vector-premium/computadora-hardware-tecnica-moderna-equipos-digitales_109722-624.jpg?w=2000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dc48a88e2d_0_14"/>
          <p:cNvSpPr txBox="1"/>
          <p:nvPr/>
        </p:nvSpPr>
        <p:spPr>
          <a:xfrm>
            <a:off x="1260138" y="1599850"/>
            <a:ext cx="319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1" name="Google Shape;641;g1dc48a88e2d_0_14"/>
          <p:cNvSpPr txBox="1"/>
          <p:nvPr/>
        </p:nvSpPr>
        <p:spPr>
          <a:xfrm>
            <a:off x="7708500" y="1599850"/>
            <a:ext cx="319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g1dc48a88e2d_0_14"/>
          <p:cNvSpPr/>
          <p:nvPr/>
        </p:nvSpPr>
        <p:spPr>
          <a:xfrm>
            <a:off x="9228875" y="3261200"/>
            <a:ext cx="16722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de aplicación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3" name="Google Shape;643;g1dc48a88e2d_0_14"/>
          <p:cNvSpPr/>
          <p:nvPr/>
        </p:nvSpPr>
        <p:spPr>
          <a:xfrm>
            <a:off x="6829238" y="3243200"/>
            <a:ext cx="16722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de sistema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dc50864afa_0_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1dc50864afa_0_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0" name="Google Shape;650;g1dc50864afa_0_3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1dc50864afa_0_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dc50864afa_0_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3" name="Google Shape;653;g1dc50864afa_0_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dc50864afa_0_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5" name="Google Shape;655;g1dc50864afa_0_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1dc50864afa_0_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1dc50864afa_0_3"/>
          <p:cNvSpPr/>
          <p:nvPr/>
        </p:nvSpPr>
        <p:spPr>
          <a:xfrm>
            <a:off x="2022250" y="1725600"/>
            <a:ext cx="1672200" cy="4926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8" name="Google Shape;658;g1dc50864afa_0_3"/>
          <p:cNvSpPr/>
          <p:nvPr/>
        </p:nvSpPr>
        <p:spPr>
          <a:xfrm>
            <a:off x="5118750" y="1725600"/>
            <a:ext cx="1954500" cy="4926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Procesamiento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9" name="Google Shape;659;g1dc50864afa_0_3"/>
          <p:cNvSpPr/>
          <p:nvPr/>
        </p:nvSpPr>
        <p:spPr>
          <a:xfrm>
            <a:off x="8497550" y="1725600"/>
            <a:ext cx="1672200" cy="4926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Salida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g1dc50864afa_0_3"/>
          <p:cNvSpPr/>
          <p:nvPr/>
        </p:nvSpPr>
        <p:spPr>
          <a:xfrm>
            <a:off x="4038950" y="1923900"/>
            <a:ext cx="735300" cy="96000"/>
          </a:xfrm>
          <a:prstGeom prst="rightArrow">
            <a:avLst>
              <a:gd name="adj1" fmla="val 50000"/>
              <a:gd name="adj2" fmla="val 10705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dc50864afa_0_3"/>
          <p:cNvSpPr/>
          <p:nvPr/>
        </p:nvSpPr>
        <p:spPr>
          <a:xfrm>
            <a:off x="7417750" y="1923900"/>
            <a:ext cx="735300" cy="96000"/>
          </a:xfrm>
          <a:prstGeom prst="rightArrow">
            <a:avLst>
              <a:gd name="adj1" fmla="val 50000"/>
              <a:gd name="adj2" fmla="val 10705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dc50864afa_0_3"/>
          <p:cNvSpPr/>
          <p:nvPr/>
        </p:nvSpPr>
        <p:spPr>
          <a:xfrm>
            <a:off x="2022775" y="2559450"/>
            <a:ext cx="1672200" cy="11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Imagenes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Sonidos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Movimientos del mouse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g1dc50864afa_0_3"/>
          <p:cNvSpPr/>
          <p:nvPr/>
        </p:nvSpPr>
        <p:spPr>
          <a:xfrm>
            <a:off x="4925250" y="2559450"/>
            <a:ext cx="2341500" cy="11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Unidad Central de Procesamiento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Unidad de Procesamiento Gráfico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4" name="Google Shape;664;g1dc50864afa_0_3"/>
          <p:cNvSpPr/>
          <p:nvPr/>
        </p:nvSpPr>
        <p:spPr>
          <a:xfrm>
            <a:off x="8497025" y="2554113"/>
            <a:ext cx="1672200" cy="11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dc50864afa_0_3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1dc50864afa_0_3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g1dc50864afa_0_32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g1dc50864afa_0_3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dc50864afa_0_3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4" name="Google Shape;674;g1dc50864afa_0_3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dc50864afa_0_3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6" name="Google Shape;676;g1dc50864afa_0_3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dc50864afa_0_3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1dc50864afa_0_32"/>
          <p:cNvSpPr/>
          <p:nvPr/>
        </p:nvSpPr>
        <p:spPr>
          <a:xfrm>
            <a:off x="2022250" y="1725600"/>
            <a:ext cx="1672200" cy="4926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9" name="Google Shape;679;g1dc50864afa_0_32"/>
          <p:cNvSpPr/>
          <p:nvPr/>
        </p:nvSpPr>
        <p:spPr>
          <a:xfrm>
            <a:off x="5118750" y="1725600"/>
            <a:ext cx="1954500" cy="4926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Procesamiento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0" name="Google Shape;680;g1dc50864afa_0_32"/>
          <p:cNvSpPr/>
          <p:nvPr/>
        </p:nvSpPr>
        <p:spPr>
          <a:xfrm>
            <a:off x="8497550" y="1725600"/>
            <a:ext cx="1672200" cy="4926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Salida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1" name="Google Shape;681;g1dc50864afa_0_32"/>
          <p:cNvSpPr/>
          <p:nvPr/>
        </p:nvSpPr>
        <p:spPr>
          <a:xfrm>
            <a:off x="4038950" y="1923900"/>
            <a:ext cx="735300" cy="96000"/>
          </a:xfrm>
          <a:prstGeom prst="rightArrow">
            <a:avLst>
              <a:gd name="adj1" fmla="val 50000"/>
              <a:gd name="adj2" fmla="val 10705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dc50864afa_0_32"/>
          <p:cNvSpPr/>
          <p:nvPr/>
        </p:nvSpPr>
        <p:spPr>
          <a:xfrm>
            <a:off x="7417750" y="1923900"/>
            <a:ext cx="735300" cy="96000"/>
          </a:xfrm>
          <a:prstGeom prst="rightArrow">
            <a:avLst>
              <a:gd name="adj1" fmla="val 50000"/>
              <a:gd name="adj2" fmla="val 10705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dc50864afa_0_32"/>
          <p:cNvSpPr/>
          <p:nvPr/>
        </p:nvSpPr>
        <p:spPr>
          <a:xfrm>
            <a:off x="2022775" y="2559450"/>
            <a:ext cx="1672200" cy="11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Imagenes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Sonidos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Movimientos del mouse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4" name="Google Shape;684;g1dc50864afa_0_32"/>
          <p:cNvSpPr/>
          <p:nvPr/>
        </p:nvSpPr>
        <p:spPr>
          <a:xfrm>
            <a:off x="4925250" y="2559450"/>
            <a:ext cx="2341500" cy="11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Unidad Central de Procesamiento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Unidad de Procesamiento Gráfico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5" name="Google Shape;685;g1dc50864afa_0_32"/>
          <p:cNvSpPr/>
          <p:nvPr/>
        </p:nvSpPr>
        <p:spPr>
          <a:xfrm>
            <a:off x="8497025" y="2554113"/>
            <a:ext cx="1672200" cy="11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6" name="Google Shape;686;g1dc50864afa_0_32"/>
          <p:cNvSpPr/>
          <p:nvPr/>
        </p:nvSpPr>
        <p:spPr>
          <a:xfrm>
            <a:off x="3310554" y="4572000"/>
            <a:ext cx="21921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Memoria de Acceso Aleatorio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7" name="Google Shape;687;g1dc50864afa_0_32"/>
          <p:cNvSpPr/>
          <p:nvPr/>
        </p:nvSpPr>
        <p:spPr>
          <a:xfrm>
            <a:off x="6689350" y="5332038"/>
            <a:ext cx="2192100" cy="5106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objeto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8" name="Google Shape;688;g1dc50864afa_0_32"/>
          <p:cNvSpPr/>
          <p:nvPr/>
        </p:nvSpPr>
        <p:spPr>
          <a:xfrm rot="5400000">
            <a:off x="7472700" y="4916388"/>
            <a:ext cx="735300" cy="96000"/>
          </a:xfrm>
          <a:prstGeom prst="rightArrow">
            <a:avLst>
              <a:gd name="adj1" fmla="val 50000"/>
              <a:gd name="adj2" fmla="val 10705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dc50864afa_0_32"/>
          <p:cNvSpPr/>
          <p:nvPr/>
        </p:nvSpPr>
        <p:spPr>
          <a:xfrm>
            <a:off x="6689350" y="4403863"/>
            <a:ext cx="2192100" cy="5370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fuente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0" name="Google Shape;690;g1dc50864afa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500" y="4441800"/>
            <a:ext cx="1350612" cy="1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dc67c63827_0_8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dc67c63827_0_8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g1dc67c63827_0_88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1dc67c63827_0_8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dc67c63827_0_8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0" name="Google Shape;700;g1dc67c63827_0_8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dc67c63827_0_8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2" name="Google Shape;702;g1dc67c63827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800" y="2625988"/>
            <a:ext cx="7488874" cy="38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1dc67c63827_0_8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1dc67c63827_0_8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1dc67c63827_0_88"/>
          <p:cNvSpPr txBox="1">
            <a:spLocks noGrp="1"/>
          </p:cNvSpPr>
          <p:nvPr>
            <p:ph type="title"/>
          </p:nvPr>
        </p:nvSpPr>
        <p:spPr>
          <a:xfrm>
            <a:off x="741850" y="1563550"/>
            <a:ext cx="7016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500"/>
              <a:t>Random Access Memory (RAM)</a:t>
            </a:r>
            <a:endParaRPr sz="2500"/>
          </a:p>
        </p:txBody>
      </p:sp>
      <p:sp>
        <p:nvSpPr>
          <p:cNvPr id="706" name="Google Shape;706;g1dc67c63827_0_88"/>
          <p:cNvSpPr txBox="1"/>
          <p:nvPr/>
        </p:nvSpPr>
        <p:spPr>
          <a:xfrm>
            <a:off x="741850" y="2133400"/>
            <a:ext cx="288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Representación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dc67c63827_0_6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1dc67c63827_0_6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3" name="Google Shape;713;g1dc67c63827_0_6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1dc67c63827_0_6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dc67c63827_0_6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16" name="Google Shape;716;g1dc67c63827_0_6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dc67c63827_0_6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8" name="Google Shape;718;g1dc67c63827_0_6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1dc67c63827_0_6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g1dc67c63827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75" y="3319688"/>
            <a:ext cx="4147550" cy="21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1dc67c63827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300" y="2311249"/>
            <a:ext cx="6233250" cy="3783557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1dc67c63827_0_60"/>
          <p:cNvSpPr txBox="1">
            <a:spLocks noGrp="1"/>
          </p:cNvSpPr>
          <p:nvPr>
            <p:ph type="title"/>
          </p:nvPr>
        </p:nvSpPr>
        <p:spPr>
          <a:xfrm>
            <a:off x="741850" y="1563550"/>
            <a:ext cx="7016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500"/>
              <a:t>Random Access Memory (RAM)</a:t>
            </a:r>
            <a:endParaRPr sz="2500"/>
          </a:p>
        </p:txBody>
      </p:sp>
      <p:sp>
        <p:nvSpPr>
          <p:cNvPr id="723" name="Google Shape;723;g1dc67c63827_0_60"/>
          <p:cNvSpPr txBox="1"/>
          <p:nvPr/>
        </p:nvSpPr>
        <p:spPr>
          <a:xfrm>
            <a:off x="741850" y="2133400"/>
            <a:ext cx="288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Representación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4" name="Google Shape;724;g1dc67c63827_0_60"/>
          <p:cNvSpPr txBox="1"/>
          <p:nvPr/>
        </p:nvSpPr>
        <p:spPr>
          <a:xfrm>
            <a:off x="5311300" y="6094800"/>
            <a:ext cx="563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https://math.hws.edu/eck/cs124/javanotes7/c1/s1.html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dc6644bf60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dc6644bf60_0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1" name="Google Shape;731;g1dc6644bf60_0_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1dc6644bf60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1dc6644bf60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34" name="Google Shape;734;g1dc6644bf60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1dc6644bf60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6" name="Google Shape;736;g1dc6644bf60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dc6644bf60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g1dc6644bf6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550" y="3926300"/>
            <a:ext cx="2683825" cy="14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g1dc6644bf60_0_0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525" y="789175"/>
            <a:ext cx="7772959" cy="60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1dc6644bf60_0_0"/>
          <p:cNvSpPr txBox="1">
            <a:spLocks noGrp="1"/>
          </p:cNvSpPr>
          <p:nvPr>
            <p:ph type="title"/>
          </p:nvPr>
        </p:nvSpPr>
        <p:spPr>
          <a:xfrm>
            <a:off x="603300" y="3239938"/>
            <a:ext cx="28257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500"/>
              <a:t>Diagrama de Funcionamiento de un computador</a:t>
            </a:r>
            <a:endParaRPr sz="25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dc67c63827_0_4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1dc67c63827_0_4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g1dc67c63827_0_42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g1dc67c63827_0_4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dc67c63827_0_4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0" name="Google Shape;750;g1dc67c63827_0_4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1dc67c63827_0_4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2" name="Google Shape;752;g1dc67c63827_0_4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g1dc67c63827_0_4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1dc67c63827_0_42"/>
          <p:cNvSpPr txBox="1">
            <a:spLocks noGrp="1"/>
          </p:cNvSpPr>
          <p:nvPr>
            <p:ph type="title"/>
          </p:nvPr>
        </p:nvSpPr>
        <p:spPr>
          <a:xfrm>
            <a:off x="693300" y="1599850"/>
            <a:ext cx="5873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500"/>
              <a:t>Unidades de medida de memoria</a:t>
            </a:r>
            <a:endParaRPr sz="2500"/>
          </a:p>
        </p:txBody>
      </p:sp>
      <p:pic>
        <p:nvPicPr>
          <p:cNvPr id="755" name="Google Shape;755;g1dc67c63827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51" y="2374475"/>
            <a:ext cx="11303299" cy="28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288</Words>
  <Application>Microsoft Office PowerPoint</Application>
  <PresentationFormat>Panorámica</PresentationFormat>
  <Paragraphs>62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Oswald</vt:lpstr>
      <vt:lpstr>Trebuchet MS</vt:lpstr>
      <vt:lpstr>Calibri</vt:lpstr>
      <vt:lpstr>Arial</vt:lpstr>
      <vt:lpstr>Oswald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Random Access Memory (RAM)</vt:lpstr>
      <vt:lpstr>Random Access Memory (RAM)</vt:lpstr>
      <vt:lpstr>Diagrama de Funcionamiento de un computador</vt:lpstr>
      <vt:lpstr>Unidades de medida de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4</cp:revision>
  <dcterms:created xsi:type="dcterms:W3CDTF">2022-07-17T16:15:25Z</dcterms:created>
  <dcterms:modified xsi:type="dcterms:W3CDTF">2023-08-23T03:22:35Z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