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7"/>
  </p:notesMasterIdLst>
  <p:sldIdLst>
    <p:sldId id="285" r:id="rId2"/>
    <p:sldId id="286" r:id="rId3"/>
    <p:sldId id="287" r:id="rId4"/>
    <p:sldId id="288" r:id="rId5"/>
    <p:sldId id="289" r:id="rId6"/>
  </p:sldIdLst>
  <p:sldSz cx="12192000" cy="6858000"/>
  <p:notesSz cx="12192000" cy="6858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Oswald SemiBold" panose="00000700000000000000" pitchFamily="2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84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6" roundtripDataSignature="AMtx7mgz3FbvuBh/dGAVLLYZ6n41Hm6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BACC6"/>
    <a:srgbClr val="8064A2"/>
    <a:srgbClr val="4F81BD"/>
    <a:srgbClr val="C0504D"/>
    <a:srgbClr val="EEEC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117" Type="http://schemas.openxmlformats.org/officeDocument/2006/relationships/presProps" Target="presProps.xml"/><Relationship Id="rId3" Type="http://schemas.openxmlformats.org/officeDocument/2006/relationships/slide" Target="slides/slide2.xml"/><Relationship Id="rId120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11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19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-level_programming_languag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ceptobasicodecomputacion.weebly.com/lenguaje-de-alto-medio-y-bajo-nivel.html" TargetMode="External"/><Relationship Id="rId5" Type="http://schemas.openxmlformats.org/officeDocument/2006/relationships/hyperlink" Target="https://www.clasesdeinformaticaweb.com/entornos-de-desarrollo-de-software/lenguajes-de-programacion-evolucion-y-clasificacion/" TargetMode="External"/><Relationship Id="rId4" Type="http://schemas.openxmlformats.org/officeDocument/2006/relationships/hyperlink" Target="https://es.wikipedia.org/wiki/Lenguaje_de_bajo_nive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-level_programming_langu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ceptobasicodecomputacion.weebly.com/lenguaje-de-alto-medio-y-bajo-nivel.html" TargetMode="External"/><Relationship Id="rId5" Type="http://schemas.openxmlformats.org/officeDocument/2006/relationships/hyperlink" Target="https://www.clasesdeinformaticaweb.com/entornos-de-desarrollo-de-software/lenguajes-de-programacion-evolucion-y-clasificacion/" TargetMode="External"/><Relationship Id="rId4" Type="http://schemas.openxmlformats.org/officeDocument/2006/relationships/hyperlink" Target="https://es.wikipedia.org/wiki/Lenguaje_de_bajo_nive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-level_programming_languag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ceptobasicodecomputacion.weebly.com/lenguaje-de-alto-medio-y-bajo-nivel.html" TargetMode="External"/><Relationship Id="rId5" Type="http://schemas.openxmlformats.org/officeDocument/2006/relationships/hyperlink" Target="https://www.clasesdeinformaticaweb.com/entornos-de-desarrollo-de-software/lenguajes-de-programacion-evolucion-y-clasificacion/" TargetMode="External"/><Relationship Id="rId4" Type="http://schemas.openxmlformats.org/officeDocument/2006/relationships/hyperlink" Target="https://es.wikipedia.org/wiki/Lenguaje_de_bajo_nive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-level_programming_langu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ceptobasicodecomputacion.weebly.com/lenguaje-de-alto-medio-y-bajo-nivel.html" TargetMode="External"/><Relationship Id="rId5" Type="http://schemas.openxmlformats.org/officeDocument/2006/relationships/hyperlink" Target="https://www.clasesdeinformaticaweb.com/entornos-de-desarrollo-de-software/lenguajes-de-programacion-evolucion-y-clasificacion/" TargetMode="External"/><Relationship Id="rId4" Type="http://schemas.openxmlformats.org/officeDocument/2006/relationships/hyperlink" Target="https://es.wikipedia.org/wiki/Lenguaje_de_bajo_niv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dc50864afa_0_2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https://en.wikipedia.org/wiki/Low-level_programming_language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https://es.wikipedia.org/wiki/Lenguaje_de_bajo_nivel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https://www.clasesdeinformaticaweb.com/entornos-de-desarrollo-de-software/lenguajes-de-programacion-evolucion-y-clasificacion/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https://conceptobasicodecomputacion.weebly.com/lenguaje-de-alto-medio-y-bajo-nivel.html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860" name="Google Shape;860;g1dc50864af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dc50864afa_0_17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https://en.wikipedia.org/wiki/Low-level_programming_language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https://es.wikipedia.org/wiki/Lenguaje_de_bajo_nivel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https://www.clasesdeinformaticaweb.com/entornos-de-desarrollo-de-software/lenguajes-de-programacion-evolucion-y-clasificacion/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https://conceptobasicodecomputacion.weebly.com/lenguaje-de-alto-medio-y-bajo-nivel.html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879" name="Google Shape;879;g1dc50864af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dc50864afa_0_2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https://en.wikipedia.org/wiki/Low-level_programming_language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https://es.wikipedia.org/wiki/Lenguaje_de_bajo_nivel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https://www.clasesdeinformaticaweb.com/entornos-de-desarrollo-de-software/lenguajes-de-programacion-evolucion-y-clasificacion/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https://conceptobasicodecomputacion.weebly.com/lenguaje-de-alto-medio-y-bajo-nivel.html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903" name="Google Shape;903;g1dc50864af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dc50864afa_0_2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https://en.wikipedia.org/wiki/Low-level_programming_language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https://es.wikipedia.org/wiki/Lenguaje_de_bajo_nivel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https://www.clasesdeinformaticaweb.com/entornos-de-desarrollo-de-software/lenguajes-de-programacion-evolucion-y-clasificacion/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https://conceptobasicodecomputacion.weebly.com/lenguaje-de-alto-medio-y-bajo-nivel.html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934" name="Google Shape;934;g1dc50864af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06494857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g206494857a6_0_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8" h="252728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4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dc50864afa_0_22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1dc50864afa_0_22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4" name="Google Shape;864;g1dc50864afa_0_229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1dc50864afa_0_22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dc50864afa_0_22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7" name="Google Shape;867;g1dc50864afa_0_22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dc50864afa_0_22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lenguajes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9" name="Google Shape;869;g1dc50864afa_0_22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g1dc50864afa_0_22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g1dc50864afa_0_229"/>
          <p:cNvSpPr/>
          <p:nvPr/>
        </p:nvSpPr>
        <p:spPr>
          <a:xfrm>
            <a:off x="1655625" y="3034200"/>
            <a:ext cx="2313600" cy="3200400"/>
          </a:xfrm>
          <a:prstGeom prst="rect">
            <a:avLst/>
          </a:prstGeom>
          <a:solidFill>
            <a:srgbClr val="88D4AB"/>
          </a:solidFill>
          <a:ln w="9525" cap="flat" cmpd="sng">
            <a:solidFill>
              <a:srgbClr val="67B9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dc50864afa_0_229"/>
          <p:cNvSpPr txBox="1"/>
          <p:nvPr/>
        </p:nvSpPr>
        <p:spPr>
          <a:xfrm>
            <a:off x="1773375" y="3044250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bajo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3" name="Google Shape;873;g1dc50864afa_0_229"/>
          <p:cNvSpPr txBox="1"/>
          <p:nvPr/>
        </p:nvSpPr>
        <p:spPr>
          <a:xfrm>
            <a:off x="1655650" y="3887425"/>
            <a:ext cx="2313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“Sus instrucciones ejercen un control directo sobre el hardware y están condicionados por la estructura física de las computadoras que lo soportan”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4" name="Google Shape;874;g1dc50864afa_0_229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61" y="4426722"/>
            <a:ext cx="1199299" cy="1199328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g1dc50864afa_0_229"/>
          <p:cNvSpPr txBox="1"/>
          <p:nvPr/>
        </p:nvSpPr>
        <p:spPr>
          <a:xfrm>
            <a:off x="167024" y="3612150"/>
            <a:ext cx="148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máquina o ensamblador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6" name="Google Shape;876;g1dc50864afa_0_229"/>
          <p:cNvSpPr txBox="1">
            <a:spLocks noGrp="1"/>
          </p:cNvSpPr>
          <p:nvPr>
            <p:ph type="title"/>
          </p:nvPr>
        </p:nvSpPr>
        <p:spPr>
          <a:xfrm>
            <a:off x="4683150" y="993700"/>
            <a:ext cx="282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200"/>
              <a:t>Nivel de Abstracción</a:t>
            </a:r>
            <a:endParaRPr sz="2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dc50864afa_0_17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1dc50864afa_0_17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g1dc50864afa_0_171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g1dc50864afa_0_17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1dc50864afa_0_17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86" name="Google Shape;886;g1dc50864afa_0_17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1dc50864afa_0_17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lenguajes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8" name="Google Shape;888;g1dc50864afa_0_17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1dc50864afa_0_17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dc50864afa_0_171"/>
          <p:cNvSpPr/>
          <p:nvPr/>
        </p:nvSpPr>
        <p:spPr>
          <a:xfrm>
            <a:off x="1655625" y="3034200"/>
            <a:ext cx="2313600" cy="3200400"/>
          </a:xfrm>
          <a:prstGeom prst="rect">
            <a:avLst/>
          </a:prstGeom>
          <a:solidFill>
            <a:srgbClr val="88D4AB"/>
          </a:solidFill>
          <a:ln w="9525" cap="flat" cmpd="sng">
            <a:solidFill>
              <a:srgbClr val="67B9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dc50864afa_0_171"/>
          <p:cNvSpPr/>
          <p:nvPr/>
        </p:nvSpPr>
        <p:spPr>
          <a:xfrm>
            <a:off x="5516627" y="2338525"/>
            <a:ext cx="2313600" cy="3906900"/>
          </a:xfrm>
          <a:prstGeom prst="rect">
            <a:avLst/>
          </a:prstGeom>
          <a:solidFill>
            <a:srgbClr val="67B99A"/>
          </a:solidFill>
          <a:ln w="9525" cap="flat" cmpd="sng">
            <a:solidFill>
              <a:srgbClr val="67B9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1dc50864afa_0_171"/>
          <p:cNvSpPr txBox="1"/>
          <p:nvPr/>
        </p:nvSpPr>
        <p:spPr>
          <a:xfrm>
            <a:off x="1773375" y="3044250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bajo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3" name="Google Shape;893;g1dc50864afa_0_171"/>
          <p:cNvSpPr txBox="1"/>
          <p:nvPr/>
        </p:nvSpPr>
        <p:spPr>
          <a:xfrm>
            <a:off x="5634375" y="2477038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medio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4" name="Google Shape;894;g1dc50864afa_0_171"/>
          <p:cNvSpPr txBox="1"/>
          <p:nvPr/>
        </p:nvSpPr>
        <p:spPr>
          <a:xfrm>
            <a:off x="1655650" y="3887425"/>
            <a:ext cx="2313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“Sus instrucciones ejercen un control directo sobre el hardware y están condicionados por la estructura física de las computadoras que lo soportan”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5" name="Google Shape;895;g1dc50864afa_0_171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61" y="4426722"/>
            <a:ext cx="1199299" cy="1199328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g1dc50864afa_0_171"/>
          <p:cNvSpPr txBox="1"/>
          <p:nvPr/>
        </p:nvSpPr>
        <p:spPr>
          <a:xfrm>
            <a:off x="167024" y="3612150"/>
            <a:ext cx="148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máquina o ensamblador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7" name="Google Shape;897;g1dc50864afa_0_171"/>
          <p:cNvSpPr txBox="1"/>
          <p:nvPr/>
        </p:nvSpPr>
        <p:spPr>
          <a:xfrm>
            <a:off x="5516625" y="3302100"/>
            <a:ext cx="2313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“Pertenecen a la segunda generación y permiten ciertos manejos de bajo nivel. Dependen de literales en ensamblador (tiene que ser traducido al lenguaje máquina)”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8" name="Google Shape;898;g1dc50864afa_0_171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0" y="4569549"/>
            <a:ext cx="769501" cy="84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g1dc50864afa_0_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8187" y="3515100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g1dc50864afa_0_171"/>
          <p:cNvSpPr txBox="1">
            <a:spLocks noGrp="1"/>
          </p:cNvSpPr>
          <p:nvPr>
            <p:ph type="title"/>
          </p:nvPr>
        </p:nvSpPr>
        <p:spPr>
          <a:xfrm>
            <a:off x="4683150" y="993700"/>
            <a:ext cx="282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200"/>
              <a:t>Nivel de Abstracción</a:t>
            </a:r>
            <a:endParaRPr sz="2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dc50864afa_0_20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dc50864afa_0_20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7" name="Google Shape;907;g1dc50864afa_0_20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g1dc50864afa_0_20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dc50864afa_0_20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0" name="Google Shape;910;g1dc50864afa_0_20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dc50864afa_0_20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lenguajes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2" name="Google Shape;912;g1dc50864afa_0_20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1dc50864afa_0_20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dc50864afa_0_200"/>
          <p:cNvSpPr/>
          <p:nvPr/>
        </p:nvSpPr>
        <p:spPr>
          <a:xfrm>
            <a:off x="1655625" y="3034200"/>
            <a:ext cx="2313600" cy="3200400"/>
          </a:xfrm>
          <a:prstGeom prst="rect">
            <a:avLst/>
          </a:prstGeom>
          <a:solidFill>
            <a:srgbClr val="88D4AB"/>
          </a:solidFill>
          <a:ln w="9525" cap="flat" cmpd="sng">
            <a:solidFill>
              <a:srgbClr val="67B9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dc50864afa_0_200"/>
          <p:cNvSpPr/>
          <p:nvPr/>
        </p:nvSpPr>
        <p:spPr>
          <a:xfrm>
            <a:off x="5516627" y="2338525"/>
            <a:ext cx="2313600" cy="3906900"/>
          </a:xfrm>
          <a:prstGeom prst="rect">
            <a:avLst/>
          </a:prstGeom>
          <a:solidFill>
            <a:srgbClr val="67B99A"/>
          </a:solidFill>
          <a:ln w="9525" cap="flat" cmpd="sng">
            <a:solidFill>
              <a:srgbClr val="67B9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dc50864afa_0_200"/>
          <p:cNvSpPr/>
          <p:nvPr/>
        </p:nvSpPr>
        <p:spPr>
          <a:xfrm>
            <a:off x="9213300" y="1440900"/>
            <a:ext cx="2313600" cy="4793700"/>
          </a:xfrm>
          <a:prstGeom prst="rect">
            <a:avLst/>
          </a:prstGeom>
          <a:solidFill>
            <a:srgbClr val="469D89"/>
          </a:solidFill>
          <a:ln w="9525" cap="flat" cmpd="sng">
            <a:solidFill>
              <a:srgbClr val="469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1dc50864afa_0_200"/>
          <p:cNvSpPr txBox="1"/>
          <p:nvPr/>
        </p:nvSpPr>
        <p:spPr>
          <a:xfrm>
            <a:off x="1773375" y="3044250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bajo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8" name="Google Shape;918;g1dc50864afa_0_200"/>
          <p:cNvSpPr txBox="1"/>
          <p:nvPr/>
        </p:nvSpPr>
        <p:spPr>
          <a:xfrm>
            <a:off x="5634375" y="2477038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medio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9" name="Google Shape;919;g1dc50864afa_0_200"/>
          <p:cNvSpPr txBox="1"/>
          <p:nvPr/>
        </p:nvSpPr>
        <p:spPr>
          <a:xfrm>
            <a:off x="9331050" y="1569025"/>
            <a:ext cx="20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alto nivel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0" name="Google Shape;920;g1dc50864afa_0_200"/>
          <p:cNvSpPr txBox="1"/>
          <p:nvPr/>
        </p:nvSpPr>
        <p:spPr>
          <a:xfrm>
            <a:off x="1655650" y="3887425"/>
            <a:ext cx="2313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“Sus instrucciones ejercen un control directo sobre el hardware y están condicionados por la estructura física de las computadoras que lo soportan”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1" name="Google Shape;921;g1dc50864afa_0_200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61" y="4426722"/>
            <a:ext cx="1199299" cy="1199328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g1dc50864afa_0_200"/>
          <p:cNvSpPr txBox="1"/>
          <p:nvPr/>
        </p:nvSpPr>
        <p:spPr>
          <a:xfrm>
            <a:off x="167024" y="3612150"/>
            <a:ext cx="148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 de máquina o ensamblador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3" name="Google Shape;923;g1dc50864afa_0_200"/>
          <p:cNvSpPr txBox="1"/>
          <p:nvPr/>
        </p:nvSpPr>
        <p:spPr>
          <a:xfrm>
            <a:off x="5516625" y="3302100"/>
            <a:ext cx="2313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“Pertenecen a la segunda generación y permiten ciertos manejos de bajo nivel. Dependen de literales en ensamblador (tiene que ser traducido al lenguaje máquina)”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4" name="Google Shape;924;g1dc50864afa_0_200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0" y="4569549"/>
            <a:ext cx="769501" cy="84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g1dc50864afa_0_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8187" y="3515100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g1dc50864afa_0_200"/>
          <p:cNvSpPr txBox="1"/>
          <p:nvPr/>
        </p:nvSpPr>
        <p:spPr>
          <a:xfrm>
            <a:off x="9213300" y="2563050"/>
            <a:ext cx="23136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“Se aproxima más al lenguaje natural humano, por lo que su forma de programar es mucho más entendible e intuitiva. Permite escribir un código válido para diversas máquinas o sistemas operativos” </a:t>
            </a:r>
            <a:endParaRPr sz="1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7" name="Google Shape;927;g1dc50864afa_0_200"/>
          <p:cNvPicPr preferRelativeResize="0"/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6292" y="2060600"/>
            <a:ext cx="1070933" cy="10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g1dc50864afa_0_200"/>
          <p:cNvPicPr preferRelativeResize="0"/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475" y="3112195"/>
            <a:ext cx="769499" cy="76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g1dc50864afa_0_200"/>
          <p:cNvPicPr preferRelativeResize="0"/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25" y="4178326"/>
            <a:ext cx="684681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g1dc50864afa_0_200"/>
          <p:cNvPicPr preferRelativeResize="0"/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6075" y="5246500"/>
            <a:ext cx="911375" cy="4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dc50864afa_0_200"/>
          <p:cNvSpPr txBox="1">
            <a:spLocks noGrp="1"/>
          </p:cNvSpPr>
          <p:nvPr>
            <p:ph type="title"/>
          </p:nvPr>
        </p:nvSpPr>
        <p:spPr>
          <a:xfrm>
            <a:off x="4683150" y="993700"/>
            <a:ext cx="282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200"/>
              <a:t>Nivel de Abstracción</a:t>
            </a:r>
            <a:endParaRPr sz="2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dc50864afa_0_25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1dc50864afa_0_25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g1dc50864afa_0_252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1dc50864afa_0_25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1dc50864afa_0_25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41" name="Google Shape;941;g1dc50864afa_0_25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1dc50864afa_0_25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lenguajes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3" name="Google Shape;943;g1dc50864afa_0_25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1dc50864afa_0_25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1dc50864afa_0_252"/>
          <p:cNvSpPr txBox="1"/>
          <p:nvPr/>
        </p:nvSpPr>
        <p:spPr>
          <a:xfrm>
            <a:off x="1086225" y="3010250"/>
            <a:ext cx="97065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Los lenguajes de programación también se pueden clasificar según su:</a:t>
            </a:r>
            <a:endParaRPr sz="20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50000"/>
              </a:lnSpc>
              <a:spcBef>
                <a:spcPts val="1400"/>
              </a:spcBef>
              <a:spcAft>
                <a:spcPct val="0"/>
              </a:spcAft>
              <a:buClr>
                <a:srgbClr val="111111"/>
              </a:buClr>
              <a:buSzPts val="2000"/>
              <a:buFont typeface="Trebuchet MS"/>
              <a:buChar char="●"/>
            </a:pPr>
            <a:r>
              <a:rPr lang="en-US" sz="20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Forma de ejecución: </a:t>
            </a:r>
            <a:r>
              <a:rPr lang="en-US" sz="20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compilados, interpretados.</a:t>
            </a:r>
            <a:endParaRPr sz="20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111111"/>
              </a:buClr>
              <a:buSzPts val="2000"/>
              <a:buFont typeface="Trebuchet MS"/>
              <a:buChar char="●"/>
            </a:pPr>
            <a:r>
              <a:rPr lang="en-US" sz="20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Paradigma de programación:</a:t>
            </a:r>
            <a:r>
              <a:rPr lang="en-US" sz="20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imperativos, declarativos, procedimentales, orientados a objetos, funcionales, lógicos.</a:t>
            </a:r>
            <a:endParaRPr sz="20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6" name="Google Shape;946;g1dc50864afa_0_252"/>
          <p:cNvSpPr txBox="1">
            <a:spLocks noGrp="1"/>
          </p:cNvSpPr>
          <p:nvPr>
            <p:ph type="title"/>
          </p:nvPr>
        </p:nvSpPr>
        <p:spPr>
          <a:xfrm>
            <a:off x="1086225" y="2098975"/>
            <a:ext cx="970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500"/>
              <a:t>Otras clasificaciones</a:t>
            </a:r>
            <a:endParaRPr sz="35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06494857a6_0_41"/>
          <p:cNvSpPr txBox="1">
            <a:spLocks noGrp="1"/>
          </p:cNvSpPr>
          <p:nvPr>
            <p:ph type="title"/>
          </p:nvPr>
        </p:nvSpPr>
        <p:spPr>
          <a:xfrm>
            <a:off x="355547" y="1183350"/>
            <a:ext cx="7710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/>
              <a:t>Pausa activa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/>
              <a:t>¿cuales son hardware o software?</a:t>
            </a:r>
            <a:endParaRPr/>
          </a:p>
        </p:txBody>
      </p:sp>
      <p:pic>
        <p:nvPicPr>
          <p:cNvPr id="952" name="Google Shape;952;g206494857a6_0_41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550" y="4572000"/>
            <a:ext cx="3105150" cy="19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g206494857a6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1975" y="2470075"/>
            <a:ext cx="1899650" cy="10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206494857a6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275" y="4209512"/>
            <a:ext cx="3105151" cy="227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206494857a6_0_41"/>
          <p:cNvPicPr preferRelativeResize="0"/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100" y="4054299"/>
            <a:ext cx="1035399" cy="10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g206494857a6_0_41"/>
          <p:cNvPicPr preferRelativeResize="0"/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50" y="3365025"/>
            <a:ext cx="1993400" cy="15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g206494857a6_0_41"/>
          <p:cNvPicPr preferRelativeResize="0"/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838" y="3266288"/>
            <a:ext cx="1495149" cy="12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g206494857a6_0_41"/>
          <p:cNvPicPr preferRelativeResize="0"/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2524" y="2470063"/>
            <a:ext cx="1438132" cy="1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g206494857a6_0_41"/>
          <p:cNvPicPr preferRelativeResize="0"/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074" y="994525"/>
            <a:ext cx="1647362" cy="12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206494857a6_0_41"/>
          <p:cNvSpPr/>
          <p:nvPr/>
        </p:nvSpPr>
        <p:spPr>
          <a:xfrm>
            <a:off x="0" y="0"/>
            <a:ext cx="5949300" cy="115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g206494857a6_0_41"/>
          <p:cNvPicPr preferRelativeResize="0"/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g206494857a6_0_4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206494857a6_0_4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4" name="Google Shape;964;g206494857a6_0_4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06494857a6_0_4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g206494857a6_0_4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532</Words>
  <Application>Microsoft Office PowerPoint</Application>
  <PresentationFormat>Panorámica</PresentationFormat>
  <Paragraphs>53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Oswald</vt:lpstr>
      <vt:lpstr>Trebuchet MS</vt:lpstr>
      <vt:lpstr>Calibri</vt:lpstr>
      <vt:lpstr>Arial</vt:lpstr>
      <vt:lpstr>Oswald SemiBold</vt:lpstr>
      <vt:lpstr>Office Theme</vt:lpstr>
      <vt:lpstr>Nivel de Abstracción</vt:lpstr>
      <vt:lpstr>Nivel de Abstracción</vt:lpstr>
      <vt:lpstr>Nivel de Abstracción</vt:lpstr>
      <vt:lpstr>Otras clasificaciones</vt:lpstr>
      <vt:lpstr>Pausa activa ¿cuales son hardware o software?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4</cp:revision>
  <dcterms:created xsi:type="dcterms:W3CDTF">2022-07-17T16:15:25Z</dcterms:created>
  <dcterms:modified xsi:type="dcterms:W3CDTF">2023-08-23T03:25:06Z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