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17"/>
  </p:notes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Lst>
  <p:sldSz cx="12192000" cy="6858000"/>
  <p:notesSz cx="12192000" cy="6858000"/>
  <p:embeddedFontLst>
    <p:embeddedFont>
      <p:font typeface="Calibri" panose="020F0502020204030204" pitchFamily="34" charset="0"/>
      <p:regular r:id="rId18"/>
      <p:bold r:id="rId19"/>
      <p:italic r:id="rId20"/>
      <p:boldItalic r:id="rId21"/>
    </p:embeddedFont>
    <p:embeddedFont>
      <p:font typeface="Oswald" panose="00000500000000000000" pitchFamily="2" charset="0"/>
      <p:regular r:id="rId22"/>
      <p:bold r:id="rId23"/>
    </p:embeddedFont>
    <p:embeddedFont>
      <p:font typeface="Oswald SemiBold" panose="00000700000000000000" pitchFamily="2" charset="0"/>
      <p:regular r:id="rId24"/>
      <p:bold r:id="rId25"/>
    </p:embeddedFont>
    <p:embeddedFont>
      <p:font typeface="Trebuchet MS" panose="020B0603020202020204" pitchFamily="34" charset="0"/>
      <p:regular r:id="rId26"/>
      <p:bold r:id="rId27"/>
      <p:italic r:id="rId28"/>
      <p:boldItalic r:id="rId29"/>
    </p:embeddedFont>
  </p:embeddedFontLst>
  <p:custDataLst>
    <p:tags r:id="rId30"/>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3840">
          <p15:clr>
            <a:srgbClr val="9AA0A6"/>
          </p15:clr>
        </p15:guide>
      </p15:sldGuideLst>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6" roundtripDataSignature="AMtx7mgz3FbvuBh/dGAVLLYZ6n41Hm6U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4BACC6"/>
    <a:srgbClr val="8064A2"/>
    <a:srgbClr val="4F81BD"/>
    <a:srgbClr val="C0504D"/>
    <a:srgbClr val="EEECE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880"/>
        <p:guide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117"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12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11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1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ags" Target="tags/tag1.xml"/><Relationship Id="rId11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dc67c63827_0_1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chemeClr val="dk1"/>
                </a:solidFill>
                <a:latin typeface="Trebuchet MS"/>
                <a:ea typeface="Trebuchet MS"/>
                <a:cs typeface="Trebuchet MS"/>
                <a:sym typeface="Trebuchet MS"/>
              </a:rPr>
              <a:t>El gato del tiempo, y el hilo de la historia de la programación</a:t>
            </a:r>
            <a:endParaRPr/>
          </a:p>
        </p:txBody>
      </p:sp>
      <p:sp>
        <p:nvSpPr>
          <p:cNvPr id="982" name="Google Shape;982;g1dc67c63827_0_117: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dc71f27eea_0_20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21252E"/>
                </a:solidFill>
                <a:highlight>
                  <a:srgbClr val="FFFFFF"/>
                </a:highlight>
                <a:latin typeface="Trebuchet MS"/>
                <a:ea typeface="Trebuchet MS"/>
                <a:cs typeface="Trebuchet MS"/>
                <a:sym typeface="Trebuchet MS"/>
              </a:rPr>
              <a:t>En 1958 El lenguaje algorítmico (ALGOL) y el procesador de listas (LISP) fueron creados en 1958. ALGOL fue desarrollado por varios informáticos europeos y estadounidenses y fue considerado como el comienzo de muchos lenguajes de programación populares, incluidos C, Java, C ++ y Pascal. John McCarthy creó LISP con fines de inteligencia artificial (IA). Actualmente es uno de los lenguajes de programación de computadoras más antiguos que aún se utilizan. Muchas personas y empresas continúan usando LISP en lugar de otros programas como Python o Ruby.</a:t>
            </a:r>
            <a:endParaRPr/>
          </a:p>
        </p:txBody>
      </p:sp>
      <p:sp>
        <p:nvSpPr>
          <p:cNvPr id="1213" name="Google Shape;1213;g1dc71f27eea_0_208: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1dc71f27eea_0_23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21252E"/>
                </a:solidFill>
                <a:highlight>
                  <a:srgbClr val="FFFFFF"/>
                </a:highlight>
                <a:latin typeface="Trebuchet MS"/>
                <a:ea typeface="Trebuchet MS"/>
                <a:cs typeface="Trebuchet MS"/>
                <a:sym typeface="Trebuchet MS"/>
              </a:rPr>
              <a:t>El Common Business Oriented Language (COBOL) fue inventado por primera vez en 1959 por la Dra. Este fue un gran hito para la historia de los lenguajes de programación, ya que es el lenguaje de programación de computadoras detrás de cajeros automáticos, teléfonos celulares y fijos, señales de tráfico, procesadores de tarjetas de crédito y mucho más. COBOL se implementó para ejecutarse en todos los tipos de computadoras y todavía se usa regularmente en los sistemas bancarios de hoy.</a:t>
            </a:r>
            <a:endParaRPr>
              <a:solidFill>
                <a:srgbClr val="21252E"/>
              </a:solidFill>
              <a:highlight>
                <a:srgbClr val="FFFFFF"/>
              </a:highlight>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p>
        </p:txBody>
      </p:sp>
      <p:sp>
        <p:nvSpPr>
          <p:cNvPr id="1248" name="Google Shape;1248;g1dc71f27eea_0_239: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dc71f27eea_0_27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r>
              <a:rPr lang="en-US">
                <a:latin typeface="Trebuchet MS"/>
                <a:ea typeface="Trebuchet MS"/>
                <a:cs typeface="Trebuchet MS"/>
                <a:sym typeface="Trebuchet MS"/>
              </a:rPr>
              <a:t>Los estudiantes que asisten a Dartmouth College crearon el Código de Instrucción Simbólica de Uso Múltiple para Principiantes (BASIC) en 1964. Su propósito era ayudar a los estudiantes que no tenían mucha comprensión de las computadoras o las matemáticas. Más tarde, Paul Allen y Bill Gates trabajaron más en este lenguaje de programación, y se convirtió en el primer producto vendido de Microsoft.</a:t>
            </a:r>
            <a:endParaRPr>
              <a:latin typeface="Trebuchet MS"/>
              <a:ea typeface="Trebuchet MS"/>
              <a:cs typeface="Trebuchet MS"/>
              <a:sym typeface="Trebuchet MS"/>
            </a:endParaRPr>
          </a:p>
        </p:txBody>
      </p:sp>
      <p:sp>
        <p:nvSpPr>
          <p:cNvPr id="1285" name="Google Shape;1285;g1dc71f27eea_0_272: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dc71f27eea_0_3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latin typeface="Trebuchet MS"/>
                <a:ea typeface="Trebuchet MS"/>
                <a:cs typeface="Trebuchet MS"/>
                <a:sym typeface="Trebuchet MS"/>
              </a:rPr>
              <a:t>C fue creado por Dennis Ritchie para utilizarlo exclusivamente con el sistema operativo llamado Unix. La razón por la que se le dio el nombre de "C" es porque era un lenguaje de programación más reciente que derivaba del lenguaje "B". Apple, Google y Facebook son algunas de las principales empresas tecnológicas que siguen utilizando el lenguaje de programación C.</a:t>
            </a: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r>
              <a:rPr lang="en-US">
                <a:latin typeface="Trebuchet MS"/>
                <a:ea typeface="Trebuchet MS"/>
                <a:cs typeface="Trebuchet MS"/>
                <a:sym typeface="Trebuchet MS"/>
              </a:rPr>
              <a:t>El lenguaje de consulta estructurado (SQL) fue generado por primera vez por Donald Chamberlain y Raymond Boyce para modificar y visualizar datos importantes que se almacenaban en los ordenadores. Muchas empresas siguen utilizando SQL en la actualidad, entre ellas Accenture y Microsoft.</a:t>
            </a: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p:txBody>
      </p:sp>
      <p:sp>
        <p:nvSpPr>
          <p:cNvPr id="1324" name="Google Shape;1324;g1dc71f27eea_0_310: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dc71f27eea_0_39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latin typeface="Trebuchet MS"/>
                <a:ea typeface="Trebuchet MS"/>
                <a:cs typeface="Trebuchet MS"/>
                <a:sym typeface="Trebuchet MS"/>
              </a:rPr>
              <a:t>Microsoft creó Visual Basic en 1991 para ayudar a los usuarios a arrastrar y soltar códigos a través de una interfaz de usuario geográfica. Mediante el uso de Visual Basic, los particulares y las empresas pueden seleccionar y cambiar fácilmente un gran conjunto de códigos a la vez.</a:t>
            </a: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r>
              <a:rPr lang="en-US">
                <a:latin typeface="Trebuchet MS"/>
                <a:ea typeface="Trebuchet MS"/>
                <a:cs typeface="Trebuchet MS"/>
                <a:sym typeface="Trebuchet MS"/>
              </a:rPr>
              <a:t>Python es uno de los lenguajes de programación informática más conocidos. Fue creado en 1991 por Guido Van Rossum para dar soporte a diversos estilos de programación. Yahoo, Spotify y Google son sólo algunas de las empresas que siguen utilizando ampliamente este programa a día de hoy.</a:t>
            </a:r>
            <a:endParaRPr>
              <a:latin typeface="Trebuchet MS"/>
              <a:ea typeface="Trebuchet MS"/>
              <a:cs typeface="Trebuchet MS"/>
              <a:sym typeface="Trebuchet MS"/>
            </a:endParaRPr>
          </a:p>
          <a:p>
            <a:pPr marL="0" lvl="0" indent="0" algn="l" rtl="0">
              <a:lnSpc>
                <a:spcPct val="100000"/>
              </a:lnSpc>
              <a:spcBef>
                <a:spcPct val="0"/>
              </a:spcBef>
              <a:spcAft>
                <a:spcPct val="0"/>
              </a:spcAft>
              <a:buClr>
                <a:schemeClr val="dk1"/>
              </a:buClr>
              <a:buSzPts val="1100"/>
              <a:buFont typeface="Arial"/>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r>
              <a:rPr lang="en-US">
                <a:latin typeface="Trebuchet MS"/>
                <a:ea typeface="Trebuchet MS"/>
                <a:cs typeface="Trebuchet MS"/>
                <a:sym typeface="Trebuchet MS"/>
              </a:rPr>
              <a:t>El lenguaje de consulta estructurado (SQL) fue generado por primera vez por Donald Chamberlain y Raymond Boyce para modificar y visualizar datos importantes que se almacenaban en los ordenadores. Muchas empresas siguen utilizando SQL en la actualidad, entre ellas Accenture y Microsoft.</a:t>
            </a: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p:txBody>
      </p:sp>
      <p:sp>
        <p:nvSpPr>
          <p:cNvPr id="1365" name="Google Shape;1365;g1dc71f27eea_0_391: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dc71f27eea_0_43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r>
              <a:rPr lang="en-US">
                <a:latin typeface="Trebuchet MS"/>
                <a:ea typeface="Trebuchet MS"/>
                <a:cs typeface="Trebuchet MS"/>
                <a:sym typeface="Trebuchet MS"/>
              </a:rPr>
              <a:t>James Gosling creó Java para un proyecto de televisión interactiva. Es uno de los lenguajes de programación más utilizados en la actualidad en dispositivos móviles y ordenadores.</a:t>
            </a: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r>
              <a:rPr lang="en-US">
                <a:latin typeface="Trebuchet MS"/>
                <a:ea typeface="Trebuchet MS"/>
                <a:cs typeface="Trebuchet MS"/>
                <a:sym typeface="Trebuchet MS"/>
              </a:rPr>
              <a:t>Brendan Eich desarrolló JavaScript en 1995 para ayudar a las personas a crear páginas web, navegadores, widgets y documentos PDF. La mayoría de los sitios web a los que se accede utilizan JavaScript, como Mozilla Firefox, Gmail y Adobe Photoshop.</a:t>
            </a: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r>
              <a:rPr lang="en-US">
                <a:latin typeface="Trebuchet MS"/>
                <a:ea typeface="Trebuchet MS"/>
                <a:cs typeface="Trebuchet MS"/>
                <a:sym typeface="Trebuchet MS"/>
              </a:rPr>
              <a:t>El Preprocesador de Hipertexto (PHP) se introdujo por primera vez en 1995 como Página Personal. Su objetivo es ayudar a particulares y empresas a crear y actualizar sus sitios web. Varias empresas siguen dependiendo de PHP, como Wikipedia, WordPress, Facebook y muchas más.</a:t>
            </a: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a:p>
            <a:pPr marL="0" lvl="0" indent="0" algn="l" rtl="0">
              <a:lnSpc>
                <a:spcPct val="100000"/>
              </a:lnSpc>
              <a:spcBef>
                <a:spcPct val="0"/>
              </a:spcBef>
              <a:spcAft>
                <a:spcPct val="0"/>
              </a:spcAft>
              <a:buSzPts val="1100"/>
              <a:buNone/>
            </a:pPr>
            <a:endParaRPr>
              <a:latin typeface="Trebuchet MS"/>
              <a:ea typeface="Trebuchet MS"/>
              <a:cs typeface="Trebuchet MS"/>
              <a:sym typeface="Trebuchet MS"/>
            </a:endParaRPr>
          </a:p>
        </p:txBody>
      </p:sp>
      <p:sp>
        <p:nvSpPr>
          <p:cNvPr id="1408" name="Google Shape;1408;g1dc71f27eea_0_430: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dc71f27eea_0_47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r>
              <a:rPr lang="en-US">
                <a:solidFill>
                  <a:schemeClr val="dk1"/>
                </a:solidFill>
                <a:latin typeface="Trebuchet MS"/>
                <a:ea typeface="Trebuchet MS"/>
                <a:cs typeface="Trebuchet MS"/>
                <a:sym typeface="Trebuchet MS"/>
              </a:rPr>
              <a:t>Charles Babbage &amp; Ada Louelace: Primer diseño de una computadora orientada a resolver operaciones matemáticas y el planteamiento del primer algoritmo (entiéndase como un conjunto de instrucciones) para utilizar sobre el diseño de la computadora, años después se comprobaría que de haber implementado dicha maquina esta hubiera funcionado y el algoritmo hubiera sido funcional. </a:t>
            </a:r>
            <a:endParaRPr/>
          </a:p>
        </p:txBody>
      </p:sp>
      <p:sp>
        <p:nvSpPr>
          <p:cNvPr id="998" name="Google Shape;998;g1dc71f27eea_0_474: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dc71f27eea_0_4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001133"/>
                </a:solidFill>
                <a:highlight>
                  <a:srgbClr val="FFFFFF"/>
                </a:highlight>
                <a:latin typeface="Trebuchet MS"/>
                <a:ea typeface="Trebuchet MS"/>
                <a:cs typeface="Trebuchet MS"/>
                <a:sym typeface="Trebuchet MS"/>
              </a:rPr>
              <a:t>Tabuladora Hollerith: Herman Hollerith desarrolló la tecnología de procesamiento de tarjetas perforadas de datos para el censo de los Estados Unidos de América de 1890 y fundó la compañía Tabulating Machine Company (1896) la cual fue una de las tres compañías que se unieron para formar la Computing Tabulating Recording Corporation (CTR), luego renombrada IBM.</a:t>
            </a:r>
            <a:endParaRPr/>
          </a:p>
        </p:txBody>
      </p:sp>
      <p:sp>
        <p:nvSpPr>
          <p:cNvPr id="1018" name="Google Shape;1018;g1dc71f27eea_0_47: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dc71f27eea_0_6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chemeClr val="dk1"/>
                </a:solidFill>
                <a:latin typeface="Trebuchet MS"/>
                <a:ea typeface="Trebuchet MS"/>
                <a:cs typeface="Trebuchet MS"/>
                <a:sym typeface="Trebuchet MS"/>
              </a:rPr>
              <a:t>Alan Turing: El planteo la teoría de la máquina universal, una máquina que una vez dadas unas instrucciones puntuales, estas podrían ser reproducidas por dicha máquina, que quiere decir esto, que serían máquinas re-programables, naciendo con él, el primer concepto de lenguaje de programación “Un turing completo”, sin embargo hasta este punto, esto seguía siendo teoría, existían grandes retos, especialmente en relación con el nivel tecnológico de la época, donde por ese entonces se estaba librando una guerra mundial.</a:t>
            </a:r>
            <a:endParaRPr/>
          </a:p>
        </p:txBody>
      </p:sp>
      <p:sp>
        <p:nvSpPr>
          <p:cNvPr id="1040" name="Google Shape;1040;g1dc71f27eea_0_64: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dc71f27eea_0_8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chemeClr val="dk1"/>
                </a:solidFill>
                <a:latin typeface="Trebuchet MS"/>
                <a:ea typeface="Trebuchet MS"/>
                <a:cs typeface="Trebuchet MS"/>
                <a:sym typeface="Trebuchet MS"/>
              </a:rPr>
              <a:t>Claude Shannon: </a:t>
            </a:r>
            <a:r>
              <a:rPr lang="en-US" sz="1050">
                <a:solidFill>
                  <a:srgbClr val="202122"/>
                </a:solidFill>
                <a:highlight>
                  <a:srgbClr val="FFFFFF"/>
                </a:highlight>
                <a:latin typeface="Trebuchet MS"/>
                <a:ea typeface="Trebuchet MS"/>
                <a:cs typeface="Trebuchet MS"/>
                <a:sym typeface="Trebuchet MS"/>
              </a:rPr>
              <a:t>demostró cómo el álgebra booleana se podía utilizar en el análisis y la síntesis de la conmutación y de los circuitos digitales. La tesis despertó un interés considerable cuando apareció en 1938 en las publicaciones especializadas, padre fundador de la teoría matemática de la comunicación.</a:t>
            </a:r>
            <a:endParaRPr/>
          </a:p>
        </p:txBody>
      </p:sp>
      <p:sp>
        <p:nvSpPr>
          <p:cNvPr id="1064" name="Google Shape;1064;g1dc71f27eea_0_83: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1dc71f27eea_0_10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sz="1050">
                <a:solidFill>
                  <a:srgbClr val="202122"/>
                </a:solidFill>
                <a:highlight>
                  <a:srgbClr val="FFFFFF"/>
                </a:highlight>
                <a:latin typeface="Trebuchet MS"/>
                <a:ea typeface="Trebuchet MS"/>
                <a:cs typeface="Trebuchet MS"/>
                <a:sym typeface="Trebuchet MS"/>
              </a:rPr>
              <a:t>ENIAC: La primera computadora creada con unas características enormes pesando 30 toneladas, diseñada por </a:t>
            </a:r>
            <a:r>
              <a:rPr lang="en-US">
                <a:solidFill>
                  <a:srgbClr val="21252E"/>
                </a:solidFill>
                <a:highlight>
                  <a:srgbClr val="FFFFFF"/>
                </a:highlight>
                <a:latin typeface="Trebuchet MS"/>
                <a:ea typeface="Trebuchet MS"/>
                <a:cs typeface="Trebuchet MS"/>
                <a:sym typeface="Trebuchet MS"/>
              </a:rPr>
              <a:t> John W. Mauchly (1907-1980) y John Presper Eckert (1919-1995). Sin embargo, en esos tiempos revolucionarios, antes de usar el término computadora en estos objetos, este se utilizaba en mujeres que eran usadas para realizar calculos rápidos, esto daría consigo un salto enorme al volverse estas mujeres, las que fomentarán las bases para la programación de los ordenadores, ya que eran las encargadas de llevar a cabo  los cálculos secretos para determinar una trayectoría, estas serían conocidas como “Las mujeres del ENIAC” (Película: </a:t>
            </a:r>
            <a:r>
              <a:rPr lang="en-US">
                <a:solidFill>
                  <a:schemeClr val="dk1"/>
                </a:solidFill>
                <a:latin typeface="Trebuchet MS"/>
                <a:ea typeface="Trebuchet MS"/>
                <a:cs typeface="Trebuchet MS"/>
                <a:sym typeface="Trebuchet MS"/>
              </a:rPr>
              <a:t>Top Secret Rosies: The Female 'Computers' of WWII)</a:t>
            </a:r>
            <a:endParaRPr/>
          </a:p>
        </p:txBody>
      </p:sp>
      <p:sp>
        <p:nvSpPr>
          <p:cNvPr id="1090" name="Google Shape;1090;g1dc71f27eea_0_104: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dc71f27eea_0_1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21252E"/>
                </a:solidFill>
                <a:highlight>
                  <a:srgbClr val="FFFFFF"/>
                </a:highlight>
                <a:latin typeface="Trebuchet MS"/>
                <a:ea typeface="Trebuchet MS"/>
                <a:cs typeface="Trebuchet MS"/>
                <a:sym typeface="Trebuchet MS"/>
              </a:rPr>
              <a:t>Lenguaje ensamblador: la Calculadora Automática de Almacenamiento Electrónico de Retardo fue la primera en usar lenguaje ensamblador, que se consideró un lenguaje de programación de computadoras de bajo nivel que rompió el complejo lenguaje de los códigos de máquina. Esto significa que las instrucciones para trabajar una computadora se pusieron en términos más simplificados. El shortcode fue mencionado por primera vez por John McCauley a principios de 1949, pero no fue utilizado hasta finales de 1949 y principios de 1950 por William Schmitt para beneficiar los procedimientos de la computadora BINAC, así como el UNIVAC.</a:t>
            </a:r>
            <a:endParaRPr/>
          </a:p>
        </p:txBody>
      </p:sp>
      <p:sp>
        <p:nvSpPr>
          <p:cNvPr id="1118" name="Google Shape;1118;g1dc71f27eea_0_127: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1dc71f27eea_0_15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21252E"/>
                </a:solidFill>
                <a:highlight>
                  <a:srgbClr val="FFFFFF"/>
                </a:highlight>
                <a:latin typeface="Trebuchet MS"/>
                <a:ea typeface="Trebuchet MS"/>
                <a:cs typeface="Trebuchet MS"/>
                <a:sym typeface="Trebuchet MS"/>
              </a:rPr>
              <a:t>En 1952, Alick Glennie creó el término Autocode que significa "una familia de lenguajes de programación".Era un científico informático que inicialmente usó autocode para la computadora Mark 1. </a:t>
            </a:r>
            <a:r>
              <a:rPr lang="en-US">
                <a:solidFill>
                  <a:srgbClr val="444444"/>
                </a:solidFill>
                <a:highlight>
                  <a:srgbClr val="FFFFFF"/>
                </a:highlight>
                <a:latin typeface="Trebuchet MS"/>
                <a:ea typeface="Trebuchet MS"/>
                <a:cs typeface="Trebuchet MS"/>
                <a:sym typeface="Trebuchet MS"/>
              </a:rPr>
              <a:t>El IBM Automatic Sequence Controlled Calculator, más conocido como Harvard Mark I o Mark I, fue el primer ordenador electromecánico, construido en IBM y enviado a Harvard 1944</a:t>
            </a:r>
            <a:endParaRPr sz="1200">
              <a:latin typeface="Trebuchet MS"/>
              <a:ea typeface="Trebuchet MS"/>
              <a:cs typeface="Trebuchet MS"/>
              <a:sym typeface="Trebuchet MS"/>
            </a:endParaRPr>
          </a:p>
        </p:txBody>
      </p:sp>
      <p:sp>
        <p:nvSpPr>
          <p:cNvPr id="1148" name="Google Shape;1148;g1dc71f27eea_0_152: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dc71f27eea_0_17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Clr>
                <a:schemeClr val="dk1"/>
              </a:buClr>
              <a:buSzPts val="1100"/>
              <a:buFont typeface="Arial"/>
              <a:buNone/>
            </a:pPr>
            <a:r>
              <a:rPr lang="en-US">
                <a:solidFill>
                  <a:srgbClr val="21252E"/>
                </a:solidFill>
                <a:highlight>
                  <a:srgbClr val="FFFFFF"/>
                </a:highlight>
                <a:latin typeface="Trebuchet MS"/>
                <a:ea typeface="Trebuchet MS"/>
                <a:cs typeface="Trebuchet MS"/>
                <a:sym typeface="Trebuchet MS"/>
              </a:rPr>
              <a:t>En 1957, John Backus implementó el FORmula TRANslation (FORTRAN), que es el lenguaje de programación de computadoras más antiguo que todavía se usa hoy en día en todo el país. El FORTRAN fue desarrollado para resolver problemas matemáticos, estadísticos y científicos.</a:t>
            </a:r>
            <a:endParaRPr/>
          </a:p>
        </p:txBody>
      </p:sp>
      <p:sp>
        <p:nvSpPr>
          <p:cNvPr id="1180" name="Google Shape;1180;g1dc71f27eea_0_179:notes"/>
          <p:cNvSpPr>
            <a:spLocks noGrp="1" noRot="1" noChangeAspect="1"/>
          </p:cNvSpPr>
          <p:nvPr>
            <p:ph type="sldImg" idx="2"/>
          </p:nvPr>
        </p:nvSpPr>
        <p:spPr>
          <a:xfrm>
            <a:off x="3810000" y="514350"/>
            <a:ext cx="4573588" cy="257175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ct val="0"/>
              </a:spcBef>
              <a:spcAft>
                <a:spcPct val="0"/>
              </a:spcAft>
              <a:buSzPts val="1400"/>
              <a:buNone/>
              <a:defRPr sz="3400" b="0" i="0">
                <a:solidFill>
                  <a:srgbClr val="00AEAA"/>
                </a:solidFill>
                <a:latin typeface="Arial"/>
                <a:ea typeface="Arial"/>
                <a:cs typeface="Arial"/>
                <a:sym typeface="Arial"/>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4" name="Google Shape;24;p46"/>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ct val="0"/>
              </a:spcBef>
              <a:spcAft>
                <a:spcPct val="0"/>
              </a:spcAft>
              <a:buSzPts val="1400"/>
              <a:buNone/>
              <a:defRPr b="0" i="0">
                <a:solidFill>
                  <a:schemeClr val="dk1"/>
                </a:solidFill>
              </a:defRPr>
            </a:lvl1pPr>
            <a:lvl2pPr marL="914400" lvl="1" indent="-228600" algn="l">
              <a:lnSpc>
                <a:spcPct val="100000"/>
              </a:lnSpc>
              <a:spcBef>
                <a:spcPct val="0"/>
              </a:spcBef>
              <a:spcAft>
                <a:spcPct val="0"/>
              </a:spcAft>
              <a:buSzPts val="1400"/>
              <a:buNone/>
              <a:defRPr/>
            </a:lvl2pPr>
            <a:lvl3pPr marL="1371600" lvl="2" indent="-228600" algn="l">
              <a:lnSpc>
                <a:spcPct val="100000"/>
              </a:lnSpc>
              <a:spcBef>
                <a:spcPct val="0"/>
              </a:spcBef>
              <a:spcAft>
                <a:spcPct val="0"/>
              </a:spcAft>
              <a:buSzPts val="1400"/>
              <a:buNone/>
              <a:defRPr/>
            </a:lvl3pPr>
            <a:lvl4pPr marL="1828800" lvl="3" indent="-228600" algn="l">
              <a:lnSpc>
                <a:spcPct val="100000"/>
              </a:lnSpc>
              <a:spcBef>
                <a:spcPct val="0"/>
              </a:spcBef>
              <a:spcAft>
                <a:spcPct val="0"/>
              </a:spcAft>
              <a:buSzPts val="1400"/>
              <a:buNone/>
              <a:defRPr/>
            </a:lvl4pPr>
            <a:lvl5pPr marL="2286000" lvl="4" indent="-228600" algn="l">
              <a:lnSpc>
                <a:spcPct val="100000"/>
              </a:lnSpc>
              <a:spcBef>
                <a:spcPct val="0"/>
              </a:spcBef>
              <a:spcAft>
                <a:spcPct val="0"/>
              </a:spcAft>
              <a:buSzPts val="1400"/>
              <a:buNone/>
              <a:defRPr/>
            </a:lvl5pPr>
            <a:lvl6pPr marL="2743200" lvl="5" indent="-228600" algn="l">
              <a:lnSpc>
                <a:spcPct val="100000"/>
              </a:lnSpc>
              <a:spcBef>
                <a:spcPct val="0"/>
              </a:spcBef>
              <a:spcAft>
                <a:spcPct val="0"/>
              </a:spcAft>
              <a:buSzPts val="1400"/>
              <a:buNone/>
              <a:defRPr/>
            </a:lvl6pPr>
            <a:lvl7pPr marL="3200400" lvl="6" indent="-228600" algn="l">
              <a:lnSpc>
                <a:spcPct val="100000"/>
              </a:lnSpc>
              <a:spcBef>
                <a:spcPct val="0"/>
              </a:spcBef>
              <a:spcAft>
                <a:spcPct val="0"/>
              </a:spcAft>
              <a:buSzPts val="1400"/>
              <a:buNone/>
              <a:defRPr/>
            </a:lvl7pPr>
            <a:lvl8pPr marL="3657600" lvl="7" indent="-228600" algn="l">
              <a:lnSpc>
                <a:spcPct val="100000"/>
              </a:lnSpc>
              <a:spcBef>
                <a:spcPct val="0"/>
              </a:spcBef>
              <a:spcAft>
                <a:spcPct val="0"/>
              </a:spcAft>
              <a:buSzPts val="1400"/>
              <a:buNone/>
              <a:defRPr/>
            </a:lvl8pPr>
            <a:lvl9pPr marL="4114800" lvl="8" indent="-228600" algn="l">
              <a:lnSpc>
                <a:spcPct val="100000"/>
              </a:lnSpc>
              <a:spcBef>
                <a:spcPct val="0"/>
              </a:spcBef>
              <a:spcAft>
                <a:spcPct val="0"/>
              </a:spcAft>
              <a:buSzPts val="1400"/>
              <a:buNone/>
              <a:defRPr/>
            </a:lvl9pPr>
          </a:lstStyle>
          <a:p>
            <a:endParaRPr/>
          </a:p>
        </p:txBody>
      </p:sp>
      <p:sp>
        <p:nvSpPr>
          <p:cNvPr id="25" name="Google Shape;25;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ct val="0"/>
              </a:spcBef>
              <a:spcAft>
                <a:spcPct val="0"/>
              </a:spcAft>
              <a:buSzPts val="1400"/>
              <a:buNone/>
              <a:defRPr>
                <a:solidFill>
                  <a:srgbClr val="888888"/>
                </a:solidFill>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6" name="Google Shape;26;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ct val="0"/>
              </a:spcBef>
              <a:spcAft>
                <a:spcPct val="0"/>
              </a:spcAft>
              <a:buSzPts val="1400"/>
              <a:buNone/>
              <a:defRPr>
                <a:solidFill>
                  <a:srgbClr val="888888"/>
                </a:solidFill>
              </a:defRPr>
            </a:lvl1pPr>
            <a:lvl2pPr lvl="1" algn="l">
              <a:lnSpc>
                <a:spcPct val="100000"/>
              </a:lnSpc>
              <a:spcBef>
                <a:spcPct val="0"/>
              </a:spcBef>
              <a:spcAft>
                <a:spcPct val="0"/>
              </a:spcAft>
              <a:buSzPts val="1400"/>
              <a:buNone/>
              <a:defRPr/>
            </a:lvl2pPr>
            <a:lvl3pPr lvl="2" algn="l">
              <a:lnSpc>
                <a:spcPct val="100000"/>
              </a:lnSpc>
              <a:spcBef>
                <a:spcPct val="0"/>
              </a:spcBef>
              <a:spcAft>
                <a:spcPct val="0"/>
              </a:spcAft>
              <a:buSzPts val="1400"/>
              <a:buNone/>
              <a:defRPr/>
            </a:lvl3pPr>
            <a:lvl4pPr lvl="3" algn="l">
              <a:lnSpc>
                <a:spcPct val="100000"/>
              </a:lnSpc>
              <a:spcBef>
                <a:spcPct val="0"/>
              </a:spcBef>
              <a:spcAft>
                <a:spcPct val="0"/>
              </a:spcAft>
              <a:buSzPts val="1400"/>
              <a:buNone/>
              <a:defRPr/>
            </a:lvl4pPr>
            <a:lvl5pPr lvl="4" algn="l">
              <a:lnSpc>
                <a:spcPct val="100000"/>
              </a:lnSpc>
              <a:spcBef>
                <a:spcPct val="0"/>
              </a:spcBef>
              <a:spcAft>
                <a:spcPct val="0"/>
              </a:spcAft>
              <a:buSzPts val="1400"/>
              <a:buNone/>
              <a:defRPr/>
            </a:lvl5pPr>
            <a:lvl6pPr lvl="5" algn="l">
              <a:lnSpc>
                <a:spcPct val="100000"/>
              </a:lnSpc>
              <a:spcBef>
                <a:spcPct val="0"/>
              </a:spcBef>
              <a:spcAft>
                <a:spcPct val="0"/>
              </a:spcAft>
              <a:buSzPts val="1400"/>
              <a:buNone/>
              <a:defRPr/>
            </a:lvl6pPr>
            <a:lvl7pPr lvl="6" algn="l">
              <a:lnSpc>
                <a:spcPct val="100000"/>
              </a:lnSpc>
              <a:spcBef>
                <a:spcPct val="0"/>
              </a:spcBef>
              <a:spcAft>
                <a:spcPct val="0"/>
              </a:spcAft>
              <a:buSzPts val="1400"/>
              <a:buNone/>
              <a:defRPr/>
            </a:lvl7pPr>
            <a:lvl8pPr lvl="7" algn="l">
              <a:lnSpc>
                <a:spcPct val="100000"/>
              </a:lnSpc>
              <a:spcBef>
                <a:spcPct val="0"/>
              </a:spcBef>
              <a:spcAft>
                <a:spcPct val="0"/>
              </a:spcAft>
              <a:buSzPts val="1400"/>
              <a:buNone/>
              <a:defRPr/>
            </a:lvl8pPr>
            <a:lvl9pPr lvl="8" algn="l">
              <a:lnSpc>
                <a:spcPct val="100000"/>
              </a:lnSpc>
              <a:spcBef>
                <a:spcPct val="0"/>
              </a:spcBef>
              <a:spcAft>
                <a:spcPct val="0"/>
              </a:spcAft>
              <a:buSzPts val="1400"/>
              <a:buNone/>
              <a:defRPr/>
            </a:lvl9pPr>
          </a:lstStyle>
          <a:p>
            <a:endParaRPr/>
          </a:p>
        </p:txBody>
      </p:sp>
      <p:sp>
        <p:nvSpPr>
          <p:cNvPr id="27" name="Google Shape;27;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ct val="0"/>
              </a:spcBef>
              <a:spcAft>
                <a:spcPct val="0"/>
              </a:spcAft>
              <a:buNone/>
            </a:pPr>
            <a:fld id="{00000000-1234-1234-1234-123412341234}" type="slidenum">
              <a:rPr lang="en-US"/>
              <a:t>‹Nº›</a:t>
            </a:fld>
            <a:endParaRPr/>
          </a:p>
        </p:txBody>
      </p:sp>
      <p:sp>
        <p:nvSpPr>
          <p:cNvPr id="28" name="Google Shape;28;p46"/>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46"/>
          <p:cNvPicPr preferRelativeResize="0"/>
          <p:nvPr/>
        </p:nvPicPr>
        <p:blipFill>
          <a:blip r:embed="rId2">
            <a:alphaModFix/>
            <a:extLst>
              <a:ext uri="{28A0092B-C50C-407E-A947-70E740481C1C}">
                <a14:useLocalDpi xmlns:a14="http://schemas.microsoft.com/office/drawing/2010/main"/>
              </a:ext>
            </a:extLst>
          </a:blip>
          <a:stretch>
            <a:fillRect/>
          </a:stretch>
        </p:blipFill>
        <p:spPr>
          <a:xfrm>
            <a:off x="1112945" y="267945"/>
            <a:ext cx="2711809" cy="664341"/>
          </a:xfrm>
          <a:prstGeom prst="rect">
            <a:avLst/>
          </a:prstGeom>
          <a:noFill/>
          <a:ln>
            <a:noFill/>
          </a:ln>
        </p:spPr>
      </p:pic>
      <p:pic>
        <p:nvPicPr>
          <p:cNvPr id="30" name="Google Shape;30;p46" descr="OTRA – Observatorio de Transparencia Umanizales"/>
          <p:cNvPicPr preferRelativeResize="0"/>
          <p:nvPr/>
        </p:nvPicPr>
        <p:blipFill>
          <a:blip r:embed="rId3">
            <a:alphaModFix/>
            <a:extLst>
              <a:ext uri="{28A0092B-C50C-407E-A947-70E740481C1C}">
                <a14:useLocalDpi xmlns:a14="http://schemas.microsoft.com/office/drawing/2010/main"/>
              </a:ext>
            </a:extLst>
          </a:blip>
          <a:stretch>
            <a:fillRect/>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extLst>
                <a:ext uri="{28A0092B-C50C-407E-A947-70E740481C1C}">
                  <a14:useLocalDpi xmlns:a14="http://schemas.microsoft.com/office/drawing/2010/main"/>
                </a:ext>
              </a:extLst>
            </a:blip>
            <a:stretch>
              <a:fillRect/>
            </a:stretch>
          </a:blip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p:nvPr/>
        </p:nvSpPr>
        <p:spPr>
          <a:xfrm>
            <a:off x="9377361" y="6415087"/>
            <a:ext cx="2814955" cy="443230"/>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avLst/>
            <a:gdLst/>
            <a:ahLst/>
            <a:cxnLst/>
            <a:rect l="l" t="t" r="r" b="b"/>
            <a:pathLst>
              <a:path w="252728" h="252728"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marR="0" lvl="0" algn="l" rtl="0">
              <a:lnSpc>
                <a:spcPct val="100000"/>
              </a:lnSpc>
              <a:spcBef>
                <a:spcPct val="0"/>
              </a:spcBef>
              <a:spcAft>
                <a:spcPct val="0"/>
              </a:spcAft>
              <a:buClr>
                <a:srgbClr val="000000"/>
              </a:buClr>
              <a:buSzPts val="1400"/>
              <a:buFont typeface="Arial"/>
              <a:buNone/>
              <a:defRPr sz="3400" b="0" i="0" u="none" strike="noStrike" cap="none">
                <a:solidFill>
                  <a:srgbClr val="00AEAA"/>
                </a:solidFill>
                <a:latin typeface="Arial"/>
                <a:ea typeface="Arial"/>
                <a:cs typeface="Arial"/>
                <a:sym typeface="Arial"/>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4"/>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ct val="0"/>
              </a:spcBef>
              <a:spcAft>
                <a:spcPct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ct val="0"/>
              </a:spcBef>
              <a:spcAft>
                <a:spcPct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ct val="0"/>
              </a:spcBef>
              <a:spcAft>
                <a:spcPct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ct val="0"/>
              </a:spcBef>
              <a:spcAft>
                <a:spcPct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ct val="0"/>
              </a:spcBef>
              <a:spcAft>
                <a:spcPct val="0"/>
              </a:spcAft>
              <a:buNone/>
            </a:pPr>
            <a:fld id="{00000000-1234-1234-1234-123412341234}" type="slidenum">
              <a:rPr lang="en-US"/>
              <a:t>‹Nº›</a:t>
            </a:fld>
            <a:endParaRPr/>
          </a:p>
        </p:txBody>
      </p:sp>
      <p:sp>
        <p:nvSpPr>
          <p:cNvPr id="14" name="Google Shape;14;p44"/>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 name="Google Shape;15;p44"/>
          <p:cNvPicPr preferRelativeResize="0"/>
          <p:nvPr/>
        </p:nvPicPr>
        <p:blipFill>
          <a:blip r:embed="rId3">
            <a:alphaModFix/>
            <a:extLst>
              <a:ext uri="{28A0092B-C50C-407E-A947-70E740481C1C}">
                <a14:useLocalDpi xmlns:a14="http://schemas.microsoft.com/office/drawing/2010/main"/>
              </a:ext>
            </a:extLst>
          </a:blip>
          <a:stretch>
            <a:fillRect/>
          </a:stretch>
        </p:blipFill>
        <p:spPr>
          <a:xfrm>
            <a:off x="1112945" y="267945"/>
            <a:ext cx="2711809" cy="664341"/>
          </a:xfrm>
          <a:prstGeom prst="rect">
            <a:avLst/>
          </a:prstGeom>
          <a:noFill/>
          <a:ln>
            <a:noFill/>
          </a:ln>
        </p:spPr>
      </p:pic>
      <p:pic>
        <p:nvPicPr>
          <p:cNvPr id="16" name="Google Shape;16;p44" descr="OTRA – Observatorio de Transparencia Umanizales"/>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5">
              <a:alphaModFix/>
              <a:extLst>
                <a:ext uri="{28A0092B-C50C-407E-A947-70E740481C1C}">
                  <a14:useLocalDpi xmlns:a14="http://schemas.microsoft.com/office/drawing/2010/main"/>
                </a:ext>
              </a:extLst>
            </a:blip>
            <a:stretch>
              <a:fillRect/>
            </a:stretch>
          </a:blip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83"/>
        <p:cNvGrpSpPr/>
        <p:nvPr/>
      </p:nvGrpSpPr>
      <p:grpSpPr>
        <a:xfrm>
          <a:off x="0" y="0"/>
          <a:ext cx="0" cy="0"/>
          <a:chOff x="0" y="0"/>
          <a:chExt cx="0" cy="0"/>
        </a:xfrm>
      </p:grpSpPr>
      <p:sp>
        <p:nvSpPr>
          <p:cNvPr id="984" name="Google Shape;984;g1dc67c63827_0_117"/>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5" name="Google Shape;985;g1dc67c63827_0_117"/>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86" name="Google Shape;986;g1dc67c63827_0_117"/>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987" name="Google Shape;987;g1dc67c63827_0_117"/>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g1dc67c63827_0_117"/>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989" name="Google Shape;989;g1dc67c63827_0_117"/>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g1dc67c63827_0_117"/>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991" name="Google Shape;991;g1dc67c63827_0_117"/>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2" name="Google Shape;992;g1dc67c63827_0_117"/>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993" name="Google Shape;993;g1dc67c63827_0_117"/>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994" name="Google Shape;994;g1dc67c63827_0_117"/>
          <p:cNvSpPr txBox="1"/>
          <p:nvPr/>
        </p:nvSpPr>
        <p:spPr>
          <a:xfrm>
            <a:off x="888175" y="1484025"/>
            <a:ext cx="362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800"/>
              <a:buFont typeface="Arial"/>
              <a:buNone/>
            </a:pPr>
            <a:r>
              <a:rPr lang="en-US" sz="1800" b="0" i="0" u="none" strike="noStrike" cap="none">
                <a:solidFill>
                  <a:srgbClr val="000000"/>
                </a:solidFill>
                <a:latin typeface="Trebuchet MS"/>
                <a:ea typeface="Trebuchet MS"/>
                <a:cs typeface="Trebuchet MS"/>
                <a:sym typeface="Trebuchet MS"/>
              </a:rPr>
              <a:t>Linea del tiempo </a:t>
            </a:r>
            <a:endParaRPr sz="1800" b="0" i="0" u="none" strike="noStrike" cap="none">
              <a:solidFill>
                <a:srgbClr val="000000"/>
              </a:solidFill>
              <a:latin typeface="Trebuchet MS"/>
              <a:ea typeface="Trebuchet MS"/>
              <a:cs typeface="Trebuchet MS"/>
              <a:sym typeface="Trebuchet MS"/>
            </a:endParaRPr>
          </a:p>
        </p:txBody>
      </p:sp>
      <p:pic>
        <p:nvPicPr>
          <p:cNvPr id="995" name="Google Shape;995;g1dc67c63827_0_117"/>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302588" y="3543875"/>
            <a:ext cx="677100" cy="677100"/>
          </a:xfrm>
          <a:prstGeom prst="rect">
            <a:avLst/>
          </a:prstGeom>
          <a:noFill/>
          <a:ln>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4"/>
        <p:cNvGrpSpPr/>
        <p:nvPr/>
      </p:nvGrpSpPr>
      <p:grpSpPr>
        <a:xfrm>
          <a:off x="0" y="0"/>
          <a:ext cx="0" cy="0"/>
          <a:chOff x="0" y="0"/>
          <a:chExt cx="0" cy="0"/>
        </a:xfrm>
      </p:grpSpPr>
      <p:sp>
        <p:nvSpPr>
          <p:cNvPr id="1215" name="Google Shape;1215;g1dc71f27eea_0_208"/>
          <p:cNvSpPr/>
          <p:nvPr/>
        </p:nvSpPr>
        <p:spPr>
          <a:xfrm>
            <a:off x="7971100" y="637125"/>
            <a:ext cx="3991032" cy="2599884"/>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g1dc71f27eea_0_208"/>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7" name="Google Shape;1217;g1dc71f27eea_0_208"/>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18" name="Google Shape;1218;g1dc71f27eea_0_208"/>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219" name="Google Shape;1219;g1dc71f27eea_0_208"/>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1dc71f27eea_0_208"/>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221" name="Google Shape;1221;g1dc71f27eea_0_208"/>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1dc71f27eea_0_208"/>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223" name="Google Shape;1223;g1dc71f27eea_0_208"/>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4" name="Google Shape;1224;g1dc71f27eea_0_208"/>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225" name="Google Shape;1225;g1dc71f27eea_0_208"/>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226" name="Google Shape;1226;g1dc71f27eea_0_208"/>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227" name="Google Shape;1227;g1dc71f27eea_0_208"/>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1dc71f27eea_0_208"/>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1dc71f27eea_0_208"/>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230" name="Google Shape;1230;g1dc71f27eea_0_208"/>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g1dc71f27eea_0_208"/>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232" name="Google Shape;1232;g1dc71f27eea_0_208"/>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1dc71f27eea_0_208"/>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234" name="Google Shape;1234;g1dc71f27eea_0_208"/>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1dc71f27eea_0_208"/>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36" name="Google Shape;1236;g1dc71f27eea_0_208"/>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1dc71f27eea_0_208"/>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238" name="Google Shape;1238;g1dc71f27eea_0_208"/>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g1dc71f27eea_0_208"/>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240" name="Google Shape;1240;g1dc71f27eea_0_208"/>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g1dc71f27eea_0_208"/>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242" name="Google Shape;1242;g1dc71f27eea_0_208"/>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g1dc71f27eea_0_208"/>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pic>
        <p:nvPicPr>
          <p:cNvPr id="1244" name="Google Shape;1244;g1dc71f27eea_0_208"/>
          <p:cNvPicPr preferRelativeResize="0"/>
          <p:nvPr/>
        </p:nvPicPr>
        <p:blipFill>
          <a:blip r:embed="rId4">
            <a:alphaModFix/>
          </a:blip>
          <a:stretch>
            <a:fillRect/>
          </a:stretch>
        </p:blipFill>
        <p:spPr>
          <a:xfrm>
            <a:off x="6602000" y="2637237"/>
            <a:ext cx="2374374" cy="2374374"/>
          </a:xfrm>
          <a:prstGeom prst="rect">
            <a:avLst/>
          </a:prstGeom>
          <a:noFill/>
          <a:ln>
            <a:noFill/>
          </a:ln>
        </p:spPr>
      </p:pic>
      <p:sp>
        <p:nvSpPr>
          <p:cNvPr id="1245" name="Google Shape;1245;g1dc71f27eea_0_208"/>
          <p:cNvSpPr txBox="1"/>
          <p:nvPr/>
        </p:nvSpPr>
        <p:spPr>
          <a:xfrm>
            <a:off x="8446025" y="1198300"/>
            <a:ext cx="30000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202122"/>
                </a:solidFill>
                <a:latin typeface="Trebuchet MS"/>
                <a:ea typeface="Trebuchet MS"/>
                <a:cs typeface="Trebuchet MS"/>
                <a:sym typeface="Trebuchet MS"/>
              </a:rPr>
              <a:t>La nave espacial soviética Sputnik 2 se desintegra con el cuerpo de la perra Laika (el primer ser vivo terráqueo en el espacio) en su interior al entrar en contacto con la atmósfera.</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49"/>
        <p:cNvGrpSpPr/>
        <p:nvPr/>
      </p:nvGrpSpPr>
      <p:grpSpPr>
        <a:xfrm>
          <a:off x="0" y="0"/>
          <a:ext cx="0" cy="0"/>
          <a:chOff x="0" y="0"/>
          <a:chExt cx="0" cy="0"/>
        </a:xfrm>
      </p:grpSpPr>
      <p:sp>
        <p:nvSpPr>
          <p:cNvPr id="1250" name="Google Shape;1250;g1dc71f27eea_0_239"/>
          <p:cNvSpPr/>
          <p:nvPr/>
        </p:nvSpPr>
        <p:spPr>
          <a:xfrm>
            <a:off x="8196450" y="685588"/>
            <a:ext cx="3846204" cy="2934036"/>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1dc71f27eea_0_239"/>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2" name="Google Shape;1252;g1dc71f27eea_0_239"/>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3" name="Google Shape;1253;g1dc71f27eea_0_239"/>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254" name="Google Shape;1254;g1dc71f27eea_0_239"/>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1dc71f27eea_0_239"/>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256" name="Google Shape;1256;g1dc71f27eea_0_239"/>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g1dc71f27eea_0_239"/>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258" name="Google Shape;1258;g1dc71f27eea_0_239"/>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9" name="Google Shape;1259;g1dc71f27eea_0_239"/>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260" name="Google Shape;1260;g1dc71f27eea_0_239"/>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261" name="Google Shape;1261;g1dc71f27eea_0_239"/>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262" name="Google Shape;1262;g1dc71f27eea_0_239"/>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g1dc71f27eea_0_239"/>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g1dc71f27eea_0_239"/>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265" name="Google Shape;1265;g1dc71f27eea_0_239"/>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1dc71f27eea_0_239"/>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267" name="Google Shape;1267;g1dc71f27eea_0_239"/>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1dc71f27eea_0_239"/>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269" name="Google Shape;1269;g1dc71f27eea_0_239"/>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1dc71f27eea_0_239"/>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71" name="Google Shape;1271;g1dc71f27eea_0_239"/>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1dc71f27eea_0_239"/>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273" name="Google Shape;1273;g1dc71f27eea_0_239"/>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1dc71f27eea_0_239"/>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275" name="Google Shape;1275;g1dc71f27eea_0_239"/>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g1dc71f27eea_0_239"/>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277" name="Google Shape;1277;g1dc71f27eea_0_239"/>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g1dc71f27eea_0_239"/>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sp>
        <p:nvSpPr>
          <p:cNvPr id="1279" name="Google Shape;1279;g1dc71f27eea_0_239"/>
          <p:cNvSpPr/>
          <p:nvPr/>
        </p:nvSpPr>
        <p:spPr>
          <a:xfrm rot="10800000">
            <a:off x="6791138" y="355676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g1dc71f27eea_0_239"/>
          <p:cNvSpPr txBox="1"/>
          <p:nvPr/>
        </p:nvSpPr>
        <p:spPr>
          <a:xfrm>
            <a:off x="6189500" y="23961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dk1"/>
                </a:solidFill>
                <a:highlight>
                  <a:srgbClr val="FCFCFC"/>
                </a:highlight>
                <a:latin typeface="Trebuchet MS"/>
                <a:ea typeface="Trebuchet MS"/>
                <a:cs typeface="Trebuchet MS"/>
                <a:sym typeface="Trebuchet MS"/>
              </a:rPr>
              <a:t>Dr. Grace Murray Hopper</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COBOL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1959</a:t>
            </a:r>
            <a:endParaRPr sz="1400" b="0" i="0" u="none" strike="noStrike" cap="none">
              <a:solidFill>
                <a:srgbClr val="000000"/>
              </a:solidFill>
              <a:latin typeface="Trebuchet MS"/>
              <a:ea typeface="Trebuchet MS"/>
              <a:cs typeface="Trebuchet MS"/>
              <a:sym typeface="Trebuchet MS"/>
            </a:endParaRPr>
          </a:p>
        </p:txBody>
      </p:sp>
      <p:pic>
        <p:nvPicPr>
          <p:cNvPr id="1281" name="Google Shape;1281;g1dc71f27eea_0_239"/>
          <p:cNvPicPr preferRelativeResize="0"/>
          <p:nvPr/>
        </p:nvPicPr>
        <p:blipFill>
          <a:blip r:embed="rId4">
            <a:alphaModFix/>
          </a:blip>
          <a:stretch>
            <a:fillRect/>
          </a:stretch>
        </p:blipFill>
        <p:spPr>
          <a:xfrm>
            <a:off x="7548475" y="3288450"/>
            <a:ext cx="2344275" cy="2344275"/>
          </a:xfrm>
          <a:prstGeom prst="rect">
            <a:avLst/>
          </a:prstGeom>
          <a:noFill/>
          <a:ln>
            <a:noFill/>
          </a:ln>
        </p:spPr>
      </p:pic>
      <p:sp>
        <p:nvSpPr>
          <p:cNvPr id="1282" name="Google Shape;1282;g1dc71f27eea_0_239"/>
          <p:cNvSpPr txBox="1"/>
          <p:nvPr/>
        </p:nvSpPr>
        <p:spPr>
          <a:xfrm>
            <a:off x="8774000" y="1198300"/>
            <a:ext cx="32232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Programar en lenguaje ensamblador era tan horrible que muchos programadores pasaban jornadas extensas 8 a 12 horas, para poder hacer cálculos de dificultad moderada, ahora imagina cuanto te hubiera costado calcular que esa persona no te ama</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86"/>
        <p:cNvGrpSpPr/>
        <p:nvPr/>
      </p:nvGrpSpPr>
      <p:grpSpPr>
        <a:xfrm>
          <a:off x="0" y="0"/>
          <a:ext cx="0" cy="0"/>
          <a:chOff x="0" y="0"/>
          <a:chExt cx="0" cy="0"/>
        </a:xfrm>
      </p:grpSpPr>
      <p:sp>
        <p:nvSpPr>
          <p:cNvPr id="1287" name="Google Shape;1287;g1dc71f27eea_0_272"/>
          <p:cNvSpPr/>
          <p:nvPr/>
        </p:nvSpPr>
        <p:spPr>
          <a:xfrm>
            <a:off x="8087575" y="864613"/>
            <a:ext cx="3443040" cy="2150172"/>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g1dc71f27eea_0_272"/>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9" name="Google Shape;1289;g1dc71f27eea_0_27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90" name="Google Shape;1290;g1dc71f27eea_0_272"/>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291" name="Google Shape;1291;g1dc71f27eea_0_27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g1dc71f27eea_0_27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293" name="Google Shape;1293;g1dc71f27eea_0_27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g1dc71f27eea_0_27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295" name="Google Shape;1295;g1dc71f27eea_0_27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6" name="Google Shape;1296;g1dc71f27eea_0_27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297" name="Google Shape;1297;g1dc71f27eea_0_272"/>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298" name="Google Shape;1298;g1dc71f27eea_0_272"/>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299" name="Google Shape;1299;g1dc71f27eea_0_272"/>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g1dc71f27eea_0_272"/>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g1dc71f27eea_0_272"/>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302" name="Google Shape;1302;g1dc71f27eea_0_272"/>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g1dc71f27eea_0_272"/>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304" name="Google Shape;1304;g1dc71f27eea_0_272"/>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g1dc71f27eea_0_272"/>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306" name="Google Shape;1306;g1dc71f27eea_0_272"/>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g1dc71f27eea_0_272"/>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308" name="Google Shape;1308;g1dc71f27eea_0_272"/>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g1dc71f27eea_0_272"/>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310" name="Google Shape;1310;g1dc71f27eea_0_272"/>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g1dc71f27eea_0_272"/>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312" name="Google Shape;1312;g1dc71f27eea_0_272"/>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g1dc71f27eea_0_272"/>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314" name="Google Shape;1314;g1dc71f27eea_0_272"/>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g1dc71f27eea_0_272"/>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sp>
        <p:nvSpPr>
          <p:cNvPr id="1316" name="Google Shape;1316;g1dc71f27eea_0_272"/>
          <p:cNvSpPr/>
          <p:nvPr/>
        </p:nvSpPr>
        <p:spPr>
          <a:xfrm rot="10800000">
            <a:off x="6791138" y="355676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g1dc71f27eea_0_272"/>
          <p:cNvSpPr txBox="1"/>
          <p:nvPr/>
        </p:nvSpPr>
        <p:spPr>
          <a:xfrm>
            <a:off x="6189500" y="23961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dk1"/>
                </a:solidFill>
                <a:highlight>
                  <a:srgbClr val="FCFCFC"/>
                </a:highlight>
                <a:latin typeface="Trebuchet MS"/>
                <a:ea typeface="Trebuchet MS"/>
                <a:cs typeface="Trebuchet MS"/>
                <a:sym typeface="Trebuchet MS"/>
              </a:rPr>
              <a:t>Dr. Grace Murray Hopper</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COBOL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1959</a:t>
            </a:r>
            <a:endParaRPr sz="1400" b="0" i="0" u="none" strike="noStrike" cap="none">
              <a:solidFill>
                <a:srgbClr val="000000"/>
              </a:solidFill>
              <a:latin typeface="Trebuchet MS"/>
              <a:ea typeface="Trebuchet MS"/>
              <a:cs typeface="Trebuchet MS"/>
              <a:sym typeface="Trebuchet MS"/>
            </a:endParaRPr>
          </a:p>
        </p:txBody>
      </p:sp>
      <p:sp>
        <p:nvSpPr>
          <p:cNvPr id="1318" name="Google Shape;1318;g1dc71f27eea_0_272"/>
          <p:cNvSpPr/>
          <p:nvPr/>
        </p:nvSpPr>
        <p:spPr>
          <a:xfrm>
            <a:off x="79267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g1dc71f27eea_0_272"/>
          <p:cNvSpPr txBox="1"/>
          <p:nvPr/>
        </p:nvSpPr>
        <p:spPr>
          <a:xfrm>
            <a:off x="73251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1964</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John G. Kemeny and Thomas E. Kurtz at Dartmouth:</a:t>
            </a:r>
            <a:endParaRPr sz="1400" b="0" i="0" u="none" strike="noStrike" cap="none">
              <a:solidFill>
                <a:srgbClr val="111111"/>
              </a:solidFill>
              <a:highlight>
                <a:srgbClr val="FFFFFF"/>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BASIC</a:t>
            </a:r>
            <a:endParaRPr sz="1400" b="0" i="0" u="none" strike="noStrike" cap="none">
              <a:solidFill>
                <a:srgbClr val="111111"/>
              </a:solidFill>
              <a:highlight>
                <a:srgbClr val="FFFFFF"/>
              </a:highlight>
              <a:latin typeface="Trebuchet MS"/>
              <a:ea typeface="Trebuchet MS"/>
              <a:cs typeface="Trebuchet MS"/>
              <a:sym typeface="Trebuchet MS"/>
            </a:endParaRPr>
          </a:p>
        </p:txBody>
      </p:sp>
      <p:pic>
        <p:nvPicPr>
          <p:cNvPr id="1320" name="Google Shape;1320;g1dc71f27eea_0_272"/>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7553600" y="2483150"/>
            <a:ext cx="1631475" cy="1631475"/>
          </a:xfrm>
          <a:prstGeom prst="rect">
            <a:avLst/>
          </a:prstGeom>
          <a:noFill/>
          <a:ln>
            <a:noFill/>
          </a:ln>
        </p:spPr>
      </p:pic>
      <p:sp>
        <p:nvSpPr>
          <p:cNvPr id="1321" name="Google Shape;1321;g1dc71f27eea_0_272"/>
          <p:cNvSpPr txBox="1"/>
          <p:nvPr/>
        </p:nvSpPr>
        <p:spPr>
          <a:xfrm>
            <a:off x="8689225" y="1308650"/>
            <a:ext cx="26805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Paul Simon escribió The sound of silence una de sus canciones más icónicas que posteriormente marcaría unos excelentes memes </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25"/>
        <p:cNvGrpSpPr/>
        <p:nvPr/>
      </p:nvGrpSpPr>
      <p:grpSpPr>
        <a:xfrm>
          <a:off x="0" y="0"/>
          <a:ext cx="0" cy="0"/>
          <a:chOff x="0" y="0"/>
          <a:chExt cx="0" cy="0"/>
        </a:xfrm>
      </p:grpSpPr>
      <p:sp>
        <p:nvSpPr>
          <p:cNvPr id="1326" name="Google Shape;1326;g1dc71f27eea_0_310"/>
          <p:cNvSpPr/>
          <p:nvPr/>
        </p:nvSpPr>
        <p:spPr>
          <a:xfrm>
            <a:off x="9442875" y="2170088"/>
            <a:ext cx="2589948" cy="1714176"/>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g1dc71f27eea_0_310"/>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8" name="Google Shape;1328;g1dc71f27eea_0_310"/>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29" name="Google Shape;1329;g1dc71f27eea_0_310"/>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330" name="Google Shape;1330;g1dc71f27eea_0_310"/>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g1dc71f27eea_0_310"/>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332" name="Google Shape;1332;g1dc71f27eea_0_310"/>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g1dc71f27eea_0_310"/>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334" name="Google Shape;1334;g1dc71f27eea_0_310"/>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5" name="Google Shape;1335;g1dc71f27eea_0_310"/>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336" name="Google Shape;1336;g1dc71f27eea_0_310"/>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337" name="Google Shape;1337;g1dc71f27eea_0_310"/>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338" name="Google Shape;1338;g1dc71f27eea_0_310"/>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g1dc71f27eea_0_310"/>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g1dc71f27eea_0_310"/>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341" name="Google Shape;1341;g1dc71f27eea_0_310"/>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g1dc71f27eea_0_310"/>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343" name="Google Shape;1343;g1dc71f27eea_0_310"/>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g1dc71f27eea_0_310"/>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345" name="Google Shape;1345;g1dc71f27eea_0_310"/>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g1dc71f27eea_0_310"/>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347" name="Google Shape;1347;g1dc71f27eea_0_310"/>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g1dc71f27eea_0_310"/>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349" name="Google Shape;1349;g1dc71f27eea_0_310"/>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g1dc71f27eea_0_310"/>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351" name="Google Shape;1351;g1dc71f27eea_0_310"/>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g1dc71f27eea_0_310"/>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353" name="Google Shape;1353;g1dc71f27eea_0_310"/>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g1dc71f27eea_0_310"/>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sp>
        <p:nvSpPr>
          <p:cNvPr id="1355" name="Google Shape;1355;g1dc71f27eea_0_310"/>
          <p:cNvSpPr/>
          <p:nvPr/>
        </p:nvSpPr>
        <p:spPr>
          <a:xfrm rot="10800000">
            <a:off x="6791138" y="355676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g1dc71f27eea_0_310"/>
          <p:cNvSpPr txBox="1"/>
          <p:nvPr/>
        </p:nvSpPr>
        <p:spPr>
          <a:xfrm>
            <a:off x="6189500" y="23961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dk1"/>
                </a:solidFill>
                <a:highlight>
                  <a:srgbClr val="FCFCFC"/>
                </a:highlight>
                <a:latin typeface="Trebuchet MS"/>
                <a:ea typeface="Trebuchet MS"/>
                <a:cs typeface="Trebuchet MS"/>
                <a:sym typeface="Trebuchet MS"/>
              </a:rPr>
              <a:t>Dr. Grace Murray Hopper</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COBOL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1959</a:t>
            </a:r>
            <a:endParaRPr sz="1400" b="0" i="0" u="none" strike="noStrike" cap="none">
              <a:solidFill>
                <a:srgbClr val="000000"/>
              </a:solidFill>
              <a:latin typeface="Trebuchet MS"/>
              <a:ea typeface="Trebuchet MS"/>
              <a:cs typeface="Trebuchet MS"/>
              <a:sym typeface="Trebuchet MS"/>
            </a:endParaRPr>
          </a:p>
        </p:txBody>
      </p:sp>
      <p:sp>
        <p:nvSpPr>
          <p:cNvPr id="1357" name="Google Shape;1357;g1dc71f27eea_0_310"/>
          <p:cNvSpPr/>
          <p:nvPr/>
        </p:nvSpPr>
        <p:spPr>
          <a:xfrm>
            <a:off x="79267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g1dc71f27eea_0_310"/>
          <p:cNvSpPr txBox="1"/>
          <p:nvPr/>
        </p:nvSpPr>
        <p:spPr>
          <a:xfrm>
            <a:off x="73251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1964</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John G. Kemeny and Thomas E. Kurtz at Dartmouth:</a:t>
            </a:r>
            <a:endParaRPr sz="1400" b="0" i="0" u="none" strike="noStrike" cap="none">
              <a:solidFill>
                <a:srgbClr val="111111"/>
              </a:solidFill>
              <a:highlight>
                <a:srgbClr val="FFFFFF"/>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BASIC</a:t>
            </a:r>
            <a:endParaRPr sz="1400" b="0" i="0" u="none" strike="noStrike" cap="none">
              <a:solidFill>
                <a:srgbClr val="111111"/>
              </a:solidFill>
              <a:highlight>
                <a:srgbClr val="FFFFFF"/>
              </a:highlight>
              <a:latin typeface="Trebuchet MS"/>
              <a:ea typeface="Trebuchet MS"/>
              <a:cs typeface="Trebuchet MS"/>
              <a:sym typeface="Trebuchet MS"/>
            </a:endParaRPr>
          </a:p>
        </p:txBody>
      </p:sp>
      <p:sp>
        <p:nvSpPr>
          <p:cNvPr id="1359" name="Google Shape;1359;g1dc71f27eea_0_310"/>
          <p:cNvSpPr/>
          <p:nvPr/>
        </p:nvSpPr>
        <p:spPr>
          <a:xfrm rot="10800000">
            <a:off x="81964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g1dc71f27eea_0_310"/>
          <p:cNvSpPr txBox="1"/>
          <p:nvPr/>
        </p:nvSpPr>
        <p:spPr>
          <a:xfrm>
            <a:off x="7461150" y="1821625"/>
            <a:ext cx="1631400" cy="1714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Dennis Ritchie y C </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Donald Chamberlain and Raymond Boyce y SQL</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1972</a:t>
            </a:r>
            <a:endParaRPr sz="1400" b="0" i="0" u="none" strike="noStrike" cap="none">
              <a:solidFill>
                <a:srgbClr val="000000"/>
              </a:solidFill>
              <a:latin typeface="Trebuchet MS"/>
              <a:ea typeface="Trebuchet MS"/>
              <a:cs typeface="Trebuchet MS"/>
              <a:sym typeface="Trebuchet MS"/>
            </a:endParaRPr>
          </a:p>
        </p:txBody>
      </p:sp>
      <p:pic>
        <p:nvPicPr>
          <p:cNvPr id="1361" name="Google Shape;1361;g1dc71f27eea_0_310"/>
          <p:cNvPicPr preferRelativeResize="0"/>
          <p:nvPr/>
        </p:nvPicPr>
        <p:blipFill>
          <a:blip r:embed="rId4">
            <a:alphaModFix/>
          </a:blip>
          <a:stretch>
            <a:fillRect/>
          </a:stretch>
        </p:blipFill>
        <p:spPr>
          <a:xfrm>
            <a:off x="9535450" y="3681375"/>
            <a:ext cx="2641650" cy="2641650"/>
          </a:xfrm>
          <a:prstGeom prst="rect">
            <a:avLst/>
          </a:prstGeom>
          <a:noFill/>
          <a:ln>
            <a:noFill/>
          </a:ln>
        </p:spPr>
      </p:pic>
      <p:sp>
        <p:nvSpPr>
          <p:cNvPr id="1362" name="Google Shape;1362;g1dc71f27eea_0_310"/>
          <p:cNvSpPr txBox="1"/>
          <p:nvPr/>
        </p:nvSpPr>
        <p:spPr>
          <a:xfrm>
            <a:off x="9882275" y="2594225"/>
            <a:ext cx="2344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Se lanza la primera consola de videojuegos llamada ODYSSEY</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66"/>
        <p:cNvGrpSpPr/>
        <p:nvPr/>
      </p:nvGrpSpPr>
      <p:grpSpPr>
        <a:xfrm>
          <a:off x="0" y="0"/>
          <a:ext cx="0" cy="0"/>
          <a:chOff x="0" y="0"/>
          <a:chExt cx="0" cy="0"/>
        </a:xfrm>
      </p:grpSpPr>
      <p:cxnSp>
        <p:nvCxnSpPr>
          <p:cNvPr id="1367" name="Google Shape;1367;g1dc71f27eea_0_391"/>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368" name="Google Shape;1368;g1dc71f27eea_0_391"/>
          <p:cNvSpPr/>
          <p:nvPr/>
        </p:nvSpPr>
        <p:spPr>
          <a:xfrm>
            <a:off x="9910375" y="2917450"/>
            <a:ext cx="2079864" cy="1303560"/>
          </a:xfrm>
          <a:prstGeom prst="clou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g1dc71f27eea_0_391"/>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0" name="Google Shape;1370;g1dc71f27eea_0_391"/>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71" name="Google Shape;1371;g1dc71f27eea_0_391"/>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372" name="Google Shape;1372;g1dc71f27eea_0_391"/>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g1dc71f27eea_0_391"/>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374" name="Google Shape;1374;g1dc71f27eea_0_391"/>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g1dc71f27eea_0_391"/>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376" name="Google Shape;1376;g1dc71f27eea_0_391"/>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7" name="Google Shape;1377;g1dc71f27eea_0_391"/>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8" name="Google Shape;1378;g1dc71f27eea_0_391"/>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379" name="Google Shape;1379;g1dc71f27eea_0_391"/>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g1dc71f27eea_0_391"/>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g1dc71f27eea_0_391"/>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382" name="Google Shape;1382;g1dc71f27eea_0_391"/>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g1dc71f27eea_0_391"/>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384" name="Google Shape;1384;g1dc71f27eea_0_391"/>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g1dc71f27eea_0_391"/>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386" name="Google Shape;1386;g1dc71f27eea_0_391"/>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g1dc71f27eea_0_391"/>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388" name="Google Shape;1388;g1dc71f27eea_0_391"/>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g1dc71f27eea_0_391"/>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390" name="Google Shape;1390;g1dc71f27eea_0_391"/>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g1dc71f27eea_0_391"/>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392" name="Google Shape;1392;g1dc71f27eea_0_391"/>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g1dc71f27eea_0_391"/>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394" name="Google Shape;1394;g1dc71f27eea_0_391"/>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g1dc71f27eea_0_391"/>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sp>
        <p:nvSpPr>
          <p:cNvPr id="1396" name="Google Shape;1396;g1dc71f27eea_0_391"/>
          <p:cNvSpPr/>
          <p:nvPr/>
        </p:nvSpPr>
        <p:spPr>
          <a:xfrm rot="10800000">
            <a:off x="6791138" y="355676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g1dc71f27eea_0_391"/>
          <p:cNvSpPr txBox="1"/>
          <p:nvPr/>
        </p:nvSpPr>
        <p:spPr>
          <a:xfrm>
            <a:off x="6189500" y="23961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dk1"/>
                </a:solidFill>
                <a:highlight>
                  <a:srgbClr val="FCFCFC"/>
                </a:highlight>
                <a:latin typeface="Trebuchet MS"/>
                <a:ea typeface="Trebuchet MS"/>
                <a:cs typeface="Trebuchet MS"/>
                <a:sym typeface="Trebuchet MS"/>
              </a:rPr>
              <a:t>Dr. Grace Murray Hopper</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COBOL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1959</a:t>
            </a:r>
            <a:endParaRPr sz="1400" b="0" i="0" u="none" strike="noStrike" cap="none">
              <a:solidFill>
                <a:srgbClr val="000000"/>
              </a:solidFill>
              <a:latin typeface="Trebuchet MS"/>
              <a:ea typeface="Trebuchet MS"/>
              <a:cs typeface="Trebuchet MS"/>
              <a:sym typeface="Trebuchet MS"/>
            </a:endParaRPr>
          </a:p>
        </p:txBody>
      </p:sp>
      <p:sp>
        <p:nvSpPr>
          <p:cNvPr id="1398" name="Google Shape;1398;g1dc71f27eea_0_391"/>
          <p:cNvSpPr/>
          <p:nvPr/>
        </p:nvSpPr>
        <p:spPr>
          <a:xfrm>
            <a:off x="79267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g1dc71f27eea_0_391"/>
          <p:cNvSpPr txBox="1"/>
          <p:nvPr/>
        </p:nvSpPr>
        <p:spPr>
          <a:xfrm>
            <a:off x="73251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1964</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John G. Kemeny and Thomas E. Kurtz at Dartmouth:</a:t>
            </a:r>
            <a:endParaRPr sz="1400" b="0" i="0" u="none" strike="noStrike" cap="none">
              <a:solidFill>
                <a:srgbClr val="111111"/>
              </a:solidFill>
              <a:highlight>
                <a:srgbClr val="FFFFFF"/>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BASIC</a:t>
            </a:r>
            <a:endParaRPr sz="1400" b="0" i="0" u="none" strike="noStrike" cap="none">
              <a:solidFill>
                <a:srgbClr val="111111"/>
              </a:solidFill>
              <a:highlight>
                <a:srgbClr val="FFFFFF"/>
              </a:highlight>
              <a:latin typeface="Trebuchet MS"/>
              <a:ea typeface="Trebuchet MS"/>
              <a:cs typeface="Trebuchet MS"/>
              <a:sym typeface="Trebuchet MS"/>
            </a:endParaRPr>
          </a:p>
        </p:txBody>
      </p:sp>
      <p:sp>
        <p:nvSpPr>
          <p:cNvPr id="1400" name="Google Shape;1400;g1dc71f27eea_0_391"/>
          <p:cNvSpPr/>
          <p:nvPr/>
        </p:nvSpPr>
        <p:spPr>
          <a:xfrm rot="10800000">
            <a:off x="81964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g1dc71f27eea_0_391"/>
          <p:cNvSpPr txBox="1"/>
          <p:nvPr/>
        </p:nvSpPr>
        <p:spPr>
          <a:xfrm>
            <a:off x="7461150" y="1821625"/>
            <a:ext cx="1631400" cy="1714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Dennis Ritchie y C </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Donald Chamberlain and Raymond Boyce y SQL</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1972</a:t>
            </a:r>
            <a:endParaRPr sz="1400" b="0" i="0" u="none" strike="noStrike" cap="none">
              <a:solidFill>
                <a:srgbClr val="000000"/>
              </a:solidFill>
              <a:latin typeface="Trebuchet MS"/>
              <a:ea typeface="Trebuchet MS"/>
              <a:cs typeface="Trebuchet MS"/>
              <a:sym typeface="Trebuchet MS"/>
            </a:endParaRPr>
          </a:p>
        </p:txBody>
      </p:sp>
      <p:sp>
        <p:nvSpPr>
          <p:cNvPr id="1402" name="Google Shape;1402;g1dc71f27eea_0_391"/>
          <p:cNvSpPr/>
          <p:nvPr/>
        </p:nvSpPr>
        <p:spPr>
          <a:xfrm>
            <a:off x="91171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g1dc71f27eea_0_391"/>
          <p:cNvSpPr txBox="1"/>
          <p:nvPr/>
        </p:nvSpPr>
        <p:spPr>
          <a:xfrm>
            <a:off x="8515525" y="4846850"/>
            <a:ext cx="1364100" cy="1449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chemeClr val="dk1"/>
              </a:buClr>
              <a:buSzPts val="1100"/>
              <a:buFont typeface="Arial"/>
              <a:buNone/>
            </a:pPr>
            <a:r>
              <a:rPr lang="en-US" sz="1400" b="0" i="0" u="none" strike="noStrike" cap="none">
                <a:solidFill>
                  <a:schemeClr val="dk1"/>
                </a:solidFill>
                <a:latin typeface="Trebuchet MS"/>
                <a:ea typeface="Trebuchet MS"/>
                <a:cs typeface="Trebuchet MS"/>
                <a:sym typeface="Trebuchet MS"/>
              </a:rPr>
              <a:t>1991</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chemeClr val="dk1"/>
              </a:buClr>
              <a:buSzPts val="1100"/>
              <a:buFont typeface="Arial"/>
              <a:buNone/>
            </a:pPr>
            <a:r>
              <a:rPr lang="en-US" sz="1400" b="0" i="0" u="none" strike="noStrike" cap="none">
                <a:solidFill>
                  <a:srgbClr val="111111"/>
                </a:solidFill>
                <a:highlight>
                  <a:schemeClr val="lt1"/>
                </a:highlight>
                <a:latin typeface="Trebuchet MS"/>
                <a:ea typeface="Trebuchet MS"/>
                <a:cs typeface="Trebuchet MS"/>
                <a:sym typeface="Trebuchet MS"/>
              </a:rPr>
              <a:t>Python - Guido van Rossum</a:t>
            </a:r>
            <a:endParaRPr sz="1400" b="0" i="0" u="none" strike="noStrike" cap="none">
              <a:solidFill>
                <a:srgbClr val="111111"/>
              </a:solidFill>
              <a:highlight>
                <a:schemeClr val="lt1"/>
              </a:highlight>
              <a:latin typeface="Trebuchet MS"/>
              <a:ea typeface="Trebuchet MS"/>
              <a:cs typeface="Trebuchet MS"/>
              <a:sym typeface="Trebuchet MS"/>
            </a:endParaRPr>
          </a:p>
          <a:p>
            <a:pPr marL="0" marR="0" lvl="0" indent="0" algn="ctr" rtl="0">
              <a:lnSpc>
                <a:spcPct val="100000"/>
              </a:lnSpc>
              <a:spcBef>
                <a:spcPct val="0"/>
              </a:spcBef>
              <a:spcAft>
                <a:spcPct val="0"/>
              </a:spcAft>
              <a:buClr>
                <a:schemeClr val="dk1"/>
              </a:buClr>
              <a:buSzPts val="1100"/>
              <a:buFont typeface="Arial"/>
              <a:buNone/>
            </a:pPr>
            <a:r>
              <a:rPr lang="en-US" sz="1400" b="0" i="0" u="none" strike="noStrike" cap="none">
                <a:solidFill>
                  <a:srgbClr val="111111"/>
                </a:solidFill>
                <a:highlight>
                  <a:schemeClr val="lt1"/>
                </a:highlight>
                <a:latin typeface="Trebuchet MS"/>
                <a:ea typeface="Trebuchet MS"/>
                <a:cs typeface="Trebuchet MS"/>
                <a:sym typeface="Trebuchet MS"/>
              </a:rPr>
              <a:t>&amp;</a:t>
            </a:r>
            <a:endParaRPr sz="1400" b="0" i="0" u="none" strike="noStrike" cap="none">
              <a:solidFill>
                <a:srgbClr val="111111"/>
              </a:solidFill>
              <a:highlight>
                <a:schemeClr val="lt1"/>
              </a:highlight>
              <a:latin typeface="Trebuchet MS"/>
              <a:ea typeface="Trebuchet MS"/>
              <a:cs typeface="Trebuchet MS"/>
              <a:sym typeface="Trebuchet MS"/>
            </a:endParaRPr>
          </a:p>
          <a:p>
            <a:pPr marL="0" marR="0" lvl="0" indent="0" algn="ctr" rtl="0">
              <a:lnSpc>
                <a:spcPct val="100000"/>
              </a:lnSpc>
              <a:spcBef>
                <a:spcPct val="0"/>
              </a:spcBef>
              <a:spcAft>
                <a:spcPct val="0"/>
              </a:spcAft>
              <a:buClr>
                <a:schemeClr val="dk1"/>
              </a:buClr>
              <a:buSzPts val="1100"/>
              <a:buFont typeface="Arial"/>
              <a:buNone/>
            </a:pPr>
            <a:r>
              <a:rPr lang="en-US" sz="1400" b="0" i="0" u="none" strike="noStrike" cap="none">
                <a:solidFill>
                  <a:srgbClr val="111111"/>
                </a:solidFill>
                <a:highlight>
                  <a:schemeClr val="lt1"/>
                </a:highlight>
                <a:latin typeface="Trebuchet MS"/>
                <a:ea typeface="Trebuchet MS"/>
                <a:cs typeface="Trebuchet MS"/>
                <a:sym typeface="Trebuchet MS"/>
              </a:rPr>
              <a:t>Visual Basic</a:t>
            </a:r>
            <a:endParaRPr sz="1400" b="0" i="0" u="none" strike="noStrike" cap="none">
              <a:solidFill>
                <a:srgbClr val="111111"/>
              </a:solidFill>
              <a:highlight>
                <a:schemeClr val="lt1"/>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1404" name="Google Shape;1404;g1dc71f27eea_0_391"/>
          <p:cNvPicPr preferRelativeResize="0"/>
          <p:nvPr/>
        </p:nvPicPr>
        <p:blipFill>
          <a:blip r:embed="rId4">
            <a:alphaModFix/>
          </a:blip>
          <a:stretch>
            <a:fillRect/>
          </a:stretch>
        </p:blipFill>
        <p:spPr>
          <a:xfrm>
            <a:off x="9935850" y="4532562"/>
            <a:ext cx="2342525" cy="2342525"/>
          </a:xfrm>
          <a:prstGeom prst="rect">
            <a:avLst/>
          </a:prstGeom>
          <a:noFill/>
          <a:ln>
            <a:noFill/>
          </a:ln>
        </p:spPr>
      </p:pic>
      <p:sp>
        <p:nvSpPr>
          <p:cNvPr id="1405" name="Google Shape;1405;g1dc71f27eea_0_391"/>
          <p:cNvSpPr txBox="1"/>
          <p:nvPr/>
        </p:nvSpPr>
        <p:spPr>
          <a:xfrm>
            <a:off x="10191425" y="3240675"/>
            <a:ext cx="13641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Dame mi espacio ¿si?</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09"/>
        <p:cNvGrpSpPr/>
        <p:nvPr/>
      </p:nvGrpSpPr>
      <p:grpSpPr>
        <a:xfrm>
          <a:off x="0" y="0"/>
          <a:ext cx="0" cy="0"/>
          <a:chOff x="0" y="0"/>
          <a:chExt cx="0" cy="0"/>
        </a:xfrm>
      </p:grpSpPr>
      <p:sp>
        <p:nvSpPr>
          <p:cNvPr id="1410" name="Google Shape;1410;g1dc71f27eea_0_430"/>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1" name="Google Shape;1411;g1dc71f27eea_0_430"/>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12" name="Google Shape;1412;g1dc71f27eea_0_430"/>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413" name="Google Shape;1413;g1dc71f27eea_0_430"/>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g1dc71f27eea_0_430"/>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415" name="Google Shape;1415;g1dc71f27eea_0_430"/>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g1dc71f27eea_0_430"/>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417" name="Google Shape;1417;g1dc71f27eea_0_430"/>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8" name="Google Shape;1418;g1dc71f27eea_0_430"/>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419" name="Google Shape;1419;g1dc71f27eea_0_430"/>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420" name="Google Shape;1420;g1dc71f27eea_0_430"/>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421" name="Google Shape;1421;g1dc71f27eea_0_430"/>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g1dc71f27eea_0_430"/>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g1dc71f27eea_0_430"/>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424" name="Google Shape;1424;g1dc71f27eea_0_430"/>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g1dc71f27eea_0_430"/>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426" name="Google Shape;1426;g1dc71f27eea_0_430"/>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g1dc71f27eea_0_430"/>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428" name="Google Shape;1428;g1dc71f27eea_0_430"/>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g1dc71f27eea_0_430"/>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430" name="Google Shape;1430;g1dc71f27eea_0_430"/>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g1dc71f27eea_0_430"/>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432" name="Google Shape;1432;g1dc71f27eea_0_430"/>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g1dc71f27eea_0_430"/>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434" name="Google Shape;1434;g1dc71f27eea_0_430"/>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g1dc71f27eea_0_430"/>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sp>
        <p:nvSpPr>
          <p:cNvPr id="1436" name="Google Shape;1436;g1dc71f27eea_0_430"/>
          <p:cNvSpPr/>
          <p:nvPr/>
        </p:nvSpPr>
        <p:spPr>
          <a:xfrm>
            <a:off x="666846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g1dc71f27eea_0_430"/>
          <p:cNvSpPr txBox="1"/>
          <p:nvPr/>
        </p:nvSpPr>
        <p:spPr>
          <a:xfrm>
            <a:off x="60668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1958</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CFCFC"/>
                </a:highlight>
                <a:latin typeface="Trebuchet MS"/>
                <a:ea typeface="Trebuchet MS"/>
                <a:cs typeface="Trebuchet MS"/>
                <a:sym typeface="Trebuchet MS"/>
              </a:rPr>
              <a:t>Algorithmic language (ALGOL) and List Processor (LISP)</a:t>
            </a:r>
            <a:endParaRPr sz="1600" b="0" i="0" u="none" strike="noStrike" cap="none">
              <a:solidFill>
                <a:srgbClr val="111111"/>
              </a:solidFill>
              <a:latin typeface="Trebuchet MS"/>
              <a:ea typeface="Trebuchet MS"/>
              <a:cs typeface="Trebuchet MS"/>
              <a:sym typeface="Trebuchet MS"/>
            </a:endParaRPr>
          </a:p>
        </p:txBody>
      </p:sp>
      <p:sp>
        <p:nvSpPr>
          <p:cNvPr id="1438" name="Google Shape;1438;g1dc71f27eea_0_430"/>
          <p:cNvSpPr/>
          <p:nvPr/>
        </p:nvSpPr>
        <p:spPr>
          <a:xfrm rot="10800000">
            <a:off x="6791138" y="355676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g1dc71f27eea_0_430"/>
          <p:cNvSpPr txBox="1"/>
          <p:nvPr/>
        </p:nvSpPr>
        <p:spPr>
          <a:xfrm>
            <a:off x="6189500" y="23961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300"/>
              <a:buFont typeface="Arial"/>
              <a:buNone/>
            </a:pPr>
            <a:r>
              <a:rPr lang="en-US" sz="1300" b="0" i="0" u="none" strike="noStrike" cap="none">
                <a:solidFill>
                  <a:schemeClr val="dk1"/>
                </a:solidFill>
                <a:highlight>
                  <a:srgbClr val="FCFCFC"/>
                </a:highlight>
                <a:latin typeface="Trebuchet MS"/>
                <a:ea typeface="Trebuchet MS"/>
                <a:cs typeface="Trebuchet MS"/>
                <a:sym typeface="Trebuchet MS"/>
              </a:rPr>
              <a:t>Dr. Grace Murray Hopper</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COBOL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1959</a:t>
            </a:r>
            <a:endParaRPr sz="1400" b="0" i="0" u="none" strike="noStrike" cap="none">
              <a:solidFill>
                <a:srgbClr val="000000"/>
              </a:solidFill>
              <a:latin typeface="Trebuchet MS"/>
              <a:ea typeface="Trebuchet MS"/>
              <a:cs typeface="Trebuchet MS"/>
              <a:sym typeface="Trebuchet MS"/>
            </a:endParaRPr>
          </a:p>
        </p:txBody>
      </p:sp>
      <p:sp>
        <p:nvSpPr>
          <p:cNvPr id="1440" name="Google Shape;1440;g1dc71f27eea_0_430"/>
          <p:cNvSpPr/>
          <p:nvPr/>
        </p:nvSpPr>
        <p:spPr>
          <a:xfrm>
            <a:off x="79267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g1dc71f27eea_0_430"/>
          <p:cNvSpPr txBox="1"/>
          <p:nvPr/>
        </p:nvSpPr>
        <p:spPr>
          <a:xfrm>
            <a:off x="7325125" y="46697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1964</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John G. Kemeny and Thomas E. Kurtz at Dartmouth:</a:t>
            </a:r>
            <a:endParaRPr sz="1400" b="0" i="0" u="none" strike="noStrike" cap="none">
              <a:solidFill>
                <a:srgbClr val="111111"/>
              </a:solidFill>
              <a:highlight>
                <a:srgbClr val="FFFFFF"/>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BASIC</a:t>
            </a:r>
            <a:endParaRPr sz="1400" b="0" i="0" u="none" strike="noStrike" cap="none">
              <a:solidFill>
                <a:srgbClr val="111111"/>
              </a:solidFill>
              <a:highlight>
                <a:srgbClr val="FFFFFF"/>
              </a:highlight>
              <a:latin typeface="Trebuchet MS"/>
              <a:ea typeface="Trebuchet MS"/>
              <a:cs typeface="Trebuchet MS"/>
              <a:sym typeface="Trebuchet MS"/>
            </a:endParaRPr>
          </a:p>
        </p:txBody>
      </p:sp>
      <p:sp>
        <p:nvSpPr>
          <p:cNvPr id="1442" name="Google Shape;1442;g1dc71f27eea_0_430"/>
          <p:cNvSpPr/>
          <p:nvPr/>
        </p:nvSpPr>
        <p:spPr>
          <a:xfrm rot="10800000">
            <a:off x="81964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g1dc71f27eea_0_430"/>
          <p:cNvSpPr txBox="1"/>
          <p:nvPr/>
        </p:nvSpPr>
        <p:spPr>
          <a:xfrm>
            <a:off x="7461150" y="1821625"/>
            <a:ext cx="1631400" cy="1714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Dennis Ritchie y C </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Donald Chamberlain and Raymond Boyce y SQL</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1972</a:t>
            </a:r>
            <a:endParaRPr sz="1400" b="0" i="0" u="none" strike="noStrike" cap="none">
              <a:solidFill>
                <a:srgbClr val="000000"/>
              </a:solidFill>
              <a:latin typeface="Trebuchet MS"/>
              <a:ea typeface="Trebuchet MS"/>
              <a:cs typeface="Trebuchet MS"/>
              <a:sym typeface="Trebuchet MS"/>
            </a:endParaRPr>
          </a:p>
        </p:txBody>
      </p:sp>
      <p:sp>
        <p:nvSpPr>
          <p:cNvPr id="1444" name="Google Shape;1444;g1dc71f27eea_0_430"/>
          <p:cNvSpPr/>
          <p:nvPr/>
        </p:nvSpPr>
        <p:spPr>
          <a:xfrm>
            <a:off x="9117163"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g1dc71f27eea_0_430"/>
          <p:cNvSpPr txBox="1"/>
          <p:nvPr/>
        </p:nvSpPr>
        <p:spPr>
          <a:xfrm>
            <a:off x="8515525" y="4669725"/>
            <a:ext cx="1364100" cy="1449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1991</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highlight>
                  <a:srgbClr val="FFFFFF"/>
                </a:highlight>
                <a:latin typeface="Trebuchet MS"/>
                <a:ea typeface="Trebuchet MS"/>
                <a:cs typeface="Trebuchet MS"/>
                <a:sym typeface="Trebuchet MS"/>
              </a:rPr>
              <a:t>Python - Guido van Rossum</a:t>
            </a:r>
            <a:endParaRPr sz="1400" b="0" i="0" u="none" strike="noStrike" cap="none">
              <a:solidFill>
                <a:srgbClr val="111111"/>
              </a:solidFill>
              <a:highlight>
                <a:srgbClr val="FFFFFF"/>
              </a:highlight>
              <a:latin typeface="Trebuchet MS"/>
              <a:ea typeface="Trebuchet MS"/>
              <a:cs typeface="Trebuchet MS"/>
              <a:sym typeface="Trebuchet MS"/>
            </a:endParaRPr>
          </a:p>
        </p:txBody>
      </p:sp>
      <p:sp>
        <p:nvSpPr>
          <p:cNvPr id="1446" name="Google Shape;1446;g1dc71f27eea_0_430"/>
          <p:cNvSpPr/>
          <p:nvPr/>
        </p:nvSpPr>
        <p:spPr>
          <a:xfrm rot="10800000">
            <a:off x="98278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g1dc71f27eea_0_430"/>
          <p:cNvSpPr txBox="1"/>
          <p:nvPr/>
        </p:nvSpPr>
        <p:spPr>
          <a:xfrm>
            <a:off x="9092550" y="1821625"/>
            <a:ext cx="1631400" cy="1714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James Gosling y Java</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Brendan Eich y JavaScript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PHP</a:t>
            </a:r>
            <a:endParaRPr sz="1400" b="0" i="0" u="none" strike="noStrike" cap="none">
              <a:solidFill>
                <a:schemeClr val="dk1"/>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1995</a:t>
            </a:r>
            <a:endParaRPr sz="1400" b="0" i="0" u="none" strike="noStrike" cap="none">
              <a:solidFill>
                <a:srgbClr val="000000"/>
              </a:solidFill>
              <a:latin typeface="Trebuchet MS"/>
              <a:ea typeface="Trebuchet MS"/>
              <a:cs typeface="Trebuchet MS"/>
              <a:sym typeface="Trebuchet MS"/>
            </a:endParaRPr>
          </a:p>
        </p:txBody>
      </p:sp>
      <p:pic>
        <p:nvPicPr>
          <p:cNvPr id="1448" name="Google Shape;1448;g1dc71f27eea_0_430"/>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10500750" y="5021775"/>
            <a:ext cx="1364100" cy="1364100"/>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99"/>
        <p:cNvGrpSpPr/>
        <p:nvPr/>
      </p:nvGrpSpPr>
      <p:grpSpPr>
        <a:xfrm>
          <a:off x="0" y="0"/>
          <a:ext cx="0" cy="0"/>
          <a:chOff x="0" y="0"/>
          <a:chExt cx="0" cy="0"/>
        </a:xfrm>
      </p:grpSpPr>
      <p:sp>
        <p:nvSpPr>
          <p:cNvPr id="1000" name="Google Shape;1000;g1dc71f27eea_0_474"/>
          <p:cNvSpPr/>
          <p:nvPr/>
        </p:nvSpPr>
        <p:spPr>
          <a:xfrm>
            <a:off x="1380025" y="2018050"/>
            <a:ext cx="3611736" cy="1262088"/>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g1dc71f27eea_0_474"/>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2" name="Google Shape;1002;g1dc71f27eea_0_474"/>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03" name="Google Shape;1003;g1dc71f27eea_0_474"/>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004" name="Google Shape;1004;g1dc71f27eea_0_474"/>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g1dc71f27eea_0_474"/>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06" name="Google Shape;1006;g1dc71f27eea_0_474"/>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g1dc71f27eea_0_474"/>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008" name="Google Shape;1008;g1dc71f27eea_0_474"/>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9" name="Google Shape;1009;g1dc71f27eea_0_474"/>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010" name="Google Shape;1010;g1dc71f27eea_0_474"/>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011" name="Google Shape;1011;g1dc71f27eea_0_474"/>
          <p:cNvSpPr txBox="1"/>
          <p:nvPr/>
        </p:nvSpPr>
        <p:spPr>
          <a:xfrm>
            <a:off x="106175" y="5149800"/>
            <a:ext cx="23256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 </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Primer diseño de una computadora orientada a resolver operaciones matemáticas</a:t>
            </a:r>
            <a:endParaRPr sz="1700" b="0" i="0" u="none" strike="noStrike" cap="none">
              <a:solidFill>
                <a:srgbClr val="000000"/>
              </a:solidFill>
              <a:latin typeface="Trebuchet MS"/>
              <a:ea typeface="Trebuchet MS"/>
              <a:cs typeface="Trebuchet MS"/>
              <a:sym typeface="Trebuchet MS"/>
            </a:endParaRPr>
          </a:p>
        </p:txBody>
      </p:sp>
      <p:sp>
        <p:nvSpPr>
          <p:cNvPr id="1012" name="Google Shape;1012;g1dc71f27eea_0_474"/>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3" name="Google Shape;1013;g1dc71f27eea_0_474"/>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912600" y="3048325"/>
            <a:ext cx="1172650" cy="1172650"/>
          </a:xfrm>
          <a:prstGeom prst="rect">
            <a:avLst/>
          </a:prstGeom>
          <a:noFill/>
          <a:ln>
            <a:noFill/>
          </a:ln>
        </p:spPr>
      </p:pic>
      <p:sp>
        <p:nvSpPr>
          <p:cNvPr id="1014" name="Google Shape;1014;g1dc71f27eea_0_474"/>
          <p:cNvSpPr txBox="1"/>
          <p:nvPr/>
        </p:nvSpPr>
        <p:spPr>
          <a:xfrm>
            <a:off x="1811525" y="2214638"/>
            <a:ext cx="2825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Che y pensar que para esos días los ingleses estaban sacando a los argentinos de las Maldivas</a:t>
            </a:r>
            <a:endParaRPr sz="1400" b="0" i="0" u="none" strike="noStrike" cap="none">
              <a:solidFill>
                <a:srgbClr val="000000"/>
              </a:solidFill>
              <a:latin typeface="Calibri"/>
              <a:ea typeface="Calibri"/>
              <a:cs typeface="Calibri"/>
              <a:sym typeface="Calibri"/>
            </a:endParaRPr>
          </a:p>
        </p:txBody>
      </p:sp>
      <p:pic>
        <p:nvPicPr>
          <p:cNvPr id="1015" name="Google Shape;1015;g1dc71f27eea_0_474"/>
          <p:cNvPicPr preferRelativeResize="0"/>
          <p:nvPr/>
        </p:nvPicPr>
        <p:blipFill>
          <a:blip r:embed="rId5">
            <a:alphaModFix/>
          </a:blip>
          <a:stretch>
            <a:fillRect/>
          </a:stretch>
        </p:blipFill>
        <p:spPr>
          <a:xfrm>
            <a:off x="5581875" y="1753752"/>
            <a:ext cx="3048000" cy="1790700"/>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19"/>
        <p:cNvGrpSpPr/>
        <p:nvPr/>
      </p:nvGrpSpPr>
      <p:grpSpPr>
        <a:xfrm>
          <a:off x="0" y="0"/>
          <a:ext cx="0" cy="0"/>
          <a:chOff x="0" y="0"/>
          <a:chExt cx="0" cy="0"/>
        </a:xfrm>
      </p:grpSpPr>
      <p:sp>
        <p:nvSpPr>
          <p:cNvPr id="1020" name="Google Shape;1020;g1dc71f27eea_0_47"/>
          <p:cNvSpPr/>
          <p:nvPr/>
        </p:nvSpPr>
        <p:spPr>
          <a:xfrm>
            <a:off x="3459925" y="1540250"/>
            <a:ext cx="2121984" cy="1995624"/>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g1dc71f27eea_0_47"/>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2" name="Google Shape;1022;g1dc71f27eea_0_47"/>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23" name="Google Shape;1023;g1dc71f27eea_0_47"/>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024" name="Google Shape;1024;g1dc71f27eea_0_47"/>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g1dc71f27eea_0_47"/>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26" name="Google Shape;1026;g1dc71f27eea_0_47"/>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1dc71f27eea_0_47"/>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028" name="Google Shape;1028;g1dc71f27eea_0_47"/>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9" name="Google Shape;1029;g1dc71f27eea_0_47"/>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030" name="Google Shape;1030;g1dc71f27eea_0_47"/>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031" name="Google Shape;1031;g1dc71f27eea_0_47"/>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032" name="Google Shape;1032;g1dc71f27eea_0_47"/>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1dc71f27eea_0_47"/>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1dc71f27eea_0_47"/>
          <p:cNvSpPr txBox="1"/>
          <p:nvPr/>
        </p:nvSpPr>
        <p:spPr>
          <a:xfrm>
            <a:off x="647000" y="1736000"/>
            <a:ext cx="15318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chemeClr val="dk1"/>
              </a:buClr>
              <a:buSzPts val="1100"/>
              <a:buFont typeface="Arial"/>
              <a:buNone/>
            </a:pPr>
            <a:r>
              <a:rPr lang="en-US" sz="1400" b="0" i="0" u="none" strike="noStrike" cap="none">
                <a:solidFill>
                  <a:srgbClr val="001133"/>
                </a:solidFill>
                <a:highlight>
                  <a:schemeClr val="lt1"/>
                </a:highlight>
                <a:latin typeface="Trebuchet MS"/>
                <a:ea typeface="Trebuchet MS"/>
                <a:cs typeface="Trebuchet MS"/>
                <a:sym typeface="Trebuchet MS"/>
              </a:rPr>
              <a:t>tecnología de procesamiento de tarjetas perforadas</a:t>
            </a:r>
            <a:endParaRPr sz="1700" b="0" i="0" u="none" strike="noStrike" cap="none">
              <a:solidFill>
                <a:schemeClr val="dk1"/>
              </a:solidFill>
              <a:latin typeface="Trebuchet MS"/>
              <a:ea typeface="Trebuchet MS"/>
              <a:cs typeface="Trebuchet MS"/>
              <a:sym typeface="Trebuchet MS"/>
            </a:endParaRPr>
          </a:p>
        </p:txBody>
      </p:sp>
      <p:pic>
        <p:nvPicPr>
          <p:cNvPr id="1035" name="Google Shape;1035;g1dc71f27eea_0_47"/>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2182325" y="2709275"/>
            <a:ext cx="1439450" cy="1439450"/>
          </a:xfrm>
          <a:prstGeom prst="rect">
            <a:avLst/>
          </a:prstGeom>
          <a:noFill/>
          <a:ln>
            <a:noFill/>
          </a:ln>
        </p:spPr>
      </p:pic>
      <p:sp>
        <p:nvSpPr>
          <p:cNvPr id="1036" name="Google Shape;1036;g1dc71f27eea_0_47"/>
          <p:cNvSpPr txBox="1"/>
          <p:nvPr/>
        </p:nvSpPr>
        <p:spPr>
          <a:xfrm>
            <a:off x="3831988" y="1725600"/>
            <a:ext cx="14394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111111"/>
                </a:solidFill>
                <a:latin typeface="Trebuchet MS"/>
                <a:ea typeface="Trebuchet MS"/>
                <a:cs typeface="Trebuchet MS"/>
                <a:sym typeface="Trebuchet MS"/>
              </a:rPr>
              <a:t>En Atenas se realizan los primeros Juegos Olímpicos de la era moderna</a:t>
            </a:r>
            <a:endParaRPr sz="1400" b="0" i="0" u="none" strike="noStrike" cap="none">
              <a:solidFill>
                <a:srgbClr val="000000"/>
              </a:solidFill>
              <a:latin typeface="Trebuchet MS"/>
              <a:ea typeface="Trebuchet MS"/>
              <a:cs typeface="Trebuchet MS"/>
              <a:sym typeface="Trebuchet MS"/>
            </a:endParaRPr>
          </a:p>
        </p:txBody>
      </p:sp>
      <p:pic>
        <p:nvPicPr>
          <p:cNvPr id="1037" name="Google Shape;1037;g1dc71f27eea_0_47"/>
          <p:cNvPicPr preferRelativeResize="0"/>
          <p:nvPr/>
        </p:nvPicPr>
        <p:blipFill>
          <a:blip r:embed="rId5">
            <a:alphaModFix/>
          </a:blip>
          <a:stretch>
            <a:fillRect/>
          </a:stretch>
        </p:blipFill>
        <p:spPr>
          <a:xfrm>
            <a:off x="5651523" y="951225"/>
            <a:ext cx="6377774" cy="2799125"/>
          </a:xfrm>
          <a:prstGeom prst="rect">
            <a:avLst/>
          </a:prstGeom>
          <a:noFill/>
          <a:ln>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41"/>
        <p:cNvGrpSpPr/>
        <p:nvPr/>
      </p:nvGrpSpPr>
      <p:grpSpPr>
        <a:xfrm>
          <a:off x="0" y="0"/>
          <a:ext cx="0" cy="0"/>
          <a:chOff x="0" y="0"/>
          <a:chExt cx="0" cy="0"/>
        </a:xfrm>
      </p:grpSpPr>
      <p:sp>
        <p:nvSpPr>
          <p:cNvPr id="1042" name="Google Shape;1042;g1dc71f27eea_0_64"/>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3" name="Google Shape;1043;g1dc71f27eea_0_64"/>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44" name="Google Shape;1044;g1dc71f27eea_0_64"/>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045" name="Google Shape;1045;g1dc71f27eea_0_64"/>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g1dc71f27eea_0_64"/>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47" name="Google Shape;1047;g1dc71f27eea_0_64"/>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g1dc71f27eea_0_64"/>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049" name="Google Shape;1049;g1dc71f27eea_0_64"/>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0" name="Google Shape;1050;g1dc71f27eea_0_64"/>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051" name="Google Shape;1051;g1dc71f27eea_0_64"/>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052" name="Google Shape;1052;g1dc71f27eea_0_64"/>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053" name="Google Shape;1053;g1dc71f27eea_0_64"/>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g1dc71f27eea_0_64"/>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g1dc71f27eea_0_64"/>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056" name="Google Shape;1056;g1dc71f27eea_0_64"/>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g1dc71f27eea_0_64"/>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pic>
        <p:nvPicPr>
          <p:cNvPr id="1058" name="Google Shape;1058;g1dc71f27eea_0_64"/>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2137048" y="4572000"/>
            <a:ext cx="2036628" cy="2036650"/>
          </a:xfrm>
          <a:prstGeom prst="rect">
            <a:avLst/>
          </a:prstGeom>
          <a:noFill/>
          <a:ln>
            <a:noFill/>
          </a:ln>
        </p:spPr>
      </p:pic>
      <p:sp>
        <p:nvSpPr>
          <p:cNvPr id="1059" name="Google Shape;1059;g1dc71f27eea_0_64"/>
          <p:cNvSpPr/>
          <p:nvPr/>
        </p:nvSpPr>
        <p:spPr>
          <a:xfrm>
            <a:off x="3811250" y="2546038"/>
            <a:ext cx="3288492" cy="2136024"/>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g1dc71f27eea_0_64"/>
          <p:cNvSpPr txBox="1"/>
          <p:nvPr/>
        </p:nvSpPr>
        <p:spPr>
          <a:xfrm>
            <a:off x="4317175" y="2875300"/>
            <a:ext cx="25122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Por estos días la codificación y decodificación se consideraban un arte siendo una herramienta excepcional para la gestión de recursos en la guerra</a:t>
            </a:r>
            <a:endParaRPr sz="1400" b="0" i="0" u="none" strike="noStrike" cap="none">
              <a:solidFill>
                <a:srgbClr val="000000"/>
              </a:solidFill>
              <a:latin typeface="Trebuchet MS"/>
              <a:ea typeface="Trebuchet MS"/>
              <a:cs typeface="Trebuchet MS"/>
              <a:sym typeface="Trebuchet MS"/>
            </a:endParaRPr>
          </a:p>
        </p:txBody>
      </p:sp>
      <p:pic>
        <p:nvPicPr>
          <p:cNvPr id="1061" name="Google Shape;1061;g1dc71f27eea_0_64"/>
          <p:cNvPicPr preferRelativeResize="0"/>
          <p:nvPr/>
        </p:nvPicPr>
        <p:blipFill>
          <a:blip r:embed="rId5">
            <a:alphaModFix/>
          </a:blip>
          <a:stretch>
            <a:fillRect/>
          </a:stretch>
        </p:blipFill>
        <p:spPr>
          <a:xfrm>
            <a:off x="7579892" y="663002"/>
            <a:ext cx="2728999" cy="3393574"/>
          </a:xfrm>
          <a:prstGeom prst="rect">
            <a:avLst/>
          </a:prstGeom>
          <a:noFill/>
          <a:ln>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5"/>
        <p:cNvGrpSpPr/>
        <p:nvPr/>
      </p:nvGrpSpPr>
      <p:grpSpPr>
        <a:xfrm>
          <a:off x="0" y="0"/>
          <a:ext cx="0" cy="0"/>
          <a:chOff x="0" y="0"/>
          <a:chExt cx="0" cy="0"/>
        </a:xfrm>
      </p:grpSpPr>
      <p:pic>
        <p:nvPicPr>
          <p:cNvPr id="1066" name="Google Shape;1066;g1dc71f27eea_0_83"/>
          <p:cNvPicPr preferRelativeResize="0"/>
          <p:nvPr/>
        </p:nvPicPr>
        <p:blipFill>
          <a:blip r:embed="rId3">
            <a:alphaModFix/>
          </a:blip>
          <a:stretch>
            <a:fillRect/>
          </a:stretch>
        </p:blipFill>
        <p:spPr>
          <a:xfrm>
            <a:off x="0" y="3050"/>
            <a:ext cx="12192000" cy="6851904"/>
          </a:xfrm>
          <a:prstGeom prst="rect">
            <a:avLst/>
          </a:prstGeom>
          <a:noFill/>
          <a:ln>
            <a:noFill/>
          </a:ln>
        </p:spPr>
      </p:pic>
      <p:cxnSp>
        <p:nvCxnSpPr>
          <p:cNvPr id="1067" name="Google Shape;1067;g1dc71f27eea_0_83"/>
          <p:cNvCxnSpPr/>
          <p:nvPr/>
        </p:nvCxnSpPr>
        <p:spPr>
          <a:xfrm rot="10800000" flipH="1">
            <a:off x="1039075" y="4208975"/>
            <a:ext cx="10287000" cy="12000"/>
          </a:xfrm>
          <a:prstGeom prst="straightConnector1">
            <a:avLst/>
          </a:prstGeom>
          <a:noFill/>
          <a:ln w="76200" cap="flat" cmpd="sng">
            <a:solidFill>
              <a:schemeClr val="lt1"/>
            </a:solidFill>
            <a:prstDash val="solid"/>
            <a:round/>
            <a:headEnd type="none" w="sm" len="sm"/>
            <a:tailEnd type="triangle" w="med" len="med"/>
          </a:ln>
        </p:spPr>
      </p:cxnSp>
      <p:sp>
        <p:nvSpPr>
          <p:cNvPr id="1068" name="Google Shape;1068;g1dc71f27eea_0_83"/>
          <p:cNvSpPr/>
          <p:nvPr/>
        </p:nvSpPr>
        <p:spPr>
          <a:xfrm>
            <a:off x="4556013" y="1651100"/>
            <a:ext cx="3518964" cy="2719440"/>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g1dc71f27eea_0_83"/>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0" name="Google Shape;1070;g1dc71f27eea_0_83"/>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71" name="Google Shape;1071;g1dc71f27eea_0_83"/>
          <p:cNvPicPr preferRelativeResize="0"/>
          <p:nvPr/>
        </p:nvPicPr>
        <p:blipFill>
          <a:blip r:embed="rId4">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072" name="Google Shape;1072;g1dc71f27eea_0_83"/>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1dc71f27eea_0_83"/>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74" name="Google Shape;1074;g1dc71f27eea_0_83"/>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1dc71f27eea_0_83"/>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076" name="Google Shape;1076;g1dc71f27eea_0_83"/>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7" name="Google Shape;1077;g1dc71f27eea_0_83"/>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8" name="Google Shape;1078;g1dc71f27eea_0_83"/>
          <p:cNvSpPr txBox="1"/>
          <p:nvPr/>
        </p:nvSpPr>
        <p:spPr>
          <a:xfrm>
            <a:off x="726425" y="4851650"/>
            <a:ext cx="1085100" cy="1262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079" name="Google Shape;1079;g1dc71f27eea_0_83"/>
          <p:cNvSpPr/>
          <p:nvPr/>
        </p:nvSpPr>
        <p:spPr>
          <a:xfrm>
            <a:off x="1188575" y="4357125"/>
            <a:ext cx="160800" cy="537000"/>
          </a:xfrm>
          <a:prstGeom prst="upArrow">
            <a:avLst>
              <a:gd name="adj1" fmla="val 50000"/>
              <a:gd name="adj2"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g1dc71f27eea_0_83"/>
          <p:cNvSpPr/>
          <p:nvPr/>
        </p:nvSpPr>
        <p:spPr>
          <a:xfrm rot="10800000">
            <a:off x="1349150" y="3535813"/>
            <a:ext cx="160800" cy="537000"/>
          </a:xfrm>
          <a:prstGeom prst="upArrow">
            <a:avLst>
              <a:gd name="adj1" fmla="val 50000"/>
              <a:gd name="adj2"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g1dc71f27eea_0_83"/>
          <p:cNvSpPr txBox="1"/>
          <p:nvPr/>
        </p:nvSpPr>
        <p:spPr>
          <a:xfrm>
            <a:off x="887000" y="2273713"/>
            <a:ext cx="1085100" cy="1262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082" name="Google Shape;1082;g1dc71f27eea_0_83"/>
          <p:cNvSpPr/>
          <p:nvPr/>
        </p:nvSpPr>
        <p:spPr>
          <a:xfrm rot="10800000">
            <a:off x="2708138" y="3555913"/>
            <a:ext cx="160800" cy="537000"/>
          </a:xfrm>
          <a:prstGeom prst="upArrow">
            <a:avLst>
              <a:gd name="adj1" fmla="val 50000"/>
              <a:gd name="adj2"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1dc71f27eea_0_83"/>
          <p:cNvSpPr txBox="1"/>
          <p:nvPr/>
        </p:nvSpPr>
        <p:spPr>
          <a:xfrm>
            <a:off x="2245988" y="2293813"/>
            <a:ext cx="1085100" cy="1262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084" name="Google Shape;1084;g1dc71f27eea_0_83"/>
          <p:cNvSpPr/>
          <p:nvPr/>
        </p:nvSpPr>
        <p:spPr>
          <a:xfrm>
            <a:off x="2573738" y="4337025"/>
            <a:ext cx="160800" cy="537000"/>
          </a:xfrm>
          <a:prstGeom prst="upArrow">
            <a:avLst>
              <a:gd name="adj1" fmla="val 50000"/>
              <a:gd name="adj2"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g1dc71f27eea_0_83"/>
          <p:cNvSpPr txBox="1"/>
          <p:nvPr/>
        </p:nvSpPr>
        <p:spPr>
          <a:xfrm>
            <a:off x="1972100" y="4894125"/>
            <a:ext cx="1647300" cy="1843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pic>
        <p:nvPicPr>
          <p:cNvPr id="1086" name="Google Shape;1086;g1dc71f27eea_0_83"/>
          <p:cNvPicPr preferRelativeResize="0"/>
          <p:nvPr/>
        </p:nvPicPr>
        <p:blipFill>
          <a:blip r:embed="rId5">
            <a:alphaModFix/>
            <a:extLst>
              <a:ext uri="{28A0092B-C50C-407E-A947-70E740481C1C}">
                <a14:useLocalDpi xmlns:a14="http://schemas.microsoft.com/office/drawing/2010/main"/>
              </a:ext>
            </a:extLst>
          </a:blip>
          <a:stretch>
            <a:fillRect/>
          </a:stretch>
        </p:blipFill>
        <p:spPr>
          <a:xfrm>
            <a:off x="3429000" y="3342275"/>
            <a:ext cx="1551850" cy="1551850"/>
          </a:xfrm>
          <a:prstGeom prst="rect">
            <a:avLst/>
          </a:prstGeom>
          <a:noFill/>
          <a:ln>
            <a:noFill/>
          </a:ln>
        </p:spPr>
      </p:pic>
      <p:sp>
        <p:nvSpPr>
          <p:cNvPr id="1087" name="Google Shape;1087;g1dc71f27eea_0_83"/>
          <p:cNvSpPr txBox="1"/>
          <p:nvPr/>
        </p:nvSpPr>
        <p:spPr>
          <a:xfrm>
            <a:off x="5078750" y="1948825"/>
            <a:ext cx="2473500" cy="212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álgebra Booleana se basa en el concepto de 0’s y 1’s donde este se trasladaba al TRUE=1 or FALSE=0  y permite interpretar conjuntos binarios en cifras decimales resolviendo así cálculos y problemas matemáticos.</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91"/>
        <p:cNvGrpSpPr/>
        <p:nvPr/>
      </p:nvGrpSpPr>
      <p:grpSpPr>
        <a:xfrm>
          <a:off x="0" y="0"/>
          <a:ext cx="0" cy="0"/>
          <a:chOff x="0" y="0"/>
          <a:chExt cx="0" cy="0"/>
        </a:xfrm>
      </p:grpSpPr>
      <p:sp>
        <p:nvSpPr>
          <p:cNvPr id="1092" name="Google Shape;1092;g1dc71f27eea_0_104"/>
          <p:cNvSpPr/>
          <p:nvPr/>
        </p:nvSpPr>
        <p:spPr>
          <a:xfrm>
            <a:off x="5596125" y="1314025"/>
            <a:ext cx="2768364" cy="2286144"/>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1dc71f27eea_0_104"/>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4" name="Google Shape;1094;g1dc71f27eea_0_104"/>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95" name="Google Shape;1095;g1dc71f27eea_0_104"/>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096" name="Google Shape;1096;g1dc71f27eea_0_104"/>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g1dc71f27eea_0_104"/>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098" name="Google Shape;1098;g1dc71f27eea_0_104"/>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1dc71f27eea_0_104"/>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100" name="Google Shape;1100;g1dc71f27eea_0_104"/>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1" name="Google Shape;1101;g1dc71f27eea_0_104"/>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02" name="Google Shape;1102;g1dc71f27eea_0_104"/>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103" name="Google Shape;1103;g1dc71f27eea_0_104"/>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104" name="Google Shape;1104;g1dc71f27eea_0_104"/>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1dc71f27eea_0_104"/>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1dc71f27eea_0_104"/>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107" name="Google Shape;1107;g1dc71f27eea_0_104"/>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1dc71f27eea_0_104"/>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109" name="Google Shape;1109;g1dc71f27eea_0_104"/>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g1dc71f27eea_0_104"/>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111" name="Google Shape;1111;g1dc71f27eea_0_104"/>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1dc71f27eea_0_104"/>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pic>
        <p:nvPicPr>
          <p:cNvPr id="1113" name="Google Shape;1113;g1dc71f27eea_0_104"/>
          <p:cNvPicPr preferRelativeResize="0"/>
          <p:nvPr/>
        </p:nvPicPr>
        <p:blipFill>
          <a:blip r:embed="rId4">
            <a:alphaModFix/>
            <a:extLst>
              <a:ext uri="{28A0092B-C50C-407E-A947-70E740481C1C}">
                <a14:useLocalDpi xmlns:a14="http://schemas.microsoft.com/office/drawing/2010/main"/>
              </a:ext>
            </a:extLst>
          </a:blip>
          <a:stretch>
            <a:fillRect/>
          </a:stretch>
        </p:blipFill>
        <p:spPr>
          <a:xfrm>
            <a:off x="3998550" y="2180250"/>
            <a:ext cx="1892575" cy="1892575"/>
          </a:xfrm>
          <a:prstGeom prst="rect">
            <a:avLst/>
          </a:prstGeom>
          <a:noFill/>
          <a:ln>
            <a:noFill/>
          </a:ln>
        </p:spPr>
      </p:pic>
      <p:sp>
        <p:nvSpPr>
          <p:cNvPr id="1114" name="Google Shape;1114;g1dc71f27eea_0_104"/>
          <p:cNvSpPr txBox="1"/>
          <p:nvPr/>
        </p:nvSpPr>
        <p:spPr>
          <a:xfrm>
            <a:off x="6186250" y="1610500"/>
            <a:ext cx="20097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Jorge Luis Borges publica Deutsches Requiem una de sus famosas obras ficcionando las experiencias del holocausto</a:t>
            </a:r>
            <a:endParaRPr sz="1400" b="0" i="0" u="none" strike="noStrike" cap="none">
              <a:solidFill>
                <a:srgbClr val="000000"/>
              </a:solidFill>
              <a:latin typeface="Trebuchet MS"/>
              <a:ea typeface="Trebuchet MS"/>
              <a:cs typeface="Trebuchet MS"/>
              <a:sym typeface="Trebuchet MS"/>
            </a:endParaRPr>
          </a:p>
        </p:txBody>
      </p:sp>
      <p:pic>
        <p:nvPicPr>
          <p:cNvPr id="1115" name="Google Shape;1115;g1dc71f27eea_0_104"/>
          <p:cNvPicPr preferRelativeResize="0"/>
          <p:nvPr/>
        </p:nvPicPr>
        <p:blipFill>
          <a:blip r:embed="rId5">
            <a:alphaModFix/>
            <a:extLst>
              <a:ext uri="{28A0092B-C50C-407E-A947-70E740481C1C}">
                <a14:useLocalDpi xmlns:a14="http://schemas.microsoft.com/office/drawing/2010/main"/>
              </a:ext>
            </a:extLst>
          </a:blip>
          <a:stretch>
            <a:fillRect/>
          </a:stretch>
        </p:blipFill>
        <p:spPr>
          <a:xfrm>
            <a:off x="8379714" y="918502"/>
            <a:ext cx="3522712" cy="2681665"/>
          </a:xfrm>
          <a:prstGeom prst="rect">
            <a:avLst/>
          </a:prstGeom>
          <a:noFill/>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19"/>
        <p:cNvGrpSpPr/>
        <p:nvPr/>
      </p:nvGrpSpPr>
      <p:grpSpPr>
        <a:xfrm>
          <a:off x="0" y="0"/>
          <a:ext cx="0" cy="0"/>
          <a:chOff x="0" y="0"/>
          <a:chExt cx="0" cy="0"/>
        </a:xfrm>
      </p:grpSpPr>
      <p:sp>
        <p:nvSpPr>
          <p:cNvPr id="1120" name="Google Shape;1120;g1dc71f27eea_0_127"/>
          <p:cNvSpPr/>
          <p:nvPr/>
        </p:nvSpPr>
        <p:spPr>
          <a:xfrm>
            <a:off x="4767075" y="4275963"/>
            <a:ext cx="4272156" cy="2645136"/>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g1dc71f27eea_0_127"/>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2" name="Google Shape;1122;g1dc71f27eea_0_127"/>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23" name="Google Shape;1123;g1dc71f27eea_0_127"/>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124" name="Google Shape;1124;g1dc71f27eea_0_127"/>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g1dc71f27eea_0_127"/>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26" name="Google Shape;1126;g1dc71f27eea_0_127"/>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g1dc71f27eea_0_127"/>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128" name="Google Shape;1128;g1dc71f27eea_0_127"/>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9" name="Google Shape;1129;g1dc71f27eea_0_127"/>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30" name="Google Shape;1130;g1dc71f27eea_0_127"/>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131" name="Google Shape;1131;g1dc71f27eea_0_127"/>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132" name="Google Shape;1132;g1dc71f27eea_0_127"/>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g1dc71f27eea_0_127"/>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g1dc71f27eea_0_127"/>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135" name="Google Shape;1135;g1dc71f27eea_0_127"/>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g1dc71f27eea_0_127"/>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137" name="Google Shape;1137;g1dc71f27eea_0_127"/>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g1dc71f27eea_0_127"/>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139" name="Google Shape;1139;g1dc71f27eea_0_127"/>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g1dc71f27eea_0_127"/>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141" name="Google Shape;1141;g1dc71f27eea_0_127"/>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g1dc71f27eea_0_127"/>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pic>
        <p:nvPicPr>
          <p:cNvPr id="1143" name="Google Shape;1143;g1dc71f27eea_0_127"/>
          <p:cNvPicPr preferRelativeResize="0"/>
          <p:nvPr/>
        </p:nvPicPr>
        <p:blipFill>
          <a:blip r:embed="rId4">
            <a:alphaModFix/>
          </a:blip>
          <a:stretch>
            <a:fillRect/>
          </a:stretch>
        </p:blipFill>
        <p:spPr>
          <a:xfrm>
            <a:off x="8820650" y="3064498"/>
            <a:ext cx="2825825" cy="2825805"/>
          </a:xfrm>
          <a:prstGeom prst="rect">
            <a:avLst/>
          </a:prstGeom>
          <a:noFill/>
          <a:ln>
            <a:noFill/>
          </a:ln>
        </p:spPr>
      </p:pic>
      <p:sp>
        <p:nvSpPr>
          <p:cNvPr id="1144" name="Google Shape;1144;g1dc71f27eea_0_127"/>
          <p:cNvSpPr txBox="1"/>
          <p:nvPr/>
        </p:nvSpPr>
        <p:spPr>
          <a:xfrm>
            <a:off x="5390325" y="4576950"/>
            <a:ext cx="32043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Uno de los mayores fallos del lenguaje ensamblador era que para poder usarlo primero debía entenderse la “arquitectura” de la computadora, esto generaba grandes problemas al cambiar de computadora o si la persona encargada se ponía enferma :(</a:t>
            </a:r>
            <a:endParaRPr sz="1400" b="0" i="0" u="none" strike="noStrike" cap="none">
              <a:solidFill>
                <a:srgbClr val="000000"/>
              </a:solidFill>
              <a:latin typeface="Trebuchet MS"/>
              <a:ea typeface="Trebuchet MS"/>
              <a:cs typeface="Trebuchet MS"/>
              <a:sym typeface="Trebuchet MS"/>
            </a:endParaRPr>
          </a:p>
        </p:txBody>
      </p:sp>
      <p:pic>
        <p:nvPicPr>
          <p:cNvPr id="1145" name="Google Shape;1145;g1dc71f27eea_0_127"/>
          <p:cNvPicPr preferRelativeResize="0"/>
          <p:nvPr/>
        </p:nvPicPr>
        <p:blipFill>
          <a:blip r:embed="rId5">
            <a:alphaModFix/>
            <a:extLst>
              <a:ext uri="{28A0092B-C50C-407E-A947-70E740481C1C}">
                <a14:useLocalDpi xmlns:a14="http://schemas.microsoft.com/office/drawing/2010/main"/>
              </a:ext>
            </a:extLst>
          </a:blip>
          <a:stretch>
            <a:fillRect/>
          </a:stretch>
        </p:blipFill>
        <p:spPr>
          <a:xfrm>
            <a:off x="5570710" y="1458865"/>
            <a:ext cx="3138925" cy="2283810"/>
          </a:xfrm>
          <a:prstGeom prst="rect">
            <a:avLst/>
          </a:prstGeom>
          <a:noFill/>
          <a:ln>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49"/>
        <p:cNvGrpSpPr/>
        <p:nvPr/>
      </p:nvGrpSpPr>
      <p:grpSpPr>
        <a:xfrm>
          <a:off x="0" y="0"/>
          <a:ext cx="0" cy="0"/>
          <a:chOff x="0" y="0"/>
          <a:chExt cx="0" cy="0"/>
        </a:xfrm>
      </p:grpSpPr>
      <p:sp>
        <p:nvSpPr>
          <p:cNvPr id="1150" name="Google Shape;1150;g1dc71f27eea_0_152"/>
          <p:cNvSpPr/>
          <p:nvPr/>
        </p:nvSpPr>
        <p:spPr>
          <a:xfrm>
            <a:off x="7409650" y="1049350"/>
            <a:ext cx="4201956" cy="2431188"/>
          </a:xfrm>
          <a:prstGeom prst="cloud">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g1dc71f27eea_0_152"/>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2" name="Google Shape;1152;g1dc71f27eea_0_15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53" name="Google Shape;1153;g1dc71f27eea_0_152"/>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154" name="Google Shape;1154;g1dc71f27eea_0_15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g1dc71f27eea_0_15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56" name="Google Shape;1156;g1dc71f27eea_0_15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g1dc71f27eea_0_15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158" name="Google Shape;1158;g1dc71f27eea_0_15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9" name="Google Shape;1159;g1dc71f27eea_0_15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60" name="Google Shape;1160;g1dc71f27eea_0_152"/>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161" name="Google Shape;1161;g1dc71f27eea_0_152"/>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162" name="Google Shape;1162;g1dc71f27eea_0_152"/>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g1dc71f27eea_0_152"/>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g1dc71f27eea_0_152"/>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165" name="Google Shape;1165;g1dc71f27eea_0_152"/>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g1dc71f27eea_0_152"/>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167" name="Google Shape;1167;g1dc71f27eea_0_152"/>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g1dc71f27eea_0_152"/>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169" name="Google Shape;1169;g1dc71f27eea_0_152"/>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g1dc71f27eea_0_152"/>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171" name="Google Shape;1171;g1dc71f27eea_0_152"/>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g1dc71f27eea_0_152"/>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173" name="Google Shape;1173;g1dc71f27eea_0_152"/>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g1dc71f27eea_0_152"/>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pic>
        <p:nvPicPr>
          <p:cNvPr id="1175" name="Google Shape;1175;g1dc71f27eea_0_152"/>
          <p:cNvPicPr preferRelativeResize="0"/>
          <p:nvPr/>
        </p:nvPicPr>
        <p:blipFill>
          <a:blip r:embed="rId4">
            <a:alphaModFix/>
          </a:blip>
          <a:stretch>
            <a:fillRect/>
          </a:stretch>
        </p:blipFill>
        <p:spPr>
          <a:xfrm>
            <a:off x="5795550" y="2873862"/>
            <a:ext cx="2496876" cy="2496876"/>
          </a:xfrm>
          <a:prstGeom prst="rect">
            <a:avLst/>
          </a:prstGeom>
          <a:noFill/>
          <a:ln>
            <a:noFill/>
          </a:ln>
        </p:spPr>
      </p:pic>
      <p:sp>
        <p:nvSpPr>
          <p:cNvPr id="1176" name="Google Shape;1176;g1dc71f27eea_0_152"/>
          <p:cNvSpPr txBox="1"/>
          <p:nvPr/>
        </p:nvSpPr>
        <p:spPr>
          <a:xfrm>
            <a:off x="7915300" y="1526200"/>
            <a:ext cx="32322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Por esta época, las pruebas nucleares se volvieron el pan de cada día de la agenda internacional afectando así ecológicamente a una cantidad enorme de ecosistemas y volviéndose una situación…más que peliaguda </a:t>
            </a:r>
            <a:endParaRPr sz="1400" b="0" i="0" u="none" strike="noStrike" cap="none">
              <a:solidFill>
                <a:srgbClr val="000000"/>
              </a:solidFill>
              <a:latin typeface="Trebuchet MS"/>
              <a:ea typeface="Trebuchet MS"/>
              <a:cs typeface="Trebuchet MS"/>
              <a:sym typeface="Trebuchet MS"/>
            </a:endParaRPr>
          </a:p>
        </p:txBody>
      </p:sp>
      <p:pic>
        <p:nvPicPr>
          <p:cNvPr id="1177" name="Google Shape;1177;g1dc71f27eea_0_152"/>
          <p:cNvPicPr preferRelativeResize="0"/>
          <p:nvPr/>
        </p:nvPicPr>
        <p:blipFill>
          <a:blip r:embed="rId5">
            <a:alphaModFix/>
            <a:extLst>
              <a:ext uri="{28A0092B-C50C-407E-A947-70E740481C1C}">
                <a14:useLocalDpi xmlns:a14="http://schemas.microsoft.com/office/drawing/2010/main"/>
              </a:ext>
            </a:extLst>
          </a:blip>
          <a:stretch>
            <a:fillRect/>
          </a:stretch>
        </p:blipFill>
        <p:spPr>
          <a:xfrm>
            <a:off x="8444826" y="4373375"/>
            <a:ext cx="3423336" cy="1797251"/>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81"/>
        <p:cNvGrpSpPr/>
        <p:nvPr/>
      </p:nvGrpSpPr>
      <p:grpSpPr>
        <a:xfrm>
          <a:off x="0" y="0"/>
          <a:ext cx="0" cy="0"/>
          <a:chOff x="0" y="0"/>
          <a:chExt cx="0" cy="0"/>
        </a:xfrm>
      </p:grpSpPr>
      <p:sp>
        <p:nvSpPr>
          <p:cNvPr id="1182" name="Google Shape;1182;g1dc71f27eea_0_179"/>
          <p:cNvSpPr/>
          <p:nvPr/>
        </p:nvSpPr>
        <p:spPr>
          <a:xfrm>
            <a:off x="8330900" y="1984977"/>
            <a:ext cx="2296188" cy="1652292"/>
          </a:xfrm>
          <a:prstGeom prst="clou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g1dc71f27eea_0_179"/>
          <p:cNvSpPr/>
          <p:nvPr/>
        </p:nvSpPr>
        <p:spPr>
          <a:xfrm>
            <a:off x="0" y="1725611"/>
            <a:ext cx="243204" cy="5132705"/>
          </a:xfrm>
          <a:custGeom>
            <a:avLst/>
            <a:gdLst/>
            <a:ahLst/>
            <a:cxnLst/>
            <a:rect l="l" t="t" r="r" b="b"/>
            <a:pathLst>
              <a:path w="243203"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4" name="Google Shape;1184;g1dc71f27eea_0_179"/>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85" name="Google Shape;1185;g1dc71f27eea_0_179"/>
          <p:cNvPicPr preferRelativeResize="0"/>
          <p:nvPr/>
        </p:nvPicPr>
        <p:blipFill>
          <a:blip r:embed="rId3">
            <a:alphaModFix/>
            <a:extLst>
              <a:ext uri="{28A0092B-C50C-407E-A947-70E740481C1C}">
                <a14:useLocalDpi xmlns:a14="http://schemas.microsoft.com/office/drawing/2010/main"/>
              </a:ext>
            </a:extLst>
          </a:blip>
          <a:srcRect t="17296" b="17581"/>
          <a:stretch>
            <a:fillRect/>
          </a:stretch>
        </p:blipFill>
        <p:spPr>
          <a:xfrm>
            <a:off x="0" y="0"/>
            <a:ext cx="2825825" cy="1051600"/>
          </a:xfrm>
          <a:prstGeom prst="rect">
            <a:avLst/>
          </a:prstGeom>
          <a:noFill/>
          <a:ln>
            <a:noFill/>
          </a:ln>
        </p:spPr>
      </p:pic>
      <p:sp>
        <p:nvSpPr>
          <p:cNvPr id="1186" name="Google Shape;1186;g1dc71f27eea_0_179"/>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g1dc71f27eea_0_179"/>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1188" name="Google Shape;1188;g1dc71f27eea_0_179"/>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g1dc71f27eea_0_179"/>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Historia de la Programación</a:t>
            </a:r>
            <a:endParaRPr sz="2000" b="0" i="0" u="none" strike="noStrike" cap="none">
              <a:solidFill>
                <a:srgbClr val="003870"/>
              </a:solidFill>
              <a:latin typeface="Trebuchet MS"/>
              <a:ea typeface="Trebuchet MS"/>
              <a:cs typeface="Trebuchet MS"/>
              <a:sym typeface="Trebuchet MS"/>
            </a:endParaRPr>
          </a:p>
        </p:txBody>
      </p:sp>
      <p:sp>
        <p:nvSpPr>
          <p:cNvPr id="1190" name="Google Shape;1190;g1dc71f27eea_0_179"/>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1" name="Google Shape;1191;g1dc71f27eea_0_179"/>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ct val="0"/>
              </a:spcBef>
              <a:spcAft>
                <a:spcPct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1192" name="Google Shape;1192;g1dc71f27eea_0_179"/>
          <p:cNvCxnSpPr/>
          <p:nvPr/>
        </p:nvCxnSpPr>
        <p:spPr>
          <a:xfrm rot="10800000" flipH="1">
            <a:off x="1039075" y="4208975"/>
            <a:ext cx="10287000" cy="12000"/>
          </a:xfrm>
          <a:prstGeom prst="straightConnector1">
            <a:avLst/>
          </a:prstGeom>
          <a:noFill/>
          <a:ln w="76200" cap="flat" cmpd="sng">
            <a:solidFill>
              <a:schemeClr val="dk1"/>
            </a:solidFill>
            <a:prstDash val="solid"/>
            <a:round/>
            <a:headEnd type="none" w="sm" len="sm"/>
            <a:tailEnd type="triangle" w="med" len="med"/>
          </a:ln>
        </p:spPr>
      </p:cxnSp>
      <p:sp>
        <p:nvSpPr>
          <p:cNvPr id="1193" name="Google Shape;1193;g1dc71f27eea_0_179"/>
          <p:cNvSpPr txBox="1"/>
          <p:nvPr/>
        </p:nvSpPr>
        <p:spPr>
          <a:xfrm>
            <a:off x="726425" y="4851650"/>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1833</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Charles Babbage &amp; Ada Louelace</a:t>
            </a:r>
            <a:endParaRPr sz="1400" b="0" i="0" u="none" strike="noStrike" cap="none">
              <a:solidFill>
                <a:srgbClr val="000000"/>
              </a:solidFill>
              <a:latin typeface="Trebuchet MS"/>
              <a:ea typeface="Trebuchet MS"/>
              <a:cs typeface="Trebuchet MS"/>
              <a:sym typeface="Trebuchet MS"/>
            </a:endParaRPr>
          </a:p>
        </p:txBody>
      </p:sp>
      <p:sp>
        <p:nvSpPr>
          <p:cNvPr id="1194" name="Google Shape;1194;g1dc71f27eea_0_179"/>
          <p:cNvSpPr/>
          <p:nvPr/>
        </p:nvSpPr>
        <p:spPr>
          <a:xfrm>
            <a:off x="1188575"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g1dc71f27eea_0_179"/>
          <p:cNvSpPr/>
          <p:nvPr/>
        </p:nvSpPr>
        <p:spPr>
          <a:xfrm rot="10800000">
            <a:off x="1349150"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g1dc71f27eea_0_179"/>
          <p:cNvSpPr txBox="1"/>
          <p:nvPr/>
        </p:nvSpPr>
        <p:spPr>
          <a:xfrm>
            <a:off x="887000" y="22737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Tabuladora Hollerith</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&amp; </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1133"/>
                </a:solidFill>
                <a:highlight>
                  <a:srgbClr val="FCFCFC"/>
                </a:highlight>
                <a:latin typeface="Trebuchet MS"/>
                <a:ea typeface="Trebuchet MS"/>
                <a:cs typeface="Trebuchet MS"/>
                <a:sym typeface="Trebuchet MS"/>
              </a:rPr>
              <a:t>IBM</a:t>
            </a:r>
            <a:endParaRPr sz="1400" b="0" i="0" u="none" strike="noStrike" cap="none">
              <a:solidFill>
                <a:srgbClr val="001133"/>
              </a:solidFill>
              <a:highlight>
                <a:srgbClr val="FCFCFC"/>
              </a:highlight>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1887-1896</a:t>
            </a:r>
            <a:endParaRPr sz="1400" b="0" i="0" u="none" strike="noStrike" cap="none">
              <a:solidFill>
                <a:srgbClr val="000000"/>
              </a:solidFill>
              <a:latin typeface="Trebuchet MS"/>
              <a:ea typeface="Trebuchet MS"/>
              <a:cs typeface="Trebuchet MS"/>
              <a:sym typeface="Trebuchet MS"/>
            </a:endParaRPr>
          </a:p>
        </p:txBody>
      </p:sp>
      <p:sp>
        <p:nvSpPr>
          <p:cNvPr id="1197" name="Google Shape;1197;g1dc71f27eea_0_179"/>
          <p:cNvSpPr/>
          <p:nvPr/>
        </p:nvSpPr>
        <p:spPr>
          <a:xfrm rot="10800000">
            <a:off x="2708138" y="35559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g1dc71f27eea_0_179"/>
          <p:cNvSpPr txBox="1"/>
          <p:nvPr/>
        </p:nvSpPr>
        <p:spPr>
          <a:xfrm>
            <a:off x="2245988" y="2293813"/>
            <a:ext cx="1085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Alan turing: La máquina universal</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1936</a:t>
            </a:r>
            <a:endParaRPr sz="1400" b="0" i="0" u="none" strike="noStrike" cap="none">
              <a:solidFill>
                <a:srgbClr val="000000"/>
              </a:solidFill>
              <a:latin typeface="Trebuchet MS"/>
              <a:ea typeface="Trebuchet MS"/>
              <a:cs typeface="Trebuchet MS"/>
              <a:sym typeface="Trebuchet MS"/>
            </a:endParaRPr>
          </a:p>
        </p:txBody>
      </p:sp>
      <p:sp>
        <p:nvSpPr>
          <p:cNvPr id="1199" name="Google Shape;1199;g1dc71f27eea_0_179"/>
          <p:cNvSpPr/>
          <p:nvPr/>
        </p:nvSpPr>
        <p:spPr>
          <a:xfrm>
            <a:off x="2573738" y="43370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g1dc71f27eea_0_179"/>
          <p:cNvSpPr txBox="1"/>
          <p:nvPr/>
        </p:nvSpPr>
        <p:spPr>
          <a:xfrm>
            <a:off x="1972088" y="479352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1937</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Claude Shannon: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algebra booleana</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VS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operaciones matemáticas</a:t>
            </a:r>
            <a:endParaRPr sz="1400" b="0" i="0" u="none" strike="noStrike" cap="none">
              <a:solidFill>
                <a:srgbClr val="000000"/>
              </a:solidFill>
              <a:latin typeface="Trebuchet MS"/>
              <a:ea typeface="Trebuchet MS"/>
              <a:cs typeface="Trebuchet MS"/>
              <a:sym typeface="Trebuchet MS"/>
            </a:endParaRPr>
          </a:p>
        </p:txBody>
      </p:sp>
      <p:sp>
        <p:nvSpPr>
          <p:cNvPr id="1201" name="Google Shape;1201;g1dc71f27eea_0_179"/>
          <p:cNvSpPr/>
          <p:nvPr/>
        </p:nvSpPr>
        <p:spPr>
          <a:xfrm>
            <a:off x="3901700" y="435712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g1dc71f27eea_0_179"/>
          <p:cNvSpPr txBox="1"/>
          <p:nvPr/>
        </p:nvSpPr>
        <p:spPr>
          <a:xfrm>
            <a:off x="3257113" y="4874025"/>
            <a:ext cx="1364100" cy="1449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1946</a:t>
            </a:r>
            <a:endParaRPr sz="1400" b="0" i="0" u="none" strike="noStrike" cap="none">
              <a:solidFill>
                <a:schemeClr val="dk1"/>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ENIAC: Primera computadora</a:t>
            </a:r>
            <a:endParaRPr sz="14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03" name="Google Shape;1203;g1dc71f27eea_0_179"/>
          <p:cNvSpPr/>
          <p:nvPr/>
        </p:nvSpPr>
        <p:spPr>
          <a:xfrm rot="10800000">
            <a:off x="4139425"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g1dc71f27eea_0_179"/>
          <p:cNvSpPr txBox="1"/>
          <p:nvPr/>
        </p:nvSpPr>
        <p:spPr>
          <a:xfrm>
            <a:off x="3605000" y="229381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El lenguaje ensamblador y el shortcode </a:t>
            </a:r>
            <a:r>
              <a:rPr lang="en-US" sz="1400" b="0" i="0" u="none" strike="noStrike" cap="none">
                <a:solidFill>
                  <a:schemeClr val="dk1"/>
                </a:solidFill>
                <a:latin typeface="Trebuchet MS"/>
                <a:ea typeface="Trebuchet MS"/>
                <a:cs typeface="Trebuchet MS"/>
                <a:sym typeface="Trebuchet MS"/>
              </a:rPr>
              <a:t>1949-1950</a:t>
            </a:r>
            <a:endParaRPr sz="1400" b="0" i="0" u="none" strike="noStrike" cap="none">
              <a:solidFill>
                <a:srgbClr val="000000"/>
              </a:solidFill>
              <a:latin typeface="Trebuchet MS"/>
              <a:ea typeface="Trebuchet MS"/>
              <a:cs typeface="Trebuchet MS"/>
              <a:sym typeface="Trebuchet MS"/>
            </a:endParaRPr>
          </a:p>
        </p:txBody>
      </p:sp>
      <p:sp>
        <p:nvSpPr>
          <p:cNvPr id="1205" name="Google Shape;1205;g1dc71f27eea_0_179"/>
          <p:cNvSpPr/>
          <p:nvPr/>
        </p:nvSpPr>
        <p:spPr>
          <a:xfrm>
            <a:off x="5186813" y="4336175"/>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g1dc71f27eea_0_179"/>
          <p:cNvSpPr txBox="1"/>
          <p:nvPr/>
        </p:nvSpPr>
        <p:spPr>
          <a:xfrm>
            <a:off x="4585163" y="4792675"/>
            <a:ext cx="1364100" cy="20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1952</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chemeClr val="dk1"/>
                </a:solidFill>
                <a:highlight>
                  <a:srgbClr val="FCFCFC"/>
                </a:highlight>
                <a:latin typeface="Trebuchet MS"/>
                <a:ea typeface="Trebuchet MS"/>
                <a:cs typeface="Trebuchet MS"/>
                <a:sym typeface="Trebuchet MS"/>
              </a:rPr>
              <a:t>Alick Glennie</a:t>
            </a:r>
            <a:r>
              <a:rPr lang="en-US" sz="14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Autocode fue el primer lenguaje de programación compilado</a:t>
            </a:r>
            <a:endParaRPr sz="1400" b="0" i="0" u="none" strike="noStrike" cap="none">
              <a:solidFill>
                <a:srgbClr val="000000"/>
              </a:solidFill>
              <a:latin typeface="Trebuchet MS"/>
              <a:ea typeface="Trebuchet MS"/>
              <a:cs typeface="Trebuchet MS"/>
              <a:sym typeface="Trebuchet MS"/>
            </a:endParaRPr>
          </a:p>
        </p:txBody>
      </p:sp>
      <p:sp>
        <p:nvSpPr>
          <p:cNvPr id="1207" name="Google Shape;1207;g1dc71f27eea_0_179"/>
          <p:cNvSpPr/>
          <p:nvPr/>
        </p:nvSpPr>
        <p:spPr>
          <a:xfrm rot="10800000">
            <a:off x="5570688" y="3535813"/>
            <a:ext cx="160800" cy="537000"/>
          </a:xfrm>
          <a:prstGeom prst="upArrow">
            <a:avLst>
              <a:gd name="adj1" fmla="val 50000"/>
              <a:gd name="adj2" fmla="val 50000"/>
            </a:avLst>
          </a:prstGeom>
          <a:solidFill>
            <a:schemeClr val="dk1"/>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g1dc71f27eea_0_179"/>
          <p:cNvSpPr txBox="1"/>
          <p:nvPr/>
        </p:nvSpPr>
        <p:spPr>
          <a:xfrm>
            <a:off x="4969050" y="2375163"/>
            <a:ext cx="1364100" cy="12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John Backus:</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FORTRAN</a:t>
            </a:r>
            <a:endParaRPr sz="1400" b="0" i="0" u="none" strike="noStrike" cap="none">
              <a:solidFill>
                <a:srgbClr val="000000"/>
              </a:solidFill>
              <a:latin typeface="Trebuchet MS"/>
              <a:ea typeface="Trebuchet MS"/>
              <a:cs typeface="Trebuchet MS"/>
              <a:sym typeface="Trebuchet MS"/>
            </a:endParaRPr>
          </a:p>
          <a:p>
            <a:pPr marL="0" marR="0" lvl="0" indent="0" algn="ctr"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 </a:t>
            </a:r>
            <a:r>
              <a:rPr lang="en-US" sz="1400" b="0" i="0" u="none" strike="noStrike" cap="none">
                <a:solidFill>
                  <a:schemeClr val="dk1"/>
                </a:solidFill>
                <a:latin typeface="Trebuchet MS"/>
                <a:ea typeface="Trebuchet MS"/>
                <a:cs typeface="Trebuchet MS"/>
                <a:sym typeface="Trebuchet MS"/>
              </a:rPr>
              <a:t>1957</a:t>
            </a:r>
            <a:endParaRPr sz="1400" b="0" i="0" u="none" strike="noStrike" cap="none">
              <a:solidFill>
                <a:srgbClr val="000000"/>
              </a:solidFill>
              <a:latin typeface="Trebuchet MS"/>
              <a:ea typeface="Trebuchet MS"/>
              <a:cs typeface="Trebuchet MS"/>
              <a:sym typeface="Trebuchet MS"/>
            </a:endParaRPr>
          </a:p>
        </p:txBody>
      </p:sp>
      <p:pic>
        <p:nvPicPr>
          <p:cNvPr id="1209" name="Google Shape;1209;g1dc71f27eea_0_179"/>
          <p:cNvPicPr preferRelativeResize="0"/>
          <p:nvPr/>
        </p:nvPicPr>
        <p:blipFill>
          <a:blip r:embed="rId4">
            <a:alphaModFix/>
          </a:blip>
          <a:stretch>
            <a:fillRect/>
          </a:stretch>
        </p:blipFill>
        <p:spPr>
          <a:xfrm>
            <a:off x="6152675" y="3246750"/>
            <a:ext cx="2432826" cy="2432826"/>
          </a:xfrm>
          <a:prstGeom prst="rect">
            <a:avLst/>
          </a:prstGeom>
          <a:noFill/>
          <a:ln>
            <a:noFill/>
          </a:ln>
        </p:spPr>
      </p:pic>
      <p:sp>
        <p:nvSpPr>
          <p:cNvPr id="1210" name="Google Shape;1210;g1dc71f27eea_0_179"/>
          <p:cNvSpPr txBox="1"/>
          <p:nvPr/>
        </p:nvSpPr>
        <p:spPr>
          <a:xfrm>
            <a:off x="8702975" y="2273713"/>
            <a:ext cx="1461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US" sz="1400" b="0" i="0" u="none" strike="noStrike" cap="none">
                <a:solidFill>
                  <a:srgbClr val="000000"/>
                </a:solidFill>
                <a:latin typeface="Trebuchet MS"/>
                <a:ea typeface="Trebuchet MS"/>
                <a:cs typeface="Trebuchet MS"/>
                <a:sym typeface="Trebuchet MS"/>
              </a:rPr>
              <a:t>A Colombia llega el primer computador</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2562</Words>
  <Application>Microsoft Office PowerPoint</Application>
  <PresentationFormat>Panorámica</PresentationFormat>
  <Paragraphs>370</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Trebuchet MS</vt:lpstr>
      <vt:lpstr>Calibri</vt:lpstr>
      <vt:lpstr>Arial</vt:lpstr>
      <vt:lpstr>Oswald</vt:lpstr>
      <vt:lpstr>Oswald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RICARDO  ORTEGA BOLA�OS</cp:lastModifiedBy>
  <cp:revision>4</cp:revision>
  <dcterms:created xsi:type="dcterms:W3CDTF">2022-07-17T16:15:25Z</dcterms:created>
  <dcterms:modified xsi:type="dcterms:W3CDTF">2023-08-23T03:26:12Z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