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72" r:id="rId2"/>
  </p:sldMasterIdLst>
  <p:notesMasterIdLst>
    <p:notesMasterId r:id="rId10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12192000" cy="6858000"/>
  <p:notesSz cx="12192000" cy="6858000"/>
  <p:embeddedFontLst>
    <p:embeddedFont>
      <p:font typeface="Abel" panose="02000506030000020004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SemiBold" panose="00000700000000000000" pitchFamily="2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84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6" roundtripDataSignature="AMtx7mgz3FbvuBh/dGAVLLYZ6n41Hm6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BACC6"/>
    <a:srgbClr val="8064A2"/>
    <a:srgbClr val="4F81BD"/>
    <a:srgbClr val="C0504D"/>
    <a:srgbClr val="EEEC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117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11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gs" Target="tags/tag1.xml"/><Relationship Id="rId11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11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dc71f27eea_1_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463" name="Google Shape;1463;g1dc71f27ee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dc4262e295_0_1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478" name="Google Shape;1478;g1dc4262e29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dc71f27eea_1_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501" name="Google Shape;1501;g1dc71f27ee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dc7d2207bd_1_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517" name="Google Shape;1517;g1dc7d2207bd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dc7d2207b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7867" y="514350"/>
            <a:ext cx="10837200" cy="25719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7" name="Google Shape;1547;g1dc7d2207bd_0_6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dc71f27eea_1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585" name="Google Shape;1585;g1dc71f27e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dc67c63827_0_1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02" name="Google Shape;1602;g1dc67c6382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c7d2207bd_0_8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g1dc7d2207bd_0_8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1"/>
              </a:buClr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g1dc7d2207bd_0_8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g1dc7d2207bd_0_8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g1dc7d2207bd_0_8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8" h="252728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c7d2207bd_0_7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Fira Sans"/>
              <a:buNone/>
              <a:defRPr sz="3700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g1dc7d2207bd_0_70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400"/>
              <a:buFont typeface="Abel"/>
              <a:buChar char="●"/>
              <a:defRPr sz="2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○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■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●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○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■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●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ct val="0"/>
              </a:spcAft>
              <a:buClr>
                <a:schemeClr val="dk2"/>
              </a:buClr>
              <a:buSzPts val="1900"/>
              <a:buFont typeface="Abel"/>
              <a:buChar char="○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bel"/>
              <a:buChar char="■"/>
              <a:defRPr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dc71f27eea_1_2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g1dc71f27eea_1_2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7" name="Google Shape;1467;g1dc71f27eea_1_28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g1dc71f27eea_1_2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g1dc71f27eea_1_2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70" name="Google Shape;1470;g1dc71f27eea_1_2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g1dc71f27eea_1_2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2" name="Google Shape;1472;g1dc71f27eea_1_2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g1dc71f27eea_1_2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g1dc71f27eea_1_28"/>
          <p:cNvSpPr txBox="1"/>
          <p:nvPr/>
        </p:nvSpPr>
        <p:spPr>
          <a:xfrm>
            <a:off x="973200" y="2181725"/>
            <a:ext cx="1024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“Aplicar todos los conceptos de algoritmos, la definición paso a paso y trasladar toda la lógica del algoritmo desarrollado a un lenguaje de programación”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5" name="Google Shape;1475;g1dc71f27eea_1_28"/>
          <p:cNvSpPr txBox="1">
            <a:spLocks noGrp="1"/>
          </p:cNvSpPr>
          <p:nvPr>
            <p:ph type="title"/>
          </p:nvPr>
        </p:nvSpPr>
        <p:spPr>
          <a:xfrm>
            <a:off x="1058525" y="1475525"/>
            <a:ext cx="970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500"/>
              <a:t>Definición</a:t>
            </a:r>
            <a:endParaRPr sz="35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dc4262e295_0_15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1dc4262e295_0_15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2" name="Google Shape;1482;g1dc4262e295_0_15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g1dc4262e295_0_15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g1dc4262e295_0_15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85" name="Google Shape;1485;g1dc4262e295_0_15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g1dc4262e295_0_15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7" name="Google Shape;1487;g1dc4262e295_0_15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g1dc4262e295_0_15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1dc4262e295_0_150"/>
          <p:cNvSpPr txBox="1"/>
          <p:nvPr/>
        </p:nvSpPr>
        <p:spPr>
          <a:xfrm>
            <a:off x="973200" y="2181725"/>
            <a:ext cx="1024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“Aplicar todos los conceptos de algoritmos, la definición paso a paso y trasladar toda la lógica del algoritmo desarrollado a un lenguaje de programación”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0" name="Google Shape;1490;g1dc4262e295_0_150"/>
          <p:cNvSpPr txBox="1">
            <a:spLocks noGrp="1"/>
          </p:cNvSpPr>
          <p:nvPr>
            <p:ph type="title"/>
          </p:nvPr>
        </p:nvSpPr>
        <p:spPr>
          <a:xfrm>
            <a:off x="1058525" y="1475525"/>
            <a:ext cx="9706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500"/>
              <a:t>Definición</a:t>
            </a:r>
            <a:endParaRPr sz="3500"/>
          </a:p>
        </p:txBody>
      </p:sp>
      <p:sp>
        <p:nvSpPr>
          <p:cNvPr id="1491" name="Google Shape;1491;g1dc4262e295_0_150"/>
          <p:cNvSpPr/>
          <p:nvPr/>
        </p:nvSpPr>
        <p:spPr>
          <a:xfrm>
            <a:off x="3375725" y="3180425"/>
            <a:ext cx="292500" cy="105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1dc4262e295_0_150"/>
          <p:cNvSpPr/>
          <p:nvPr/>
        </p:nvSpPr>
        <p:spPr>
          <a:xfrm>
            <a:off x="1391375" y="4572000"/>
            <a:ext cx="4261200" cy="677100"/>
          </a:xfrm>
          <a:prstGeom prst="roundRect">
            <a:avLst>
              <a:gd name="adj" fmla="val 23678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Fases de desarrollo de un programa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3" name="Google Shape;1493;g1dc4262e295_0_150"/>
          <p:cNvSpPr/>
          <p:nvPr/>
        </p:nvSpPr>
        <p:spPr>
          <a:xfrm>
            <a:off x="6739100" y="3954575"/>
            <a:ext cx="2003100" cy="8313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4" name="Google Shape;1494;g1dc4262e295_0_150"/>
          <p:cNvSpPr/>
          <p:nvPr/>
        </p:nvSpPr>
        <p:spPr>
          <a:xfrm>
            <a:off x="8928250" y="3954575"/>
            <a:ext cx="2003100" cy="8313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Análisis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5" name="Google Shape;1495;g1dc4262e295_0_150"/>
          <p:cNvSpPr/>
          <p:nvPr/>
        </p:nvSpPr>
        <p:spPr>
          <a:xfrm>
            <a:off x="6739100" y="5035225"/>
            <a:ext cx="2003100" cy="8313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6" name="Google Shape;1496;g1dc4262e295_0_150"/>
          <p:cNvSpPr/>
          <p:nvPr/>
        </p:nvSpPr>
        <p:spPr>
          <a:xfrm>
            <a:off x="8928250" y="5035225"/>
            <a:ext cx="2003100" cy="8313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Implementación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7" name="Google Shape;1497;g1dc4262e295_0_150"/>
          <p:cNvSpPr txBox="1"/>
          <p:nvPr/>
        </p:nvSpPr>
        <p:spPr>
          <a:xfrm>
            <a:off x="8215750" y="34493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Principales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8" name="Google Shape;1498;g1dc4262e295_0_150"/>
          <p:cNvSpPr/>
          <p:nvPr/>
        </p:nvSpPr>
        <p:spPr>
          <a:xfrm rot="-5400000">
            <a:off x="6084532" y="4600650"/>
            <a:ext cx="222600" cy="61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dc71f27eea_1_5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g1dc71f27eea_1_5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5" name="Google Shape;1505;g1dc71f27eea_1_52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g1dc71f27eea_1_5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dc71f27eea_1_5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08" name="Google Shape;1508;g1dc71f27eea_1_5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dc71f27eea_1_5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0" name="Google Shape;1510;g1dc71f27eea_1_5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g1dc71f27eea_1_5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g1dc71f27eea_1_52"/>
          <p:cNvSpPr txBox="1"/>
          <p:nvPr/>
        </p:nvSpPr>
        <p:spPr>
          <a:xfrm>
            <a:off x="1058525" y="2299650"/>
            <a:ext cx="4627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 y análisis del problema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de algoritmos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lphaL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lphaL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Codificación del programa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Depuración y verificación del programa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Documentación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Mantenimiento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3" name="Google Shape;1513;g1dc71f27eea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475" y="2014527"/>
            <a:ext cx="6387001" cy="3973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g1dc71f27eea_1_52"/>
          <p:cNvSpPr txBox="1">
            <a:spLocks noGrp="1"/>
          </p:cNvSpPr>
          <p:nvPr>
            <p:ph type="title"/>
          </p:nvPr>
        </p:nvSpPr>
        <p:spPr>
          <a:xfrm>
            <a:off x="1058525" y="1475525"/>
            <a:ext cx="9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600"/>
              <a:t>Fases de desarrollo de un programa</a:t>
            </a:r>
            <a:endParaRPr sz="2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dc7d2207bd_1_9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g1dc7d2207bd_1_9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1" name="Google Shape;1521;g1dc7d2207bd_1_91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g1dc7d2207bd_1_9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1dc7d2207bd_1_9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24" name="Google Shape;1524;g1dc7d2207bd_1_9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g1dc7d2207bd_1_9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6" name="Google Shape;1526;g1dc7d2207bd_1_9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g1dc7d2207bd_1_9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g1dc7d2207bd_1_91"/>
          <p:cNvSpPr/>
          <p:nvPr/>
        </p:nvSpPr>
        <p:spPr>
          <a:xfrm>
            <a:off x="1477978" y="1717876"/>
            <a:ext cx="2095500" cy="931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Pasos 1 a 4:</a:t>
            </a:r>
            <a:endParaRPr sz="16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del Algoritmo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9" name="Google Shape;1529;g1dc7d2207bd_1_91"/>
          <p:cNvSpPr/>
          <p:nvPr/>
        </p:nvSpPr>
        <p:spPr>
          <a:xfrm>
            <a:off x="4951836" y="1705275"/>
            <a:ext cx="2095500" cy="931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Paso 5:</a:t>
            </a:r>
            <a:endParaRPr sz="16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Codificación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0" name="Google Shape;1530;g1dc7d2207bd_1_91"/>
          <p:cNvSpPr/>
          <p:nvPr/>
        </p:nvSpPr>
        <p:spPr>
          <a:xfrm>
            <a:off x="6955325" y="2742994"/>
            <a:ext cx="2385905" cy="173014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Paso 6:</a:t>
            </a:r>
            <a:endParaRPr sz="16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Prueba del programa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1" name="Google Shape;1531;g1dc7d2207bd_1_91"/>
          <p:cNvSpPr txBox="1"/>
          <p:nvPr/>
        </p:nvSpPr>
        <p:spPr>
          <a:xfrm>
            <a:off x="928250" y="3286370"/>
            <a:ext cx="13785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22F08"/>
                </a:solidFill>
                <a:latin typeface="Trebuchet MS"/>
                <a:ea typeface="Trebuchet MS"/>
                <a:cs typeface="Trebuchet MS"/>
                <a:sym typeface="Trebuchet MS"/>
              </a:rPr>
              <a:t>Errores algorítmicos</a:t>
            </a:r>
            <a:endParaRPr sz="1600" b="0" i="0" u="none" strike="noStrike" cap="none">
              <a:solidFill>
                <a:srgbClr val="F22F0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2" name="Google Shape;1532;g1dc7d2207bd_1_91"/>
          <p:cNvSpPr txBox="1"/>
          <p:nvPr/>
        </p:nvSpPr>
        <p:spPr>
          <a:xfrm>
            <a:off x="4009901" y="3214864"/>
            <a:ext cx="15765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1798F"/>
                </a:solidFill>
                <a:latin typeface="Trebuchet MS"/>
                <a:ea typeface="Trebuchet MS"/>
                <a:cs typeface="Trebuchet MS"/>
                <a:sym typeface="Trebuchet MS"/>
              </a:rPr>
              <a:t>Errores de codificación</a:t>
            </a:r>
            <a:endParaRPr sz="1600" b="0" i="0" u="none" strike="noStrike" cap="none">
              <a:solidFill>
                <a:srgbClr val="21798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3" name="Google Shape;1533;g1dc7d2207bd_1_91"/>
          <p:cNvCxnSpPr>
            <a:stCxn id="1528" idx="3"/>
            <a:endCxn id="1529" idx="1"/>
          </p:cNvCxnSpPr>
          <p:nvPr/>
        </p:nvCxnSpPr>
        <p:spPr>
          <a:xfrm rot="10800000" flipH="1">
            <a:off x="3573478" y="2171176"/>
            <a:ext cx="1378500" cy="12600"/>
          </a:xfrm>
          <a:prstGeom prst="straightConnector1">
            <a:avLst/>
          </a:prstGeom>
          <a:noFill/>
          <a:ln w="25400" cap="flat" cmpd="sng">
            <a:solidFill>
              <a:srgbClr val="263238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534" name="Google Shape;1534;g1dc7d2207bd_1_91"/>
          <p:cNvCxnSpPr>
            <a:stCxn id="1529" idx="3"/>
            <a:endCxn id="1530" idx="0"/>
          </p:cNvCxnSpPr>
          <p:nvPr/>
        </p:nvCxnSpPr>
        <p:spPr>
          <a:xfrm>
            <a:off x="7047336" y="2171175"/>
            <a:ext cx="1101000" cy="571800"/>
          </a:xfrm>
          <a:prstGeom prst="bentConnector2">
            <a:avLst/>
          </a:prstGeom>
          <a:noFill/>
          <a:ln w="25400" cap="flat" cmpd="sng">
            <a:solidFill>
              <a:srgbClr val="263238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535" name="Google Shape;1535;g1dc7d2207bd_1_91"/>
          <p:cNvCxnSpPr>
            <a:stCxn id="1530" idx="2"/>
            <a:endCxn id="1536" idx="3"/>
          </p:cNvCxnSpPr>
          <p:nvPr/>
        </p:nvCxnSpPr>
        <p:spPr>
          <a:xfrm rot="5400000">
            <a:off x="6490027" y="3348289"/>
            <a:ext cx="533400" cy="2783100"/>
          </a:xfrm>
          <a:prstGeom prst="bentConnector2">
            <a:avLst/>
          </a:prstGeom>
          <a:noFill/>
          <a:ln w="25400" cap="flat" cmpd="sng">
            <a:solidFill>
              <a:srgbClr val="263238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536" name="Google Shape;1536;g1dc7d2207bd_1_91"/>
          <p:cNvSpPr/>
          <p:nvPr/>
        </p:nvSpPr>
        <p:spPr>
          <a:xfrm>
            <a:off x="2525720" y="4074803"/>
            <a:ext cx="2839533" cy="186323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Paso 7:</a:t>
            </a:r>
            <a:endParaRPr sz="16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Depuración del programa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7" name="Google Shape;1537;g1dc7d2207bd_1_91"/>
          <p:cNvSpPr txBox="1"/>
          <p:nvPr/>
        </p:nvSpPr>
        <p:spPr>
          <a:xfrm>
            <a:off x="6161811" y="5089882"/>
            <a:ext cx="15873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8505B"/>
                </a:solidFill>
                <a:latin typeface="Trebuchet MS"/>
                <a:ea typeface="Trebuchet MS"/>
                <a:cs typeface="Trebuchet MS"/>
                <a:sym typeface="Trebuchet MS"/>
              </a:rPr>
              <a:t>El programa es incorrecto</a:t>
            </a:r>
            <a:endParaRPr sz="1600" b="0" i="0" u="none" strike="noStrike" cap="none">
              <a:solidFill>
                <a:srgbClr val="E850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8" name="Google Shape;1538;g1dc7d2207bd_1_91"/>
          <p:cNvSpPr/>
          <p:nvPr/>
        </p:nvSpPr>
        <p:spPr>
          <a:xfrm>
            <a:off x="9542302" y="2183683"/>
            <a:ext cx="2095500" cy="931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¡Bien!</a:t>
            </a:r>
            <a:endParaRPr sz="16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9" name="Google Shape;1539;g1dc7d2207bd_1_91"/>
          <p:cNvCxnSpPr>
            <a:stCxn id="1530" idx="3"/>
            <a:endCxn id="1538" idx="2"/>
          </p:cNvCxnSpPr>
          <p:nvPr/>
        </p:nvCxnSpPr>
        <p:spPr>
          <a:xfrm rot="10800000" flipH="1">
            <a:off x="9341230" y="3115467"/>
            <a:ext cx="1248900" cy="492600"/>
          </a:xfrm>
          <a:prstGeom prst="bent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1540" name="Google Shape;1540;g1dc7d2207bd_1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4820" y="2103877"/>
            <a:ext cx="1073670" cy="109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g1dc7d2207bd_1_91"/>
          <p:cNvSpPr txBox="1"/>
          <p:nvPr/>
        </p:nvSpPr>
        <p:spPr>
          <a:xfrm>
            <a:off x="9203853" y="3762561"/>
            <a:ext cx="18375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 programa parece correcto</a:t>
            </a:r>
            <a:endParaRPr sz="16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2" name="Google Shape;1542;g1dc7d2207bd_1_91"/>
          <p:cNvSpPr/>
          <p:nvPr/>
        </p:nvSpPr>
        <p:spPr>
          <a:xfrm>
            <a:off x="1977701" y="2670157"/>
            <a:ext cx="565513" cy="2320136"/>
          </a:xfrm>
          <a:custGeom>
            <a:avLst/>
            <a:gdLst/>
            <a:ahLst/>
            <a:cxnLst/>
            <a:rect l="l" t="t" r="r" b="b"/>
            <a:pathLst>
              <a:path w="18805" h="64243" extrusionOk="0">
                <a:moveTo>
                  <a:pt x="18805" y="64243"/>
                </a:moveTo>
                <a:cubicBezTo>
                  <a:pt x="15688" y="61668"/>
                  <a:pt x="915" y="55298"/>
                  <a:pt x="102" y="48792"/>
                </a:cubicBezTo>
                <a:cubicBezTo>
                  <a:pt x="-711" y="42286"/>
                  <a:pt x="13587" y="30834"/>
                  <a:pt x="13926" y="25209"/>
                </a:cubicBezTo>
                <a:cubicBezTo>
                  <a:pt x="14265" y="19584"/>
                  <a:pt x="2000" y="19246"/>
                  <a:pt x="2135" y="15044"/>
                </a:cubicBezTo>
                <a:cubicBezTo>
                  <a:pt x="2271" y="10843"/>
                  <a:pt x="12638" y="2507"/>
                  <a:pt x="14739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43" name="Google Shape;1543;g1dc7d2207bd_1_91"/>
          <p:cNvSpPr/>
          <p:nvPr/>
        </p:nvSpPr>
        <p:spPr>
          <a:xfrm>
            <a:off x="3912592" y="2655458"/>
            <a:ext cx="2041803" cy="1419441"/>
          </a:xfrm>
          <a:custGeom>
            <a:avLst/>
            <a:gdLst/>
            <a:ahLst/>
            <a:cxnLst/>
            <a:rect l="l" t="t" r="r" b="b"/>
            <a:pathLst>
              <a:path w="66682" h="40660" extrusionOk="0">
                <a:moveTo>
                  <a:pt x="0" y="40660"/>
                </a:moveTo>
                <a:cubicBezTo>
                  <a:pt x="10301" y="39915"/>
                  <a:pt x="53874" y="39644"/>
                  <a:pt x="61803" y="36188"/>
                </a:cubicBezTo>
                <a:cubicBezTo>
                  <a:pt x="69732" y="32732"/>
                  <a:pt x="46759" y="25955"/>
                  <a:pt x="47572" y="19924"/>
                </a:cubicBezTo>
                <a:cubicBezTo>
                  <a:pt x="48385" y="13893"/>
                  <a:pt x="63497" y="3321"/>
                  <a:pt x="66682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44" name="Google Shape;1544;g1dc7d2207bd_1_91"/>
          <p:cNvSpPr txBox="1"/>
          <p:nvPr/>
        </p:nvSpPr>
        <p:spPr>
          <a:xfrm>
            <a:off x="110033" y="6110167"/>
            <a:ext cx="6140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Fuente: Programming Fundamentals - Duke University</a:t>
            </a:r>
            <a:endParaRPr sz="1900" b="0" i="0" u="none" strike="noStrike" cap="none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dc7d2207bd_0_674"/>
          <p:cNvSpPr/>
          <p:nvPr/>
        </p:nvSpPr>
        <p:spPr>
          <a:xfrm>
            <a:off x="565633" y="2122567"/>
            <a:ext cx="2006100" cy="11928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Desarrollar una instancia del problema.</a:t>
            </a:r>
            <a:endParaRPr sz="19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0" name="Google Shape;1550;g1dc7d2207bd_0_674"/>
          <p:cNvSpPr/>
          <p:nvPr/>
        </p:nvSpPr>
        <p:spPr>
          <a:xfrm>
            <a:off x="457233" y="2258100"/>
            <a:ext cx="2006100" cy="11928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Desarrollar una instancia del problema.</a:t>
            </a:r>
            <a:endParaRPr sz="19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1" name="Google Shape;1551;g1dc7d2207bd_0_674"/>
          <p:cNvSpPr/>
          <p:nvPr/>
        </p:nvSpPr>
        <p:spPr>
          <a:xfrm>
            <a:off x="321667" y="2352967"/>
            <a:ext cx="2006100" cy="11928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Desarrollar una instancia del problema.</a:t>
            </a:r>
            <a:endParaRPr sz="19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52" name="Google Shape;1552;g1dc7d2207bd_0_674"/>
          <p:cNvGrpSpPr/>
          <p:nvPr/>
        </p:nvGrpSpPr>
        <p:grpSpPr>
          <a:xfrm>
            <a:off x="3554316" y="2142791"/>
            <a:ext cx="2249910" cy="1423164"/>
            <a:chOff x="2533125" y="3279250"/>
            <a:chExt cx="1687475" cy="1067400"/>
          </a:xfrm>
        </p:grpSpPr>
        <p:sp>
          <p:nvSpPr>
            <p:cNvPr id="1553" name="Google Shape;1553;g1dc7d2207bd_0_674"/>
            <p:cNvSpPr/>
            <p:nvPr/>
          </p:nvSpPr>
          <p:spPr>
            <a:xfrm>
              <a:off x="2716100" y="3279250"/>
              <a:ext cx="1504500" cy="894600"/>
            </a:xfrm>
            <a:prstGeom prst="rect">
              <a:avLst/>
            </a:prstGeom>
            <a:solidFill>
              <a:srgbClr val="CFD9E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000000"/>
                  </a:solidFill>
                  <a:latin typeface="Abel"/>
                  <a:ea typeface="Abel"/>
                  <a:cs typeface="Abel"/>
                  <a:sym typeface="Abel"/>
                </a:rPr>
                <a:t>Desarrollar una instancia del problema.</a:t>
              </a:r>
              <a:endParaRPr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554" name="Google Shape;1554;g1dc7d2207bd_0_674"/>
            <p:cNvSpPr/>
            <p:nvPr/>
          </p:nvSpPr>
          <p:spPr>
            <a:xfrm>
              <a:off x="2634800" y="3380900"/>
              <a:ext cx="1504500" cy="894600"/>
            </a:xfrm>
            <a:prstGeom prst="rect">
              <a:avLst/>
            </a:prstGeom>
            <a:solidFill>
              <a:srgbClr val="CFD9E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000000"/>
                  </a:solidFill>
                  <a:latin typeface="Abel"/>
                  <a:ea typeface="Abel"/>
                  <a:cs typeface="Abel"/>
                  <a:sym typeface="Abel"/>
                </a:rPr>
                <a:t>Desarrollar una instancia del problema.</a:t>
              </a:r>
              <a:endParaRPr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555" name="Google Shape;1555;g1dc7d2207bd_0_674"/>
            <p:cNvSpPr/>
            <p:nvPr/>
          </p:nvSpPr>
          <p:spPr>
            <a:xfrm>
              <a:off x="2533125" y="3452050"/>
              <a:ext cx="1504500" cy="894600"/>
            </a:xfrm>
            <a:prstGeom prst="rect">
              <a:avLst/>
            </a:prstGeom>
            <a:solidFill>
              <a:srgbClr val="CFD9E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000000"/>
                  </a:solidFill>
                  <a:latin typeface="Abel"/>
                  <a:ea typeface="Abel"/>
                  <a:cs typeface="Abel"/>
                  <a:sym typeface="Abel"/>
                </a:rPr>
                <a:t>Escribir exactamente lo que se hizo.</a:t>
              </a:r>
              <a:endParaRPr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556" name="Google Shape;1556;g1dc7d2207bd_0_674"/>
          <p:cNvSpPr txBox="1">
            <a:spLocks noGrp="1"/>
          </p:cNvSpPr>
          <p:nvPr>
            <p:ph type="title" idx="4294967295"/>
          </p:nvPr>
        </p:nvSpPr>
        <p:spPr>
          <a:xfrm>
            <a:off x="5018106" y="2190767"/>
            <a:ext cx="5625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</a:pPr>
            <a:r>
              <a:rPr lang="en-US">
                <a:solidFill>
                  <a:srgbClr val="E8505B"/>
                </a:solidFill>
              </a:rPr>
              <a:t>2</a:t>
            </a:r>
            <a:endParaRPr>
              <a:solidFill>
                <a:srgbClr val="E8505B"/>
              </a:solidFill>
            </a:endParaRPr>
          </a:p>
        </p:txBody>
      </p:sp>
      <p:sp>
        <p:nvSpPr>
          <p:cNvPr id="1557" name="Google Shape;1557;g1dc7d2207bd_0_674"/>
          <p:cNvSpPr txBox="1">
            <a:spLocks noGrp="1"/>
          </p:cNvSpPr>
          <p:nvPr>
            <p:ph type="title" idx="4294967295"/>
          </p:nvPr>
        </p:nvSpPr>
        <p:spPr>
          <a:xfrm>
            <a:off x="1846606" y="2867000"/>
            <a:ext cx="5625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</a:pPr>
            <a:r>
              <a:rPr lang="en-US">
                <a:solidFill>
                  <a:srgbClr val="E8505B"/>
                </a:solidFill>
              </a:rPr>
              <a:t>1</a:t>
            </a:r>
            <a:endParaRPr>
              <a:solidFill>
                <a:srgbClr val="E8505B"/>
              </a:solidFill>
            </a:endParaRPr>
          </a:p>
        </p:txBody>
      </p:sp>
      <p:sp>
        <p:nvSpPr>
          <p:cNvPr id="1558" name="Google Shape;1558;g1dc7d2207bd_0_674"/>
          <p:cNvSpPr/>
          <p:nvPr/>
        </p:nvSpPr>
        <p:spPr>
          <a:xfrm>
            <a:off x="6631100" y="2244547"/>
            <a:ext cx="2006100" cy="1192800"/>
          </a:xfrm>
          <a:prstGeom prst="rect">
            <a:avLst/>
          </a:prstGeom>
          <a:solidFill>
            <a:srgbClr val="CFD9E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Generalizar los pasos desarrollados en </a:t>
            </a:r>
            <a:r>
              <a:rPr lang="en-US" sz="1900" b="1" i="0" u="none" strike="noStrike" cap="none">
                <a:solidFill>
                  <a:srgbClr val="21798F"/>
                </a:solidFill>
                <a:latin typeface="Abel"/>
                <a:ea typeface="Abel"/>
                <a:cs typeface="Abel"/>
                <a:sym typeface="Abel"/>
              </a:rPr>
              <a:t>2</a:t>
            </a:r>
            <a:endParaRPr sz="1900" b="1" i="0" u="none" strike="noStrike" cap="none">
              <a:solidFill>
                <a:srgbClr val="21798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9" name="Google Shape;1559;g1dc7d2207bd_0_674"/>
          <p:cNvSpPr txBox="1">
            <a:spLocks noGrp="1"/>
          </p:cNvSpPr>
          <p:nvPr>
            <p:ph type="title" idx="4294967295"/>
          </p:nvPr>
        </p:nvSpPr>
        <p:spPr>
          <a:xfrm>
            <a:off x="8067606" y="2075613"/>
            <a:ext cx="5625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</a:pPr>
            <a:r>
              <a:rPr lang="en-US">
                <a:solidFill>
                  <a:srgbClr val="E8505B"/>
                </a:solidFill>
              </a:rPr>
              <a:t>3</a:t>
            </a:r>
            <a:endParaRPr>
              <a:solidFill>
                <a:srgbClr val="E8505B"/>
              </a:solidFill>
            </a:endParaRPr>
          </a:p>
        </p:txBody>
      </p:sp>
      <p:grpSp>
        <p:nvGrpSpPr>
          <p:cNvPr id="1560" name="Google Shape;1560;g1dc7d2207bd_0_674"/>
          <p:cNvGrpSpPr/>
          <p:nvPr/>
        </p:nvGrpSpPr>
        <p:grpSpPr>
          <a:xfrm>
            <a:off x="9067900" y="1973908"/>
            <a:ext cx="2791930" cy="1761889"/>
            <a:chOff x="5785925" y="3157250"/>
            <a:chExt cx="2094000" cy="1321450"/>
          </a:xfrm>
        </p:grpSpPr>
        <p:sp>
          <p:nvSpPr>
            <p:cNvPr id="1561" name="Google Shape;1561;g1dc7d2207bd_0_674"/>
            <p:cNvSpPr/>
            <p:nvPr/>
          </p:nvSpPr>
          <p:spPr>
            <a:xfrm>
              <a:off x="5948575" y="3157250"/>
              <a:ext cx="1768700" cy="1321450"/>
            </a:xfrm>
            <a:prstGeom prst="flowChartDecision">
              <a:avLst/>
            </a:prstGeom>
            <a:solidFill>
              <a:srgbClr val="CFD9E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562" name="Google Shape;1562;g1dc7d2207bd_0_674"/>
            <p:cNvSpPr txBox="1"/>
            <p:nvPr/>
          </p:nvSpPr>
          <p:spPr>
            <a:xfrm>
              <a:off x="5785925" y="3486075"/>
              <a:ext cx="2094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bel"/>
                  <a:ea typeface="Abel"/>
                  <a:cs typeface="Abel"/>
                  <a:sym typeface="Abel"/>
                </a:rPr>
                <a:t>Probar los pasos generalizados</a:t>
              </a:r>
              <a:endParaRPr sz="1900" b="0" i="0" u="none" strike="noStrike" cap="non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563" name="Google Shape;1563;g1dc7d2207bd_0_674"/>
          <p:cNvSpPr txBox="1">
            <a:spLocks noGrp="1"/>
          </p:cNvSpPr>
          <p:nvPr>
            <p:ph type="title" idx="4294967295"/>
          </p:nvPr>
        </p:nvSpPr>
        <p:spPr>
          <a:xfrm>
            <a:off x="10210006" y="1974013"/>
            <a:ext cx="5625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</a:pPr>
            <a:r>
              <a:rPr lang="en-US">
                <a:solidFill>
                  <a:srgbClr val="E8505B"/>
                </a:solidFill>
              </a:rPr>
              <a:t>4</a:t>
            </a:r>
            <a:endParaRPr>
              <a:solidFill>
                <a:srgbClr val="E8505B"/>
              </a:solidFill>
            </a:endParaRPr>
          </a:p>
        </p:txBody>
      </p:sp>
      <p:sp>
        <p:nvSpPr>
          <p:cNvPr id="1564" name="Google Shape;1564;g1dc7d2207bd_0_674"/>
          <p:cNvSpPr/>
          <p:nvPr/>
        </p:nvSpPr>
        <p:spPr>
          <a:xfrm>
            <a:off x="2327367" y="2661776"/>
            <a:ext cx="1219770" cy="369424"/>
          </a:xfrm>
          <a:custGeom>
            <a:avLst/>
            <a:gdLst/>
            <a:ahLst/>
            <a:cxnLst/>
            <a:rect l="l" t="t" r="r" b="b"/>
            <a:pathLst>
              <a:path w="36594" h="11083" extrusionOk="0">
                <a:moveTo>
                  <a:pt x="0" y="8623"/>
                </a:moveTo>
                <a:cubicBezTo>
                  <a:pt x="2711" y="7200"/>
                  <a:pt x="13824" y="-254"/>
                  <a:pt x="16264" y="85"/>
                </a:cubicBezTo>
                <a:cubicBezTo>
                  <a:pt x="18704" y="424"/>
                  <a:pt x="11250" y="9233"/>
                  <a:pt x="14638" y="10656"/>
                </a:cubicBezTo>
                <a:cubicBezTo>
                  <a:pt x="18026" y="12079"/>
                  <a:pt x="32935" y="8962"/>
                  <a:pt x="36594" y="8623"/>
                </a:cubicBezTo>
              </a:path>
            </a:pathLst>
          </a:custGeom>
          <a:noFill/>
          <a:ln w="19050" cap="flat" cmpd="sng">
            <a:solidFill>
              <a:srgbClr val="E85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65" name="Google Shape;1565;g1dc7d2207bd_0_674"/>
          <p:cNvSpPr/>
          <p:nvPr/>
        </p:nvSpPr>
        <p:spPr>
          <a:xfrm>
            <a:off x="5573133" y="2751267"/>
            <a:ext cx="1076746" cy="282460"/>
          </a:xfrm>
          <a:custGeom>
            <a:avLst/>
            <a:gdLst/>
            <a:ahLst/>
            <a:cxnLst/>
            <a:rect l="l" t="t" r="r" b="b"/>
            <a:pathLst>
              <a:path w="39055" h="8474" extrusionOk="0">
                <a:moveTo>
                  <a:pt x="0" y="4719"/>
                </a:moveTo>
                <a:cubicBezTo>
                  <a:pt x="2848" y="5329"/>
                  <a:pt x="13291" y="9124"/>
                  <a:pt x="17087" y="8378"/>
                </a:cubicBezTo>
                <a:cubicBezTo>
                  <a:pt x="20884" y="7633"/>
                  <a:pt x="19118" y="1290"/>
                  <a:pt x="22779" y="246"/>
                </a:cubicBezTo>
                <a:cubicBezTo>
                  <a:pt x="26440" y="-798"/>
                  <a:pt x="36342" y="1802"/>
                  <a:pt x="39055" y="2113"/>
                </a:cubicBezTo>
              </a:path>
            </a:pathLst>
          </a:custGeom>
          <a:noFill/>
          <a:ln w="19050" cap="flat" cmpd="sng">
            <a:solidFill>
              <a:srgbClr val="E85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66" name="Google Shape;1566;g1dc7d2207bd_0_674"/>
          <p:cNvSpPr/>
          <p:nvPr/>
        </p:nvSpPr>
        <p:spPr>
          <a:xfrm>
            <a:off x="8630007" y="2542579"/>
            <a:ext cx="656850" cy="311759"/>
          </a:xfrm>
          <a:custGeom>
            <a:avLst/>
            <a:gdLst/>
            <a:ahLst/>
            <a:cxnLst/>
            <a:rect l="l" t="t" r="r" b="b"/>
            <a:pathLst>
              <a:path w="19706" h="9353" extrusionOk="0">
                <a:moveTo>
                  <a:pt x="0" y="7290"/>
                </a:moveTo>
                <a:cubicBezTo>
                  <a:pt x="1319" y="6075"/>
                  <a:pt x="6053" y="-72"/>
                  <a:pt x="7914" y="1"/>
                </a:cubicBezTo>
                <a:cubicBezTo>
                  <a:pt x="9775" y="74"/>
                  <a:pt x="9202" y="6168"/>
                  <a:pt x="11167" y="7727"/>
                </a:cubicBezTo>
                <a:cubicBezTo>
                  <a:pt x="13132" y="9286"/>
                  <a:pt x="18283" y="9082"/>
                  <a:pt x="19706" y="9353"/>
                </a:cubicBezTo>
              </a:path>
            </a:pathLst>
          </a:custGeom>
          <a:noFill/>
          <a:ln w="19050" cap="flat" cmpd="sng">
            <a:solidFill>
              <a:srgbClr val="E85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67" name="Google Shape;1567;g1dc7d2207bd_0_674"/>
          <p:cNvSpPr/>
          <p:nvPr/>
        </p:nvSpPr>
        <p:spPr>
          <a:xfrm>
            <a:off x="11455300" y="2757394"/>
            <a:ext cx="583785" cy="2536470"/>
          </a:xfrm>
          <a:custGeom>
            <a:avLst/>
            <a:gdLst/>
            <a:ahLst/>
            <a:cxnLst/>
            <a:rect l="l" t="t" r="r" b="b"/>
            <a:pathLst>
              <a:path w="17514" h="76096" extrusionOk="0">
                <a:moveTo>
                  <a:pt x="6099" y="3315"/>
                </a:moveTo>
                <a:cubicBezTo>
                  <a:pt x="7929" y="3586"/>
                  <a:pt x="15790" y="-5292"/>
                  <a:pt x="17077" y="4941"/>
                </a:cubicBezTo>
                <a:cubicBezTo>
                  <a:pt x="18365" y="15174"/>
                  <a:pt x="16670" y="52852"/>
                  <a:pt x="13824" y="64711"/>
                </a:cubicBezTo>
                <a:cubicBezTo>
                  <a:pt x="10978" y="76570"/>
                  <a:pt x="2304" y="74199"/>
                  <a:pt x="0" y="76096"/>
                </a:cubicBezTo>
              </a:path>
            </a:pathLst>
          </a:custGeom>
          <a:noFill/>
          <a:ln w="19050" cap="flat" cmpd="sng">
            <a:solidFill>
              <a:srgbClr val="E85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68" name="Google Shape;1568;g1dc7d2207bd_0_674"/>
          <p:cNvSpPr/>
          <p:nvPr/>
        </p:nvSpPr>
        <p:spPr>
          <a:xfrm>
            <a:off x="9432327" y="4622513"/>
            <a:ext cx="2006100" cy="1192800"/>
          </a:xfrm>
          <a:prstGeom prst="rect">
            <a:avLst/>
          </a:prstGeom>
          <a:solidFill>
            <a:srgbClr val="455A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E0E0E0"/>
                </a:solidFill>
                <a:latin typeface="Abel"/>
                <a:ea typeface="Abel"/>
                <a:cs typeface="Abel"/>
                <a:sym typeface="Abel"/>
              </a:rPr>
              <a:t>Traducir el algoritmo a código.</a:t>
            </a:r>
            <a:endParaRPr sz="1900" b="1" i="0" u="none" strike="noStrike" cap="none">
              <a:solidFill>
                <a:srgbClr val="E0E0E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9" name="Google Shape;1569;g1dc7d2207bd_0_674"/>
          <p:cNvSpPr txBox="1">
            <a:spLocks noGrp="1"/>
          </p:cNvSpPr>
          <p:nvPr>
            <p:ph type="title" idx="4294967295"/>
          </p:nvPr>
        </p:nvSpPr>
        <p:spPr>
          <a:xfrm>
            <a:off x="10868832" y="4453580"/>
            <a:ext cx="5625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700"/>
              <a:buNone/>
            </a:pPr>
            <a:r>
              <a:rPr lang="en-US">
                <a:solidFill>
                  <a:srgbClr val="E8505B"/>
                </a:solidFill>
              </a:rPr>
              <a:t>5</a:t>
            </a:r>
            <a:endParaRPr>
              <a:solidFill>
                <a:srgbClr val="E8505B"/>
              </a:solidFill>
            </a:endParaRPr>
          </a:p>
        </p:txBody>
      </p:sp>
      <p:sp>
        <p:nvSpPr>
          <p:cNvPr id="1570" name="Google Shape;1570;g1dc7d2207bd_0_674"/>
          <p:cNvSpPr/>
          <p:nvPr/>
        </p:nvSpPr>
        <p:spPr>
          <a:xfrm>
            <a:off x="6196867" y="3125400"/>
            <a:ext cx="4260652" cy="1503196"/>
          </a:xfrm>
          <a:custGeom>
            <a:avLst/>
            <a:gdLst/>
            <a:ahLst/>
            <a:cxnLst/>
            <a:rect l="l" t="t" r="r" b="b"/>
            <a:pathLst>
              <a:path w="128478" h="45097" extrusionOk="0">
                <a:moveTo>
                  <a:pt x="128478" y="19110"/>
                </a:moveTo>
                <a:cubicBezTo>
                  <a:pt x="116685" y="23441"/>
                  <a:pt x="78795" y="45094"/>
                  <a:pt x="57719" y="45097"/>
                </a:cubicBezTo>
                <a:cubicBezTo>
                  <a:pt x="36644" y="45101"/>
                  <a:pt x="9613" y="26647"/>
                  <a:pt x="2025" y="19131"/>
                </a:cubicBezTo>
                <a:cubicBezTo>
                  <a:pt x="-5563" y="11615"/>
                  <a:pt x="10496" y="3189"/>
                  <a:pt x="12190" y="0"/>
                </a:cubicBezTo>
              </a:path>
            </a:pathLst>
          </a:custGeom>
          <a:noFill/>
          <a:ln w="19050" cap="flat" cmpd="sng">
            <a:solidFill>
              <a:srgbClr val="40566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71" name="Google Shape;1571;g1dc7d2207bd_0_674"/>
          <p:cNvSpPr/>
          <p:nvPr/>
        </p:nvSpPr>
        <p:spPr>
          <a:xfrm>
            <a:off x="1226686" y="3477800"/>
            <a:ext cx="6297976" cy="1150838"/>
          </a:xfrm>
          <a:custGeom>
            <a:avLst/>
            <a:gdLst/>
            <a:ahLst/>
            <a:cxnLst/>
            <a:rect l="l" t="t" r="r" b="b"/>
            <a:pathLst>
              <a:path w="188944" h="34526" extrusionOk="0">
                <a:moveTo>
                  <a:pt x="188944" y="0"/>
                </a:moveTo>
                <a:cubicBezTo>
                  <a:pt x="184133" y="5557"/>
                  <a:pt x="175323" y="28801"/>
                  <a:pt x="160075" y="33341"/>
                </a:cubicBezTo>
                <a:cubicBezTo>
                  <a:pt x="144828" y="37881"/>
                  <a:pt x="114265" y="27242"/>
                  <a:pt x="97459" y="27242"/>
                </a:cubicBezTo>
                <a:cubicBezTo>
                  <a:pt x="80653" y="27242"/>
                  <a:pt x="74621" y="34493"/>
                  <a:pt x="59238" y="33341"/>
                </a:cubicBezTo>
                <a:cubicBezTo>
                  <a:pt x="43855" y="32189"/>
                  <a:pt x="14715" y="25480"/>
                  <a:pt x="5160" y="20330"/>
                </a:cubicBezTo>
                <a:cubicBezTo>
                  <a:pt x="-4395" y="15180"/>
                  <a:pt x="2449" y="5421"/>
                  <a:pt x="1907" y="2439"/>
                </a:cubicBezTo>
              </a:path>
            </a:pathLst>
          </a:custGeom>
          <a:noFill/>
          <a:ln w="19050" cap="flat" cmpd="sng">
            <a:solidFill>
              <a:srgbClr val="27A0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72" name="Google Shape;1572;g1dc7d2207bd_0_674"/>
          <p:cNvSpPr txBox="1"/>
          <p:nvPr/>
        </p:nvSpPr>
        <p:spPr>
          <a:xfrm>
            <a:off x="565633" y="5815300"/>
            <a:ext cx="7806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505B"/>
                </a:solidFill>
                <a:latin typeface="Abel"/>
                <a:ea typeface="Abel"/>
                <a:cs typeface="Abel"/>
                <a:sym typeface="Abel"/>
              </a:rPr>
              <a:t>El desarrollo del algoritmo se realiza </a:t>
            </a:r>
            <a:r>
              <a:rPr lang="en-US" sz="2000" b="1" i="0" u="none" strike="noStrike" cap="none">
                <a:solidFill>
                  <a:srgbClr val="E8505B"/>
                </a:solidFill>
                <a:latin typeface="Abel"/>
                <a:ea typeface="Abel"/>
                <a:cs typeface="Abel"/>
                <a:sym typeface="Abel"/>
              </a:rPr>
              <a:t>antes </a:t>
            </a:r>
            <a:r>
              <a:rPr lang="en-US" sz="2000" b="0" i="0" u="none" strike="noStrike" cap="none">
                <a:solidFill>
                  <a:srgbClr val="E8505B"/>
                </a:solidFill>
                <a:latin typeface="Abel"/>
                <a:ea typeface="Abel"/>
                <a:cs typeface="Abel"/>
                <a:sym typeface="Abel"/>
              </a:rPr>
              <a:t>del proceso de codificación</a:t>
            </a:r>
            <a:endParaRPr sz="2000" b="0" i="0" u="none" strike="noStrike" cap="none">
              <a:solidFill>
                <a:srgbClr val="E8505B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73" name="Google Shape;1573;g1dc7d2207bd_0_67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4" name="Google Shape;1574;g1dc7d2207bd_0_67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g1dc7d2207bd_0_67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g1dc7d2207bd_0_67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77" name="Google Shape;1577;g1dc7d2207bd_0_67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g1dc7d2207bd_0_67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9" name="Google Shape;1579;g1dc7d2207bd_0_674"/>
          <p:cNvSpPr txBox="1"/>
          <p:nvPr/>
        </p:nvSpPr>
        <p:spPr>
          <a:xfrm>
            <a:off x="3772850" y="870550"/>
            <a:ext cx="413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Desarrollo del algoritmo</a:t>
            </a:r>
            <a:endParaRPr sz="2600" b="0" i="0" u="none" strike="noStrike" cap="none">
              <a:solidFill>
                <a:srgbClr val="00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g1dc7d2207bd_0_67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g1dc7d2207bd_0_67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g1dc7d2207bd_0_67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dc71f27eea_1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g1dc71f27eea_1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9" name="Google Shape;1589;g1dc71f27eea_1_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g1dc71f27eea_1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1dc71f27eea_1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92" name="Google Shape;1592;g1dc71f27eea_1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g1dc71f27eea_1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4" name="Google Shape;1594;g1dc71f27eea_1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g1dc71f27eea_1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g1dc71f27eea_1_0"/>
          <p:cNvSpPr txBox="1"/>
          <p:nvPr/>
        </p:nvSpPr>
        <p:spPr>
          <a:xfrm>
            <a:off x="561025" y="1599850"/>
            <a:ext cx="82506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Cada lenguaje de programación tiene reglas que rigen el uso de las palabras y la puntuación. Estas reglas se llaman sintaxis del lenguaje. Los errores en el uso de un lenguaje son errores de sintaxis. 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 algoritmo también debe seguir pasos lógicos de lo contrario podemos obtener un resultado incorrecto o inesperado.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7" name="Google Shape;1597;g1dc71f27eea_1_0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800" y="4651853"/>
            <a:ext cx="4009450" cy="208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g1dc71f27eea_1_0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9250" y="3054799"/>
            <a:ext cx="471055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g1dc71f27eea_1_0"/>
          <p:cNvSpPr txBox="1">
            <a:spLocks noGrp="1"/>
          </p:cNvSpPr>
          <p:nvPr>
            <p:ph type="title"/>
          </p:nvPr>
        </p:nvSpPr>
        <p:spPr>
          <a:xfrm>
            <a:off x="4469700" y="955300"/>
            <a:ext cx="32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Errores</a:t>
            </a:r>
            <a:endParaRPr sz="27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dc67c63827_0_14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g1dc67c63827_0_14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6" name="Google Shape;1606;g1dc67c63827_0_148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g1dc67c63827_0_14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g1dc67c63827_0_14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09" name="Google Shape;1609;g1dc67c63827_0_14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g1dc67c63827_0_14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de Programación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1" name="Google Shape;1611;g1dc67c63827_0_14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g1dc67c63827_0_14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g1dc67c63827_0_148"/>
          <p:cNvSpPr txBox="1"/>
          <p:nvPr/>
        </p:nvSpPr>
        <p:spPr>
          <a:xfrm>
            <a:off x="561025" y="1599850"/>
            <a:ext cx="82506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Cada lenguaje de programación tiene reglas que rigen el uso de las palabras y la puntuación. Estas reglas se llaman sintaxis del lenguaje. Los errores en el uso de un lenguaje son errores de sintaxis. 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 algoritmo también debe seguir pasos lógicos de lo contrario podemos obtener un resultado incorrecto o inesperado.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4" name="Google Shape;1614;g1dc67c63827_0_148"/>
          <p:cNvSpPr/>
          <p:nvPr/>
        </p:nvSpPr>
        <p:spPr>
          <a:xfrm>
            <a:off x="9600250" y="1685575"/>
            <a:ext cx="19545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Errores de sintaxis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5" name="Google Shape;1615;g1dc67c63827_0_148"/>
          <p:cNvSpPr txBox="1"/>
          <p:nvPr/>
        </p:nvSpPr>
        <p:spPr>
          <a:xfrm>
            <a:off x="9580000" y="2439200"/>
            <a:ext cx="199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programa no se ejecuta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6" name="Google Shape;1616;g1dc67c63827_0_148"/>
          <p:cNvSpPr/>
          <p:nvPr/>
        </p:nvSpPr>
        <p:spPr>
          <a:xfrm>
            <a:off x="9600250" y="4066975"/>
            <a:ext cx="1954500" cy="6771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Errores lógicos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7" name="Google Shape;1617;g1dc67c63827_0_148"/>
          <p:cNvSpPr txBox="1"/>
          <p:nvPr/>
        </p:nvSpPr>
        <p:spPr>
          <a:xfrm>
            <a:off x="9507100" y="4876025"/>
            <a:ext cx="214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programa se ejecuta pero el resultado es incorrecto</a:t>
            </a:r>
            <a:endParaRPr sz="14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8" name="Google Shape;1618;g1dc67c63827_0_148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800" y="4651853"/>
            <a:ext cx="4009450" cy="208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9" name="Google Shape;1619;g1dc67c63827_0_148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9250" y="3054799"/>
            <a:ext cx="471055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g1dc67c63827_0_148"/>
          <p:cNvSpPr/>
          <p:nvPr/>
        </p:nvSpPr>
        <p:spPr>
          <a:xfrm>
            <a:off x="8788975" y="2329675"/>
            <a:ext cx="651300" cy="195000"/>
          </a:xfrm>
          <a:prstGeom prst="rightArrow">
            <a:avLst>
              <a:gd name="adj1" fmla="val 50000"/>
              <a:gd name="adj2" fmla="val 7027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g1dc67c63827_0_148"/>
          <p:cNvSpPr/>
          <p:nvPr/>
        </p:nvSpPr>
        <p:spPr>
          <a:xfrm>
            <a:off x="8788975" y="4795300"/>
            <a:ext cx="651300" cy="195000"/>
          </a:xfrm>
          <a:prstGeom prst="rightArrow">
            <a:avLst>
              <a:gd name="adj1" fmla="val 50000"/>
              <a:gd name="adj2" fmla="val 7027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g1dc67c63827_0_148"/>
          <p:cNvSpPr txBox="1">
            <a:spLocks noGrp="1"/>
          </p:cNvSpPr>
          <p:nvPr>
            <p:ph type="title"/>
          </p:nvPr>
        </p:nvSpPr>
        <p:spPr>
          <a:xfrm>
            <a:off x="4469700" y="955300"/>
            <a:ext cx="32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Errores</a:t>
            </a:r>
            <a:endParaRPr sz="270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Slides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561E18"/>
      </a:accent1>
      <a:accent2>
        <a:srgbClr val="8D2F23"/>
      </a:accent2>
      <a:accent3>
        <a:srgbClr val="F22F08"/>
      </a:accent3>
      <a:accent4>
        <a:srgbClr val="B78876"/>
      </a:accent4>
      <a:accent5>
        <a:srgbClr val="594346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403</Words>
  <Application>Microsoft Office PowerPoint</Application>
  <PresentationFormat>Panorámica</PresentationFormat>
  <Paragraphs>79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Oswald</vt:lpstr>
      <vt:lpstr>Courier New</vt:lpstr>
      <vt:lpstr>Oswald SemiBold</vt:lpstr>
      <vt:lpstr>Trebuchet MS</vt:lpstr>
      <vt:lpstr>Abel</vt:lpstr>
      <vt:lpstr>Calibri</vt:lpstr>
      <vt:lpstr>Fira Sans</vt:lpstr>
      <vt:lpstr>Arial</vt:lpstr>
      <vt:lpstr>Office Theme</vt:lpstr>
      <vt:lpstr>ProgrammingSlides</vt:lpstr>
      <vt:lpstr>Definición</vt:lpstr>
      <vt:lpstr>Definición</vt:lpstr>
      <vt:lpstr>Fases de desarrollo de un programa</vt:lpstr>
      <vt:lpstr>Presentación de PowerPoint</vt:lpstr>
      <vt:lpstr>2</vt:lpstr>
      <vt:lpstr>Errores</vt:lpstr>
      <vt:lpstr>Errores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4</cp:revision>
  <dcterms:created xsi:type="dcterms:W3CDTF">2022-07-17T16:15:25Z</dcterms:created>
  <dcterms:modified xsi:type="dcterms:W3CDTF">2023-08-23T03:27:03Z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