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15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</p:sldIdLst>
  <p:sldSz cx="12192000" cy="6858000"/>
  <p:notesSz cx="12192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Oswald SemiBold" panose="00000700000000000000" pitchFamily="2" charset="0"/>
      <p:regular r:id="rId22"/>
      <p:bold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384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6" roundtripDataSignature="AMtx7mgz3FbvuBh/dGAVLLYZ6n41Hm6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BACC6"/>
    <a:srgbClr val="8064A2"/>
    <a:srgbClr val="4F81BD"/>
    <a:srgbClr val="C0504D"/>
    <a:srgbClr val="EEECE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117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11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gs" Target="tags/tag1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11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nflowchart.com/diagrama-de-flujo-simbologi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dc4262e295_0_1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37" name="Google Shape;1637;g1dc4262e29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dcd8d76f84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800" name="Google Shape;1800;g1dcd8d76f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dcd8d76f84_0_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815" name="Google Shape;1815;g1dcd8d76f8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dcd8d76f84_0_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830" name="Google Shape;1830;g1dcd8d76f8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dcd8d76f84_0_5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845" name="Google Shape;1845;g1dcd8d76f8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26dcf400037_1_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51" name="Google Shape;1651;g26dcf40003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dc71f27eea_1_8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66" name="Google Shape;1666;g1dc71f27eea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dc71f27eea_1_1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90" name="Google Shape;1690;g1dc71f27eea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1dc71f27eea_1_1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/>
              <a:t>Enlaces: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https://www.zenflowchart.com/diagrama-de-flujo-simbologia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715" name="Google Shape;1715;g1dc71f27eea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dc71f27eea_1_16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740" name="Google Shape;1740;g1dc71f27eea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dc71f27eea_1_19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755" name="Google Shape;1755;g1dc71f27eea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dc71f27eea_1_2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772" name="Google Shape;1772;g1dc71f27eea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dc71f27eea_1_2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786" name="Google Shape;1786;g1dc71f27eea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8" h="252728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5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dc4262e295_0_18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g1dc4262e295_0_18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1" name="Google Shape;1641;g1dc4262e295_0_187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2" name="Google Shape;1642;g1dc4262e295_0_18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g1dc4262e295_0_18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44" name="Google Shape;1644;g1dc4262e295_0_18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g1dc4262e295_0_18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6" name="Google Shape;1646;g1dc4262e295_0_18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g1dc4262e295_0_18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g1dc4262e295_0_187"/>
          <p:cNvSpPr txBox="1"/>
          <p:nvPr/>
        </p:nvSpPr>
        <p:spPr>
          <a:xfrm>
            <a:off x="897000" y="1725598"/>
            <a:ext cx="10398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forma de representar el algoritmo, de modo que sea más legible y explicable. Se encuentra en un punto medio entre las explicaciones mediante lenguaje natural y el código fuente.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dcd8d76f84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g1dcd8d76f84_0_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4" name="Google Shape;1804;g1dcd8d76f84_0_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g1dcd8d76f84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g1dcd8d76f84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07" name="Google Shape;1807;g1dcd8d76f84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g1dcd8d76f84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9" name="Google Shape;1809;g1dcd8d76f84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g1dcd8d76f84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g1dcd8d76f84_0_0"/>
          <p:cNvSpPr txBox="1">
            <a:spLocks noGrp="1"/>
          </p:cNvSpPr>
          <p:nvPr>
            <p:ph type="title"/>
          </p:nvPr>
        </p:nvSpPr>
        <p:spPr>
          <a:xfrm>
            <a:off x="896988" y="2092050"/>
            <a:ext cx="32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Ejemplo 3 - PSeInt</a:t>
            </a:r>
            <a:endParaRPr sz="2700"/>
          </a:p>
        </p:txBody>
      </p:sp>
      <p:sp>
        <p:nvSpPr>
          <p:cNvPr id="1812" name="Google Shape;1812;g1dcd8d76f84_0_0"/>
          <p:cNvSpPr txBox="1"/>
          <p:nvPr/>
        </p:nvSpPr>
        <p:spPr>
          <a:xfrm>
            <a:off x="897000" y="2964436"/>
            <a:ext cx="1039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algoritmo que sume, reste, multiplique y divida dos números.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dcd8d76f84_0_1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g1dcd8d76f84_0_1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9" name="Google Shape;1819;g1dcd8d76f84_0_17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0" name="Google Shape;1820;g1dcd8d76f84_0_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g1dcd8d76f84_0_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22" name="Google Shape;1822;g1dcd8d76f84_0_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g1dcd8d76f84_0_1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4" name="Google Shape;1824;g1dcd8d76f84_0_17"/>
          <p:cNvSpPr txBox="1"/>
          <p:nvPr/>
        </p:nvSpPr>
        <p:spPr>
          <a:xfrm>
            <a:off x="675325" y="1311348"/>
            <a:ext cx="1039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PSeInt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5" name="Google Shape;1825;g1dcd8d76f84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579" y="1932298"/>
            <a:ext cx="7499239" cy="473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g1dcd8d76f84_0_1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g1dcd8d76f84_0_1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g1dcd8d76f84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01" y="605069"/>
            <a:ext cx="6854744" cy="62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Google Shape;1833;g1dcd8d76f84_0_3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g1dcd8d76f84_0_34"/>
          <p:cNvSpPr/>
          <p:nvPr/>
        </p:nvSpPr>
        <p:spPr>
          <a:xfrm>
            <a:off x="7523999" y="0"/>
            <a:ext cx="4666526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5" name="Google Shape;1835;g1dcd8d76f84_0_34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dcd8d76f84_0_3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dcd8d76f84_0_34"/>
          <p:cNvSpPr txBox="1"/>
          <p:nvPr/>
        </p:nvSpPr>
        <p:spPr>
          <a:xfrm>
            <a:off x="7509175" y="0"/>
            <a:ext cx="466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8" name="Google Shape;1838;g1dcd8d76f84_0_34"/>
          <p:cNvSpPr txBox="1"/>
          <p:nvPr/>
        </p:nvSpPr>
        <p:spPr>
          <a:xfrm>
            <a:off x="647625" y="3238675"/>
            <a:ext cx="192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Flujo PSeInt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9" name="Google Shape;1839;g1dcd8d76f84_0_3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40" name="Google Shape;1840;g1dcd8d76f84_0_3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g1dcd8d76f84_0_3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g1dcd8d76f84_0_3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dcd8d76f84_0_5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g1dcd8d76f84_0_5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9" name="Google Shape;1849;g1dcd8d76f84_0_59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g1dcd8d76f84_0_5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g1dcd8d76f84_0_5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52" name="Google Shape;1852;g1dcd8d76f84_0_5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g1dcd8d76f84_0_5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4" name="Google Shape;1854;g1dcd8d76f84_0_5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dcd8d76f84_0_5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g1dcd8d76f84_0_59"/>
          <p:cNvSpPr txBox="1">
            <a:spLocks noGrp="1"/>
          </p:cNvSpPr>
          <p:nvPr>
            <p:ph type="title"/>
          </p:nvPr>
        </p:nvSpPr>
        <p:spPr>
          <a:xfrm>
            <a:off x="1229499" y="1855663"/>
            <a:ext cx="286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Ejercicio - PSeInt</a:t>
            </a:r>
            <a:endParaRPr sz="2700"/>
          </a:p>
        </p:txBody>
      </p:sp>
      <p:sp>
        <p:nvSpPr>
          <p:cNvPr id="1857" name="Google Shape;1857;g1dcd8d76f84_0_59"/>
          <p:cNvSpPr txBox="1"/>
          <p:nvPr/>
        </p:nvSpPr>
        <p:spPr>
          <a:xfrm>
            <a:off x="1229510" y="2437120"/>
            <a:ext cx="9230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Realice un algoritmo que resuelva la siguiente ecuación. 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 variable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es un número cualquiera.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Trebuchet MS"/>
              <a:buChar char="-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 almacenar el resultado final a una variable 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resultado.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58" name="Google Shape;1858;g1dcd8d76f84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675" y="4572001"/>
            <a:ext cx="3010650" cy="129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26dcf400037_1_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g26dcf400037_1_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5" name="Google Shape;1655;g26dcf400037_1_7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g26dcf400037_1_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g26dcf400037_1_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58" name="Google Shape;1658;g26dcf400037_1_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g26dcf400037_1_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0" name="Google Shape;1660;g26dcf400037_1_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g26dcf400037_1_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g26dcf400037_1_7"/>
          <p:cNvSpPr txBox="1"/>
          <p:nvPr/>
        </p:nvSpPr>
        <p:spPr>
          <a:xfrm>
            <a:off x="897000" y="1725598"/>
            <a:ext cx="103980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forma de representar el algoritmo, de modo que sea más legible y explicable. Se encuentra en un punto medio entre las explicaciones mediante lenguaje natural y el código fuente.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</a:t>
            </a:r>
            <a:endParaRPr sz="21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le pide calcular el Índice de Masa Corporal (IMC) dada la estatura (en metros) y el peso (en kilogramos) de una persona.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3" name="Google Shape;1663;g26dcf400037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075" y="5029525"/>
            <a:ext cx="4083849" cy="9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dc71f27eea_1_8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g1dc71f27eea_1_8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0" name="Google Shape;1670;g1dc71f27eea_1_88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g1dc71f27eea_1_8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g1dc71f27eea_1_8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73" name="Google Shape;1673;g1dc71f27eea_1_8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g1dc71f27eea_1_8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5" name="Google Shape;1675;g1dc71f27eea_1_8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g1dc71f27eea_1_8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g1dc71f27eea_1_88"/>
          <p:cNvSpPr txBox="1"/>
          <p:nvPr/>
        </p:nvSpPr>
        <p:spPr>
          <a:xfrm>
            <a:off x="897000" y="2016523"/>
            <a:ext cx="103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 Pseudocódigo las instrucciones se escriben en palabras similares al inglés o español, que facilitan tanto la escritura como la lectura de programas”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8" name="Google Shape;1678;g1dc71f27eea_1_88"/>
          <p:cNvSpPr txBox="1">
            <a:spLocks noGrp="1"/>
          </p:cNvSpPr>
          <p:nvPr>
            <p:ph type="title"/>
          </p:nvPr>
        </p:nvSpPr>
        <p:spPr>
          <a:xfrm>
            <a:off x="897000" y="1399663"/>
            <a:ext cx="325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Pseudocódigo</a:t>
            </a:r>
            <a:endParaRPr sz="2700"/>
          </a:p>
        </p:txBody>
      </p:sp>
      <p:sp>
        <p:nvSpPr>
          <p:cNvPr id="1679" name="Google Shape;1679;g1dc71f27eea_1_88"/>
          <p:cNvSpPr/>
          <p:nvPr/>
        </p:nvSpPr>
        <p:spPr>
          <a:xfrm>
            <a:off x="3269675" y="3203475"/>
            <a:ext cx="292500" cy="896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g1dc71f27eea_1_88"/>
          <p:cNvSpPr txBox="1"/>
          <p:nvPr/>
        </p:nvSpPr>
        <p:spPr>
          <a:xfrm>
            <a:off x="1451175" y="3364225"/>
            <a:ext cx="166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1" name="Google Shape;1681;g1dc71f27eea_1_88"/>
          <p:cNvSpPr txBox="1"/>
          <p:nvPr/>
        </p:nvSpPr>
        <p:spPr>
          <a:xfrm>
            <a:off x="3562175" y="3234025"/>
            <a:ext cx="1666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Peso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Estatura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2" name="Google Shape;1682;g1dc71f27eea_1_88"/>
          <p:cNvSpPr/>
          <p:nvPr/>
        </p:nvSpPr>
        <p:spPr>
          <a:xfrm>
            <a:off x="3269675" y="4331575"/>
            <a:ext cx="292500" cy="896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g1dc71f27eea_1_88"/>
          <p:cNvSpPr txBox="1"/>
          <p:nvPr/>
        </p:nvSpPr>
        <p:spPr>
          <a:xfrm>
            <a:off x="433275" y="4492325"/>
            <a:ext cx="2684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Operación/Proceso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4" name="Google Shape;1684;g1dc71f27eea_1_88"/>
          <p:cNvSpPr txBox="1"/>
          <p:nvPr/>
        </p:nvSpPr>
        <p:spPr>
          <a:xfrm>
            <a:off x="3562175" y="4362125"/>
            <a:ext cx="362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 la ecuación del IMC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Potencia, división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5" name="Google Shape;1685;g1dc71f27eea_1_88"/>
          <p:cNvSpPr/>
          <p:nvPr/>
        </p:nvSpPr>
        <p:spPr>
          <a:xfrm>
            <a:off x="3269675" y="5459675"/>
            <a:ext cx="292500" cy="896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g1dc71f27eea_1_88"/>
          <p:cNvSpPr txBox="1"/>
          <p:nvPr/>
        </p:nvSpPr>
        <p:spPr>
          <a:xfrm>
            <a:off x="1451175" y="5620425"/>
            <a:ext cx="166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Salida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7" name="Google Shape;1687;g1dc71f27eea_1_88"/>
          <p:cNvSpPr txBox="1"/>
          <p:nvPr/>
        </p:nvSpPr>
        <p:spPr>
          <a:xfrm>
            <a:off x="3562175" y="5639525"/>
            <a:ext cx="22128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IMC (número)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dc71f27eea_1_11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g1dc71f27eea_1_11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4" name="Google Shape;1694;g1dc71f27eea_1_116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g1dc71f27eea_1_11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g1dc71f27eea_1_11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97" name="Google Shape;1697;g1dc71f27eea_1_11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g1dc71f27eea_1_11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9" name="Google Shape;1699;g1dc71f27eea_1_11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g1dc71f27eea_1_11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g1dc71f27eea_1_116"/>
          <p:cNvSpPr txBox="1"/>
          <p:nvPr/>
        </p:nvSpPr>
        <p:spPr>
          <a:xfrm>
            <a:off x="897000" y="2016523"/>
            <a:ext cx="103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 Pseudocódigo las instrucciones se escriben en palabras similares al inglés o español, que facilitan tanto la escritura como la lectura de programas”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2" name="Google Shape;1702;g1dc71f27eea_1_116"/>
          <p:cNvSpPr txBox="1">
            <a:spLocks noGrp="1"/>
          </p:cNvSpPr>
          <p:nvPr>
            <p:ph type="title"/>
          </p:nvPr>
        </p:nvSpPr>
        <p:spPr>
          <a:xfrm>
            <a:off x="897000" y="1399663"/>
            <a:ext cx="325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Pseudocódigo</a:t>
            </a:r>
            <a:endParaRPr sz="2700"/>
          </a:p>
        </p:txBody>
      </p:sp>
      <p:sp>
        <p:nvSpPr>
          <p:cNvPr id="1703" name="Google Shape;1703;g1dc71f27eea_1_116"/>
          <p:cNvSpPr/>
          <p:nvPr/>
        </p:nvSpPr>
        <p:spPr>
          <a:xfrm>
            <a:off x="3269675" y="3203475"/>
            <a:ext cx="292500" cy="896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g1dc71f27eea_1_116"/>
          <p:cNvSpPr txBox="1"/>
          <p:nvPr/>
        </p:nvSpPr>
        <p:spPr>
          <a:xfrm>
            <a:off x="1451175" y="3364225"/>
            <a:ext cx="166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5" name="Google Shape;1705;g1dc71f27eea_1_116"/>
          <p:cNvSpPr txBox="1"/>
          <p:nvPr/>
        </p:nvSpPr>
        <p:spPr>
          <a:xfrm>
            <a:off x="3562175" y="3234025"/>
            <a:ext cx="1666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Peso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Estatura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6" name="Google Shape;1706;g1dc71f27eea_1_116"/>
          <p:cNvSpPr/>
          <p:nvPr/>
        </p:nvSpPr>
        <p:spPr>
          <a:xfrm>
            <a:off x="3269675" y="4331575"/>
            <a:ext cx="292500" cy="896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g1dc71f27eea_1_116"/>
          <p:cNvSpPr txBox="1"/>
          <p:nvPr/>
        </p:nvSpPr>
        <p:spPr>
          <a:xfrm>
            <a:off x="433275" y="4492325"/>
            <a:ext cx="2684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Operación/Proceso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8" name="Google Shape;1708;g1dc71f27eea_1_116"/>
          <p:cNvSpPr txBox="1"/>
          <p:nvPr/>
        </p:nvSpPr>
        <p:spPr>
          <a:xfrm>
            <a:off x="3562175" y="4362125"/>
            <a:ext cx="362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 la ecuación del IMC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Potencia, división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9" name="Google Shape;1709;g1dc71f27eea_1_116"/>
          <p:cNvSpPr/>
          <p:nvPr/>
        </p:nvSpPr>
        <p:spPr>
          <a:xfrm>
            <a:off x="3269675" y="5459675"/>
            <a:ext cx="292500" cy="896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g1dc71f27eea_1_116"/>
          <p:cNvSpPr txBox="1"/>
          <p:nvPr/>
        </p:nvSpPr>
        <p:spPr>
          <a:xfrm>
            <a:off x="1451175" y="5620425"/>
            <a:ext cx="166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Salida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1" name="Google Shape;1711;g1dc71f27eea_1_116"/>
          <p:cNvSpPr txBox="1"/>
          <p:nvPr/>
        </p:nvSpPr>
        <p:spPr>
          <a:xfrm>
            <a:off x="3562175" y="5639525"/>
            <a:ext cx="22128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IMC (número)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2" name="Google Shape;1712;g1dc71f27eea_1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213" y="3217136"/>
            <a:ext cx="4696826" cy="273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dc71f27eea_1_14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g1dc71f27eea_1_14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9" name="Google Shape;1719;g1dc71f27eea_1_140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g1dc71f27eea_1_14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g1dc71f27eea_1_14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22" name="Google Shape;1722;g1dc71f27eea_1_14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g1dc71f27eea_1_14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4" name="Google Shape;1724;g1dc71f27eea_1_14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g1dc71f27eea_1_140"/>
          <p:cNvSpPr/>
          <p:nvPr/>
        </p:nvSpPr>
        <p:spPr>
          <a:xfrm>
            <a:off x="9287540" y="65211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g1dc71f27eea_1_140"/>
          <p:cNvSpPr txBox="1"/>
          <p:nvPr/>
        </p:nvSpPr>
        <p:spPr>
          <a:xfrm>
            <a:off x="897000" y="1935148"/>
            <a:ext cx="103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“Un diagrama de flujo es una representación gráfica de un algoritmo. Permiten visualizar con más facilidad cómo se conectarán las declaraciones del programa”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7" name="Google Shape;1727;g1dc71f27eea_1_140"/>
          <p:cNvSpPr txBox="1">
            <a:spLocks noGrp="1"/>
          </p:cNvSpPr>
          <p:nvPr>
            <p:ph type="title"/>
          </p:nvPr>
        </p:nvSpPr>
        <p:spPr>
          <a:xfrm>
            <a:off x="897000" y="1399663"/>
            <a:ext cx="325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Diagrama de Flujo</a:t>
            </a:r>
            <a:endParaRPr sz="2700"/>
          </a:p>
        </p:txBody>
      </p:sp>
      <p:sp>
        <p:nvSpPr>
          <p:cNvPr id="1728" name="Google Shape;1728;g1dc71f27eea_1_140"/>
          <p:cNvSpPr/>
          <p:nvPr/>
        </p:nvSpPr>
        <p:spPr>
          <a:xfrm>
            <a:off x="1427025" y="3236762"/>
            <a:ext cx="1565568" cy="5368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1dc71f27eea_1_140"/>
          <p:cNvSpPr/>
          <p:nvPr/>
        </p:nvSpPr>
        <p:spPr>
          <a:xfrm>
            <a:off x="1392313" y="4267200"/>
            <a:ext cx="16350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1dc71f27eea_1_140"/>
          <p:cNvSpPr/>
          <p:nvPr/>
        </p:nvSpPr>
        <p:spPr>
          <a:xfrm>
            <a:off x="1277200" y="5567925"/>
            <a:ext cx="1750200" cy="831300"/>
          </a:xfrm>
          <a:prstGeom prst="parallelogram">
            <a:avLst>
              <a:gd name="adj" fmla="val 3968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1dc71f27eea_1_140"/>
          <p:cNvSpPr/>
          <p:nvPr/>
        </p:nvSpPr>
        <p:spPr>
          <a:xfrm>
            <a:off x="6829250" y="3068775"/>
            <a:ext cx="983700" cy="10515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g1dc71f27eea_1_140"/>
          <p:cNvSpPr/>
          <p:nvPr/>
        </p:nvSpPr>
        <p:spPr>
          <a:xfrm>
            <a:off x="6601138" y="4736650"/>
            <a:ext cx="1565568" cy="83127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g1dc71f27eea_1_140"/>
          <p:cNvSpPr txBox="1"/>
          <p:nvPr/>
        </p:nvSpPr>
        <p:spPr>
          <a:xfrm>
            <a:off x="3359525" y="3125375"/>
            <a:ext cx="282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Terminal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representa Inicio o Fin del programa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4" name="Google Shape;1734;g1dc71f27eea_1_140"/>
          <p:cNvSpPr txBox="1"/>
          <p:nvPr/>
        </p:nvSpPr>
        <p:spPr>
          <a:xfrm>
            <a:off x="3359525" y="4278750"/>
            <a:ext cx="282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cualquier tipo de operación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5" name="Google Shape;1735;g1dc71f27eea_1_140"/>
          <p:cNvSpPr txBox="1"/>
          <p:nvPr/>
        </p:nvSpPr>
        <p:spPr>
          <a:xfrm>
            <a:off x="3359525" y="5475675"/>
            <a:ext cx="3082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Entrada/Salida,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cualquier tipo de introducción o entrega de datos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6" name="Google Shape;1736;g1dc71f27eea_1_140"/>
          <p:cNvSpPr txBox="1"/>
          <p:nvPr/>
        </p:nvSpPr>
        <p:spPr>
          <a:xfrm>
            <a:off x="8325525" y="3184550"/>
            <a:ext cx="31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Decisión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indica operaciones lógicas o de comparación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7" name="Google Shape;1737;g1dc71f27eea_1_140"/>
          <p:cNvSpPr txBox="1"/>
          <p:nvPr/>
        </p:nvSpPr>
        <p:spPr>
          <a:xfrm>
            <a:off x="8325525" y="4552125"/>
            <a:ext cx="3159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Documento/Imprimir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dato o información que las personas pueden leer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1dc71f27eea_1_16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g1dc71f27eea_1_16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4" name="Google Shape;1744;g1dc71f27eea_1_16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1dc71f27eea_1_16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g1dc71f27eea_1_16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47" name="Google Shape;1747;g1dc71f27eea_1_16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g1dc71f27eea_1_16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9" name="Google Shape;1749;g1dc71f27eea_1_16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g1dc71f27eea_1_16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Google Shape;1751;g1dc71f27eea_1_165"/>
          <p:cNvSpPr txBox="1">
            <a:spLocks noGrp="1"/>
          </p:cNvSpPr>
          <p:nvPr>
            <p:ph type="title"/>
          </p:nvPr>
        </p:nvSpPr>
        <p:spPr>
          <a:xfrm>
            <a:off x="871838" y="3159200"/>
            <a:ext cx="323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Ejemplo IMC Diagrama de Flujo</a:t>
            </a:r>
            <a:endParaRPr sz="2700"/>
          </a:p>
        </p:txBody>
      </p:sp>
      <p:pic>
        <p:nvPicPr>
          <p:cNvPr id="1752" name="Google Shape;1752;g1dc71f27eea_1_165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000" y="726252"/>
            <a:ext cx="3484417" cy="604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dc71f27eea_1_19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g1dc71f27eea_1_19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9" name="Google Shape;1759;g1dc71f27eea_1_198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g1dc71f27eea_1_19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g1dc71f27eea_1_19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62" name="Google Shape;1762;g1dc71f27eea_1_19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g1dc71f27eea_1_19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4" name="Google Shape;1764;g1dc71f27eea_1_19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g1dc71f27eea_1_19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g1dc71f27eea_1_198"/>
          <p:cNvSpPr txBox="1">
            <a:spLocks noGrp="1"/>
          </p:cNvSpPr>
          <p:nvPr>
            <p:ph type="title"/>
          </p:nvPr>
        </p:nvSpPr>
        <p:spPr>
          <a:xfrm>
            <a:off x="896988" y="2092050"/>
            <a:ext cx="32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</a:pPr>
            <a:r>
              <a:rPr lang="en-US" sz="2700"/>
              <a:t>Ejemplo 2</a:t>
            </a:r>
            <a:endParaRPr sz="2700"/>
          </a:p>
        </p:txBody>
      </p:sp>
      <p:sp>
        <p:nvSpPr>
          <p:cNvPr id="1767" name="Google Shape;1767;g1dc71f27eea_1_198"/>
          <p:cNvSpPr txBox="1"/>
          <p:nvPr/>
        </p:nvSpPr>
        <p:spPr>
          <a:xfrm>
            <a:off x="897000" y="2673511"/>
            <a:ext cx="10398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le pide hacer tarjetas de invitación para un determinado número de personas. Tiene un listado de nombres, si la persona es conocida del anfitrión se hace una tarjeta.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8" name="Google Shape;1768;g1dc71f27eea_1_198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152" y="3962425"/>
            <a:ext cx="1856500" cy="1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9" name="Google Shape;1769;g1dc71f27eea_1_198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7737" y="4179225"/>
            <a:ext cx="1413224" cy="1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dc71f27eea_1_21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g1dc71f27eea_1_21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6" name="Google Shape;1776;g1dc71f27eea_1_21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g1dc71f27eea_1_21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g1dc71f27eea_1_21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79" name="Google Shape;1779;g1dc71f27eea_1_21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g1dc71f27eea_1_21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1" name="Google Shape;1781;g1dc71f27eea_1_21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g1dc71f27eea_1_21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3" name="Google Shape;1783;g1dc71f27eea_1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763" y="2075189"/>
            <a:ext cx="9884476" cy="3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dc71f27eea_1_23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3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g1dc71f27eea_1_23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0" name="Google Shape;1790;g1dc71f27eea_1_23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96" b="17581"/>
          <a:stretch>
            <a:fillRect/>
          </a:stretch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g1dc71f27eea_1_23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g1dc71f27eea_1_23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93" name="Google Shape;1793;g1dc71f27eea_1_23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g1dc71f27eea_1_23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Pseudocódigo y diagramas de flujo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5" name="Google Shape;1795;g1dc71f27eea_1_23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g1dc71f27eea_1_23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7" name="Google Shape;1797;g1dc71f27eea_1_235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3325" y="749675"/>
            <a:ext cx="5501683" cy="611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501</Words>
  <Application>Microsoft Office PowerPoint</Application>
  <PresentationFormat>Panorámica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Courier New</vt:lpstr>
      <vt:lpstr>Trebuchet MS</vt:lpstr>
      <vt:lpstr>Calibri</vt:lpstr>
      <vt:lpstr>Arial</vt:lpstr>
      <vt:lpstr>Oswald</vt:lpstr>
      <vt:lpstr>Oswald SemiBold</vt:lpstr>
      <vt:lpstr>Office Theme</vt:lpstr>
      <vt:lpstr>Presentación de PowerPoint</vt:lpstr>
      <vt:lpstr>Presentación de PowerPoint</vt:lpstr>
      <vt:lpstr>Pseudocódigo</vt:lpstr>
      <vt:lpstr>Pseudocódigo</vt:lpstr>
      <vt:lpstr>Diagrama de Flujo</vt:lpstr>
      <vt:lpstr>Ejemplo IMC Diagrama de Flujo</vt:lpstr>
      <vt:lpstr>Ejemplo 2</vt:lpstr>
      <vt:lpstr>Presentación de PowerPoint</vt:lpstr>
      <vt:lpstr>Presentación de PowerPoint</vt:lpstr>
      <vt:lpstr>Ejemplo 3 - PSeInt</vt:lpstr>
      <vt:lpstr>Presentación de PowerPoint</vt:lpstr>
      <vt:lpstr>Presentación de PowerPoint</vt:lpstr>
      <vt:lpstr>Ejercicio - PSeInt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4</cp:revision>
  <dcterms:created xsi:type="dcterms:W3CDTF">2022-07-17T16:15:25Z</dcterms:created>
  <dcterms:modified xsi:type="dcterms:W3CDTF">2023-08-23T03:28:27Z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