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60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12192000" cy="6858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ormorant Light" panose="020B0604020202020204" charset="0"/>
      <p:regular r:id="rId16"/>
      <p:bold r:id="rId17"/>
      <p:italic r:id="rId18"/>
      <p:boldItalic r:id="rId19"/>
    </p:embeddedFont>
    <p:embeddedFont>
      <p:font typeface="Oswald" panose="00000500000000000000" pitchFamily="2" charset="0"/>
      <p:regular r:id="rId20"/>
      <p:bold r:id="rId21"/>
    </p:embeddedFont>
    <p:embeddedFont>
      <p:font typeface="Oswald SemiBold" panose="00000700000000000000" pitchFamily="2" charset="0"/>
      <p:regular r:id="rId22"/>
      <p:bold r:id="rId23"/>
    </p:embeddedFont>
    <p:embeddedFont>
      <p:font typeface="Trebuchet MS" panose="020B0603020202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1" roundtripDataSignature="AMtx7mjGHQ8vAFoN0YEbhtbHPeFk3B2Y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71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dc743fe8cf_0_1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8" name="Google Shape;198;g1dc743fe8c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dc743fe8cf_0_6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g1dc743fe8c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758c8d030f_0_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2" name="Google Shape;242;g2758c8d030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758c8d030f_0_1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8" name="Google Shape;258;g2758c8d030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dc4262e295_0_12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7" name="Google Shape;277;g1dc4262e295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dc743fe8cf_0_8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9" name="Google Shape;299;g1dc743fe8c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dc743fe8cf_0_1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4" name="Google Shape;324;g1dc743fe8cf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dc743fe8cf_0_13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9" name="Google Shape;339;g1dc743fe8cf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dc743fe8cf_0_14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4" name="Google Shape;354;g1dc743fe8cf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6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6"/>
          <p:cNvSpPr txBox="1">
            <a:spLocks noGrp="1"/>
          </p:cNvSpPr>
          <p:nvPr>
            <p:ph type="body" idx="1"/>
          </p:nvPr>
        </p:nvSpPr>
        <p:spPr>
          <a:xfrm>
            <a:off x="925071" y="2583713"/>
            <a:ext cx="10341857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8" name="Google Shape;28;p46"/>
          <p:cNvSpPr/>
          <p:nvPr/>
        </p:nvSpPr>
        <p:spPr>
          <a:xfrm>
            <a:off x="0" y="979731"/>
            <a:ext cx="5742757" cy="67061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46"/>
          <p:cNvPicPr preferRelativeResize="0"/>
          <p:nvPr/>
        </p:nvPicPr>
        <p:blipFill rotWithShape="1">
          <a:blip r:embed="rId2">
            <a:alphaModFix/>
          </a:blip>
          <a:srcRect b="10486"/>
          <a:stretch/>
        </p:blipFill>
        <p:spPr>
          <a:xfrm>
            <a:off x="1112945" y="267945"/>
            <a:ext cx="2711809" cy="66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6" descr="OTRA – Observatorio de Transparencia Umanizales"/>
          <p:cNvPicPr preferRelativeResize="0"/>
          <p:nvPr/>
        </p:nvPicPr>
        <p:blipFill rotWithShape="1">
          <a:blip r:embed="rId3">
            <a:alphaModFix/>
          </a:blip>
          <a:srcRect t="12270" b="10521"/>
          <a:stretch/>
        </p:blipFill>
        <p:spPr>
          <a:xfrm>
            <a:off x="0" y="0"/>
            <a:ext cx="1203811" cy="9294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6"/>
          <p:cNvSpPr/>
          <p:nvPr/>
        </p:nvSpPr>
        <p:spPr>
          <a:xfrm>
            <a:off x="3824754" y="362992"/>
            <a:ext cx="1918003" cy="56645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1">
  <p:cSld name="OBJECT_1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d738efa72_0_3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g13d738efa72_0_3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g13d738efa72_0_3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g13d738efa72_0_3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13d738efa72_0_3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2">
  <p:cSld name="OBJECT_3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4846aa7dd_0_5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gf4846aa7dd_0_5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f4846aa7dd_0_5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f4846aa7dd_0_5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gf4846aa7dd_0_5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5">
  <p:cSld name="OBJECT_6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4846aa7dd_0_11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f4846aa7dd_0_117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f4846aa7dd_0_11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f4846aa7dd_0_11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gf4846aa7dd_0_11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8">
  <p:cSld name="OBJECT_9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4846aa7dd_0_19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f4846aa7dd_0_19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f4846aa7dd_0_19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gf4846aa7dd_0_19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gf4846aa7dd_0_19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7">
  <p:cSld name="OBJECT_8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4846aa7dd_0_16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f4846aa7dd_0_165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gf4846aa7dd_0_16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gf4846aa7dd_0_16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gf4846aa7dd_0_16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2">
  <p:cSld name="OBJECT_13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d738efa72_0_768"/>
          <p:cNvSpPr txBox="1">
            <a:spLocks noGrp="1"/>
          </p:cNvSpPr>
          <p:nvPr>
            <p:ph type="title"/>
          </p:nvPr>
        </p:nvSpPr>
        <p:spPr>
          <a:xfrm>
            <a:off x="838200" y="8372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g13d738efa72_0_768"/>
          <p:cNvSpPr txBox="1">
            <a:spLocks noGrp="1"/>
          </p:cNvSpPr>
          <p:nvPr>
            <p:ph type="body" idx="1"/>
          </p:nvPr>
        </p:nvSpPr>
        <p:spPr>
          <a:xfrm>
            <a:off x="838200" y="21629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g13d738efa72_0_7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ormorant Light"/>
                <a:ea typeface="Cormorant Light"/>
                <a:cs typeface="Cormorant Light"/>
                <a:sym typeface="Cormorant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3">
  <p:cSld name="OBJECT_4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4846aa7dd_0_6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gf4846aa7dd_0_6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gf4846aa7dd_0_6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f4846aa7dd_0_6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gf4846aa7dd_0_6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9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9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9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4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9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4846aa7dd_0_118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f4846aa7dd_0_118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9" name="Google Shape;129;gf4846aa7dd_0_118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f4846aa7dd_0_118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gf4846aa7dd_0_118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f4846aa7dd_0_11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f4846aa7dd_0_11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f4846aa7dd_0_11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6">
  <p:cSld name="OBJECT_7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4846aa7dd_0_150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gf4846aa7dd_0_150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f4846aa7dd_0_150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f4846aa7dd_0_150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f4846aa7dd_0_150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7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7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37" name="Google Shape;37;p47"/>
          <p:cNvSpPr/>
          <p:nvPr/>
        </p:nvSpPr>
        <p:spPr>
          <a:xfrm>
            <a:off x="0" y="979731"/>
            <a:ext cx="5742757" cy="67061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Google Shape;38;p47"/>
          <p:cNvPicPr preferRelativeResize="0"/>
          <p:nvPr/>
        </p:nvPicPr>
        <p:blipFill rotWithShape="1">
          <a:blip r:embed="rId2">
            <a:alphaModFix/>
          </a:blip>
          <a:srcRect b="10486"/>
          <a:stretch/>
        </p:blipFill>
        <p:spPr>
          <a:xfrm>
            <a:off x="1112945" y="267945"/>
            <a:ext cx="2711809" cy="66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7" descr="OTRA – Observatorio de Transparencia Umanizales"/>
          <p:cNvPicPr preferRelativeResize="0"/>
          <p:nvPr/>
        </p:nvPicPr>
        <p:blipFill rotWithShape="1">
          <a:blip r:embed="rId3">
            <a:alphaModFix/>
          </a:blip>
          <a:srcRect t="12270" b="10521"/>
          <a:stretch/>
        </p:blipFill>
        <p:spPr>
          <a:xfrm>
            <a:off x="0" y="0"/>
            <a:ext cx="1203811" cy="929443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7"/>
          <p:cNvSpPr/>
          <p:nvPr/>
        </p:nvSpPr>
        <p:spPr>
          <a:xfrm>
            <a:off x="3824754" y="362992"/>
            <a:ext cx="1918003" cy="56645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9">
  <p:cSld name="OBJECT_10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d738efa72_0_8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13d738efa72_0_8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g13d738efa72_0_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13d738efa72_0_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13d738efa72_0_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OBJECT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f4846aa7dd_0_3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gf4846aa7dd_0_3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gf4846aa7dd_0_3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gf4846aa7dd_0_3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gf4846aa7dd_0_3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3d738efa72_0_77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g13d738efa72_0_77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g13d738efa72_0_77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erpo de texto">
  <p:cSld name="Cuerpo de texto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f4846aa7dd_0_83"/>
          <p:cNvSpPr txBox="1">
            <a:spLocks noGrp="1"/>
          </p:cNvSpPr>
          <p:nvPr>
            <p:ph type="title"/>
          </p:nvPr>
        </p:nvSpPr>
        <p:spPr>
          <a:xfrm>
            <a:off x="838200" y="128141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FAA"/>
              </a:buClr>
              <a:buSzPts val="3400"/>
              <a:buFont typeface="Arial"/>
              <a:buNone/>
              <a:defRPr sz="3400">
                <a:solidFill>
                  <a:srgbClr val="00AF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gf4846aa7dd_0_83"/>
          <p:cNvSpPr txBox="1">
            <a:spLocks noGrp="1"/>
          </p:cNvSpPr>
          <p:nvPr>
            <p:ph type="body" idx="1"/>
          </p:nvPr>
        </p:nvSpPr>
        <p:spPr>
          <a:xfrm>
            <a:off x="838200" y="2606978"/>
            <a:ext cx="10515600" cy="3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gf4846aa7dd_0_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">
  <p:cSld name="OBJECT_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4846aa7dd_0_4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gf4846aa7dd_0_4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gf4846aa7dd_0_4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gf4846aa7dd_0_4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f4846aa7dd_0_4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8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8"/>
          <p:cNvSpPr txBox="1">
            <a:spLocks noGrp="1"/>
          </p:cNvSpPr>
          <p:nvPr>
            <p:ph type="body" idx="1"/>
          </p:nvPr>
        </p:nvSpPr>
        <p:spPr>
          <a:xfrm>
            <a:off x="911225" y="2583713"/>
            <a:ext cx="4856480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8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8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4">
  <p:cSld name="OBJECT_5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846aa7dd_0_7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gf4846aa7dd_0_7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gf4846aa7dd_0_7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gf4846aa7dd_0_7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gf4846aa7dd_0_7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0">
  <p:cSld name="OBJECT_1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d738efa72_0_19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13d738efa72_0_19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g13d738efa72_0_19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g13d738efa72_0_19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g13d738efa72_0_19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4"/>
          <p:cNvSpPr/>
          <p:nvPr/>
        </p:nvSpPr>
        <p:spPr>
          <a:xfrm>
            <a:off x="9377361" y="6415087"/>
            <a:ext cx="2814955" cy="443230"/>
          </a:xfrm>
          <a:custGeom>
            <a:avLst/>
            <a:gdLst/>
            <a:ahLst/>
            <a:cxnLst/>
            <a:rect l="l" t="t" r="r" b="b"/>
            <a:pathLst>
              <a:path w="2814954" h="443229" extrusionOk="0">
                <a:moveTo>
                  <a:pt x="0" y="0"/>
                </a:moveTo>
                <a:lnTo>
                  <a:pt x="2814636" y="0"/>
                </a:lnTo>
                <a:lnTo>
                  <a:pt x="2814636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44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44"/>
          <p:cNvSpPr/>
          <p:nvPr/>
        </p:nvSpPr>
        <p:spPr>
          <a:xfrm>
            <a:off x="9501186" y="6510336"/>
            <a:ext cx="252729" cy="252729"/>
          </a:xfrm>
          <a:custGeom>
            <a:avLst/>
            <a:gdLst/>
            <a:ahLst/>
            <a:cxnLst/>
            <a:rect l="l" t="t" r="r" b="b"/>
            <a:pathLst>
              <a:path w="252729" h="252729" extrusionOk="0">
                <a:moveTo>
                  <a:pt x="0" y="0"/>
                </a:moveTo>
                <a:lnTo>
                  <a:pt x="252411" y="0"/>
                </a:lnTo>
                <a:lnTo>
                  <a:pt x="252411" y="252412"/>
                </a:lnTo>
                <a:lnTo>
                  <a:pt x="0" y="252412"/>
                </a:lnTo>
                <a:lnTo>
                  <a:pt x="0" y="0"/>
                </a:lnTo>
                <a:close/>
              </a:path>
            </a:pathLst>
          </a:custGeom>
          <a:solidFill>
            <a:srgbClr val="FCDE6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44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0" i="0" u="none" strike="noStrike" cap="none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44"/>
          <p:cNvSpPr txBox="1">
            <a:spLocks noGrp="1"/>
          </p:cNvSpPr>
          <p:nvPr>
            <p:ph type="body" idx="1"/>
          </p:nvPr>
        </p:nvSpPr>
        <p:spPr>
          <a:xfrm>
            <a:off x="925071" y="2583713"/>
            <a:ext cx="10341857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4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4" name="Google Shape;14;p44"/>
          <p:cNvSpPr/>
          <p:nvPr/>
        </p:nvSpPr>
        <p:spPr>
          <a:xfrm>
            <a:off x="0" y="979731"/>
            <a:ext cx="5742757" cy="67061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44"/>
          <p:cNvPicPr preferRelativeResize="0"/>
          <p:nvPr/>
        </p:nvPicPr>
        <p:blipFill rotWithShape="1">
          <a:blip r:embed="rId22">
            <a:alphaModFix/>
          </a:blip>
          <a:srcRect b="10486"/>
          <a:stretch/>
        </p:blipFill>
        <p:spPr>
          <a:xfrm>
            <a:off x="1112945" y="267945"/>
            <a:ext cx="2711809" cy="66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4" descr="OTRA – Observatorio de Transparencia Umanizales"/>
          <p:cNvPicPr preferRelativeResize="0"/>
          <p:nvPr/>
        </p:nvPicPr>
        <p:blipFill rotWithShape="1">
          <a:blip r:embed="rId23">
            <a:alphaModFix/>
          </a:blip>
          <a:srcRect t="12270" b="10521"/>
          <a:stretch/>
        </p:blipFill>
        <p:spPr>
          <a:xfrm>
            <a:off x="0" y="0"/>
            <a:ext cx="1203811" cy="92944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4"/>
          <p:cNvSpPr/>
          <p:nvPr/>
        </p:nvSpPr>
        <p:spPr>
          <a:xfrm>
            <a:off x="3824754" y="362992"/>
            <a:ext cx="1918003" cy="566451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olab.research.google.com/drive/13IoTXdzZWIIgaFfWhXy7y742JZ7rx0i5?usp=sharing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dc743fe8cf_0_15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dc743fe8cf_0_15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g1dc743fe8cf_0_15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1dc743fe8cf_0_15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1dc743fe8cf_0_15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05" name="Google Shape;205;g1dc743fe8cf_0_15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1dc743fe8cf_0_15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Datos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7" name="Google Shape;207;g1dc743fe8cf_0_15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dc743fe8cf_0_15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dc743fe8cf_0_15"/>
          <p:cNvSpPr txBox="1"/>
          <p:nvPr/>
        </p:nvSpPr>
        <p:spPr>
          <a:xfrm>
            <a:off x="983675" y="1895725"/>
            <a:ext cx="4696800" cy="3879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“Los datos incluyen todo el texto, los números y otra información que son procesados por una computadora. El primer objetivo de toda computadora es el manejo y procesamiento de datos”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“La mayoría de las computadoras pueden trabajar con varios tipos de datos. Los algoritmos y los programas correspondientes operan sobre esos tipos de datos”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0" name="Google Shape;210;g1dc743fe8cf_0_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50187" y="1127800"/>
            <a:ext cx="3793800" cy="189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1dc743fe8cf_0_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23563" y="3782899"/>
            <a:ext cx="2212800" cy="22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1dc743fe8cf_0_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643975" y="2593188"/>
            <a:ext cx="2092850" cy="20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dc743fe8cf_0_63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dc743fe8cf_0_63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g1dc743fe8cf_0_63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1dc743fe8cf_0_63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1dc743fe8cf_0_63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34" name="Google Shape;234;g1dc743fe8cf_0_63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1dc743fe8cf_0_63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Tipos de Datos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6" name="Google Shape;236;g1dc743fe8cf_0_63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1dc743fe8cf_0_63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dc743fe8cf_0_63"/>
          <p:cNvSpPr txBox="1"/>
          <p:nvPr/>
        </p:nvSpPr>
        <p:spPr>
          <a:xfrm>
            <a:off x="1039025" y="2085800"/>
            <a:ext cx="95598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“En la mayoría de los lenguajes de programación, los datos son de diferentes tipos y se manejan a través del uso de variables”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Una variable almacena un dato, por ejemplo, un dato numérico. Así como existen diferentes tipos de datos, también existen diferentes tipos de variables.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9" name="Google Shape;239;g1dc743fe8cf_0_63"/>
          <p:cNvSpPr txBox="1">
            <a:spLocks noGrp="1"/>
          </p:cNvSpPr>
          <p:nvPr>
            <p:ph type="title"/>
          </p:nvPr>
        </p:nvSpPr>
        <p:spPr>
          <a:xfrm>
            <a:off x="1108750" y="1599850"/>
            <a:ext cx="5181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/>
              <a:t>Datos y Variables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758c8d030f_0_1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2758c8d030f_0_1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g2758c8d030f_0_1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2758c8d030f_0_1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2758c8d030f_0_1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49" name="Google Shape;249;g2758c8d030f_0_1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2758c8d030f_0_1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Tipos de Datos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1" name="Google Shape;251;g2758c8d030f_0_1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2758c8d030f_0_1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2758c8d030f_0_1"/>
          <p:cNvSpPr txBox="1"/>
          <p:nvPr/>
        </p:nvSpPr>
        <p:spPr>
          <a:xfrm>
            <a:off x="1039025" y="2085800"/>
            <a:ext cx="95598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“En la mayoría de los lenguajes de programación, los datos son de diferentes tipos y se manejan a través del uso de variables”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Una variable almacena un dato, por ejemplo, un dato numérico. Así como existen diferentes tipos de datos, también existen diferentes tipos de variables.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4" name="Google Shape;254;g2758c8d030f_0_1"/>
          <p:cNvSpPr txBox="1">
            <a:spLocks noGrp="1"/>
          </p:cNvSpPr>
          <p:nvPr>
            <p:ph type="title"/>
          </p:nvPr>
        </p:nvSpPr>
        <p:spPr>
          <a:xfrm>
            <a:off x="1108750" y="1599850"/>
            <a:ext cx="5181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/>
              <a:t>Datos y Variables</a:t>
            </a:r>
            <a:endParaRPr sz="2500"/>
          </a:p>
        </p:txBody>
      </p:sp>
      <p:sp>
        <p:nvSpPr>
          <p:cNvPr id="255" name="Google Shape;255;g2758c8d030f_0_1"/>
          <p:cNvSpPr/>
          <p:nvPr/>
        </p:nvSpPr>
        <p:spPr>
          <a:xfrm>
            <a:off x="2397204" y="4543075"/>
            <a:ext cx="2212800" cy="1102500"/>
          </a:xfrm>
          <a:prstGeom prst="roundRect">
            <a:avLst>
              <a:gd name="adj" fmla="val 16667"/>
            </a:avLst>
          </a:prstGeom>
          <a:solidFill>
            <a:srgbClr val="64CBC9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Tipos de datos básicos</a:t>
            </a:r>
            <a:endParaRPr sz="18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758c8d030f_0_19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2758c8d030f_0_19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g2758c8d030f_0_19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2758c8d030f_0_19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2758c8d030f_0_19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65" name="Google Shape;265;g2758c8d030f_0_19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2758c8d030f_0_19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Tipos de Datos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7" name="Google Shape;267;g2758c8d030f_0_19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2758c8d030f_0_19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2758c8d030f_0_19"/>
          <p:cNvSpPr txBox="1"/>
          <p:nvPr/>
        </p:nvSpPr>
        <p:spPr>
          <a:xfrm>
            <a:off x="1039025" y="2085800"/>
            <a:ext cx="95598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“En la mayoría de los lenguajes de programación, los datos son de diferentes tipos y se manejan a través del uso de variables”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Una variable almacena un dato, por ejemplo, un dato numérico. Así como existen diferentes tipos de datos, también existen diferentes tipos de variables.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0" name="Google Shape;270;g2758c8d030f_0_19"/>
          <p:cNvSpPr txBox="1">
            <a:spLocks noGrp="1"/>
          </p:cNvSpPr>
          <p:nvPr>
            <p:ph type="title"/>
          </p:nvPr>
        </p:nvSpPr>
        <p:spPr>
          <a:xfrm>
            <a:off x="1108750" y="1599850"/>
            <a:ext cx="5181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/>
              <a:t>Datos y Variables</a:t>
            </a:r>
            <a:endParaRPr sz="2500"/>
          </a:p>
        </p:txBody>
      </p:sp>
      <p:sp>
        <p:nvSpPr>
          <p:cNvPr id="271" name="Google Shape;271;g2758c8d030f_0_19"/>
          <p:cNvSpPr/>
          <p:nvPr/>
        </p:nvSpPr>
        <p:spPr>
          <a:xfrm>
            <a:off x="2397204" y="4543075"/>
            <a:ext cx="2212800" cy="1102500"/>
          </a:xfrm>
          <a:prstGeom prst="roundRect">
            <a:avLst>
              <a:gd name="adj" fmla="val 16667"/>
            </a:avLst>
          </a:prstGeom>
          <a:solidFill>
            <a:srgbClr val="64CBC9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Tipos de datos básicos</a:t>
            </a:r>
            <a:endParaRPr sz="18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2" name="Google Shape;272;g2758c8d030f_0_19"/>
          <p:cNvSpPr/>
          <p:nvPr/>
        </p:nvSpPr>
        <p:spPr>
          <a:xfrm>
            <a:off x="5583750" y="3910650"/>
            <a:ext cx="2212800" cy="677100"/>
          </a:xfrm>
          <a:prstGeom prst="roundRect">
            <a:avLst>
              <a:gd name="adj" fmla="val 0"/>
            </a:avLst>
          </a:prstGeom>
          <a:solidFill>
            <a:srgbClr val="64CBC9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Numericos</a:t>
            </a:r>
            <a:endParaRPr sz="18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73" name="Google Shape;273;g2758c8d030f_0_19"/>
          <p:cNvCxnSpPr>
            <a:stCxn id="271" idx="3"/>
            <a:endCxn id="272" idx="1"/>
          </p:cNvCxnSpPr>
          <p:nvPr/>
        </p:nvCxnSpPr>
        <p:spPr>
          <a:xfrm rot="10800000" flipH="1">
            <a:off x="4610004" y="4249225"/>
            <a:ext cx="973800" cy="845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4" name="Google Shape;274;g2758c8d030f_0_19"/>
          <p:cNvSpPr txBox="1"/>
          <p:nvPr/>
        </p:nvSpPr>
        <p:spPr>
          <a:xfrm>
            <a:off x="8025700" y="4049100"/>
            <a:ext cx="22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Entero, real</a:t>
            </a:r>
            <a:endParaRPr sz="1400" b="0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dc4262e295_0_124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1dc4262e295_0_124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g1dc4262e295_0_124"/>
          <p:cNvPicPr preferRelativeResize="0"/>
          <p:nvPr/>
        </p:nvPicPr>
        <p:blipFill rotWithShape="1">
          <a:blip r:embed="rId3">
            <a:alphaModFix/>
          </a:blip>
          <a:srcRect t="17296" b="17580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1dc4262e295_0_124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1dc4262e295_0_124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84" name="Google Shape;284;g1dc4262e295_0_124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1dc4262e295_0_124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Tipos de Datos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6" name="Google Shape;286;g1dc4262e295_0_124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1dc4262e295_0_124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1dc4262e295_0_124"/>
          <p:cNvSpPr txBox="1"/>
          <p:nvPr/>
        </p:nvSpPr>
        <p:spPr>
          <a:xfrm>
            <a:off x="1039025" y="2085800"/>
            <a:ext cx="95598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“En la mayoría de los lenguajes de programación, los datos son de diferentes tipos y se manejan a través del uso de variables”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Una variable almacena un dato, por ejemplo, un dato numérico. Así como existen diferentes tipos de datos, también existen diferentes tipos de variables.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9" name="Google Shape;289;g1dc4262e295_0_124"/>
          <p:cNvSpPr txBox="1">
            <a:spLocks noGrp="1"/>
          </p:cNvSpPr>
          <p:nvPr>
            <p:ph type="title"/>
          </p:nvPr>
        </p:nvSpPr>
        <p:spPr>
          <a:xfrm>
            <a:off x="1108750" y="1599850"/>
            <a:ext cx="5181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/>
              <a:t>Datos y Variables</a:t>
            </a:r>
            <a:endParaRPr sz="2500"/>
          </a:p>
        </p:txBody>
      </p:sp>
      <p:sp>
        <p:nvSpPr>
          <p:cNvPr id="290" name="Google Shape;290;g1dc4262e295_0_124"/>
          <p:cNvSpPr/>
          <p:nvPr/>
        </p:nvSpPr>
        <p:spPr>
          <a:xfrm>
            <a:off x="2397204" y="4543075"/>
            <a:ext cx="2212800" cy="1102500"/>
          </a:xfrm>
          <a:prstGeom prst="roundRect">
            <a:avLst>
              <a:gd name="adj" fmla="val 16667"/>
            </a:avLst>
          </a:prstGeom>
          <a:solidFill>
            <a:srgbClr val="64CBC9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Tipos de datos básicos</a:t>
            </a:r>
            <a:endParaRPr sz="18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1" name="Google Shape;291;g1dc4262e295_0_124"/>
          <p:cNvSpPr/>
          <p:nvPr/>
        </p:nvSpPr>
        <p:spPr>
          <a:xfrm>
            <a:off x="5583750" y="3910650"/>
            <a:ext cx="2212800" cy="677100"/>
          </a:xfrm>
          <a:prstGeom prst="roundRect">
            <a:avLst>
              <a:gd name="adj" fmla="val 0"/>
            </a:avLst>
          </a:prstGeom>
          <a:solidFill>
            <a:srgbClr val="64CBC9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Numericos</a:t>
            </a:r>
            <a:endParaRPr sz="18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2" name="Google Shape;292;g1dc4262e295_0_124"/>
          <p:cNvSpPr/>
          <p:nvPr/>
        </p:nvSpPr>
        <p:spPr>
          <a:xfrm>
            <a:off x="5583750" y="4755775"/>
            <a:ext cx="2212800" cy="677100"/>
          </a:xfrm>
          <a:prstGeom prst="roundRect">
            <a:avLst>
              <a:gd name="adj" fmla="val 0"/>
            </a:avLst>
          </a:prstGeom>
          <a:solidFill>
            <a:srgbClr val="64CBC9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Lógicos</a:t>
            </a:r>
            <a:endParaRPr sz="18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93" name="Google Shape;293;g1dc4262e295_0_124"/>
          <p:cNvCxnSpPr>
            <a:stCxn id="290" idx="3"/>
            <a:endCxn id="291" idx="1"/>
          </p:cNvCxnSpPr>
          <p:nvPr/>
        </p:nvCxnSpPr>
        <p:spPr>
          <a:xfrm rot="10800000" flipH="1">
            <a:off x="4610004" y="4249225"/>
            <a:ext cx="973800" cy="845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4" name="Google Shape;294;g1dc4262e295_0_124"/>
          <p:cNvCxnSpPr>
            <a:stCxn id="290" idx="3"/>
            <a:endCxn id="292" idx="1"/>
          </p:cNvCxnSpPr>
          <p:nvPr/>
        </p:nvCxnSpPr>
        <p:spPr>
          <a:xfrm>
            <a:off x="4610004" y="5094325"/>
            <a:ext cx="973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95" name="Google Shape;295;g1dc4262e295_0_124"/>
          <p:cNvSpPr txBox="1"/>
          <p:nvPr/>
        </p:nvSpPr>
        <p:spPr>
          <a:xfrm>
            <a:off x="8025700" y="4049100"/>
            <a:ext cx="22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Entero, real</a:t>
            </a:r>
            <a:endParaRPr sz="1400" b="0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6" name="Google Shape;296;g1dc4262e295_0_124"/>
          <p:cNvSpPr txBox="1"/>
          <p:nvPr/>
        </p:nvSpPr>
        <p:spPr>
          <a:xfrm>
            <a:off x="8025700" y="4887425"/>
            <a:ext cx="22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boolean</a:t>
            </a:r>
            <a:endParaRPr sz="1400" b="0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dc743fe8cf_0_87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1dc743fe8cf_0_87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g1dc743fe8cf_0_87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1dc743fe8cf_0_87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1dc743fe8cf_0_87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06" name="Google Shape;306;g1dc743fe8cf_0_87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1dc743fe8cf_0_87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Tipos de Datos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8" name="Google Shape;308;g1dc743fe8cf_0_87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dc743fe8cf_0_87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1dc743fe8cf_0_87"/>
          <p:cNvSpPr txBox="1"/>
          <p:nvPr/>
        </p:nvSpPr>
        <p:spPr>
          <a:xfrm>
            <a:off x="1039025" y="2085800"/>
            <a:ext cx="95598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“En la mayoría de los lenguajes de programación, los datos son de diferentes tipos y se manejan a través del uso de variables”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Una variable almacena un dato, por ejemplo, un dato numérico. Así como existen diferentes tipos de datos, también existen diferentes tipos de variables.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1" name="Google Shape;311;g1dc743fe8cf_0_87"/>
          <p:cNvSpPr txBox="1">
            <a:spLocks noGrp="1"/>
          </p:cNvSpPr>
          <p:nvPr>
            <p:ph type="title"/>
          </p:nvPr>
        </p:nvSpPr>
        <p:spPr>
          <a:xfrm>
            <a:off x="1108750" y="1599850"/>
            <a:ext cx="5181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/>
              <a:t>Datos y Variables</a:t>
            </a:r>
            <a:endParaRPr sz="2500"/>
          </a:p>
        </p:txBody>
      </p:sp>
      <p:sp>
        <p:nvSpPr>
          <p:cNvPr id="312" name="Google Shape;312;g1dc743fe8cf_0_87"/>
          <p:cNvSpPr/>
          <p:nvPr/>
        </p:nvSpPr>
        <p:spPr>
          <a:xfrm>
            <a:off x="2397204" y="4543075"/>
            <a:ext cx="2212800" cy="1102500"/>
          </a:xfrm>
          <a:prstGeom prst="roundRect">
            <a:avLst>
              <a:gd name="adj" fmla="val 16667"/>
            </a:avLst>
          </a:prstGeom>
          <a:solidFill>
            <a:srgbClr val="64CBC9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Tipos de datos básicos</a:t>
            </a:r>
            <a:endParaRPr sz="18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3" name="Google Shape;313;g1dc743fe8cf_0_87"/>
          <p:cNvSpPr/>
          <p:nvPr/>
        </p:nvSpPr>
        <p:spPr>
          <a:xfrm>
            <a:off x="5583750" y="3910650"/>
            <a:ext cx="2212800" cy="677100"/>
          </a:xfrm>
          <a:prstGeom prst="roundRect">
            <a:avLst>
              <a:gd name="adj" fmla="val 0"/>
            </a:avLst>
          </a:prstGeom>
          <a:solidFill>
            <a:srgbClr val="64CBC9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Numericos</a:t>
            </a:r>
            <a:endParaRPr sz="18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4" name="Google Shape;314;g1dc743fe8cf_0_87"/>
          <p:cNvSpPr/>
          <p:nvPr/>
        </p:nvSpPr>
        <p:spPr>
          <a:xfrm>
            <a:off x="5583750" y="4755775"/>
            <a:ext cx="2212800" cy="677100"/>
          </a:xfrm>
          <a:prstGeom prst="roundRect">
            <a:avLst>
              <a:gd name="adj" fmla="val 0"/>
            </a:avLst>
          </a:prstGeom>
          <a:solidFill>
            <a:srgbClr val="64CBC9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Lógicos</a:t>
            </a:r>
            <a:endParaRPr sz="18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5" name="Google Shape;315;g1dc743fe8cf_0_87"/>
          <p:cNvSpPr/>
          <p:nvPr/>
        </p:nvSpPr>
        <p:spPr>
          <a:xfrm>
            <a:off x="5583750" y="5600900"/>
            <a:ext cx="2212800" cy="677100"/>
          </a:xfrm>
          <a:prstGeom prst="roundRect">
            <a:avLst>
              <a:gd name="adj" fmla="val 0"/>
            </a:avLst>
          </a:prstGeom>
          <a:solidFill>
            <a:srgbClr val="64CBC9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Carácter</a:t>
            </a:r>
            <a:endParaRPr sz="18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16" name="Google Shape;316;g1dc743fe8cf_0_87"/>
          <p:cNvCxnSpPr>
            <a:stCxn id="312" idx="3"/>
            <a:endCxn id="313" idx="1"/>
          </p:cNvCxnSpPr>
          <p:nvPr/>
        </p:nvCxnSpPr>
        <p:spPr>
          <a:xfrm rot="10800000" flipH="1">
            <a:off x="4610004" y="4249225"/>
            <a:ext cx="973800" cy="845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7" name="Google Shape;317;g1dc743fe8cf_0_87"/>
          <p:cNvCxnSpPr>
            <a:stCxn id="312" idx="3"/>
            <a:endCxn id="314" idx="1"/>
          </p:cNvCxnSpPr>
          <p:nvPr/>
        </p:nvCxnSpPr>
        <p:spPr>
          <a:xfrm>
            <a:off x="4610004" y="5094325"/>
            <a:ext cx="973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8" name="Google Shape;318;g1dc743fe8cf_0_87"/>
          <p:cNvCxnSpPr>
            <a:stCxn id="312" idx="3"/>
            <a:endCxn id="315" idx="1"/>
          </p:cNvCxnSpPr>
          <p:nvPr/>
        </p:nvCxnSpPr>
        <p:spPr>
          <a:xfrm>
            <a:off x="4610004" y="5094325"/>
            <a:ext cx="973800" cy="845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9" name="Google Shape;319;g1dc743fe8cf_0_87"/>
          <p:cNvSpPr txBox="1"/>
          <p:nvPr/>
        </p:nvSpPr>
        <p:spPr>
          <a:xfrm>
            <a:off x="8025700" y="4049100"/>
            <a:ext cx="22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Entero, real</a:t>
            </a:r>
            <a:endParaRPr sz="1400" b="0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0" name="Google Shape;320;g1dc743fe8cf_0_87"/>
          <p:cNvSpPr txBox="1"/>
          <p:nvPr/>
        </p:nvSpPr>
        <p:spPr>
          <a:xfrm>
            <a:off x="8025700" y="4887425"/>
            <a:ext cx="22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boolean</a:t>
            </a:r>
            <a:endParaRPr sz="1400" b="0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1" name="Google Shape;321;g1dc743fe8cf_0_87"/>
          <p:cNvSpPr txBox="1"/>
          <p:nvPr/>
        </p:nvSpPr>
        <p:spPr>
          <a:xfrm>
            <a:off x="8025700" y="5725750"/>
            <a:ext cx="22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Carácter, cadena</a:t>
            </a:r>
            <a:endParaRPr sz="1400" b="0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dc743fe8cf_0_111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1dc743fe8cf_0_111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8" name="Google Shape;328;g1dc743fe8cf_0_111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g1dc743fe8cf_0_111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1dc743fe8cf_0_111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31" name="Google Shape;331;g1dc743fe8cf_0_111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1dc743fe8cf_0_111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Tipos de Datos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3" name="Google Shape;333;g1dc743fe8cf_0_111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g1dc743fe8cf_0_111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g1dc743fe8cf_0_111"/>
          <p:cNvSpPr txBox="1">
            <a:spLocks noGrp="1"/>
          </p:cNvSpPr>
          <p:nvPr>
            <p:ph type="title"/>
          </p:nvPr>
        </p:nvSpPr>
        <p:spPr>
          <a:xfrm>
            <a:off x="633875" y="1718288"/>
            <a:ext cx="5424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/>
              <a:t>Tipos numéricos enteros - </a:t>
            </a:r>
            <a:r>
              <a:rPr lang="en-US" sz="2500" i="1"/>
              <a:t>primitivos</a:t>
            </a:r>
            <a:endParaRPr sz="2500" i="1"/>
          </a:p>
        </p:txBody>
      </p:sp>
      <p:pic>
        <p:nvPicPr>
          <p:cNvPr id="336" name="Google Shape;336;g1dc743fe8cf_0_1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3879" y="2623163"/>
            <a:ext cx="11153775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dc743fe8cf_0_135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1dc743fe8cf_0_135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3" name="Google Shape;343;g1dc743fe8cf_0_135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g1dc743fe8cf_0_135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1dc743fe8cf_0_135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46" name="Google Shape;346;g1dc743fe8cf_0_135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1dc743fe8cf_0_135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Tipos de Datos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8" name="Google Shape;348;g1dc743fe8cf_0_135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1dc743fe8cf_0_135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g1dc743fe8cf_0_135"/>
          <p:cNvSpPr txBox="1">
            <a:spLocks noGrp="1"/>
          </p:cNvSpPr>
          <p:nvPr>
            <p:ph type="title"/>
          </p:nvPr>
        </p:nvSpPr>
        <p:spPr>
          <a:xfrm>
            <a:off x="830350" y="1771850"/>
            <a:ext cx="6376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/>
              <a:t>Tipos numéricos punto flotante - </a:t>
            </a:r>
            <a:r>
              <a:rPr lang="en-US" sz="2500" i="1"/>
              <a:t>primitivos</a:t>
            </a:r>
            <a:endParaRPr sz="2500" i="1"/>
          </a:p>
        </p:txBody>
      </p:sp>
      <p:pic>
        <p:nvPicPr>
          <p:cNvPr id="351" name="Google Shape;351;g1dc743fe8cf_0_1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0020" y="2730300"/>
            <a:ext cx="10687380" cy="1914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dc743fe8cf_0_149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g1dc743fe8cf_0_149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8" name="Google Shape;358;g1dc743fe8cf_0_149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g1dc743fe8cf_0_149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1dc743fe8cf_0_149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61" name="Google Shape;361;g1dc743fe8cf_0_149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1dc743fe8cf_0_149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Tipos de Datos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3" name="Google Shape;363;g1dc743fe8cf_0_149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g1dc743fe8cf_0_149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g1dc743fe8cf_0_149"/>
          <p:cNvSpPr txBox="1">
            <a:spLocks noGrp="1"/>
          </p:cNvSpPr>
          <p:nvPr>
            <p:ph type="title"/>
          </p:nvPr>
        </p:nvSpPr>
        <p:spPr>
          <a:xfrm>
            <a:off x="786275" y="1932350"/>
            <a:ext cx="7956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Booleanos y caracteres - </a:t>
            </a:r>
            <a:r>
              <a:rPr lang="en-US" sz="2500" i="1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primitivos</a:t>
            </a:r>
            <a:endParaRPr sz="2500" i="1"/>
          </a:p>
        </p:txBody>
      </p:sp>
      <p:pic>
        <p:nvPicPr>
          <p:cNvPr id="366" name="Google Shape;366;g1dc743fe8cf_0_1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704" y="2915288"/>
            <a:ext cx="11144250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g1dc743fe8cf_0_149"/>
          <p:cNvSpPr txBox="1">
            <a:spLocks noGrp="1"/>
          </p:cNvSpPr>
          <p:nvPr>
            <p:ph type="title"/>
          </p:nvPr>
        </p:nvSpPr>
        <p:spPr>
          <a:xfrm>
            <a:off x="862475" y="5043350"/>
            <a:ext cx="7956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300" i="1">
                <a:solidFill>
                  <a:schemeClr val="dk1"/>
                </a:solidFill>
              </a:rPr>
              <a:t>Enlace al Notebook:</a:t>
            </a:r>
            <a:r>
              <a:rPr lang="en-US" sz="2300" i="1"/>
              <a:t> </a:t>
            </a:r>
            <a:r>
              <a:rPr lang="en-US" sz="2300" i="1" u="sng">
                <a:solidFill>
                  <a:schemeClr val="hlink"/>
                </a:solidFill>
                <a:hlinkClick r:id="rId5"/>
              </a:rPr>
              <a:t>Notebook</a:t>
            </a:r>
            <a:endParaRPr sz="2300"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</Words>
  <Application>Microsoft Office PowerPoint</Application>
  <PresentationFormat>Panorámica</PresentationFormat>
  <Paragraphs>61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Oswald SemiBold</vt:lpstr>
      <vt:lpstr>Cormorant Light</vt:lpstr>
      <vt:lpstr>Trebuchet MS</vt:lpstr>
      <vt:lpstr>Calibri</vt:lpstr>
      <vt:lpstr>Oswald</vt:lpstr>
      <vt:lpstr>Arial</vt:lpstr>
      <vt:lpstr>Office Theme</vt:lpstr>
      <vt:lpstr>Presentación de PowerPoint</vt:lpstr>
      <vt:lpstr>Datos y Variables</vt:lpstr>
      <vt:lpstr>Datos y Variables</vt:lpstr>
      <vt:lpstr>Datos y Variables</vt:lpstr>
      <vt:lpstr>Datos y Variables</vt:lpstr>
      <vt:lpstr>Datos y Variables</vt:lpstr>
      <vt:lpstr>Tipos numéricos enteros - primitivos</vt:lpstr>
      <vt:lpstr>Tipos numéricos punto flotante - primitivos</vt:lpstr>
      <vt:lpstr>Booleanos y caracteres - primitivos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RICARDO  ORTEGA BOLA�OS</cp:lastModifiedBy>
  <cp:revision>1</cp:revision>
  <dcterms:created xsi:type="dcterms:W3CDTF">2022-07-17T16:15:25Z</dcterms:created>
  <dcterms:modified xsi:type="dcterms:W3CDTF">2023-08-23T14:52:44Z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