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12192000" cy="685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rmorant Light" panose="020B0604020202020204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Oswald SemiBold" panose="00000700000000000000" pitchFamily="2" charset="0"/>
      <p:regular r:id="rId26"/>
      <p:bold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jGHQ8vAFoN0YEbhtbHPeFk3B2Y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Relationship Id="rId7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s/topics/middleware/what-is-id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ssemblerinstitute.com/blog/que-son-lenguajes-programacion-cual-aprender/#:~:text=Un%20lenguaje%20de%20programaci%C3%B3n%20es,programaci%C3%B3n%20creados%20para%20diferentes%20objetivos" TargetMode="External"/><Relationship Id="rId4" Type="http://schemas.openxmlformats.org/officeDocument/2006/relationships/hyperlink" Target="https://aws.amazon.com/es/what-is/ide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s/topics/middleware/what-is-id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ssemblerinstitute.com/blog/que-son-lenguajes-programacion-cual-aprender/#:~:text=Un%20lenguaje%20de%20programaci%C3%B3n%20es,programaci%C3%B3n%20creados%20para%20diferentes%20objetivos" TargetMode="External"/><Relationship Id="rId4" Type="http://schemas.openxmlformats.org/officeDocument/2006/relationships/hyperlink" Target="https://aws.amazon.com/es/what-is/ide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dc743fe8cf_0_4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Enlaces: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https://www.redhat.com/es/topics/middleware/what-is-ide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https://aws.amazon.com/es/what-is/ide/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https://assemblerinstitute.com/blog/que-son-lenguajes-programacion-cual-aprender/#:~:text=Un%20lenguaje%20de%20programaci%C3%B3n%20es,programaci%C3%B3n%20creados%20para%20diferentes%20objetivos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g1dc743fe8c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dc743fe8cf_0_6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7" name="Google Shape;547;g1dc743fe8c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dc743fe8cf_0_67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5" name="Google Shape;565;g1dc743fe8cf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dc743fe8cf_0_68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0" name="Google Shape;580;g1dc743fe8cf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dc743fe8cf_0_7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6" name="Google Shape;596;g1dc743fe8cf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dc743fe8cf_0_46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Enlaces: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https://www.redhat.com/es/topics/middleware/what-is-ide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https://aws.amazon.com/es/what-is/ide/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https://assemblerinstitute.com/blog/que-son-lenguajes-programacion-cual-aprender/#:~:text=Un%20lenguaje%20de%20programaci%C3%B3n%20es,programaci%C3%B3n%20creados%20para%20diferentes%20objetivos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9" name="Google Shape;399;g1dc743fe8cf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dc743fe8cf_0_48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8" name="Google Shape;418;g1dc743fe8cf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dc743fe8cf_0_50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g1dc743fe8cf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dc743fe8cf_0_5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5" name="Google Shape;455;g1dc743fe8cf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dc743fe8cf_0_56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6" name="Google Shape;476;g1dc743fe8cf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dc743fe8cf_0_7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g1dc743fe8cf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dc743fe8cf_0_5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6" name="Google Shape;516;g1dc743fe8cf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dc743fe8cf_0_65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1" name="Google Shape;531;g1dc743fe8cf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c743fe8cf_0_43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1dc743fe8cf_0_43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dc743fe8cf_0_43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g1dc743fe8cf_0_43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1dc743fe8cf_0_43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dc743fe8cf_0_43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90" name="Google Shape;390;g1dc743fe8cf_0_43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dc743fe8cf_0_436"/>
          <p:cNvSpPr txBox="1">
            <a:spLocks noGrp="1"/>
          </p:cNvSpPr>
          <p:nvPr>
            <p:ph type="title"/>
          </p:nvPr>
        </p:nvSpPr>
        <p:spPr>
          <a:xfrm>
            <a:off x="887100" y="1599850"/>
            <a:ext cx="1041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Sistema Binario y Decimal</a:t>
            </a:r>
            <a:endParaRPr sz="2700"/>
          </a:p>
        </p:txBody>
      </p:sp>
      <p:sp>
        <p:nvSpPr>
          <p:cNvPr id="392" name="Google Shape;392;g1dc743fe8cf_0_43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1dc743fe8cf_0_43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Conversión Binario - Decimal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g1dc743fe8cf_0_436"/>
          <p:cNvSpPr txBox="1"/>
          <p:nvPr/>
        </p:nvSpPr>
        <p:spPr>
          <a:xfrm>
            <a:off x="866100" y="2416900"/>
            <a:ext cx="51258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sistema binario es un sistema de numeración en el cual los números se representan utilizando solo dos cifras: cero y uno.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Utiliza base 2.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g1dc743fe8cf_0_436"/>
          <p:cNvSpPr/>
          <p:nvPr/>
        </p:nvSpPr>
        <p:spPr>
          <a:xfrm>
            <a:off x="7491400" y="2666950"/>
            <a:ext cx="1676400" cy="9939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0, 1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g1dc743fe8cf_0_436"/>
          <p:cNvSpPr/>
          <p:nvPr/>
        </p:nvSpPr>
        <p:spPr>
          <a:xfrm>
            <a:off x="6356450" y="3034000"/>
            <a:ext cx="770400" cy="259800"/>
          </a:xfrm>
          <a:prstGeom prst="rightArrow">
            <a:avLst>
              <a:gd name="adj1" fmla="val 50000"/>
              <a:gd name="adj2" fmla="val 6911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dc743fe8cf_0_63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1dc743fe8cf_0_63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1dc743fe8cf_0_63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g1dc743fe8cf_0_63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1dc743fe8cf_0_63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dc743fe8cf_0_63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5" name="Google Shape;555;g1dc743fe8cf_0_63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dc743fe8cf_0_634"/>
          <p:cNvSpPr/>
          <p:nvPr/>
        </p:nvSpPr>
        <p:spPr>
          <a:xfrm>
            <a:off x="5965875" y="4161725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dc743fe8cf_0_634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dc743fe8cf_0_634"/>
          <p:cNvSpPr txBox="1"/>
          <p:nvPr/>
        </p:nvSpPr>
        <p:spPr>
          <a:xfrm>
            <a:off x="817875" y="2078144"/>
            <a:ext cx="1032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734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(sistema decimal) a binario (sistema binario).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9" name="Google Shape;559;g1dc743fe8cf_0_634"/>
          <p:cNvSpPr txBox="1">
            <a:spLocks noGrp="1"/>
          </p:cNvSpPr>
          <p:nvPr>
            <p:ph type="title"/>
          </p:nvPr>
        </p:nvSpPr>
        <p:spPr>
          <a:xfrm>
            <a:off x="817875" y="1475525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Conversión Decimal a Binario</a:t>
            </a:r>
            <a:endParaRPr sz="2700"/>
          </a:p>
        </p:txBody>
      </p:sp>
      <p:sp>
        <p:nvSpPr>
          <p:cNvPr id="560" name="Google Shape;560;g1dc743fe8cf_0_634"/>
          <p:cNvSpPr/>
          <p:nvPr/>
        </p:nvSpPr>
        <p:spPr>
          <a:xfrm rot="-8518498">
            <a:off x="2913654" y="5036990"/>
            <a:ext cx="5294756" cy="194076"/>
          </a:xfrm>
          <a:prstGeom prst="rightArrow">
            <a:avLst>
              <a:gd name="adj1" fmla="val 50000"/>
              <a:gd name="adj2" fmla="val 130872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g1dc743fe8cf_0_6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9850" y="2515975"/>
            <a:ext cx="6123649" cy="44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1dc743fe8cf_0_6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600" y="4534078"/>
            <a:ext cx="4290301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dc743fe8cf_0_67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1dc743fe8cf_0_67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1dc743fe8cf_0_67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g1dc743fe8cf_0_67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1dc743fe8cf_0_67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dc743fe8cf_0_67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3" name="Google Shape;573;g1dc743fe8cf_0_67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dc743fe8cf_0_673"/>
          <p:cNvSpPr/>
          <p:nvPr/>
        </p:nvSpPr>
        <p:spPr>
          <a:xfrm>
            <a:off x="5965875" y="4161725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1dc743fe8cf_0_673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dc743fe8cf_0_673"/>
          <p:cNvSpPr txBox="1"/>
          <p:nvPr/>
        </p:nvSpPr>
        <p:spPr>
          <a:xfrm>
            <a:off x="817875" y="2367519"/>
            <a:ext cx="103215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convertir un número binario a decimal se deben numerar los dígitos de derecha a izquierda, a cada número se le asigna la correspondiente potencia base 2 y al final se suman las potencias.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Ejemplo: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10101100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(sistema binario) a decimal (sistema decimal).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7" name="Google Shape;577;g1dc743fe8cf_0_673"/>
          <p:cNvSpPr txBox="1">
            <a:spLocks noGrp="1"/>
          </p:cNvSpPr>
          <p:nvPr>
            <p:ph type="title"/>
          </p:nvPr>
        </p:nvSpPr>
        <p:spPr>
          <a:xfrm>
            <a:off x="817875" y="1764900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Conversión Binario a Decimal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dc743fe8cf_0_68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1dc743fe8cf_0_68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1dc743fe8cf_0_68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5" name="Google Shape;585;g1dc743fe8cf_0_68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1dc743fe8cf_0_68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1dc743fe8cf_0_68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88" name="Google Shape;588;g1dc743fe8cf_0_68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1dc743fe8cf_0_689"/>
          <p:cNvSpPr/>
          <p:nvPr/>
        </p:nvSpPr>
        <p:spPr>
          <a:xfrm>
            <a:off x="5965875" y="4161725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dc743fe8cf_0_689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1dc743fe8cf_0_689"/>
          <p:cNvSpPr txBox="1"/>
          <p:nvPr/>
        </p:nvSpPr>
        <p:spPr>
          <a:xfrm>
            <a:off x="817875" y="2078144"/>
            <a:ext cx="1032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10101100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(sistema binario) a decimal (sistema decimal).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2" name="Google Shape;592;g1dc743fe8cf_0_689"/>
          <p:cNvSpPr txBox="1">
            <a:spLocks noGrp="1"/>
          </p:cNvSpPr>
          <p:nvPr>
            <p:ph type="title"/>
          </p:nvPr>
        </p:nvSpPr>
        <p:spPr>
          <a:xfrm>
            <a:off x="817875" y="1475525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700"/>
              <a:t>Conversión Binario a Decimal</a:t>
            </a:r>
            <a:endParaRPr sz="2700"/>
          </a:p>
        </p:txBody>
      </p:sp>
      <p:pic>
        <p:nvPicPr>
          <p:cNvPr id="593" name="Google Shape;593;g1dc743fe8cf_0_6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25" y="2429519"/>
            <a:ext cx="2048449" cy="4430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dc743fe8cf_0_71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1dc743fe8cf_0_71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1dc743fe8cf_0_71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1" name="Google Shape;601;g1dc743fe8cf_0_71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g1dc743fe8cf_0_71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1dc743fe8cf_0_71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04" name="Google Shape;604;g1dc743fe8cf_0_71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1dc743fe8cf_0_711"/>
          <p:cNvSpPr/>
          <p:nvPr/>
        </p:nvSpPr>
        <p:spPr>
          <a:xfrm>
            <a:off x="5965875" y="4161725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dc743fe8cf_0_711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1dc743fe8cf_0_711"/>
          <p:cNvSpPr txBox="1"/>
          <p:nvPr/>
        </p:nvSpPr>
        <p:spPr>
          <a:xfrm>
            <a:off x="817875" y="2078144"/>
            <a:ext cx="1032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10101100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(sistema binario) a decimal (sistema decimal).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8" name="Google Shape;608;g1dc743fe8cf_0_711"/>
          <p:cNvSpPr txBox="1">
            <a:spLocks noGrp="1"/>
          </p:cNvSpPr>
          <p:nvPr>
            <p:ph type="title"/>
          </p:nvPr>
        </p:nvSpPr>
        <p:spPr>
          <a:xfrm>
            <a:off x="817875" y="1475525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Conversión Binario a Decimal</a:t>
            </a:r>
            <a:endParaRPr sz="2700"/>
          </a:p>
        </p:txBody>
      </p:sp>
      <p:pic>
        <p:nvPicPr>
          <p:cNvPr id="609" name="Google Shape;609;g1dc743fe8cf_0_7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26" y="2433025"/>
            <a:ext cx="2048449" cy="443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g1dc743fe8cf_0_7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5225" y="3953414"/>
            <a:ext cx="31899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g1dc743fe8cf_0_711"/>
          <p:cNvSpPr txBox="1"/>
          <p:nvPr/>
        </p:nvSpPr>
        <p:spPr>
          <a:xfrm>
            <a:off x="7451075" y="4983663"/>
            <a:ext cx="396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Tarea: Investigar como se sumar, resta, multiplica y divide en binarios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c743fe8cf_0_46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dc743fe8cf_0_46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dc743fe8cf_0_46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g1dc743fe8cf_0_46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dc743fe8cf_0_46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dc743fe8cf_0_46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7" name="Google Shape;407;g1dc743fe8cf_0_46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dc743fe8cf_0_464"/>
          <p:cNvSpPr txBox="1">
            <a:spLocks noGrp="1"/>
          </p:cNvSpPr>
          <p:nvPr>
            <p:ph type="title"/>
          </p:nvPr>
        </p:nvSpPr>
        <p:spPr>
          <a:xfrm>
            <a:off x="887100" y="1599850"/>
            <a:ext cx="1041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Sistema Binario y Decimal</a:t>
            </a:r>
            <a:endParaRPr sz="2700"/>
          </a:p>
        </p:txBody>
      </p:sp>
      <p:sp>
        <p:nvSpPr>
          <p:cNvPr id="409" name="Google Shape;409;g1dc743fe8cf_0_46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dc743fe8cf_0_46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Conversión Binario - Decimal</a:t>
            </a:r>
            <a:endParaRPr sz="2000" b="0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" name="Google Shape;411;g1dc743fe8cf_0_464"/>
          <p:cNvSpPr txBox="1"/>
          <p:nvPr/>
        </p:nvSpPr>
        <p:spPr>
          <a:xfrm>
            <a:off x="866100" y="2416900"/>
            <a:ext cx="51258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sistema binario es un sistema de numeración en el cual los números se representan utilizando solo dos cifras: cero y uno.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Utiliza base 2.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rebuchet MS"/>
              <a:buChar char="●"/>
            </a:pPr>
            <a:r>
              <a:rPr lang="en-US" sz="21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sistema decimal es una técnica de numeración en la que las cantidades se representan utilizando como base aritmética el número diez y sus potencias.</a:t>
            </a: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2" name="Google Shape;412;g1dc743fe8cf_0_464"/>
          <p:cNvSpPr/>
          <p:nvPr/>
        </p:nvSpPr>
        <p:spPr>
          <a:xfrm>
            <a:off x="7491400" y="2666950"/>
            <a:ext cx="1676400" cy="9939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0, 1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g1dc743fe8cf_0_464"/>
          <p:cNvSpPr/>
          <p:nvPr/>
        </p:nvSpPr>
        <p:spPr>
          <a:xfrm>
            <a:off x="7491400" y="4298625"/>
            <a:ext cx="4215300" cy="993900"/>
          </a:xfrm>
          <a:prstGeom prst="roundRect">
            <a:avLst>
              <a:gd name="adj" fmla="val 0"/>
            </a:avLst>
          </a:prstGeom>
          <a:solidFill>
            <a:srgbClr val="64CB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0, 1, 2, 3, 4, 5, 6, 7, 8, 9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g1dc743fe8cf_0_464"/>
          <p:cNvSpPr/>
          <p:nvPr/>
        </p:nvSpPr>
        <p:spPr>
          <a:xfrm>
            <a:off x="6356450" y="3034000"/>
            <a:ext cx="770400" cy="259800"/>
          </a:xfrm>
          <a:prstGeom prst="rightArrow">
            <a:avLst>
              <a:gd name="adj1" fmla="val 50000"/>
              <a:gd name="adj2" fmla="val 6911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dc743fe8cf_0_464"/>
          <p:cNvSpPr/>
          <p:nvPr/>
        </p:nvSpPr>
        <p:spPr>
          <a:xfrm>
            <a:off x="6356450" y="4665675"/>
            <a:ext cx="770400" cy="259800"/>
          </a:xfrm>
          <a:prstGeom prst="rightArrow">
            <a:avLst>
              <a:gd name="adj1" fmla="val 50000"/>
              <a:gd name="adj2" fmla="val 6911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c743fe8cf_0_48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1dc743fe8cf_0_48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1dc743fe8cf_0_48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g1dc743fe8cf_0_48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1dc743fe8cf_0_48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dc743fe8cf_0_48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26" name="Google Shape;426;g1dc743fe8cf_0_48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g1dc743fe8cf_0_4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649" y="4188188"/>
            <a:ext cx="5672700" cy="23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dc743fe8cf_0_4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650" y="1360175"/>
            <a:ext cx="5373232" cy="2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dc743fe8cf_0_482"/>
          <p:cNvSpPr/>
          <p:nvPr/>
        </p:nvSpPr>
        <p:spPr>
          <a:xfrm>
            <a:off x="5965875" y="3872350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dc743fe8cf_0_482"/>
          <p:cNvSpPr/>
          <p:nvPr/>
        </p:nvSpPr>
        <p:spPr>
          <a:xfrm>
            <a:off x="0" y="13104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dc743fe8cf_0_482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dc743fe8cf_0_50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1dc743fe8cf_0_50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1dc743fe8cf_0_50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g1dc743fe8cf_0_50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1dc743fe8cf_0_50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dc743fe8cf_0_50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42" name="Google Shape;442;g1dc743fe8cf_0_50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g1dc743fe8cf_0_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649" y="4188188"/>
            <a:ext cx="5672700" cy="23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1dc743fe8cf_0_5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650" y="1360175"/>
            <a:ext cx="5373232" cy="2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1dc743fe8cf_0_504"/>
          <p:cNvSpPr/>
          <p:nvPr/>
        </p:nvSpPr>
        <p:spPr>
          <a:xfrm>
            <a:off x="5965875" y="3872350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dc743fe8cf_0_504"/>
          <p:cNvSpPr/>
          <p:nvPr/>
        </p:nvSpPr>
        <p:spPr>
          <a:xfrm>
            <a:off x="0" y="13104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dc743fe8cf_0_504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dc743fe8cf_0_504"/>
          <p:cNvSpPr txBox="1">
            <a:spLocks noGrp="1"/>
          </p:cNvSpPr>
          <p:nvPr>
            <p:ph type="title"/>
          </p:nvPr>
        </p:nvSpPr>
        <p:spPr>
          <a:xfrm>
            <a:off x="6140675" y="1051600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Construcción de números en base 10</a:t>
            </a:r>
            <a:endParaRPr sz="2700"/>
          </a:p>
        </p:txBody>
      </p:sp>
      <p:sp>
        <p:nvSpPr>
          <p:cNvPr id="449" name="Google Shape;449;g1dc743fe8cf_0_504"/>
          <p:cNvSpPr/>
          <p:nvPr/>
        </p:nvSpPr>
        <p:spPr>
          <a:xfrm>
            <a:off x="6871850" y="4378025"/>
            <a:ext cx="4724400" cy="152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dc743fe8cf_0_504"/>
          <p:cNvSpPr txBox="1"/>
          <p:nvPr/>
        </p:nvSpPr>
        <p:spPr>
          <a:xfrm>
            <a:off x="6871850" y="1794613"/>
            <a:ext cx="4724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Número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523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Deben respetarse las posiciones correspondientes: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1" name="Google Shape;451;g1dc743fe8cf_0_5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1175" y="3363013"/>
            <a:ext cx="5278423" cy="264652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1dc743fe8cf_0_504"/>
          <p:cNvSpPr/>
          <p:nvPr/>
        </p:nvSpPr>
        <p:spPr>
          <a:xfrm>
            <a:off x="6608625" y="4156375"/>
            <a:ext cx="5583300" cy="191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dc743fe8cf_0_52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1dc743fe8cf_0_52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dc743fe8cf_0_52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g1dc743fe8cf_0_52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1dc743fe8cf_0_52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dc743fe8cf_0_52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63" name="Google Shape;463;g1dc743fe8cf_0_52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g1dc743fe8cf_0_5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649" y="4188188"/>
            <a:ext cx="5672700" cy="23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1dc743fe8cf_0_5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650" y="1360175"/>
            <a:ext cx="5373232" cy="2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1dc743fe8cf_0_522"/>
          <p:cNvSpPr/>
          <p:nvPr/>
        </p:nvSpPr>
        <p:spPr>
          <a:xfrm>
            <a:off x="5965875" y="3872350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dc743fe8cf_0_522"/>
          <p:cNvSpPr/>
          <p:nvPr/>
        </p:nvSpPr>
        <p:spPr>
          <a:xfrm>
            <a:off x="0" y="13104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dc743fe8cf_0_522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dc743fe8cf_0_522"/>
          <p:cNvSpPr txBox="1">
            <a:spLocks noGrp="1"/>
          </p:cNvSpPr>
          <p:nvPr>
            <p:ph type="title"/>
          </p:nvPr>
        </p:nvSpPr>
        <p:spPr>
          <a:xfrm>
            <a:off x="6140675" y="1051600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Construcción de números en base 10</a:t>
            </a:r>
            <a:endParaRPr sz="2700"/>
          </a:p>
        </p:txBody>
      </p:sp>
      <p:sp>
        <p:nvSpPr>
          <p:cNvPr id="470" name="Google Shape;470;g1dc743fe8cf_0_522"/>
          <p:cNvSpPr/>
          <p:nvPr/>
        </p:nvSpPr>
        <p:spPr>
          <a:xfrm>
            <a:off x="6871850" y="4918375"/>
            <a:ext cx="4724400" cy="98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1dc743fe8cf_0_522"/>
          <p:cNvSpPr txBox="1"/>
          <p:nvPr/>
        </p:nvSpPr>
        <p:spPr>
          <a:xfrm>
            <a:off x="6871850" y="1794613"/>
            <a:ext cx="4724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Número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523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Deben respetarse las posiciones correspondientes: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2" name="Google Shape;472;g1dc743fe8cf_0_5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1175" y="3363013"/>
            <a:ext cx="5278423" cy="2646522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1dc743fe8cf_0_522"/>
          <p:cNvSpPr/>
          <p:nvPr/>
        </p:nvSpPr>
        <p:spPr>
          <a:xfrm>
            <a:off x="6608625" y="4687263"/>
            <a:ext cx="5583300" cy="13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dc743fe8cf_0_56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dc743fe8cf_0_56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1dc743fe8cf_0_56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g1dc743fe8cf_0_56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1dc743fe8cf_0_56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dc743fe8cf_0_56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84" name="Google Shape;484;g1dc743fe8cf_0_56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g1dc743fe8cf_0_5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649" y="4188188"/>
            <a:ext cx="5672700" cy="23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1dc743fe8cf_0_5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650" y="1360175"/>
            <a:ext cx="5373232" cy="2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1dc743fe8cf_0_561"/>
          <p:cNvSpPr/>
          <p:nvPr/>
        </p:nvSpPr>
        <p:spPr>
          <a:xfrm>
            <a:off x="5965875" y="3872350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dc743fe8cf_0_561"/>
          <p:cNvSpPr/>
          <p:nvPr/>
        </p:nvSpPr>
        <p:spPr>
          <a:xfrm>
            <a:off x="0" y="13104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dc743fe8cf_0_561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1dc743fe8cf_0_561"/>
          <p:cNvSpPr txBox="1"/>
          <p:nvPr/>
        </p:nvSpPr>
        <p:spPr>
          <a:xfrm>
            <a:off x="6871850" y="1794613"/>
            <a:ext cx="4724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Número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523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Deben respetarse las posiciones correspondientes: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g1dc743fe8cf_0_561"/>
          <p:cNvSpPr txBox="1">
            <a:spLocks noGrp="1"/>
          </p:cNvSpPr>
          <p:nvPr>
            <p:ph type="title"/>
          </p:nvPr>
        </p:nvSpPr>
        <p:spPr>
          <a:xfrm>
            <a:off x="6140675" y="1051600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Construcción de números en base 10</a:t>
            </a:r>
            <a:endParaRPr sz="2700"/>
          </a:p>
        </p:txBody>
      </p:sp>
      <p:sp>
        <p:nvSpPr>
          <p:cNvPr id="492" name="Google Shape;492;g1dc743fe8cf_0_561"/>
          <p:cNvSpPr/>
          <p:nvPr/>
        </p:nvSpPr>
        <p:spPr>
          <a:xfrm>
            <a:off x="6871850" y="5365075"/>
            <a:ext cx="47244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g1dc743fe8cf_0_5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1175" y="3363013"/>
            <a:ext cx="5278423" cy="264652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1dc743fe8cf_0_561"/>
          <p:cNvSpPr/>
          <p:nvPr/>
        </p:nvSpPr>
        <p:spPr>
          <a:xfrm>
            <a:off x="6608625" y="5391025"/>
            <a:ext cx="5583300" cy="67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dc743fe8cf_0_73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1dc743fe8cf_0_73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1dc743fe8cf_0_73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g1dc743fe8cf_0_73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1dc743fe8cf_0_73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dc743fe8cf_0_73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05" name="Google Shape;505;g1dc743fe8cf_0_73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g1dc743fe8cf_0_7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649" y="4188188"/>
            <a:ext cx="5672700" cy="23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1dc743fe8cf_0_7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650" y="1360175"/>
            <a:ext cx="5373232" cy="2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dc743fe8cf_0_731"/>
          <p:cNvSpPr/>
          <p:nvPr/>
        </p:nvSpPr>
        <p:spPr>
          <a:xfrm>
            <a:off x="5965875" y="3872350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dc743fe8cf_0_731"/>
          <p:cNvSpPr/>
          <p:nvPr/>
        </p:nvSpPr>
        <p:spPr>
          <a:xfrm>
            <a:off x="0" y="13104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dc743fe8cf_0_731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dc743fe8cf_0_731"/>
          <p:cNvSpPr txBox="1"/>
          <p:nvPr/>
        </p:nvSpPr>
        <p:spPr>
          <a:xfrm>
            <a:off x="6871850" y="1794613"/>
            <a:ext cx="4724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Número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523</a:t>
            </a: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Deben respetarse las posiciones correspondientes: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2" name="Google Shape;512;g1dc743fe8cf_0_731"/>
          <p:cNvSpPr txBox="1">
            <a:spLocks noGrp="1"/>
          </p:cNvSpPr>
          <p:nvPr>
            <p:ph type="title"/>
          </p:nvPr>
        </p:nvSpPr>
        <p:spPr>
          <a:xfrm>
            <a:off x="6140675" y="1051600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Construcción de números en base 10</a:t>
            </a:r>
            <a:endParaRPr sz="2700"/>
          </a:p>
        </p:txBody>
      </p:sp>
      <p:pic>
        <p:nvPicPr>
          <p:cNvPr id="513" name="Google Shape;513;g1dc743fe8cf_0_7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1175" y="3363013"/>
            <a:ext cx="5278423" cy="2646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dc743fe8cf_0_58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1dc743fe8cf_0_58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1dc743fe8cf_0_58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g1dc743fe8cf_0_58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dc743fe8cf_0_58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dc743fe8cf_0_58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24" name="Google Shape;524;g1dc743fe8cf_0_58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dc743fe8cf_0_580"/>
          <p:cNvSpPr/>
          <p:nvPr/>
        </p:nvSpPr>
        <p:spPr>
          <a:xfrm>
            <a:off x="5965875" y="4161725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dc743fe8cf_0_580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dc743fe8cf_0_580"/>
          <p:cNvSpPr txBox="1"/>
          <p:nvPr/>
        </p:nvSpPr>
        <p:spPr>
          <a:xfrm>
            <a:off x="817875" y="2367519"/>
            <a:ext cx="103215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convertir un número decimal a binario se deben realizar divisiones sucesivas entre 2 y escribir los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residuos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obtenidos en cada división en orden inverso al que han sido obtenidos.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Ejemplo:</a:t>
            </a:r>
            <a:endParaRPr sz="2000" b="1" i="1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734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(sistema decimal) a binario (sistema binario).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g1dc743fe8cf_0_580"/>
          <p:cNvSpPr txBox="1">
            <a:spLocks noGrp="1"/>
          </p:cNvSpPr>
          <p:nvPr>
            <p:ph type="title"/>
          </p:nvPr>
        </p:nvSpPr>
        <p:spPr>
          <a:xfrm>
            <a:off x="817875" y="1764900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Conversión Decimal a Binario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dc743fe8cf_0_65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1dc743fe8cf_0_65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1dc743fe8cf_0_65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" name="Google Shape;536;g1dc743fe8cf_0_65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1dc743fe8cf_0_65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1dc743fe8cf_0_65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39" name="Google Shape;539;g1dc743fe8cf_0_65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dc743fe8cf_0_654"/>
          <p:cNvSpPr/>
          <p:nvPr/>
        </p:nvSpPr>
        <p:spPr>
          <a:xfrm>
            <a:off x="5965875" y="4161725"/>
            <a:ext cx="642900" cy="53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dc743fe8cf_0_654"/>
          <p:cNvSpPr/>
          <p:nvPr/>
        </p:nvSpPr>
        <p:spPr>
          <a:xfrm>
            <a:off x="304800" y="6492075"/>
            <a:ext cx="6276300" cy="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dc743fe8cf_0_654"/>
          <p:cNvSpPr txBox="1"/>
          <p:nvPr/>
        </p:nvSpPr>
        <p:spPr>
          <a:xfrm>
            <a:off x="817875" y="2078144"/>
            <a:ext cx="1032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Convertir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734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(sistema decimal) a binario (sistema binario).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3" name="Google Shape;543;g1dc743fe8cf_0_654"/>
          <p:cNvSpPr txBox="1">
            <a:spLocks noGrp="1"/>
          </p:cNvSpPr>
          <p:nvPr>
            <p:ph type="title"/>
          </p:nvPr>
        </p:nvSpPr>
        <p:spPr>
          <a:xfrm>
            <a:off x="817875" y="1475525"/>
            <a:ext cx="579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Conversión Decimal a Binario</a:t>
            </a:r>
            <a:endParaRPr sz="2700"/>
          </a:p>
        </p:txBody>
      </p:sp>
      <p:pic>
        <p:nvPicPr>
          <p:cNvPr id="544" name="Google Shape;544;g1dc743fe8cf_0_6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9850" y="2515975"/>
            <a:ext cx="6123649" cy="442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Panorámica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Courier New</vt:lpstr>
      <vt:lpstr>Trebuchet MS</vt:lpstr>
      <vt:lpstr>Calibri</vt:lpstr>
      <vt:lpstr>Arial</vt:lpstr>
      <vt:lpstr>Oswald</vt:lpstr>
      <vt:lpstr>Cormorant Light</vt:lpstr>
      <vt:lpstr>Oswald SemiBold</vt:lpstr>
      <vt:lpstr>Office Theme</vt:lpstr>
      <vt:lpstr>Sistema Binario y Decimal</vt:lpstr>
      <vt:lpstr>Sistema Binario y Decimal</vt:lpstr>
      <vt:lpstr>Presentación de PowerPoint</vt:lpstr>
      <vt:lpstr>Construcción de números en base 10</vt:lpstr>
      <vt:lpstr>Construcción de números en base 10</vt:lpstr>
      <vt:lpstr>Construcción de números en base 10</vt:lpstr>
      <vt:lpstr>Construcción de números en base 10</vt:lpstr>
      <vt:lpstr>Conversión Decimal a Binario</vt:lpstr>
      <vt:lpstr>Conversión Decimal a Binario</vt:lpstr>
      <vt:lpstr>Conversión Decimal a Binario</vt:lpstr>
      <vt:lpstr>Conversión Binario a Decimal</vt:lpstr>
      <vt:lpstr>Conversión Binario a Decimal</vt:lpstr>
      <vt:lpstr>Conversión Binario a Decimal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Binario y Decimal</dc:title>
  <cp:lastModifiedBy>RICARDO  ORTEGA BOLA�OS</cp:lastModifiedBy>
  <cp:revision>1</cp:revision>
  <dcterms:created xsi:type="dcterms:W3CDTF">2022-07-17T16:15:25Z</dcterms:created>
  <dcterms:modified xsi:type="dcterms:W3CDTF">2023-08-23T14:53:23Z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