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</p:sldIdLst>
  <p:sldSz cx="12192000" cy="6858000"/>
  <p:notesSz cx="12192000" cy="6858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ormorant Light" panose="020B0604020202020204" charset="0"/>
      <p:regular r:id="rId17"/>
      <p:bold r:id="rId18"/>
      <p:italic r:id="rId19"/>
      <p:boldItalic r:id="rId20"/>
    </p:embeddedFont>
    <p:embeddedFont>
      <p:font typeface="Oswald" panose="00000500000000000000" pitchFamily="2" charset="0"/>
      <p:regular r:id="rId21"/>
      <p:bold r:id="rId22"/>
    </p:embeddedFont>
    <p:embeddedFont>
      <p:font typeface="Oswald SemiBold" panose="00000700000000000000" pitchFamily="2" charset="0"/>
      <p:regular r:id="rId23"/>
      <p:bold r:id="rId24"/>
    </p:embeddedFont>
    <p:embeddedFont>
      <p:font typeface="Trebuchet MS" panose="020B0603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1" roundtripDataSignature="AMtx7mjGHQ8vAFoN0YEbhtbHPeFk3B2Y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71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8" Type="http://schemas.openxmlformats.org/officeDocument/2006/relationships/slide" Target="slides/slide7.xml"/><Relationship Id="rId7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1dc67c63827_0_1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38" name="Google Shape;738;g1dc67c6382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1dcea25b896_0_1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0" name="Google Shape;890;g1dcea25b89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dc743fe8cf_0_34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55" name="Google Shape;755;g1dc743fe8cf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1dc743fe8cf_0_36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4" name="Google Shape;774;g1dc743fe8c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dc743fe8cf_0_40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7" name="Google Shape;797;g1dc743fe8cf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dc743fe8cf_0_31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11" name="Google Shape;811;g1dc743fe8cf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dcdb926e73_0_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6" name="Google Shape;826;g1dcdb926e7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1dcdb926e73_0_4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41" name="Google Shape;841;g1dcdb926e73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1dcdb926e73_0_5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7" name="Google Shape;857;g1dcdb926e7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1dcea25b896_0_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4" name="Google Shape;874;g1dcea25b8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6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6"/>
          <p:cNvSpPr txBox="1">
            <a:spLocks noGrp="1"/>
          </p:cNvSpPr>
          <p:nvPr>
            <p:ph type="body" idx="1"/>
          </p:nvPr>
        </p:nvSpPr>
        <p:spPr>
          <a:xfrm>
            <a:off x="925071" y="2583713"/>
            <a:ext cx="10341857" cy="390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6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8" name="Google Shape;28;p46"/>
          <p:cNvSpPr/>
          <p:nvPr/>
        </p:nvSpPr>
        <p:spPr>
          <a:xfrm>
            <a:off x="0" y="979731"/>
            <a:ext cx="5742757" cy="67061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46"/>
          <p:cNvPicPr preferRelativeResize="0"/>
          <p:nvPr/>
        </p:nvPicPr>
        <p:blipFill rotWithShape="1">
          <a:blip r:embed="rId2">
            <a:alphaModFix/>
          </a:blip>
          <a:srcRect b="10486"/>
          <a:stretch/>
        </p:blipFill>
        <p:spPr>
          <a:xfrm>
            <a:off x="1112945" y="267945"/>
            <a:ext cx="2711809" cy="66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6" descr="OTRA – Observatorio de Transparencia Umanizales"/>
          <p:cNvPicPr preferRelativeResize="0"/>
          <p:nvPr/>
        </p:nvPicPr>
        <p:blipFill rotWithShape="1">
          <a:blip r:embed="rId3">
            <a:alphaModFix/>
          </a:blip>
          <a:srcRect t="12270" b="10521"/>
          <a:stretch/>
        </p:blipFill>
        <p:spPr>
          <a:xfrm>
            <a:off x="0" y="0"/>
            <a:ext cx="1203811" cy="9294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6"/>
          <p:cNvSpPr/>
          <p:nvPr/>
        </p:nvSpPr>
        <p:spPr>
          <a:xfrm>
            <a:off x="3824754" y="362992"/>
            <a:ext cx="1918003" cy="56645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11">
  <p:cSld name="OBJECT_1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d738efa72_0_3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g13d738efa72_0_3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g13d738efa72_0_3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g13d738efa72_0_3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13d738efa72_0_3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2">
  <p:cSld name="OBJECT_3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4846aa7dd_0_5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gf4846aa7dd_0_5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f4846aa7dd_0_5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gf4846aa7dd_0_5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gf4846aa7dd_0_5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5">
  <p:cSld name="OBJECT_6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4846aa7dd_0_11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f4846aa7dd_0_117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gf4846aa7dd_0_11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f4846aa7dd_0_11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gf4846aa7dd_0_11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8">
  <p:cSld name="OBJECT_9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4846aa7dd_0_19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f4846aa7dd_0_19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f4846aa7dd_0_19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gf4846aa7dd_0_19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gf4846aa7dd_0_19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7">
  <p:cSld name="OBJECT_8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4846aa7dd_0_16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f4846aa7dd_0_165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gf4846aa7dd_0_16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gf4846aa7dd_0_16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gf4846aa7dd_0_16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12">
  <p:cSld name="OBJECT_13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d738efa72_0_768"/>
          <p:cNvSpPr txBox="1">
            <a:spLocks noGrp="1"/>
          </p:cNvSpPr>
          <p:nvPr>
            <p:ph type="title"/>
          </p:nvPr>
        </p:nvSpPr>
        <p:spPr>
          <a:xfrm>
            <a:off x="838200" y="8372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g13d738efa72_0_768"/>
          <p:cNvSpPr txBox="1">
            <a:spLocks noGrp="1"/>
          </p:cNvSpPr>
          <p:nvPr>
            <p:ph type="body" idx="1"/>
          </p:nvPr>
        </p:nvSpPr>
        <p:spPr>
          <a:xfrm>
            <a:off x="838200" y="21629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g13d738efa72_0_7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ormorant Light"/>
                <a:ea typeface="Cormorant Light"/>
                <a:cs typeface="Cormorant Light"/>
                <a:sym typeface="Cormorant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3">
  <p:cSld name="OBJECT_4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4846aa7dd_0_6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gf4846aa7dd_0_6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gf4846aa7dd_0_6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f4846aa7dd_0_6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gf4846aa7dd_0_6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9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9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49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49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9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4846aa7dd_0_118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gf4846aa7dd_0_118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9" name="Google Shape;129;gf4846aa7dd_0_118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f4846aa7dd_0_118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gf4846aa7dd_0_118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f4846aa7dd_0_11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f4846aa7dd_0_11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gf4846aa7dd_0_11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6">
  <p:cSld name="OBJECT_7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4846aa7dd_0_150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gf4846aa7dd_0_150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f4846aa7dd_0_150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f4846aa7dd_0_150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f4846aa7dd_0_150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7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7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37" name="Google Shape;37;p47"/>
          <p:cNvSpPr/>
          <p:nvPr/>
        </p:nvSpPr>
        <p:spPr>
          <a:xfrm>
            <a:off x="0" y="979731"/>
            <a:ext cx="5742757" cy="67061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Google Shape;38;p47"/>
          <p:cNvPicPr preferRelativeResize="0"/>
          <p:nvPr/>
        </p:nvPicPr>
        <p:blipFill rotWithShape="1">
          <a:blip r:embed="rId2">
            <a:alphaModFix/>
          </a:blip>
          <a:srcRect b="10486"/>
          <a:stretch/>
        </p:blipFill>
        <p:spPr>
          <a:xfrm>
            <a:off x="1112945" y="267945"/>
            <a:ext cx="2711809" cy="66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7" descr="OTRA – Observatorio de Transparencia Umanizales"/>
          <p:cNvPicPr preferRelativeResize="0"/>
          <p:nvPr/>
        </p:nvPicPr>
        <p:blipFill rotWithShape="1">
          <a:blip r:embed="rId3">
            <a:alphaModFix/>
          </a:blip>
          <a:srcRect t="12270" b="10521"/>
          <a:stretch/>
        </p:blipFill>
        <p:spPr>
          <a:xfrm>
            <a:off x="0" y="0"/>
            <a:ext cx="1203811" cy="929443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7"/>
          <p:cNvSpPr/>
          <p:nvPr/>
        </p:nvSpPr>
        <p:spPr>
          <a:xfrm>
            <a:off x="3824754" y="362992"/>
            <a:ext cx="1918003" cy="56645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9">
  <p:cSld name="OBJECT_10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d738efa72_0_8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13d738efa72_0_8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g13d738efa72_0_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13d738efa72_0_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g13d738efa72_0_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OBJECT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f4846aa7dd_0_3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gf4846aa7dd_0_3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gf4846aa7dd_0_3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gf4846aa7dd_0_3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gf4846aa7dd_0_3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3d738efa72_0_77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g13d738efa72_0_77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g13d738efa72_0_77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erpo de texto">
  <p:cSld name="Cuerpo de texto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f4846aa7dd_0_83"/>
          <p:cNvSpPr txBox="1">
            <a:spLocks noGrp="1"/>
          </p:cNvSpPr>
          <p:nvPr>
            <p:ph type="title"/>
          </p:nvPr>
        </p:nvSpPr>
        <p:spPr>
          <a:xfrm>
            <a:off x="838200" y="128141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FAA"/>
              </a:buClr>
              <a:buSzPts val="3400"/>
              <a:buFont typeface="Arial"/>
              <a:buNone/>
              <a:defRPr sz="3400">
                <a:solidFill>
                  <a:srgbClr val="00AF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gf4846aa7dd_0_83"/>
          <p:cNvSpPr txBox="1">
            <a:spLocks noGrp="1"/>
          </p:cNvSpPr>
          <p:nvPr>
            <p:ph type="body" idx="1"/>
          </p:nvPr>
        </p:nvSpPr>
        <p:spPr>
          <a:xfrm>
            <a:off x="838200" y="2606978"/>
            <a:ext cx="10515600" cy="3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gf4846aa7dd_0_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1">
  <p:cSld name="OBJECT_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4846aa7dd_0_4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gf4846aa7dd_0_4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gf4846aa7dd_0_4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gf4846aa7dd_0_4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gf4846aa7dd_0_4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8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8"/>
          <p:cNvSpPr txBox="1">
            <a:spLocks noGrp="1"/>
          </p:cNvSpPr>
          <p:nvPr>
            <p:ph type="body" idx="1"/>
          </p:nvPr>
        </p:nvSpPr>
        <p:spPr>
          <a:xfrm>
            <a:off x="911225" y="2583713"/>
            <a:ext cx="4856480" cy="390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8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8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4">
  <p:cSld name="OBJECT_5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4846aa7dd_0_7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gf4846aa7dd_0_7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gf4846aa7dd_0_7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gf4846aa7dd_0_7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gf4846aa7dd_0_7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10">
  <p:cSld name="OBJECT_1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d738efa72_0_19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13d738efa72_0_19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g13d738efa72_0_19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g13d738efa72_0_19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g13d738efa72_0_19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4"/>
          <p:cNvSpPr/>
          <p:nvPr/>
        </p:nvSpPr>
        <p:spPr>
          <a:xfrm>
            <a:off x="9377361" y="6415087"/>
            <a:ext cx="2814955" cy="443230"/>
          </a:xfrm>
          <a:custGeom>
            <a:avLst/>
            <a:gdLst/>
            <a:ahLst/>
            <a:cxnLst/>
            <a:rect l="l" t="t" r="r" b="b"/>
            <a:pathLst>
              <a:path w="2814954" h="443229" extrusionOk="0">
                <a:moveTo>
                  <a:pt x="0" y="0"/>
                </a:moveTo>
                <a:lnTo>
                  <a:pt x="2814636" y="0"/>
                </a:lnTo>
                <a:lnTo>
                  <a:pt x="2814636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44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44"/>
          <p:cNvSpPr/>
          <p:nvPr/>
        </p:nvSpPr>
        <p:spPr>
          <a:xfrm>
            <a:off x="9501186" y="6510336"/>
            <a:ext cx="252729" cy="252729"/>
          </a:xfrm>
          <a:custGeom>
            <a:avLst/>
            <a:gdLst/>
            <a:ahLst/>
            <a:cxnLst/>
            <a:rect l="l" t="t" r="r" b="b"/>
            <a:pathLst>
              <a:path w="252729" h="252729" extrusionOk="0">
                <a:moveTo>
                  <a:pt x="0" y="0"/>
                </a:moveTo>
                <a:lnTo>
                  <a:pt x="252411" y="0"/>
                </a:lnTo>
                <a:lnTo>
                  <a:pt x="252411" y="252412"/>
                </a:lnTo>
                <a:lnTo>
                  <a:pt x="0" y="252412"/>
                </a:lnTo>
                <a:lnTo>
                  <a:pt x="0" y="0"/>
                </a:lnTo>
                <a:close/>
              </a:path>
            </a:pathLst>
          </a:custGeom>
          <a:solidFill>
            <a:srgbClr val="FCDE6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44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0" i="0" u="none" strike="noStrike" cap="none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44"/>
          <p:cNvSpPr txBox="1">
            <a:spLocks noGrp="1"/>
          </p:cNvSpPr>
          <p:nvPr>
            <p:ph type="body" idx="1"/>
          </p:nvPr>
        </p:nvSpPr>
        <p:spPr>
          <a:xfrm>
            <a:off x="925071" y="2583713"/>
            <a:ext cx="10341857" cy="390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4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4" name="Google Shape;14;p44"/>
          <p:cNvSpPr/>
          <p:nvPr/>
        </p:nvSpPr>
        <p:spPr>
          <a:xfrm>
            <a:off x="0" y="979731"/>
            <a:ext cx="5742757" cy="67061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44"/>
          <p:cNvPicPr preferRelativeResize="0"/>
          <p:nvPr/>
        </p:nvPicPr>
        <p:blipFill rotWithShape="1">
          <a:blip r:embed="rId22">
            <a:alphaModFix/>
          </a:blip>
          <a:srcRect b="10486"/>
          <a:stretch/>
        </p:blipFill>
        <p:spPr>
          <a:xfrm>
            <a:off x="1112945" y="267945"/>
            <a:ext cx="2711809" cy="66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44" descr="OTRA – Observatorio de Transparencia Umanizales"/>
          <p:cNvPicPr preferRelativeResize="0"/>
          <p:nvPr/>
        </p:nvPicPr>
        <p:blipFill rotWithShape="1">
          <a:blip r:embed="rId23">
            <a:alphaModFix/>
          </a:blip>
          <a:srcRect t="12270" b="10521"/>
          <a:stretch/>
        </p:blipFill>
        <p:spPr>
          <a:xfrm>
            <a:off x="0" y="0"/>
            <a:ext cx="1203811" cy="92944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4"/>
          <p:cNvSpPr/>
          <p:nvPr/>
        </p:nvSpPr>
        <p:spPr>
          <a:xfrm>
            <a:off x="3824754" y="362992"/>
            <a:ext cx="1918003" cy="566451"/>
          </a:xfrm>
          <a:prstGeom prst="rect">
            <a:avLst/>
          </a:prstGeom>
          <a:blipFill rotWithShape="1">
            <a:blip r:embed="rId2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s://docs.python.org/3.7/reference/lexical_analysis.html#keywords" TargetMode="External"/><Relationship Id="rId4" Type="http://schemas.openxmlformats.org/officeDocument/2006/relationships/hyperlink" Target="https://docs.oracle.com/javase/tutorial/java/nutsandbolts/_keywords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lab.research.google.com/drive/13IoTXdzZWIIgaFfWhXy7y742JZ7rx0i5?usp=drive_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dc67c63827_0_11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g1dc67c63827_0_11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2" name="Google Shape;742;g1dc67c63827_0_11"/>
          <p:cNvPicPr preferRelativeResize="0"/>
          <p:nvPr/>
        </p:nvPicPr>
        <p:blipFill rotWithShape="1">
          <a:blip r:embed="rId3">
            <a:alphaModFix/>
          </a:blip>
          <a:srcRect t="17296" b="17580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Google Shape;743;g1dc67c63827_0_11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g1dc67c63827_0_11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745" name="Google Shape;745;g1dc67c63827_0_11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g1dc67c63827_0_11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Manejo de Variables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7" name="Google Shape;747;g1dc67c63827_0_11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g1dc67c63827_0_11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9" name="Google Shape;749;g1dc67c63827_0_11"/>
          <p:cNvPicPr preferRelativeResize="0"/>
          <p:nvPr/>
        </p:nvPicPr>
        <p:blipFill rotWithShape="1">
          <a:blip r:embed="rId4">
            <a:alphaModFix/>
          </a:blip>
          <a:srcRect l="5342" r="6357"/>
          <a:stretch/>
        </p:blipFill>
        <p:spPr>
          <a:xfrm>
            <a:off x="713513" y="1855050"/>
            <a:ext cx="10764974" cy="970350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g1dc67c63827_0_11"/>
          <p:cNvSpPr txBox="1">
            <a:spLocks noGrp="1"/>
          </p:cNvSpPr>
          <p:nvPr>
            <p:ph type="title"/>
          </p:nvPr>
        </p:nvSpPr>
        <p:spPr>
          <a:xfrm>
            <a:off x="772425" y="1483075"/>
            <a:ext cx="7956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/>
              <a:t>Definir una variable </a:t>
            </a:r>
            <a:endParaRPr sz="2500" i="1"/>
          </a:p>
        </p:txBody>
      </p:sp>
      <p:sp>
        <p:nvSpPr>
          <p:cNvPr id="751" name="Google Shape;751;g1dc67c63827_0_11"/>
          <p:cNvSpPr/>
          <p:nvPr/>
        </p:nvSpPr>
        <p:spPr>
          <a:xfrm>
            <a:off x="1925775" y="2583875"/>
            <a:ext cx="243300" cy="623400"/>
          </a:xfrm>
          <a:prstGeom prst="downArrow">
            <a:avLst>
              <a:gd name="adj1" fmla="val 50000"/>
              <a:gd name="adj2" fmla="val 68311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g1dc67c63827_0_11"/>
          <p:cNvSpPr txBox="1"/>
          <p:nvPr/>
        </p:nvSpPr>
        <p:spPr>
          <a:xfrm>
            <a:off x="1478800" y="3311800"/>
            <a:ext cx="1357200" cy="24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21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short</a:t>
            </a:r>
            <a:endParaRPr sz="21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endParaRPr sz="21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endParaRPr sz="21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endParaRPr sz="21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endParaRPr sz="21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 sz="21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1dcea25b896_0_17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g1dcea25b896_0_17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4" name="Google Shape;894;g1dcea25b896_0_17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95" name="Google Shape;895;g1dcea25b896_0_17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g1dcea25b896_0_17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97" name="Google Shape;897;g1dcea25b896_0_17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g1dcea25b896_0_17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Manejo de Variables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9" name="Google Shape;899;g1dcea25b896_0_17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g1dcea25b896_0_17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g1dcea25b896_0_17"/>
          <p:cNvSpPr txBox="1"/>
          <p:nvPr/>
        </p:nvSpPr>
        <p:spPr>
          <a:xfrm>
            <a:off x="962775" y="2104550"/>
            <a:ext cx="10017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Palabras reservadas </a:t>
            </a:r>
            <a:r>
              <a:rPr lang="en-US" sz="2200" b="0" i="1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Java</a:t>
            </a:r>
            <a:r>
              <a:rPr lang="en-US" sz="2200" b="0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y </a:t>
            </a:r>
            <a:r>
              <a:rPr lang="en-US" sz="2200" b="0" i="1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Python</a:t>
            </a:r>
            <a:endParaRPr sz="2200" b="0" i="1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02" name="Google Shape;902;g1dcea25b896_0_17"/>
          <p:cNvSpPr txBox="1">
            <a:spLocks noGrp="1"/>
          </p:cNvSpPr>
          <p:nvPr>
            <p:ph type="title"/>
          </p:nvPr>
        </p:nvSpPr>
        <p:spPr>
          <a:xfrm>
            <a:off x="886675" y="1428213"/>
            <a:ext cx="9968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900"/>
              <a:t>Nombrar variables y Palabras reservadas</a:t>
            </a:r>
            <a:endParaRPr sz="2900" i="1"/>
          </a:p>
        </p:txBody>
      </p:sp>
      <p:sp>
        <p:nvSpPr>
          <p:cNvPr id="903" name="Google Shape;903;g1dcea25b896_0_17"/>
          <p:cNvSpPr txBox="1"/>
          <p:nvPr/>
        </p:nvSpPr>
        <p:spPr>
          <a:xfrm>
            <a:off x="1995050" y="3686400"/>
            <a:ext cx="30000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nombrePaterno</a:t>
            </a:r>
            <a:endParaRPr sz="22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IdCliente</a:t>
            </a:r>
            <a:endParaRPr sz="22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_conteoCiclos</a:t>
            </a:r>
            <a:endParaRPr sz="22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MiNumero</a:t>
            </a:r>
            <a:endParaRPr sz="22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var_2</a:t>
            </a:r>
            <a:endParaRPr sz="22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4" name="Google Shape;904;g1dcea25b896_0_17"/>
          <p:cNvSpPr txBox="1"/>
          <p:nvPr/>
        </p:nvSpPr>
        <p:spPr>
          <a:xfrm>
            <a:off x="6998500" y="3686400"/>
            <a:ext cx="30000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3puesto</a:t>
            </a:r>
            <a:endParaRPr sz="22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numero Telefono</a:t>
            </a:r>
            <a:endParaRPr sz="22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22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“1”número</a:t>
            </a:r>
            <a:endParaRPr sz="22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2_variable</a:t>
            </a:r>
            <a:endParaRPr sz="22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05" name="Google Shape;905;g1dcea25b896_0_17"/>
          <p:cNvPicPr preferRelativeResize="0"/>
          <p:nvPr/>
        </p:nvPicPr>
        <p:blipFill rotWithShape="1">
          <a:blip r:embed="rId6">
            <a:alphaModFix/>
          </a:blip>
          <a:srcRect l="14407" t="24240" r="53294" b="23403"/>
          <a:stretch/>
        </p:blipFill>
        <p:spPr>
          <a:xfrm>
            <a:off x="2704650" y="2857669"/>
            <a:ext cx="724350" cy="704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6" name="Google Shape;906;g1dcea25b896_0_17"/>
          <p:cNvPicPr preferRelativeResize="0"/>
          <p:nvPr/>
        </p:nvPicPr>
        <p:blipFill rotWithShape="1">
          <a:blip r:embed="rId6">
            <a:alphaModFix/>
          </a:blip>
          <a:srcRect l="51671" t="24056" r="14866" b="23823"/>
          <a:stretch/>
        </p:blipFill>
        <p:spPr>
          <a:xfrm>
            <a:off x="7620025" y="2857675"/>
            <a:ext cx="724354" cy="67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dc743fe8cf_0_340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g1dc743fe8cf_0_340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9" name="Google Shape;759;g1dc743fe8cf_0_340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Google Shape;760;g1dc743fe8cf_0_340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g1dc743fe8cf_0_340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762" name="Google Shape;762;g1dc743fe8cf_0_340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g1dc743fe8cf_0_340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Manejo de Variables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4" name="Google Shape;764;g1dc743fe8cf_0_340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g1dc743fe8cf_0_340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6" name="Google Shape;766;g1dc743fe8cf_0_340"/>
          <p:cNvPicPr preferRelativeResize="0"/>
          <p:nvPr/>
        </p:nvPicPr>
        <p:blipFill rotWithShape="1">
          <a:blip r:embed="rId4">
            <a:alphaModFix/>
          </a:blip>
          <a:srcRect l="5342" r="6357"/>
          <a:stretch/>
        </p:blipFill>
        <p:spPr>
          <a:xfrm>
            <a:off x="713513" y="1855050"/>
            <a:ext cx="10764974" cy="970350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g1dc743fe8cf_0_340"/>
          <p:cNvSpPr txBox="1">
            <a:spLocks noGrp="1"/>
          </p:cNvSpPr>
          <p:nvPr>
            <p:ph type="title"/>
          </p:nvPr>
        </p:nvSpPr>
        <p:spPr>
          <a:xfrm>
            <a:off x="772425" y="1483075"/>
            <a:ext cx="7956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/>
              <a:t>Definir una variable </a:t>
            </a:r>
            <a:endParaRPr sz="2500" i="1"/>
          </a:p>
        </p:txBody>
      </p:sp>
      <p:sp>
        <p:nvSpPr>
          <p:cNvPr id="768" name="Google Shape;768;g1dc743fe8cf_0_340"/>
          <p:cNvSpPr/>
          <p:nvPr/>
        </p:nvSpPr>
        <p:spPr>
          <a:xfrm>
            <a:off x="1925775" y="2583875"/>
            <a:ext cx="243300" cy="623400"/>
          </a:xfrm>
          <a:prstGeom prst="downArrow">
            <a:avLst>
              <a:gd name="adj1" fmla="val 50000"/>
              <a:gd name="adj2" fmla="val 68311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g1dc743fe8cf_0_340"/>
          <p:cNvSpPr/>
          <p:nvPr/>
        </p:nvSpPr>
        <p:spPr>
          <a:xfrm>
            <a:off x="5486400" y="2583875"/>
            <a:ext cx="243300" cy="623400"/>
          </a:xfrm>
          <a:prstGeom prst="downArrow">
            <a:avLst>
              <a:gd name="adj1" fmla="val 50000"/>
              <a:gd name="adj2" fmla="val 68311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g1dc743fe8cf_0_340"/>
          <p:cNvSpPr txBox="1"/>
          <p:nvPr/>
        </p:nvSpPr>
        <p:spPr>
          <a:xfrm>
            <a:off x="1478800" y="3311800"/>
            <a:ext cx="1357200" cy="24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21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short</a:t>
            </a:r>
            <a:endParaRPr sz="21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endParaRPr sz="21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endParaRPr sz="21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endParaRPr sz="21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endParaRPr sz="21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 sz="21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1" name="Google Shape;771;g1dc743fe8cf_0_340"/>
          <p:cNvSpPr txBox="1"/>
          <p:nvPr/>
        </p:nvSpPr>
        <p:spPr>
          <a:xfrm>
            <a:off x="3728363" y="3311800"/>
            <a:ext cx="4666800" cy="30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Pueden contener letras, dígitos, guiones, subrayados o cualquier otro carácter que elija, con excepción de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espacios.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Deben comenzar con una letra.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Deben tener algún significado apropiado (descriptivos).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1dc743fe8cf_0_360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g1dc743fe8cf_0_360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8" name="Google Shape;778;g1dc743fe8cf_0_360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g1dc743fe8cf_0_360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g1dc743fe8cf_0_360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781" name="Google Shape;781;g1dc743fe8cf_0_360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g1dc743fe8cf_0_360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Manejo de Variables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3" name="Google Shape;783;g1dc743fe8cf_0_360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g1dc743fe8cf_0_360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5" name="Google Shape;785;g1dc743fe8cf_0_360"/>
          <p:cNvPicPr preferRelativeResize="0"/>
          <p:nvPr/>
        </p:nvPicPr>
        <p:blipFill rotWithShape="1">
          <a:blip r:embed="rId4">
            <a:alphaModFix/>
          </a:blip>
          <a:srcRect l="5342" r="6357"/>
          <a:stretch/>
        </p:blipFill>
        <p:spPr>
          <a:xfrm>
            <a:off x="713513" y="1855050"/>
            <a:ext cx="10764974" cy="970350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g1dc743fe8cf_0_360"/>
          <p:cNvSpPr txBox="1">
            <a:spLocks noGrp="1"/>
          </p:cNvSpPr>
          <p:nvPr>
            <p:ph type="title"/>
          </p:nvPr>
        </p:nvSpPr>
        <p:spPr>
          <a:xfrm>
            <a:off x="772425" y="1483075"/>
            <a:ext cx="7956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/>
              <a:t>Definir una variable </a:t>
            </a:r>
            <a:endParaRPr sz="2500" i="1"/>
          </a:p>
        </p:txBody>
      </p:sp>
      <p:sp>
        <p:nvSpPr>
          <p:cNvPr id="787" name="Google Shape;787;g1dc743fe8cf_0_360"/>
          <p:cNvSpPr/>
          <p:nvPr/>
        </p:nvSpPr>
        <p:spPr>
          <a:xfrm>
            <a:off x="1925775" y="2583875"/>
            <a:ext cx="243300" cy="623400"/>
          </a:xfrm>
          <a:prstGeom prst="downArrow">
            <a:avLst>
              <a:gd name="adj1" fmla="val 50000"/>
              <a:gd name="adj2" fmla="val 68311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g1dc743fe8cf_0_360"/>
          <p:cNvSpPr/>
          <p:nvPr/>
        </p:nvSpPr>
        <p:spPr>
          <a:xfrm>
            <a:off x="5486400" y="2583875"/>
            <a:ext cx="243300" cy="623400"/>
          </a:xfrm>
          <a:prstGeom prst="downArrow">
            <a:avLst>
              <a:gd name="adj1" fmla="val 50000"/>
              <a:gd name="adj2" fmla="val 68311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g1dc743fe8cf_0_360"/>
          <p:cNvSpPr/>
          <p:nvPr/>
        </p:nvSpPr>
        <p:spPr>
          <a:xfrm>
            <a:off x="9795150" y="2583875"/>
            <a:ext cx="243300" cy="623400"/>
          </a:xfrm>
          <a:prstGeom prst="downArrow">
            <a:avLst>
              <a:gd name="adj1" fmla="val 50000"/>
              <a:gd name="adj2" fmla="val 68311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g1dc743fe8cf_0_360"/>
          <p:cNvSpPr txBox="1"/>
          <p:nvPr/>
        </p:nvSpPr>
        <p:spPr>
          <a:xfrm>
            <a:off x="1478800" y="3311800"/>
            <a:ext cx="1357200" cy="24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21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short</a:t>
            </a:r>
            <a:endParaRPr sz="21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endParaRPr sz="21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endParaRPr sz="21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endParaRPr sz="21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endParaRPr sz="21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 sz="21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1" name="Google Shape;791;g1dc743fe8cf_0_360"/>
          <p:cNvSpPr txBox="1"/>
          <p:nvPr/>
        </p:nvSpPr>
        <p:spPr>
          <a:xfrm>
            <a:off x="3728363" y="3311800"/>
            <a:ext cx="4666800" cy="30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Pueden contener letras, dígitos, guiones, subrayados o cualquier otro carácter que elija, con excepción de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espacios.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Deben comenzar con una letra.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Deben tener algún significado apropiado (descriptivos).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92" name="Google Shape;792;g1dc743fe8cf_0_360"/>
          <p:cNvSpPr txBox="1"/>
          <p:nvPr/>
        </p:nvSpPr>
        <p:spPr>
          <a:xfrm>
            <a:off x="9287550" y="3324613"/>
            <a:ext cx="16485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Numero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Carácter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Boolean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…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93" name="Google Shape;793;g1dc743fe8cf_0_360"/>
          <p:cNvSpPr/>
          <p:nvPr/>
        </p:nvSpPr>
        <p:spPr>
          <a:xfrm>
            <a:off x="8248425" y="1280275"/>
            <a:ext cx="678900" cy="790500"/>
          </a:xfrm>
          <a:prstGeom prst="bentArrow">
            <a:avLst>
              <a:gd name="adj1" fmla="val 16328"/>
              <a:gd name="adj2" fmla="val 17346"/>
              <a:gd name="adj3" fmla="val 40816"/>
              <a:gd name="adj4" fmla="val 4375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g1dc743fe8cf_0_360"/>
          <p:cNvSpPr txBox="1"/>
          <p:nvPr/>
        </p:nvSpPr>
        <p:spPr>
          <a:xfrm>
            <a:off x="8982750" y="1127800"/>
            <a:ext cx="29046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Símbolo de asignación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dc743fe8cf_0_407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g1dc743fe8cf_0_407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1" name="Google Shape;801;g1dc743fe8cf_0_407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g1dc743fe8cf_0_407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g1dc743fe8cf_0_407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04" name="Google Shape;804;g1dc743fe8cf_0_407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g1dc743fe8cf_0_407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Manejo de Variables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06" name="Google Shape;806;g1dc743fe8cf_0_407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g1dc743fe8cf_0_407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8" name="Google Shape;808;g1dc743fe8cf_0_4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8426" y="1967350"/>
            <a:ext cx="5854449" cy="403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1dc743fe8cf_0_313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g1dc743fe8cf_0_313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5" name="Google Shape;815;g1dc743fe8cf_0_313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g1dc743fe8cf_0_313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g1dc743fe8cf_0_313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18" name="Google Shape;818;g1dc743fe8cf_0_313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g1dc743fe8cf_0_313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Manejo de Variables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20" name="Google Shape;820;g1dc743fe8cf_0_313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g1dc743fe8cf_0_313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2" name="Google Shape;822;g1dc743fe8cf_0_3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8426" y="1967350"/>
            <a:ext cx="5854449" cy="40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Google Shape;823;g1dc743fe8cf_0_313"/>
          <p:cNvPicPr preferRelativeResize="0"/>
          <p:nvPr/>
        </p:nvPicPr>
        <p:blipFill rotWithShape="1">
          <a:blip r:embed="rId5">
            <a:alphaModFix/>
          </a:blip>
          <a:srcRect r="34023"/>
          <a:stretch/>
        </p:blipFill>
        <p:spPr>
          <a:xfrm>
            <a:off x="7295750" y="2737587"/>
            <a:ext cx="4276051" cy="26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1dcdb926e73_0_6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g1dcdb926e73_0_6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0" name="Google Shape;830;g1dcdb926e73_0_6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Google Shape;831;g1dcdb926e73_0_6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g1dcdb926e73_0_6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33" name="Google Shape;833;g1dcdb926e73_0_6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g1dcdb926e73_0_6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Manejo de Variables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35" name="Google Shape;835;g1dcdb926e73_0_6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g1dcdb926e73_0_6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g1dcdb926e73_0_6"/>
          <p:cNvSpPr txBox="1"/>
          <p:nvPr/>
        </p:nvSpPr>
        <p:spPr>
          <a:xfrm>
            <a:off x="1087500" y="2189025"/>
            <a:ext cx="10017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Las constantes o variables finales, son contenedores de datos como las variables, con la gran diferencia, de que su valor solo puede ser inicializado, es decir, no se puede modificar su valor posteriormente.</a:t>
            </a:r>
            <a:endParaRPr sz="22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38" name="Google Shape;838;g1dcdb926e73_0_6"/>
          <p:cNvSpPr txBox="1">
            <a:spLocks noGrp="1"/>
          </p:cNvSpPr>
          <p:nvPr>
            <p:ph type="title"/>
          </p:nvPr>
        </p:nvSpPr>
        <p:spPr>
          <a:xfrm>
            <a:off x="1136075" y="1631400"/>
            <a:ext cx="5710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900"/>
              <a:t>Constantes</a:t>
            </a:r>
            <a:endParaRPr sz="2900"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1dcdb926e73_0_41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g1dcdb926e73_0_41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5" name="Google Shape;845;g1dcdb926e73_0_41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46" name="Google Shape;846;g1dcdb926e73_0_41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g1dcdb926e73_0_41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48" name="Google Shape;848;g1dcdb926e73_0_41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g1dcdb926e73_0_41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Manejo de Variables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0" name="Google Shape;850;g1dcdb926e73_0_41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g1dcdb926e73_0_41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g1dcdb926e73_0_41"/>
          <p:cNvSpPr txBox="1"/>
          <p:nvPr/>
        </p:nvSpPr>
        <p:spPr>
          <a:xfrm>
            <a:off x="1087500" y="2189025"/>
            <a:ext cx="100170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Las constantes o variables finales, son contenedores de datos como las variables, con la gran diferencia, de que su valor solo puede ser inicializado, es decir, no se puede modificar su valor posteriormente.</a:t>
            </a:r>
            <a:endParaRPr sz="22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Tiene un valor fijo que nunca cambiará.</a:t>
            </a:r>
            <a:endParaRPr sz="2200" b="0" i="1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3" name="Google Shape;853;g1dcdb926e73_0_41"/>
          <p:cNvSpPr txBox="1">
            <a:spLocks noGrp="1"/>
          </p:cNvSpPr>
          <p:nvPr>
            <p:ph type="title"/>
          </p:nvPr>
        </p:nvSpPr>
        <p:spPr>
          <a:xfrm>
            <a:off x="1136075" y="1631400"/>
            <a:ext cx="5710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900"/>
              <a:t>Constantes</a:t>
            </a:r>
            <a:endParaRPr sz="2900" i="1"/>
          </a:p>
        </p:txBody>
      </p:sp>
      <p:sp>
        <p:nvSpPr>
          <p:cNvPr id="854" name="Google Shape;854;g1dcdb926e73_0_41"/>
          <p:cNvSpPr txBox="1"/>
          <p:nvPr/>
        </p:nvSpPr>
        <p:spPr>
          <a:xfrm>
            <a:off x="1679850" y="4436925"/>
            <a:ext cx="8832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final &lt;tipo de dato&gt; &lt;nombre&gt; = &lt;valor&gt;;</a:t>
            </a:r>
            <a:endParaRPr sz="2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1dcdb926e73_0_58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g1dcdb926e73_0_58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1" name="Google Shape;861;g1dcdb926e73_0_58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g1dcdb926e73_0_58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g1dcdb926e73_0_58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64" name="Google Shape;864;g1dcdb926e73_0_58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g1dcdb926e73_0_58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Manejo de Variables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6" name="Google Shape;866;g1dcdb926e73_0_58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g1dcdb926e73_0_58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g1dcdb926e73_0_58"/>
          <p:cNvSpPr txBox="1"/>
          <p:nvPr/>
        </p:nvSpPr>
        <p:spPr>
          <a:xfrm>
            <a:off x="1087500" y="2189025"/>
            <a:ext cx="100170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Las constantes o variables finales, son contenedores de datos como las variables, con la gran diferencia, de que su valor solo puede ser inicializado, es decir, no se puede modificar su valor posteriormente.</a:t>
            </a:r>
            <a:endParaRPr sz="22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Tiene un valor fijo que nunca cambiará.</a:t>
            </a:r>
            <a:endParaRPr sz="2200" b="0" i="1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9" name="Google Shape;869;g1dcdb926e73_0_58"/>
          <p:cNvSpPr txBox="1">
            <a:spLocks noGrp="1"/>
          </p:cNvSpPr>
          <p:nvPr>
            <p:ph type="title"/>
          </p:nvPr>
        </p:nvSpPr>
        <p:spPr>
          <a:xfrm>
            <a:off x="1136075" y="1631400"/>
            <a:ext cx="5710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900"/>
              <a:t>Constantes</a:t>
            </a:r>
            <a:endParaRPr sz="2900" i="1"/>
          </a:p>
        </p:txBody>
      </p:sp>
      <p:sp>
        <p:nvSpPr>
          <p:cNvPr id="870" name="Google Shape;870;g1dcdb926e73_0_58"/>
          <p:cNvSpPr txBox="1"/>
          <p:nvPr/>
        </p:nvSpPr>
        <p:spPr>
          <a:xfrm>
            <a:off x="1679850" y="4436925"/>
            <a:ext cx="8832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final &lt;tipo de dato&gt; &lt;nombre&gt; = &lt;valor&gt;;</a:t>
            </a:r>
            <a:endParaRPr sz="2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1" name="Google Shape;871;g1dcdb926e73_0_58"/>
          <p:cNvSpPr txBox="1"/>
          <p:nvPr/>
        </p:nvSpPr>
        <p:spPr>
          <a:xfrm>
            <a:off x="2161350" y="5277450"/>
            <a:ext cx="7869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final double PI = 3.141592653589793;</a:t>
            </a:r>
            <a:endParaRPr sz="2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1dcea25b896_0_0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g1dcea25b896_0_0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8" name="Google Shape;878;g1dcea25b896_0_0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Google Shape;879;g1dcea25b896_0_0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g1dcea25b896_0_0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81" name="Google Shape;881;g1dcea25b896_0_0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g1dcea25b896_0_0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Manejo de Variables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83" name="Google Shape;883;g1dcea25b896_0_0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Google Shape;884;g1dcea25b896_0_0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g1dcea25b896_0_0"/>
          <p:cNvSpPr txBox="1"/>
          <p:nvPr/>
        </p:nvSpPr>
        <p:spPr>
          <a:xfrm>
            <a:off x="962775" y="2104550"/>
            <a:ext cx="10017000" cy="39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8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rebuchet M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Una variable, siempre debe iniciar con una letra (mayúscula o minúscula) ó un guión bajo (_).</a:t>
            </a:r>
            <a:endParaRPr sz="22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68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rebuchet M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Una variable, puede contener números, solamente después de la primera letra (siguiendo la regla anterior).</a:t>
            </a:r>
            <a:endParaRPr sz="22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68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rebuchet M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No es permitido dejar un espacio en blanco a lo largo de la variable.</a:t>
            </a:r>
            <a:endParaRPr sz="22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68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rebuchet M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El nombre debe expresar algo del contexto en el cual la estás declarando.</a:t>
            </a:r>
            <a:endParaRPr sz="22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68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rebuchet MS"/>
              <a:buChar char="●"/>
            </a:pPr>
            <a:r>
              <a:rPr lang="en-US" sz="2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Una variable no puede tener el nombre de una palabra reservada.</a:t>
            </a:r>
            <a:endParaRPr sz="22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86" name="Google Shape;886;g1dcea25b896_0_0"/>
          <p:cNvSpPr txBox="1">
            <a:spLocks noGrp="1"/>
          </p:cNvSpPr>
          <p:nvPr>
            <p:ph type="title"/>
          </p:nvPr>
        </p:nvSpPr>
        <p:spPr>
          <a:xfrm>
            <a:off x="886675" y="1428213"/>
            <a:ext cx="9968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90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3"/>
                  </a:ext>
                </a:extLst>
              </a:rPr>
              <a:t>Nombrar variables y Palabras reservadas</a:t>
            </a:r>
            <a:endParaRPr sz="2900" i="1"/>
          </a:p>
        </p:txBody>
      </p:sp>
      <p:sp>
        <p:nvSpPr>
          <p:cNvPr id="887" name="Google Shape;887;g1dcea25b896_0_0"/>
          <p:cNvSpPr txBox="1">
            <a:spLocks noGrp="1"/>
          </p:cNvSpPr>
          <p:nvPr>
            <p:ph type="title"/>
          </p:nvPr>
        </p:nvSpPr>
        <p:spPr>
          <a:xfrm>
            <a:off x="3739675" y="6320263"/>
            <a:ext cx="42624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i="1">
                <a:solidFill>
                  <a:schemeClr val="dk1"/>
                </a:solidFill>
              </a:rPr>
              <a:t>Enlace al Notebook:</a:t>
            </a:r>
            <a:r>
              <a:rPr lang="en-US" sz="1800" i="1"/>
              <a:t> </a:t>
            </a:r>
            <a:r>
              <a:rPr lang="en-US" sz="1800" i="1" u="sng">
                <a:solidFill>
                  <a:schemeClr val="hlink"/>
                </a:solidFill>
                <a:hlinkClick r:id="rId4"/>
              </a:rPr>
              <a:t>Notebook</a:t>
            </a:r>
            <a:endParaRPr sz="1800"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473</Words>
  <Application>Microsoft Office PowerPoint</Application>
  <PresentationFormat>Panorámica</PresentationFormat>
  <Paragraphs>97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Oswald SemiBold</vt:lpstr>
      <vt:lpstr>Cormorant Light</vt:lpstr>
      <vt:lpstr>Oswald</vt:lpstr>
      <vt:lpstr>Courier New</vt:lpstr>
      <vt:lpstr>Trebuchet MS</vt:lpstr>
      <vt:lpstr>Calibri</vt:lpstr>
      <vt:lpstr>Arial</vt:lpstr>
      <vt:lpstr>Office Theme</vt:lpstr>
      <vt:lpstr>Definir una variable </vt:lpstr>
      <vt:lpstr>Definir una variable </vt:lpstr>
      <vt:lpstr>Definir una variable </vt:lpstr>
      <vt:lpstr>Presentación de PowerPoint</vt:lpstr>
      <vt:lpstr>Presentación de PowerPoint</vt:lpstr>
      <vt:lpstr>Constantes</vt:lpstr>
      <vt:lpstr>Constantes</vt:lpstr>
      <vt:lpstr>Constantes</vt:lpstr>
      <vt:lpstr>Nombrar variables y Palabras reservadas</vt:lpstr>
      <vt:lpstr>Nombrar variables y Palabras reservadas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Definir una variable </dc:title>
  <cp:lastModifiedBy>RICARDO  ORTEGA BOLA�OS</cp:lastModifiedBy>
  <cp:revision>1</cp:revision>
  <dcterms:created xsi:type="dcterms:W3CDTF">2022-07-17T16:15:25Z</dcterms:created>
  <dcterms:modified xsi:type="dcterms:W3CDTF">2023-08-23T14:55:29Z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