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03" r:id="rId2"/>
    <p:sldId id="304" r:id="rId3"/>
  </p:sldIdLst>
  <p:sldSz cx="12192000" cy="6858000"/>
  <p:notesSz cx="12192000" cy="6858000"/>
  <p:embeddedFontLst>
    <p:embeddedFont>
      <p:font typeface="Calibri" panose="020F0502020204030204" pitchFamily="34" charset="0"/>
      <p:regular r:id="rId5"/>
      <p:bold r:id="rId6"/>
      <p:italic r:id="rId7"/>
      <p:boldItalic r:id="rId8"/>
    </p:embeddedFont>
    <p:embeddedFont>
      <p:font typeface="Cormorant Light" panose="020B0604020202020204" charset="0"/>
      <p:regular r:id="rId9"/>
      <p:bold r:id="rId10"/>
      <p:italic r:id="rId11"/>
      <p:boldItalic r:id="rId12"/>
    </p:embeddedFont>
    <p:embeddedFont>
      <p:font typeface="Oswald" panose="00000500000000000000" pitchFamily="2" charset="0"/>
      <p:regular r:id="rId13"/>
      <p:bold r:id="rId14"/>
    </p:embeddedFont>
    <p:embeddedFont>
      <p:font typeface="Oswald SemiBold" panose="00000700000000000000" pitchFamily="2" charset="0"/>
      <p:regular r:id="rId15"/>
      <p:bold r:id="rId16"/>
    </p:embeddedFont>
    <p:embeddedFont>
      <p:font typeface="Trebuchet MS" panose="020B0603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jGHQ8vAFoN0YEbhtbHPeFk3B2Y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72"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74" Type="http://schemas.openxmlformats.org/officeDocument/2006/relationships/theme" Target="theme/theme1.xml"/><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font" Target="fonts/font15.fntdata"/><Relationship Id="rId73"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068e8abdd0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g2068e8abdd0_0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Variables o datos  estáticos: Su tamaño y forma es constante durante la ejecución de un programa y, por tanto, se determinan en tiempo de compilación. El ejemplo típico son los arrays. Tienen el problema de que hay que dimensionar la estructura de antemano, lo que puede conllevar desperdicio o falta de memoria.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Variables o datos dinámicos: Su tamaño y forma es variable (o puede serlo) a lo largo de un programa, por lo que se crean y destruyen en tiempo de ejecución. Esto permite dimensionar la estructura de datos de una forma precisa: se va asignando memoria en tiempo de ejecución según se va necesitando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06966b3ba0_1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9" name="Google Shape;939;g206966b3ba0_1_3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Variables o datos  estáticos: Su tamaño y forma es constante durante la ejecución de un programa y, por tanto, se determinan en tiempo de compilación. El ejemplo típico son los arrays. Tienen el problema de que hay que dimensionar la estructura de antemano, lo que puede conllevar desperdicio o falta de memoria.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Variables o datos dinámicos: Su tamaño y forma es variable (o puede serlo) a lo largo de un programa, por lo que se crean y destruyen en tiempo de ejecución. Esto permite dimensionar la estructura de datos de una forma precisa: se va asignando memoria en tiempo de ejecución según se va necesitando</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6"/>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46"/>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46"/>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0" name="Google Shape;30;p46"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31" name="Google Shape;31;p46"/>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11">
  <p:cSld name="OBJECT_12">
    <p:spTree>
      <p:nvGrpSpPr>
        <p:cNvPr id="1" name="Shape 80"/>
        <p:cNvGrpSpPr/>
        <p:nvPr/>
      </p:nvGrpSpPr>
      <p:grpSpPr>
        <a:xfrm>
          <a:off x="0" y="0"/>
          <a:ext cx="0" cy="0"/>
          <a:chOff x="0" y="0"/>
          <a:chExt cx="0" cy="0"/>
        </a:xfrm>
      </p:grpSpPr>
      <p:sp>
        <p:nvSpPr>
          <p:cNvPr id="81" name="Google Shape;81;g13d738efa72_0_3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13d738efa72_0_3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3" name="Google Shape;83;g13d738efa72_0_3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13d738efa72_0_3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g13d738efa72_0_31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2">
  <p:cSld name="OBJECT_3">
    <p:spTree>
      <p:nvGrpSpPr>
        <p:cNvPr id="1" name="Shape 86"/>
        <p:cNvGrpSpPr/>
        <p:nvPr/>
      </p:nvGrpSpPr>
      <p:grpSpPr>
        <a:xfrm>
          <a:off x="0" y="0"/>
          <a:ext cx="0" cy="0"/>
          <a:chOff x="0" y="0"/>
          <a:chExt cx="0" cy="0"/>
        </a:xfrm>
      </p:grpSpPr>
      <p:sp>
        <p:nvSpPr>
          <p:cNvPr id="87" name="Google Shape;87;gf4846aa7dd_0_5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f4846aa7dd_0_5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89" name="Google Shape;89;gf4846aa7dd_0_5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f4846aa7dd_0_5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f4846aa7dd_0_52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5">
  <p:cSld name="OBJECT_6">
    <p:spTree>
      <p:nvGrpSpPr>
        <p:cNvPr id="1" name="Shape 92"/>
        <p:cNvGrpSpPr/>
        <p:nvPr/>
      </p:nvGrpSpPr>
      <p:grpSpPr>
        <a:xfrm>
          <a:off x="0" y="0"/>
          <a:ext cx="0" cy="0"/>
          <a:chOff x="0" y="0"/>
          <a:chExt cx="0" cy="0"/>
        </a:xfrm>
      </p:grpSpPr>
      <p:sp>
        <p:nvSpPr>
          <p:cNvPr id="93" name="Google Shape;93;gf4846aa7dd_0_117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f4846aa7dd_0_117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95" name="Google Shape;95;gf4846aa7dd_0_11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f4846aa7dd_0_11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f4846aa7dd_0_117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8">
  <p:cSld name="OBJECT_9">
    <p:spTree>
      <p:nvGrpSpPr>
        <p:cNvPr id="1" name="Shape 98"/>
        <p:cNvGrpSpPr/>
        <p:nvPr/>
      </p:nvGrpSpPr>
      <p:grpSpPr>
        <a:xfrm>
          <a:off x="0" y="0"/>
          <a:ext cx="0" cy="0"/>
          <a:chOff x="0" y="0"/>
          <a:chExt cx="0" cy="0"/>
        </a:xfrm>
      </p:grpSpPr>
      <p:sp>
        <p:nvSpPr>
          <p:cNvPr id="99" name="Google Shape;99;gf4846aa7dd_0_19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f4846aa7dd_0_19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1" name="Google Shape;101;gf4846aa7dd_0_19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f4846aa7dd_0_19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f4846aa7dd_0_1922"/>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7">
  <p:cSld name="OBJECT_8">
    <p:spTree>
      <p:nvGrpSpPr>
        <p:cNvPr id="1" name="Shape 104"/>
        <p:cNvGrpSpPr/>
        <p:nvPr/>
      </p:nvGrpSpPr>
      <p:grpSpPr>
        <a:xfrm>
          <a:off x="0" y="0"/>
          <a:ext cx="0" cy="0"/>
          <a:chOff x="0" y="0"/>
          <a:chExt cx="0" cy="0"/>
        </a:xfrm>
      </p:grpSpPr>
      <p:sp>
        <p:nvSpPr>
          <p:cNvPr id="105" name="Google Shape;105;gf4846aa7dd_0_16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f4846aa7dd_0_165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07" name="Google Shape;107;gf4846aa7dd_0_16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f4846aa7dd_0_16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f4846aa7dd_0_1655"/>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objetos 12">
  <p:cSld name="OBJECT_13">
    <p:spTree>
      <p:nvGrpSpPr>
        <p:cNvPr id="1" name="Shape 110"/>
        <p:cNvGrpSpPr/>
        <p:nvPr/>
      </p:nvGrpSpPr>
      <p:grpSpPr>
        <a:xfrm>
          <a:off x="0" y="0"/>
          <a:ext cx="0" cy="0"/>
          <a:chOff x="0" y="0"/>
          <a:chExt cx="0" cy="0"/>
        </a:xfrm>
      </p:grpSpPr>
      <p:sp>
        <p:nvSpPr>
          <p:cNvPr id="111" name="Google Shape;111;g13d738efa72_0_768"/>
          <p:cNvSpPr txBox="1">
            <a:spLocks noGrp="1"/>
          </p:cNvSpPr>
          <p:nvPr>
            <p:ph type="title"/>
          </p:nvPr>
        </p:nvSpPr>
        <p:spPr>
          <a:xfrm>
            <a:off x="838200" y="8372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13d738efa72_0_768"/>
          <p:cNvSpPr txBox="1">
            <a:spLocks noGrp="1"/>
          </p:cNvSpPr>
          <p:nvPr>
            <p:ph type="body" idx="1"/>
          </p:nvPr>
        </p:nvSpPr>
        <p:spPr>
          <a:xfrm>
            <a:off x="838200" y="2162925"/>
            <a:ext cx="10515600" cy="43512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g13d738efa72_0_7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Cormorant Light"/>
                <a:ea typeface="Cormorant Light"/>
                <a:cs typeface="Cormorant Light"/>
                <a:sym typeface="Cormorant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3">
  <p:cSld name="OBJECT_4">
    <p:spTree>
      <p:nvGrpSpPr>
        <p:cNvPr id="1" name="Shape 114"/>
        <p:cNvGrpSpPr/>
        <p:nvPr/>
      </p:nvGrpSpPr>
      <p:grpSpPr>
        <a:xfrm>
          <a:off x="0" y="0"/>
          <a:ext cx="0" cy="0"/>
          <a:chOff x="0" y="0"/>
          <a:chExt cx="0" cy="0"/>
        </a:xfrm>
      </p:grpSpPr>
      <p:sp>
        <p:nvSpPr>
          <p:cNvPr id="115" name="Google Shape;115;gf4846aa7dd_0_6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f4846aa7dd_0_6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17" name="Google Shape;117;gf4846aa7dd_0_6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f4846aa7dd_0_6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gf4846aa7dd_0_641"/>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0"/>
        <p:cNvGrpSpPr/>
        <p:nvPr/>
      </p:nvGrpSpPr>
      <p:grpSpPr>
        <a:xfrm>
          <a:off x="0" y="0"/>
          <a:ext cx="0" cy="0"/>
          <a:chOff x="0" y="0"/>
          <a:chExt cx="0" cy="0"/>
        </a:xfrm>
      </p:grpSpPr>
      <p:sp>
        <p:nvSpPr>
          <p:cNvPr id="121" name="Google Shape;121;p49"/>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6"/>
        <p:cNvGrpSpPr/>
        <p:nvPr/>
      </p:nvGrpSpPr>
      <p:grpSpPr>
        <a:xfrm>
          <a:off x="0" y="0"/>
          <a:ext cx="0" cy="0"/>
          <a:chOff x="0" y="0"/>
          <a:chExt cx="0" cy="0"/>
        </a:xfrm>
      </p:grpSpPr>
      <p:sp>
        <p:nvSpPr>
          <p:cNvPr id="127" name="Google Shape;127;gf4846aa7dd_0_118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f4846aa7dd_0_118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9" name="Google Shape;129;gf4846aa7dd_0_118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0" name="Google Shape;130;gf4846aa7dd_0_118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gf4846aa7dd_0_118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2" name="Google Shape;132;gf4846aa7dd_0_118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f4846aa7dd_0_11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f4846aa7dd_0_1184"/>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6">
  <p:cSld name="OBJECT_7">
    <p:spTree>
      <p:nvGrpSpPr>
        <p:cNvPr id="1" name="Shape 135"/>
        <p:cNvGrpSpPr/>
        <p:nvPr/>
      </p:nvGrpSpPr>
      <p:grpSpPr>
        <a:xfrm>
          <a:off x="0" y="0"/>
          <a:ext cx="0" cy="0"/>
          <a:chOff x="0" y="0"/>
          <a:chExt cx="0" cy="0"/>
        </a:xfrm>
      </p:grpSpPr>
      <p:sp>
        <p:nvSpPr>
          <p:cNvPr id="136" name="Google Shape;136;gf4846aa7dd_0_1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f4846aa7dd_0_150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38" name="Google Shape;138;gf4846aa7dd_0_15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f4846aa7dd_0_15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f4846aa7dd_0_150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7" name="Google Shape;37;p47"/>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 name="Google Shape;38;p47"/>
          <p:cNvPicPr preferRelativeResize="0"/>
          <p:nvPr/>
        </p:nvPicPr>
        <p:blipFill rotWithShape="1">
          <a:blip r:embed="rId2">
            <a:alphaModFix/>
          </a:blip>
          <a:srcRect b="10486"/>
          <a:stretch/>
        </p:blipFill>
        <p:spPr>
          <a:xfrm>
            <a:off x="1112945" y="267945"/>
            <a:ext cx="2711809" cy="664341"/>
          </a:xfrm>
          <a:prstGeom prst="rect">
            <a:avLst/>
          </a:prstGeom>
          <a:noFill/>
          <a:ln>
            <a:noFill/>
          </a:ln>
        </p:spPr>
      </p:pic>
      <p:pic>
        <p:nvPicPr>
          <p:cNvPr id="39" name="Google Shape;39;p47" descr="OTRA – Observatorio de Transparencia Umanizales"/>
          <p:cNvPicPr preferRelativeResize="0"/>
          <p:nvPr/>
        </p:nvPicPr>
        <p:blipFill rotWithShape="1">
          <a:blip r:embed="rId3">
            <a:alphaModFix/>
          </a:blip>
          <a:srcRect t="12270" b="10521"/>
          <a:stretch/>
        </p:blipFill>
        <p:spPr>
          <a:xfrm>
            <a:off x="0" y="0"/>
            <a:ext cx="1203811" cy="929443"/>
          </a:xfrm>
          <a:prstGeom prst="rect">
            <a:avLst/>
          </a:prstGeom>
          <a:noFill/>
          <a:ln>
            <a:noFill/>
          </a:ln>
        </p:spPr>
      </p:pic>
      <p:sp>
        <p:nvSpPr>
          <p:cNvPr id="40" name="Google Shape;40;p47"/>
          <p:cNvSpPr/>
          <p:nvPr/>
        </p:nvSpPr>
        <p:spPr>
          <a:xfrm>
            <a:off x="3824754" y="362992"/>
            <a:ext cx="1918003" cy="5664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objetos 9">
  <p:cSld name="OBJECT_10">
    <p:spTree>
      <p:nvGrpSpPr>
        <p:cNvPr id="1" name="Shape 141"/>
        <p:cNvGrpSpPr/>
        <p:nvPr/>
      </p:nvGrpSpPr>
      <p:grpSpPr>
        <a:xfrm>
          <a:off x="0" y="0"/>
          <a:ext cx="0" cy="0"/>
          <a:chOff x="0" y="0"/>
          <a:chExt cx="0" cy="0"/>
        </a:xfrm>
      </p:grpSpPr>
      <p:sp>
        <p:nvSpPr>
          <p:cNvPr id="142" name="Google Shape;142;g13d738efa72_0_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13d738efa72_0_8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144" name="Google Shape;144;g13d738efa72_0_8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13d738efa72_0_8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13d738efa72_0_88"/>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OBJECT_1">
    <p:spTree>
      <p:nvGrpSpPr>
        <p:cNvPr id="1" name="Shape 41"/>
        <p:cNvGrpSpPr/>
        <p:nvPr/>
      </p:nvGrpSpPr>
      <p:grpSpPr>
        <a:xfrm>
          <a:off x="0" y="0"/>
          <a:ext cx="0" cy="0"/>
          <a:chOff x="0" y="0"/>
          <a:chExt cx="0" cy="0"/>
        </a:xfrm>
      </p:grpSpPr>
      <p:sp>
        <p:nvSpPr>
          <p:cNvPr id="42" name="Google Shape;42;gf4846aa7dd_0_3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f4846aa7dd_0_3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44" name="Google Shape;44;gf4846aa7dd_0_3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f4846aa7dd_0_3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f4846aa7dd_0_329"/>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g13d738efa72_0_77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9" name="Google Shape;49;g13d738efa72_0_77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50" name="Google Shape;50;g13d738efa72_0_774"/>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erpo de texto">
  <p:cSld name="Cuerpo de texto">
    <p:spTree>
      <p:nvGrpSpPr>
        <p:cNvPr id="1" name="Shape 51"/>
        <p:cNvGrpSpPr/>
        <p:nvPr/>
      </p:nvGrpSpPr>
      <p:grpSpPr>
        <a:xfrm>
          <a:off x="0" y="0"/>
          <a:ext cx="0" cy="0"/>
          <a:chOff x="0" y="0"/>
          <a:chExt cx="0" cy="0"/>
        </a:xfrm>
      </p:grpSpPr>
      <p:sp>
        <p:nvSpPr>
          <p:cNvPr id="52" name="Google Shape;52;gf4846aa7dd_0_83"/>
          <p:cNvSpPr txBox="1">
            <a:spLocks noGrp="1"/>
          </p:cNvSpPr>
          <p:nvPr>
            <p:ph type="title"/>
          </p:nvPr>
        </p:nvSpPr>
        <p:spPr>
          <a:xfrm>
            <a:off x="838200" y="128141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AFAA"/>
              </a:buClr>
              <a:buSzPts val="3400"/>
              <a:buFont typeface="Arial"/>
              <a:buNone/>
              <a:defRPr sz="3400">
                <a:solidFill>
                  <a:srgbClr val="00AF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f4846aa7dd_0_83"/>
          <p:cNvSpPr txBox="1">
            <a:spLocks noGrp="1"/>
          </p:cNvSpPr>
          <p:nvPr>
            <p:ph type="body" idx="1"/>
          </p:nvPr>
        </p:nvSpPr>
        <p:spPr>
          <a:xfrm>
            <a:off x="838200" y="2606978"/>
            <a:ext cx="10515600" cy="3612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gf4846aa7dd_0_8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1">
  <p:cSld name="OBJECT_2">
    <p:spTree>
      <p:nvGrpSpPr>
        <p:cNvPr id="1" name="Shape 55"/>
        <p:cNvGrpSpPr/>
        <p:nvPr/>
      </p:nvGrpSpPr>
      <p:grpSpPr>
        <a:xfrm>
          <a:off x="0" y="0"/>
          <a:ext cx="0" cy="0"/>
          <a:chOff x="0" y="0"/>
          <a:chExt cx="0" cy="0"/>
        </a:xfrm>
      </p:grpSpPr>
      <p:sp>
        <p:nvSpPr>
          <p:cNvPr id="56" name="Google Shape;56;gf4846aa7dd_0_4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f4846aa7dd_0_43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58" name="Google Shape;58;gf4846aa7dd_0_4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f4846aa7dd_0_4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f4846aa7dd_0_43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400" b="0" i="0">
                <a:solidFill>
                  <a:srgbClr val="00AEA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911225" y="2583713"/>
            <a:ext cx="4856480" cy="390906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1" i="0">
                <a:solidFill>
                  <a:schemeClr val="dk1"/>
                </a:solidFill>
                <a:latin typeface="Trebuchet MS"/>
                <a:ea typeface="Trebuchet MS"/>
                <a:cs typeface="Trebuchet MS"/>
                <a:sym typeface="Trebuchet MS"/>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4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objetos 4">
  <p:cSld name="OBJECT_5">
    <p:spTree>
      <p:nvGrpSpPr>
        <p:cNvPr id="1" name="Shape 68"/>
        <p:cNvGrpSpPr/>
        <p:nvPr/>
      </p:nvGrpSpPr>
      <p:grpSpPr>
        <a:xfrm>
          <a:off x="0" y="0"/>
          <a:ext cx="0" cy="0"/>
          <a:chOff x="0" y="0"/>
          <a:chExt cx="0" cy="0"/>
        </a:xfrm>
      </p:grpSpPr>
      <p:sp>
        <p:nvSpPr>
          <p:cNvPr id="69" name="Google Shape;69;gf4846aa7dd_0_7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f4846aa7dd_0_7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1" name="Google Shape;71;gf4846aa7dd_0_7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f4846aa7dd_0_7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f4846aa7dd_0_750"/>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objetos 10">
  <p:cSld name="OBJECT_11">
    <p:spTree>
      <p:nvGrpSpPr>
        <p:cNvPr id="1" name="Shape 74"/>
        <p:cNvGrpSpPr/>
        <p:nvPr/>
      </p:nvGrpSpPr>
      <p:grpSpPr>
        <a:xfrm>
          <a:off x="0" y="0"/>
          <a:ext cx="0" cy="0"/>
          <a:chOff x="0" y="0"/>
          <a:chExt cx="0" cy="0"/>
        </a:xfrm>
      </p:grpSpPr>
      <p:sp>
        <p:nvSpPr>
          <p:cNvPr id="75" name="Google Shape;75;g13d738efa72_0_19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3d738efa72_0_19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77" name="Google Shape;77;g13d738efa72_0_19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13d738efa72_0_19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13d738efa72_0_196"/>
          <p:cNvSpPr txBox="1">
            <a:spLocks noGrp="1"/>
          </p:cNvSpPr>
          <p:nvPr>
            <p:ph type="sldNum" idx="12"/>
          </p:nvPr>
        </p:nvSpPr>
        <p:spPr>
          <a:xfrm>
            <a:off x="8610600" y="6356350"/>
            <a:ext cx="2743200" cy="369300"/>
          </a:xfrm>
          <a:prstGeom prst="rect">
            <a:avLst/>
          </a:prstGeom>
          <a:noFill/>
          <a:ln>
            <a:noFill/>
          </a:ln>
        </p:spPr>
        <p:txBody>
          <a:bodyPr spcFirstLastPara="1" wrap="square" lIns="91425" tIns="45700" rIns="91425" bIns="45700" anchor="ctr"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p:nvPr/>
        </p:nvSpPr>
        <p:spPr>
          <a:xfrm>
            <a:off x="9377361" y="6415087"/>
            <a:ext cx="2814955" cy="443230"/>
          </a:xfrm>
          <a:custGeom>
            <a:avLst/>
            <a:gdLst/>
            <a:ahLst/>
            <a:cxnLst/>
            <a:rect l="l" t="t" r="r" b="b"/>
            <a:pathLst>
              <a:path w="2814954" h="443229" extrusionOk="0">
                <a:moveTo>
                  <a:pt x="0" y="0"/>
                </a:moveTo>
                <a:lnTo>
                  <a:pt x="2814636" y="0"/>
                </a:lnTo>
                <a:lnTo>
                  <a:pt x="2814636" y="442912"/>
                </a:lnTo>
                <a:lnTo>
                  <a:pt x="0" y="442912"/>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44"/>
          <p:cNvSpPr/>
          <p:nvPr/>
        </p:nvSpPr>
        <p:spPr>
          <a:xfrm>
            <a:off x="0" y="1725611"/>
            <a:ext cx="243204" cy="5132705"/>
          </a:xfrm>
          <a:custGeom>
            <a:avLst/>
            <a:gdLst/>
            <a:ahLst/>
            <a:cxnLst/>
            <a:rect l="l" t="t" r="r" b="b"/>
            <a:pathLst>
              <a:path w="243204" h="5132705" extrusionOk="0">
                <a:moveTo>
                  <a:pt x="0" y="0"/>
                </a:moveTo>
                <a:lnTo>
                  <a:pt x="242886" y="0"/>
                </a:lnTo>
                <a:lnTo>
                  <a:pt x="242886" y="5132387"/>
                </a:lnTo>
                <a:lnTo>
                  <a:pt x="0" y="5132387"/>
                </a:lnTo>
                <a:lnTo>
                  <a:pt x="0" y="0"/>
                </a:lnTo>
                <a:close/>
              </a:path>
            </a:pathLst>
          </a:custGeom>
          <a:solidFill>
            <a:srgbClr val="64CBC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44"/>
          <p:cNvSpPr/>
          <p:nvPr/>
        </p:nvSpPr>
        <p:spPr>
          <a:xfrm>
            <a:off x="9501186" y="6510336"/>
            <a:ext cx="252729" cy="252729"/>
          </a:xfrm>
          <a:custGeom>
            <a:avLst/>
            <a:gdLst/>
            <a:ahLst/>
            <a:cxnLst/>
            <a:rect l="l" t="t" r="r" b="b"/>
            <a:pathLst>
              <a:path w="252729" h="252729" extrusionOk="0">
                <a:moveTo>
                  <a:pt x="0" y="0"/>
                </a:moveTo>
                <a:lnTo>
                  <a:pt x="252411" y="0"/>
                </a:lnTo>
                <a:lnTo>
                  <a:pt x="252411" y="252412"/>
                </a:lnTo>
                <a:lnTo>
                  <a:pt x="0" y="252412"/>
                </a:lnTo>
                <a:lnTo>
                  <a:pt x="0" y="0"/>
                </a:lnTo>
                <a:close/>
              </a:path>
            </a:pathLst>
          </a:custGeom>
          <a:solidFill>
            <a:srgbClr val="FCDE6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44"/>
          <p:cNvSpPr txBox="1">
            <a:spLocks noGrp="1"/>
          </p:cNvSpPr>
          <p:nvPr>
            <p:ph type="title"/>
          </p:nvPr>
        </p:nvSpPr>
        <p:spPr>
          <a:xfrm>
            <a:off x="4025654" y="3205940"/>
            <a:ext cx="4140691" cy="5435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400" b="0" i="0" u="none" strike="noStrike" cap="none">
                <a:solidFill>
                  <a:srgbClr val="00AEA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4"/>
          <p:cNvSpPr txBox="1">
            <a:spLocks noGrp="1"/>
          </p:cNvSpPr>
          <p:nvPr>
            <p:ph type="body" idx="1"/>
          </p:nvPr>
        </p:nvSpPr>
        <p:spPr>
          <a:xfrm>
            <a:off x="925071" y="2583713"/>
            <a:ext cx="10341857" cy="390906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4" name="Google Shape;14;p44"/>
          <p:cNvSpPr/>
          <p:nvPr/>
        </p:nvSpPr>
        <p:spPr>
          <a:xfrm>
            <a:off x="0" y="979731"/>
            <a:ext cx="5742757" cy="67061"/>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 name="Google Shape;15;p44"/>
          <p:cNvPicPr preferRelativeResize="0"/>
          <p:nvPr/>
        </p:nvPicPr>
        <p:blipFill rotWithShape="1">
          <a:blip r:embed="rId22">
            <a:alphaModFix/>
          </a:blip>
          <a:srcRect b="10486"/>
          <a:stretch/>
        </p:blipFill>
        <p:spPr>
          <a:xfrm>
            <a:off x="1112945" y="267945"/>
            <a:ext cx="2711809" cy="664341"/>
          </a:xfrm>
          <a:prstGeom prst="rect">
            <a:avLst/>
          </a:prstGeom>
          <a:noFill/>
          <a:ln>
            <a:noFill/>
          </a:ln>
        </p:spPr>
      </p:pic>
      <p:pic>
        <p:nvPicPr>
          <p:cNvPr id="16" name="Google Shape;16;p44" descr="OTRA – Observatorio de Transparencia Umanizales"/>
          <p:cNvPicPr preferRelativeResize="0"/>
          <p:nvPr/>
        </p:nvPicPr>
        <p:blipFill rotWithShape="1">
          <a:blip r:embed="rId23">
            <a:alphaModFix/>
          </a:blip>
          <a:srcRect t="12270" b="10521"/>
          <a:stretch/>
        </p:blipFill>
        <p:spPr>
          <a:xfrm>
            <a:off x="0" y="0"/>
            <a:ext cx="1203811" cy="929443"/>
          </a:xfrm>
          <a:prstGeom prst="rect">
            <a:avLst/>
          </a:prstGeom>
          <a:noFill/>
          <a:ln>
            <a:noFill/>
          </a:ln>
        </p:spPr>
      </p:pic>
      <p:sp>
        <p:nvSpPr>
          <p:cNvPr id="17" name="Google Shape;17;p44"/>
          <p:cNvSpPr/>
          <p:nvPr/>
        </p:nvSpPr>
        <p:spPr>
          <a:xfrm>
            <a:off x="3824754" y="362992"/>
            <a:ext cx="1918003" cy="566451"/>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g2068e8abdd0_0_0"/>
          <p:cNvSpPr txBox="1">
            <a:spLocks noGrp="1"/>
          </p:cNvSpPr>
          <p:nvPr>
            <p:ph type="title"/>
          </p:nvPr>
        </p:nvSpPr>
        <p:spPr>
          <a:xfrm>
            <a:off x="1561950" y="1464650"/>
            <a:ext cx="90681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a:latin typeface="Trebuchet MS"/>
                <a:ea typeface="Trebuchet MS"/>
                <a:cs typeface="Trebuchet MS"/>
                <a:sym typeface="Trebuchet MS"/>
              </a:rPr>
              <a:t>Variables estáticas y variables dinámicas</a:t>
            </a:r>
            <a:endParaRPr sz="3600">
              <a:latin typeface="Trebuchet MS"/>
              <a:ea typeface="Trebuchet MS"/>
              <a:cs typeface="Trebuchet MS"/>
              <a:sym typeface="Trebuchet MS"/>
            </a:endParaRPr>
          </a:p>
        </p:txBody>
      </p:sp>
      <p:pic>
        <p:nvPicPr>
          <p:cNvPr id="924" name="Google Shape;924;g2068e8abdd0_0_0"/>
          <p:cNvPicPr preferRelativeResize="0"/>
          <p:nvPr/>
        </p:nvPicPr>
        <p:blipFill rotWithShape="1">
          <a:blip r:embed="rId3">
            <a:alphaModFix/>
          </a:blip>
          <a:srcRect/>
          <a:stretch/>
        </p:blipFill>
        <p:spPr>
          <a:xfrm>
            <a:off x="728375" y="2998025"/>
            <a:ext cx="3935600" cy="1426650"/>
          </a:xfrm>
          <a:prstGeom prst="rect">
            <a:avLst/>
          </a:prstGeom>
          <a:noFill/>
          <a:ln>
            <a:noFill/>
          </a:ln>
        </p:spPr>
      </p:pic>
      <p:sp>
        <p:nvSpPr>
          <p:cNvPr id="925" name="Google Shape;925;g2068e8abdd0_0_0"/>
          <p:cNvSpPr txBox="1"/>
          <p:nvPr/>
        </p:nvSpPr>
        <p:spPr>
          <a:xfrm>
            <a:off x="846525" y="4629150"/>
            <a:ext cx="30405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Un vector es un ejemplo de variable estática</a:t>
            </a:r>
            <a:endParaRPr sz="1800" b="0" i="0" u="none" strike="noStrike" cap="none">
              <a:solidFill>
                <a:schemeClr val="dk1"/>
              </a:solidFill>
              <a:latin typeface="Trebuchet MS"/>
              <a:ea typeface="Trebuchet MS"/>
              <a:cs typeface="Trebuchet MS"/>
              <a:sym typeface="Trebuchet MS"/>
            </a:endParaRPr>
          </a:p>
        </p:txBody>
      </p:sp>
      <p:pic>
        <p:nvPicPr>
          <p:cNvPr id="926" name="Google Shape;926;g2068e8abdd0_0_0"/>
          <p:cNvPicPr preferRelativeResize="0"/>
          <p:nvPr/>
        </p:nvPicPr>
        <p:blipFill rotWithShape="1">
          <a:blip r:embed="rId4">
            <a:alphaModFix/>
          </a:blip>
          <a:srcRect/>
          <a:stretch/>
        </p:blipFill>
        <p:spPr>
          <a:xfrm>
            <a:off x="5673625" y="2676525"/>
            <a:ext cx="5676900" cy="1895475"/>
          </a:xfrm>
          <a:prstGeom prst="rect">
            <a:avLst/>
          </a:prstGeom>
          <a:noFill/>
          <a:ln>
            <a:noFill/>
          </a:ln>
        </p:spPr>
      </p:pic>
      <p:sp>
        <p:nvSpPr>
          <p:cNvPr id="927" name="Google Shape;927;g2068e8abdd0_0_0"/>
          <p:cNvSpPr txBox="1"/>
          <p:nvPr/>
        </p:nvSpPr>
        <p:spPr>
          <a:xfrm>
            <a:off x="5909675" y="4572000"/>
            <a:ext cx="4720500" cy="1569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Una variable dinámica es un objeto que se crea /destruye durante la ejecución de un programa; tiene tipo y valor, pero no nombre (para lo que se usa el puntero junto con el operador -&gt;)</a:t>
            </a:r>
            <a:endParaRPr sz="1800" b="0" i="0" u="none" strike="noStrike" cap="none">
              <a:solidFill>
                <a:schemeClr val="dk1"/>
              </a:solidFill>
              <a:latin typeface="Trebuchet MS"/>
              <a:ea typeface="Trebuchet MS"/>
              <a:cs typeface="Trebuchet MS"/>
              <a:sym typeface="Trebuchet MS"/>
            </a:endParaRPr>
          </a:p>
        </p:txBody>
      </p:sp>
      <p:sp>
        <p:nvSpPr>
          <p:cNvPr id="928" name="Google Shape;928;g2068e8abdd0_0_0"/>
          <p:cNvSpPr/>
          <p:nvPr/>
        </p:nvSpPr>
        <p:spPr>
          <a:xfrm>
            <a:off x="0" y="0"/>
            <a:ext cx="5916000" cy="1136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9" name="Google Shape;929;g2068e8abdd0_0_0"/>
          <p:cNvPicPr preferRelativeResize="0"/>
          <p:nvPr/>
        </p:nvPicPr>
        <p:blipFill rotWithShape="1">
          <a:blip r:embed="rId5">
            <a:alphaModFix/>
          </a:blip>
          <a:srcRect t="17296" b="17581"/>
          <a:stretch/>
        </p:blipFill>
        <p:spPr>
          <a:xfrm>
            <a:off x="0" y="0"/>
            <a:ext cx="2825825" cy="1051600"/>
          </a:xfrm>
          <a:prstGeom prst="rect">
            <a:avLst/>
          </a:prstGeom>
          <a:noFill/>
          <a:ln>
            <a:noFill/>
          </a:ln>
        </p:spPr>
      </p:pic>
      <p:sp>
        <p:nvSpPr>
          <p:cNvPr id="930" name="Google Shape;930;g2068e8abdd0_0_0"/>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g2068e8abdd0_0_0"/>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932" name="Google Shape;932;g2068e8abdd0_0_0"/>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g2068e8abdd0_0_0"/>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4" name="Google Shape;934;g2068e8abdd0_0_0"/>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5" name="Google Shape;935;g2068e8abdd0_0_0"/>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6" name="Google Shape;936;g2068e8abdd0_0_0"/>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Espacio en memoria</a:t>
            </a:r>
            <a:endParaRPr sz="2000" b="0" i="0" u="none" strike="noStrike" cap="none">
              <a:solidFill>
                <a:srgbClr val="00387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g206966b3ba0_1_32"/>
          <p:cNvSpPr/>
          <p:nvPr/>
        </p:nvSpPr>
        <p:spPr>
          <a:xfrm>
            <a:off x="0" y="0"/>
            <a:ext cx="5916000" cy="1136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2" name="Google Shape;942;g206966b3ba0_1_32"/>
          <p:cNvPicPr preferRelativeResize="0"/>
          <p:nvPr/>
        </p:nvPicPr>
        <p:blipFill rotWithShape="1">
          <a:blip r:embed="rId3">
            <a:alphaModFix/>
          </a:blip>
          <a:srcRect t="17296" b="17581"/>
          <a:stretch/>
        </p:blipFill>
        <p:spPr>
          <a:xfrm>
            <a:off x="0" y="0"/>
            <a:ext cx="2825825" cy="1051600"/>
          </a:xfrm>
          <a:prstGeom prst="rect">
            <a:avLst/>
          </a:prstGeom>
          <a:noFill/>
          <a:ln>
            <a:noFill/>
          </a:ln>
        </p:spPr>
      </p:pic>
      <p:sp>
        <p:nvSpPr>
          <p:cNvPr id="943" name="Google Shape;943;g206966b3ba0_1_32"/>
          <p:cNvSpPr/>
          <p:nvPr/>
        </p:nvSpPr>
        <p:spPr>
          <a:xfrm>
            <a:off x="0" y="1127800"/>
            <a:ext cx="3519000" cy="70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g206966b3ba0_1_32"/>
          <p:cNvSpPr txBox="1"/>
          <p:nvPr/>
        </p:nvSpPr>
        <p:spPr>
          <a:xfrm>
            <a:off x="2912200" y="173475"/>
            <a:ext cx="2212800" cy="6771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3870"/>
                </a:solidFill>
                <a:latin typeface="Oswald"/>
                <a:ea typeface="Oswald"/>
                <a:cs typeface="Oswald"/>
                <a:sym typeface="Oswald"/>
              </a:rPr>
              <a:t>INGENIERÍA DE </a:t>
            </a:r>
            <a:r>
              <a:rPr lang="en-US" sz="1600" b="0" i="0" u="none" strike="noStrike" cap="none">
                <a:solidFill>
                  <a:srgbClr val="003870"/>
                </a:solidFill>
                <a:latin typeface="Oswald SemiBold"/>
                <a:ea typeface="Oswald SemiBold"/>
                <a:cs typeface="Oswald SemiBold"/>
                <a:sym typeface="Oswald SemiBold"/>
              </a:rPr>
              <a:t>SISTEMAS Y COMPUTACIÓN</a:t>
            </a:r>
            <a:endParaRPr sz="1600" b="0" i="0" u="none" strike="noStrike" cap="none">
              <a:solidFill>
                <a:srgbClr val="003870"/>
              </a:solidFill>
              <a:latin typeface="Oswald SemiBold"/>
              <a:ea typeface="Oswald SemiBold"/>
              <a:cs typeface="Oswald SemiBold"/>
              <a:sym typeface="Oswald SemiBold"/>
            </a:endParaRPr>
          </a:p>
        </p:txBody>
      </p:sp>
      <p:sp>
        <p:nvSpPr>
          <p:cNvPr id="945" name="Google Shape;945;g206966b3ba0_1_32"/>
          <p:cNvSpPr/>
          <p:nvPr/>
        </p:nvSpPr>
        <p:spPr>
          <a:xfrm>
            <a:off x="2807500" y="273850"/>
            <a:ext cx="28500" cy="452400"/>
          </a:xfrm>
          <a:prstGeom prst="rect">
            <a:avLst/>
          </a:prstGeom>
          <a:solidFill>
            <a:srgbClr val="003870"/>
          </a:solidFill>
          <a:ln w="9525" cap="flat" cmpd="sng">
            <a:solidFill>
              <a:srgbClr val="0038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g206966b3ba0_1_32"/>
          <p:cNvSpPr/>
          <p:nvPr/>
        </p:nvSpPr>
        <p:spPr>
          <a:xfrm>
            <a:off x="9185075" y="6323026"/>
            <a:ext cx="3010662" cy="536885"/>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7" name="Google Shape;947;g206966b3ba0_1_32"/>
          <p:cNvSpPr/>
          <p:nvPr/>
        </p:nvSpPr>
        <p:spPr>
          <a:xfrm>
            <a:off x="9287540" y="6444999"/>
            <a:ext cx="292455" cy="292933"/>
          </a:xfrm>
          <a:custGeom>
            <a:avLst/>
            <a:gdLst/>
            <a:ahLst/>
            <a:cxnLst/>
            <a:rect l="l" t="t" r="r" b="b"/>
            <a:pathLst>
              <a:path w="386079" h="384175" extrusionOk="0">
                <a:moveTo>
                  <a:pt x="0" y="0"/>
                </a:moveTo>
                <a:lnTo>
                  <a:pt x="385762" y="0"/>
                </a:lnTo>
                <a:lnTo>
                  <a:pt x="385762" y="384174"/>
                </a:lnTo>
                <a:lnTo>
                  <a:pt x="0" y="384174"/>
                </a:lnTo>
                <a:lnTo>
                  <a:pt x="0" y="0"/>
                </a:ln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8" name="Google Shape;948;g206966b3ba0_1_32"/>
          <p:cNvSpPr/>
          <p:nvPr/>
        </p:nvSpPr>
        <p:spPr>
          <a:xfrm>
            <a:off x="6829250" y="-2"/>
            <a:ext cx="5362742" cy="510604"/>
          </a:xfrm>
          <a:custGeom>
            <a:avLst/>
            <a:gdLst/>
            <a:ahLst/>
            <a:cxnLst/>
            <a:rect l="l" t="t" r="r" b="b"/>
            <a:pathLst>
              <a:path w="7526655" h="1501775" extrusionOk="0">
                <a:moveTo>
                  <a:pt x="0" y="0"/>
                </a:moveTo>
                <a:lnTo>
                  <a:pt x="7526337" y="0"/>
                </a:lnTo>
                <a:lnTo>
                  <a:pt x="7526337" y="1501774"/>
                </a:lnTo>
                <a:lnTo>
                  <a:pt x="0" y="1501774"/>
                </a:lnTo>
                <a:lnTo>
                  <a:pt x="0" y="0"/>
                </a:lnTo>
                <a:close/>
              </a:path>
            </a:pathLst>
          </a:custGeom>
          <a:solidFill>
            <a:srgbClr val="00AEA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9" name="Google Shape;949;g206966b3ba0_1_32"/>
          <p:cNvSpPr txBox="1"/>
          <p:nvPr/>
        </p:nvSpPr>
        <p:spPr>
          <a:xfrm>
            <a:off x="6885700" y="0"/>
            <a:ext cx="5291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3870"/>
                </a:solidFill>
                <a:latin typeface="Trebuchet MS"/>
                <a:ea typeface="Trebuchet MS"/>
                <a:cs typeface="Trebuchet MS"/>
                <a:sym typeface="Trebuchet MS"/>
              </a:rPr>
              <a:t>Espacio en memoria</a:t>
            </a:r>
            <a:endParaRPr sz="2000" b="0" i="0" u="none" strike="noStrike" cap="none">
              <a:solidFill>
                <a:srgbClr val="003870"/>
              </a:solidFill>
              <a:latin typeface="Trebuchet MS"/>
              <a:ea typeface="Trebuchet MS"/>
              <a:cs typeface="Trebuchet MS"/>
              <a:sym typeface="Trebuchet MS"/>
            </a:endParaRPr>
          </a:p>
        </p:txBody>
      </p:sp>
      <p:sp>
        <p:nvSpPr>
          <p:cNvPr id="950" name="Google Shape;950;g206966b3ba0_1_32"/>
          <p:cNvSpPr txBox="1"/>
          <p:nvPr/>
        </p:nvSpPr>
        <p:spPr>
          <a:xfrm>
            <a:off x="4267225" y="5331725"/>
            <a:ext cx="4017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https://www.codingame.com/playgrounds/51214/manejo-dinamico-de-memoria-y-polimorfismo-practica-4/punteros-en-c</a:t>
            </a:r>
            <a:endParaRPr sz="800" b="0" i="0" u="none" strike="noStrike" cap="none">
              <a:solidFill>
                <a:srgbClr val="000000"/>
              </a:solidFill>
              <a:latin typeface="Arial"/>
              <a:ea typeface="Arial"/>
              <a:cs typeface="Arial"/>
              <a:sym typeface="Arial"/>
            </a:endParaRPr>
          </a:p>
        </p:txBody>
      </p:sp>
      <p:pic>
        <p:nvPicPr>
          <p:cNvPr id="951" name="Google Shape;951;g206966b3ba0_1_32"/>
          <p:cNvPicPr preferRelativeResize="0"/>
          <p:nvPr/>
        </p:nvPicPr>
        <p:blipFill rotWithShape="1">
          <a:blip r:embed="rId4">
            <a:alphaModFix/>
          </a:blip>
          <a:srcRect/>
          <a:stretch/>
        </p:blipFill>
        <p:spPr>
          <a:xfrm>
            <a:off x="905000" y="2076663"/>
            <a:ext cx="10229591" cy="3221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Panorámica</PresentationFormat>
  <Paragraphs>14</Paragraphs>
  <Slides>2</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vt:i4>
      </vt:variant>
    </vt:vector>
  </HeadingPairs>
  <TitlesOfParts>
    <vt:vector size="9" baseType="lpstr">
      <vt:lpstr>Cormorant Light</vt:lpstr>
      <vt:lpstr>Trebuchet MS</vt:lpstr>
      <vt:lpstr>Arial</vt:lpstr>
      <vt:lpstr>Calibri</vt:lpstr>
      <vt:lpstr>Oswald</vt:lpstr>
      <vt:lpstr>Oswald SemiBold</vt:lpstr>
      <vt:lpstr>Office Theme</vt:lpstr>
      <vt:lpstr>Variables estáticas y variables dinámicas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estáticas y variables dinámicas</dc:title>
  <cp:lastModifiedBy>RICARDO  ORTEGA BOLA�OS</cp:lastModifiedBy>
  <cp:revision>1</cp:revision>
  <dcterms:created xsi:type="dcterms:W3CDTF">2022-07-17T16:15:25Z</dcterms:created>
  <dcterms:modified xsi:type="dcterms:W3CDTF">2023-08-23T14:56:19Z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