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 SemiBold"/>
      <p:regular r:id="rId16"/>
      <p:bold r:id="rId17"/>
    </p:embeddedFont>
    <p:embeddedFont>
      <p:font typeface="Oswald"/>
      <p:regular r:id="rId18"/>
      <p:bold r:id="rId19"/>
    </p:embeddedFont>
    <p:embeddedFont>
      <p:font typeface="Cormorant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morantLight-regular.fntdata"/><Relationship Id="rId22" Type="http://schemas.openxmlformats.org/officeDocument/2006/relationships/font" Target="fonts/CormorantLight-italic.fntdata"/><Relationship Id="rId21" Type="http://schemas.openxmlformats.org/officeDocument/2006/relationships/font" Target="fonts/CormorantLight-bold.fntdata"/><Relationship Id="rId23" Type="http://schemas.openxmlformats.org/officeDocument/2006/relationships/font" Target="fonts/Cormoran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SemiBold-bold.fntdata"/><Relationship Id="rId16" Type="http://schemas.openxmlformats.org/officeDocument/2006/relationships/font" Target="fonts/OswaldSemiBold-regular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8c8158c3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778c8158c3_0_53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8c8158c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778c8158c3_0_54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78c8158c3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2778c8158c3_0_56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78c8158c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2778c8158c3_0_58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78c8158c3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2778c8158c3_0_5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78c8158c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778c8158c3_0_6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78c8158c3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2778c8158c3_0_62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78c8158c3_0_63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778c8158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78c8158c3_0_65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778c8158c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Los estudiantes deberán entregarlos y estos serán dados al azar entre la clase, claramente si a alguien le toca el suyo deberá decirlo.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85" name="Google Shape;85;p16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94" name="Google Shape;94;p17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OBJECT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erpo de texto">
  <p:cSld name="Cuerpo de text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96106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2600"/>
              <a:buFont typeface="Arial"/>
              <a:buNone/>
              <a:defRPr sz="26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28650" y="1955234"/>
            <a:ext cx="7886700" cy="2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83419" y="1937785"/>
            <a:ext cx="3642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4">
  <p:cSld name="OBJEC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0">
  <p:cSld name="OBJECT_1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1">
  <p:cSld name="OBJECT_1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2">
  <p:cSld name="OBJEC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5">
  <p:cSld name="OBJECT_6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8">
  <p:cSld name="OBJECT_9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7">
  <p:cSld name="OBJECT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2">
  <p:cSld name="OBJECT_1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628650" y="6279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628650" y="1622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3">
  <p:cSld name="OBJECT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6">
  <p:cSld name="OBJECT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9">
  <p:cSld name="OBJECT_10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6457950" y="47672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033021" y="4811315"/>
            <a:ext cx="2111216" cy="332422"/>
          </a:xfrm>
          <a:custGeom>
            <a:rect b="b" l="l" r="r" t="t"/>
            <a:pathLst>
              <a:path extrusionOk="0" h="443229" w="2814954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25890" y="4882752"/>
            <a:ext cx="189547" cy="189547"/>
          </a:xfrm>
          <a:custGeom>
            <a:rect b="b" l="l" r="r" t="t"/>
            <a:pathLst>
              <a:path extrusionOk="0" h="252729" w="252729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600" u="none" cap="none" strike="noStrik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1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71" name="Google Shape;71;p14"/>
          <p:cNvPicPr preferRelativeResize="0"/>
          <p:nvPr/>
        </p:nvPicPr>
        <p:blipFill rotWithShape="1">
          <a:blip r:embed="rId2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665325" y="2148235"/>
            <a:ext cx="78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Jerarquía de Operadores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Jerarquía de Operadores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1152431" y="4609463"/>
            <a:ext cx="4992300" cy="507900"/>
          </a:xfrm>
          <a:prstGeom prst="trapezoid">
            <a:avLst>
              <a:gd fmla="val 4772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Disyunción inclusiva (</a:t>
            </a:r>
            <a:r>
              <a:rPr b="0" i="0" lang="es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| |</a:t>
            </a:r>
            <a:r>
              <a:rPr b="0" i="0" lang="es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1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1407581" y="4070906"/>
            <a:ext cx="4482000" cy="507900"/>
          </a:xfrm>
          <a:prstGeom prst="trapezoid">
            <a:avLst>
              <a:gd fmla="val 41541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Conjunción (</a:t>
            </a:r>
            <a:r>
              <a:rPr b="0" i="0" lang="es" sz="1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s" sz="11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100" u="none" cap="none" strike="noStrike">
              <a:solidFill>
                <a:srgbClr val="89898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1648106" y="3532360"/>
            <a:ext cx="4022100" cy="507900"/>
          </a:xfrm>
          <a:prstGeom prst="trapezoid">
            <a:avLst>
              <a:gd fmla="val 39108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Operadores Relacionales</a:t>
            </a:r>
            <a:endParaRPr b="0" i="0" sz="11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1850475" y="2999550"/>
            <a:ext cx="3591300" cy="507900"/>
          </a:xfrm>
          <a:prstGeom prst="trapezoid">
            <a:avLst>
              <a:gd fmla="val 33629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Suma y Resta</a:t>
            </a:r>
            <a:endParaRPr b="0" i="0" sz="11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2051400" y="2455275"/>
            <a:ext cx="3175500" cy="507900"/>
          </a:xfrm>
          <a:prstGeom prst="trapezoid">
            <a:avLst>
              <a:gd fmla="val 35608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Multiplicación</a:t>
            </a:r>
            <a:endParaRPr b="0" i="0" sz="1100" u="none" cap="none" strike="noStrik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2245913" y="1901981"/>
            <a:ext cx="2786400" cy="507900"/>
          </a:xfrm>
          <a:prstGeom prst="trapezoid">
            <a:avLst>
              <a:gd fmla="val 34884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División y Módulo(%)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2443163" y="1348688"/>
            <a:ext cx="2370900" cy="507900"/>
          </a:xfrm>
          <a:prstGeom prst="trapezoid">
            <a:avLst>
              <a:gd fmla="val 42791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Negación (!)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2672231" y="382950"/>
            <a:ext cx="1950919" cy="911250"/>
          </a:xfrm>
          <a:prstGeom prst="flowChartExtra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Paréntesis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825906" y="1029048"/>
            <a:ext cx="2920809" cy="2920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6367069" y="3372666"/>
            <a:ext cx="18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Condicionales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6367069" y="2339381"/>
            <a:ext cx="18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6367069" y="1306106"/>
            <a:ext cx="18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Funciones y estructuras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5798494" y="608775"/>
            <a:ext cx="28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aplica en: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Jerarquía de Operadores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1943822" y="1199888"/>
            <a:ext cx="21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4860967" y="1199888"/>
            <a:ext cx="21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3)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(4)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Jerarquía de Operadores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1943822" y="1199888"/>
            <a:ext cx="21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4860967" y="1199888"/>
            <a:ext cx="21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3)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(4)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1756069" y="3016819"/>
            <a:ext cx="2454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i="0" lang="e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4933688" y="3016819"/>
            <a:ext cx="2838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i="0" lang="e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(2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3)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i="0" lang="e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6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0" i="0" sz="2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Evaluando Expresiones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675431" y="1182441"/>
            <a:ext cx="729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s" sz="16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</a:t>
            </a:r>
            <a:r>
              <a:rPr b="1" i="1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b="0" i="1" lang="e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Conjunto de operadores (de cualquier tipo) y variables. Pueden ser evaluadas al aplicar las funciones definidas por cada operador.</a:t>
            </a:r>
            <a:endParaRPr b="0" i="1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3089475" y="2139638"/>
            <a:ext cx="2965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+ 2 * 5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5 + 10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34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15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34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➔ false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Evaluando Expresiones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987226" y="2131894"/>
            <a:ext cx="15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-5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3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2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3408281" y="1446094"/>
            <a:ext cx="480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 / b * a / c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- a * c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-5 / 3 * -5 / 2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3 - (-5) * 2 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-1 * -2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3 - (-10)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13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➔ false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Evaluando Expresiones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820951" y="2424600"/>
            <a:ext cx="15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10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-1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2483400" y="1270238"/>
            <a:ext cx="6162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a </a:t>
            </a:r>
            <a:r>
              <a:rPr b="0" i="0" lang="e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 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+ c * a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* c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0" i="0" lang="e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7 + (-1) * 10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(-1) * (-1)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3 + (-10)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-7 </a:t>
            </a:r>
            <a:r>
              <a:rPr b="1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 </a:t>
            </a:r>
            <a:r>
              <a:rPr b="1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false </a:t>
            </a:r>
            <a:r>
              <a:rPr b="1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➔ true 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578081" y="1088456"/>
            <a:ext cx="340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¿Qué es la indentación?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0" y="0"/>
            <a:ext cx="4405800" cy="8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Indentación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348375" y="1748513"/>
            <a:ext cx="43350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En los lenguajes de programación de computadoras, la indentación se utiliza para</a:t>
            </a:r>
            <a:r>
              <a:rPr b="1" i="0" lang="es" sz="15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 mejorar la legibilidad del código fuente</a:t>
            </a:r>
            <a:r>
              <a:rPr b="0" i="0" lang="es" sz="15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 por parte de los programadores, teniendo en cuenta que los compiladores o intérpretes raramente consideran los espacios en blanco entre las sentencias de un programa. </a:t>
            </a:r>
            <a:endParaRPr b="0" i="0" sz="1500" u="none" cap="none" strike="noStrike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Lenguajes como Python utilizan de forma importante la indentación ya que no utiliza llaves para cerrar sus estructuras como condicionales o ciclos.</a:t>
            </a:r>
            <a:endParaRPr b="0" i="0" sz="1500" u="none" cap="none" strike="noStrike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2" name="Google Shape;332;p43"/>
          <p:cNvPicPr preferRelativeResize="0"/>
          <p:nvPr/>
        </p:nvPicPr>
        <p:blipFill rotWithShape="1">
          <a:blip r:embed="rId4">
            <a:alphaModFix/>
          </a:blip>
          <a:srcRect b="0" l="0" r="36728" t="12816"/>
          <a:stretch/>
        </p:blipFill>
        <p:spPr>
          <a:xfrm>
            <a:off x="4813950" y="1027330"/>
            <a:ext cx="4127120" cy="31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/>
          <p:nvPr/>
        </p:nvSpPr>
        <p:spPr>
          <a:xfrm>
            <a:off x="2895244" y="683138"/>
            <a:ext cx="4550796" cy="359640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 3 ejercicios donde combines 1 operador lógico, 2 operadores aritméticos (mínimo) y 1 operador relacional una vez terminado saque la respuesta en otra hoja</a:t>
            </a:r>
            <a:endParaRPr b="0" i="0" sz="16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578084" y="1088449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Ahora a improvisar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75" y="2529581"/>
            <a:ext cx="1977244" cy="19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0" y="0"/>
            <a:ext cx="4405800" cy="8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 rotWithShape="1">
          <a:blip r:embed="rId4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Evaluando Expresiones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