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swald SemiBold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FF767C-62E9-41DE-BEA6-8AFFFE5E26D4}">
  <a:tblStyle styleId="{5EFF767C-62E9-41DE-BEA6-8AFFFE5E26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SemiBold-bold.fntdata"/><Relationship Id="rId10" Type="http://schemas.openxmlformats.org/officeDocument/2006/relationships/slide" Target="slides/slide4.xml"/><Relationship Id="rId21" Type="http://schemas.openxmlformats.org/officeDocument/2006/relationships/font" Target="fonts/OswaldSemiBold-regular.fntdata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es-es/dotnet/csharp/language-reference/builtin-types/built-in-type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7336f5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277336f53e2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7336f53e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77336f53e2_0_11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7336f53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77336f53e2_0_12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7336f53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277336f53e2_0_14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7336f53e2_0_15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77336f53e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161616"/>
                </a:solidFill>
                <a:highlight>
                  <a:srgbClr val="FFFFFF"/>
                </a:highlight>
              </a:rPr>
              <a:t>El operador </a:t>
            </a:r>
            <a:r>
              <a:rPr lang="es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" sz="1200">
                <a:solidFill>
                  <a:srgbClr val="161616"/>
                </a:solidFill>
                <a:highlight>
                  <a:srgbClr val="FFFFFF"/>
                </a:highlight>
              </a:rPr>
              <a:t> de desigualdad devuelve </a:t>
            </a:r>
            <a:r>
              <a:rPr lang="es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200">
                <a:solidFill>
                  <a:srgbClr val="161616"/>
                </a:solidFill>
                <a:highlight>
                  <a:srgbClr val="FFFFFF"/>
                </a:highlight>
              </a:rPr>
              <a:t> si sus operandos no son iguales, </a:t>
            </a:r>
            <a:r>
              <a:rPr lang="es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" sz="1200">
                <a:solidFill>
                  <a:srgbClr val="161616"/>
                </a:solidFill>
                <a:highlight>
                  <a:srgbClr val="FFFFFF"/>
                </a:highlight>
              </a:rPr>
              <a:t> de lo contrario. Para los operandos de los </a:t>
            </a:r>
            <a:r>
              <a:rPr lang="es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tipos integrados</a:t>
            </a:r>
            <a:r>
              <a:rPr lang="es" sz="1200">
                <a:solidFill>
                  <a:srgbClr val="161616"/>
                </a:solidFill>
                <a:highlight>
                  <a:srgbClr val="FFFFFF"/>
                </a:highlight>
              </a:rPr>
              <a:t>, la expresión </a:t>
            </a:r>
            <a:r>
              <a:rPr lang="es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x != y</a:t>
            </a:r>
            <a:r>
              <a:rPr lang="es" sz="1200">
                <a:solidFill>
                  <a:srgbClr val="161616"/>
                </a:solidFill>
                <a:highlight>
                  <a:srgbClr val="FFFFFF"/>
                </a:highlight>
              </a:rPr>
              <a:t> genera el mismo resultado que la expresión </a:t>
            </a:r>
            <a:r>
              <a:rPr lang="es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!(x == y)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336f53e2_0_17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77336f53e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El primero la solución es False por prioridad se ejecuta primero la negación y después la desigualdad al ser iguales el resultado es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segunda es falso también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7336f53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77336f53e2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7336f53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77336f53e2_0_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7336f53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77336f53e2_0_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336f53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77336f53e2_0_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336f53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Los operadores lógicos sirven para comprobar la veracidad o falsedad de enunciados, normalmente formados por más de una sentencia o comparación, suelen estar acompañados de operadores relacionales</a:t>
            </a:r>
            <a:endParaRPr/>
          </a:p>
        </p:txBody>
      </p:sp>
      <p:sp>
        <p:nvSpPr>
          <p:cNvPr id="130" name="Google Shape;130;g277336f53e2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336f53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77336f53e2_0_7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336f53e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77336f53e2_0_8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7336f53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77336f53e2_0_10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2" name="Google Shape;62;p14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www.google.com/doodles/george-booles-200th-birthday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99246" y="4017169"/>
            <a:ext cx="5644991" cy="112633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294208"/>
            <a:ext cx="1042035" cy="3849529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51646" y="4163615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416113" y="1790531"/>
            <a:ext cx="7728133" cy="15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343150" y="1096766"/>
            <a:ext cx="6800850" cy="114648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2650060" y="133594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34341" y="274031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55816" y="349313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872775" y="3864047"/>
            <a:ext cx="7398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operador lógico ‘O’ (||) devuelve el valor 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si uno o ambos operandos son 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872775" y="1303425"/>
            <a:ext cx="73986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‘O’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||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||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||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||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872775" y="1303425"/>
            <a:ext cx="73986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‘!’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872775" y="1303425"/>
            <a:ext cx="73986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‘!’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872775" y="3416091"/>
            <a:ext cx="7398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operador de negación lógico (!) invierte el significado del operando.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6330919" y="2758613"/>
            <a:ext cx="2461320" cy="1808244"/>
          </a:xfrm>
          <a:prstGeom prst="cloud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Los operadores lógicos tienen su origen teórico en los inicios del siglo 19 por George Boole </a:t>
            </a:r>
            <a:endParaRPr b="0" i="0" sz="12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644944" y="897563"/>
            <a:ext cx="4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Otro operador  Lógico</a:t>
            </a:r>
            <a:endParaRPr/>
          </a:p>
        </p:txBody>
      </p:sp>
      <p:graphicFrame>
        <p:nvGraphicFramePr>
          <p:cNvPr id="236" name="Google Shape;236;p27"/>
          <p:cNvGraphicFramePr/>
          <p:nvPr/>
        </p:nvGraphicFramePr>
        <p:xfrm>
          <a:off x="1348481" y="1549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{5EFF767C-62E9-41DE-BEA6-8AFFFE5E26D4}</a:tableStyleId>
              </a:tblPr>
              <a:tblGrid>
                <a:gridCol w="2119450"/>
                <a:gridCol w="1663700"/>
                <a:gridCol w="2668725"/>
              </a:tblGrid>
              <a:tr h="53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" sz="1700" u="none" cap="none" strike="noStrike"/>
                        <a:t>Simbolo/Operador</a:t>
                      </a:r>
                      <a:endParaRPr b="1" sz="1700" u="none" cap="none" strike="noStrike"/>
                    </a:p>
                  </a:txBody>
                  <a:tcPr marT="68575" marB="68575" marR="68575" marL="6857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" sz="1700" u="none" cap="none" strike="noStrike"/>
                        <a:t>Lectura</a:t>
                      </a:r>
                      <a:endParaRPr b="1" sz="1700" u="none" cap="none" strike="noStrike"/>
                    </a:p>
                  </a:txBody>
                  <a:tcPr marT="68575" marB="68575" marR="68575" marL="6857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" sz="1700" u="none" cap="none" strike="noStrike"/>
                        <a:t>Significado</a:t>
                      </a:r>
                      <a:endParaRPr b="1" sz="1700" u="none" cap="none" strike="noStrike"/>
                    </a:p>
                  </a:txBody>
                  <a:tcPr marT="68575" marB="68575" marR="68575" marL="68575" anchor="ctr">
                    <a:solidFill>
                      <a:srgbClr val="CCCCCC"/>
                    </a:solidFill>
                  </a:tcPr>
                </a:tc>
              </a:tr>
              <a:tr h="42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/>
                        <a:t>^</a:t>
                      </a:r>
                      <a:endParaRPr sz="17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/>
                        <a:t>XOR</a:t>
                      </a:r>
                      <a:endParaRPr sz="17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" sz="1700" u="none" cap="none" strike="noStrike"/>
                        <a:t>Desigualdad</a:t>
                      </a:r>
                      <a:endParaRPr sz="1700" u="none" cap="none" strike="noStrike"/>
                    </a:p>
                  </a:txBody>
                  <a:tcPr marT="68575" marB="68575" marR="68575" marL="68575" anchor="ctr"/>
                </a:tc>
              </a:tr>
            </a:tbl>
          </a:graphicData>
        </a:graphic>
      </p:graphicFrame>
      <p:sp>
        <p:nvSpPr>
          <p:cNvPr id="237" name="Google Shape;237;p27"/>
          <p:cNvSpPr txBox="1"/>
          <p:nvPr/>
        </p:nvSpPr>
        <p:spPr>
          <a:xfrm>
            <a:off x="311438" y="2654588"/>
            <a:ext cx="49344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‘XOR’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 ➜ false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false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 ➜ true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false ➜ false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275" y="3913894"/>
            <a:ext cx="1118851" cy="111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6542194" y="4148963"/>
            <a:ext cx="225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Bicentenario de George Boole (google.com)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0" y="0"/>
            <a:ext cx="44475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5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685125" y="954131"/>
            <a:ext cx="3571020" cy="1225584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1150690" y="1313243"/>
            <a:ext cx="3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Ahora te toca a tí</a:t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56" y="1851619"/>
            <a:ext cx="1337624" cy="13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1790175" y="2595600"/>
            <a:ext cx="5193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^ !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!(false </a:t>
            </a:r>
            <a:r>
              <a:rPr b="1" i="0" lang="e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true)</a:t>
            </a:r>
            <a:r>
              <a:rPr b="1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7605" y="122213"/>
            <a:ext cx="1337624" cy="13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7375650" y="1070906"/>
            <a:ext cx="163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Tienen 10 min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0" y="0"/>
            <a:ext cx="4426500" cy="8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5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99246" y="4451747"/>
            <a:ext cx="5644991" cy="69457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0568" y="4580578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37719" y="943096"/>
            <a:ext cx="831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Programación I - Clase 3</a:t>
            </a:r>
            <a:endParaRPr sz="4500"/>
          </a:p>
        </p:txBody>
      </p:sp>
      <p:sp>
        <p:nvSpPr>
          <p:cNvPr id="84" name="Google Shape;84;p16"/>
          <p:cNvSpPr txBox="1"/>
          <p:nvPr/>
        </p:nvSpPr>
        <p:spPr>
          <a:xfrm>
            <a:off x="714244" y="2069156"/>
            <a:ext cx="77586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 Tabares Soto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 de Caldas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703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reinel.tabares@ucaldas.edu.co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86250" y="154388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270531" y="294825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192006" y="370106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07250" y="1281953"/>
            <a:ext cx="1134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29181" y="2067263"/>
            <a:ext cx="59853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Unarios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AutoNum type="arabicPeriod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Jerarquía de Operadores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06293">
            <a:off x="4921048" y="1108553"/>
            <a:ext cx="3087571" cy="308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96169" y="1776300"/>
            <a:ext cx="59763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-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Son símbolos que indican una operación (función) sobre una o más variables.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-"/>
            </a:pPr>
            <a:r>
              <a:rPr b="0" i="0" lang="es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Producen un valor.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-"/>
            </a:pPr>
            <a:r>
              <a:rPr b="0" i="0" lang="es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Las variables sobre las que actúa se denominan operandos.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768919" y="1136475"/>
            <a:ext cx="2421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Operadores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019" y="1681463"/>
            <a:ext cx="2243007" cy="224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665325" y="2148235"/>
            <a:ext cx="781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Operadores Lógicos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58531" y="1294200"/>
            <a:ext cx="7398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-"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Producen un resultado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Verdadero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Falso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Sí 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b="1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375" y="2087391"/>
            <a:ext cx="6893719" cy="205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02444" y="1426697"/>
            <a:ext cx="73986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‘Y’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➜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872775" y="3864047"/>
            <a:ext cx="73986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operador ‘Y’ lógico (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devuelve 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sólo si los dos operandos son 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72775" y="1303425"/>
            <a:ext cx="73986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‘Y’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➜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b="0" i="0" lang="e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872775" y="1303425"/>
            <a:ext cx="73986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Operador ‘O’</a:t>
            </a:r>
            <a:endParaRPr b="0" i="0" sz="21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||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||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|| true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 || false </a:t>
            </a:r>
            <a:r>
              <a:rPr b="0" i="0" lang="e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➜</a:t>
            </a:r>
            <a:r>
              <a:rPr b="0" i="0" lang="e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b="0" i="0" sz="2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