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12192000"/>
  <p:notesSz cx="12192000" cy="6858000"/>
  <p:embeddedFontLst>
    <p:embeddedFont>
      <p:font typeface="Oswald SemiBold"/>
      <p:regular r:id="rId62"/>
      <p:bold r:id="rId63"/>
    </p:embeddedFont>
    <p:embeddedFont>
      <p:font typeface="Oswald"/>
      <p:regular r:id="rId64"/>
      <p:bold r:id="rId65"/>
    </p:embeddedFont>
    <p:embeddedFont>
      <p:font typeface="Cormorant Ligh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70" roundtripDataSignature="AMtx7mjmKOKi1lowWEBC/INGdyw6y//C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2540F8-6951-41FF-8858-5C3CCB67BF98}">
  <a:tblStyle styleId="{F82540F8-6951-41FF-8858-5C3CCB67BF9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swaldSemiBold-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Oswald-regular.fntdata"/><Relationship Id="rId63" Type="http://schemas.openxmlformats.org/officeDocument/2006/relationships/font" Target="fonts/OswaldSemiBold-bold.fntdata"/><Relationship Id="rId22" Type="http://schemas.openxmlformats.org/officeDocument/2006/relationships/slide" Target="slides/slide16.xml"/><Relationship Id="rId66" Type="http://schemas.openxmlformats.org/officeDocument/2006/relationships/font" Target="fonts/CormorantLight-regular.fntdata"/><Relationship Id="rId21" Type="http://schemas.openxmlformats.org/officeDocument/2006/relationships/slide" Target="slides/slide15.xml"/><Relationship Id="rId65" Type="http://schemas.openxmlformats.org/officeDocument/2006/relationships/font" Target="fonts/Oswald-bold.fntdata"/><Relationship Id="rId24" Type="http://schemas.openxmlformats.org/officeDocument/2006/relationships/slide" Target="slides/slide18.xml"/><Relationship Id="rId68" Type="http://schemas.openxmlformats.org/officeDocument/2006/relationships/font" Target="fonts/CormorantLight-italic.fntdata"/><Relationship Id="rId23" Type="http://schemas.openxmlformats.org/officeDocument/2006/relationships/slide" Target="slides/slide17.xml"/><Relationship Id="rId67" Type="http://schemas.openxmlformats.org/officeDocument/2006/relationships/font" Target="fonts/CormorantLight-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ormorantLight-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61bff978c_0_10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b61bff978c_0_10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dcbf47af9e_0_4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1dcbf47af9e_0_4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dcbf47af9e_0_6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1dcbf47af9e_0_6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cbf47af9e_0_8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1dcbf47af9e_0_8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dcbf47af9e_0_9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1dcbf47af9e_0_9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dcbf47af9e_0_1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1dcbf47af9e_0_11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61bff978c_0_5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g1b61bff978c_0_5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dcbf47af9e_0_13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g1dcbf47af9e_0_134: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dccd8045cf_0_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g1dccd8045cf_0_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dcbf47af9e_0_15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g1dcbf47af9e_0_15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dccd8045cf_0_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1dccd8045cf_0_1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dccd8045cf_0_3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g1dccd8045cf_0_3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8c4d8577a_1_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208c4d8577a_1_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dccd8045cf_0_4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g1dccd8045cf_0_4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08c4d8577a_1_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g208c4d8577a_1_1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08c4d8577a_1_3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3" name="Google Shape;523;g208c4d8577a_1_3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08c4d8577a_1_4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9" name="Google Shape;539;g208c4d8577a_1_4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08c4d8577a_1_6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g208c4d8577a_1_6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08c4d8577a_1_7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1" name="Google Shape;571;g208c4d8577a_1_7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08c4d8577a_1_9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7" name="Google Shape;587;g208c4d8577a_1_9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c50864afa_0_29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dc50864afa_0_29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08c4d8577a_1_10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3" name="Google Shape;603;g208c4d8577a_1_10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08c4d8577a_1_1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g208c4d8577a_1_12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b61bff978c_0_6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5" name="Google Shape;635;g1b61bff978c_0_6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dd077c2a96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3" name="Google Shape;653;g1dd077c2a96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dd077c2a96_0_3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9" name="Google Shape;669;g1dd077c2a96_0_3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b61bff978c_0_14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4" name="Google Shape;684;g1b61bff978c_0_14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dd077c2a96_0_5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1" name="Google Shape;701;g1dd077c2a96_0_5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dd077c2a96_0_7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8" name="Google Shape;718;g1dd077c2a96_0_7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08c4d8577a_0_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4" name="Google Shape;734;g208c4d8577a_0_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08c4d8577a_0_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2" name="Google Shape;752;g208c4d8577a_0_1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cbc411a8e_0_29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dcbc411a8e_0_29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08c4d8577a_0_2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5" name="Google Shape;765;g208c4d8577a_0_2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08c4d8577a_0_4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7" name="Google Shape;787;g208c4d8577a_0_4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08c4d8577a_0_5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3" name="Google Shape;803;g208c4d8577a_0_5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08c4d8577a_0_6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9" name="Google Shape;819;g208c4d8577a_0_6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08c4d8577a_0_10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5" name="Google Shape;835;g208c4d8577a_0_10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b61bff978c_0_2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2" name="Google Shape;852;g1b61bff978c_0_2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08c4d8577a_0_1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2" name="Google Shape;872;g208c4d8577a_0_117: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dd230bceef_0_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7" name="Google Shape;887;g1dd230bceef_0_1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dd230bceef_0_3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3" name="Google Shape;903;g1dd230bceef_0_33: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dd230bceef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1" name="Google Shape;921;g1dd230bceef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cbc411a8e_0_30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dcbc411a8e_0_30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dd230bceef_0_5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8" name="Google Shape;938;g1dd230bceef_0_5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08c4d8577a_0_7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5" name="Google Shape;955;g208c4d8577a_0_7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08c4d8577a_0_14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2" name="Google Shape;972;g208c4d8577a_0_141: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dcbf47af9e_0_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9" name="Google Shape;989;g1dcbf47af9e_0_6: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b61dbae958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2" name="Google Shape;1002;g1b61dbae958_0_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5" name="Google Shape;1015;p5: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cbc411a8e_0_5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1dcbc411a8e_0_510: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cbf47af9e_0_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1dcbf47af9e_0_19: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61bff978c_0_1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b61bff978c_0_118: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61bff978c_0_8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1b61bff978c_0_82:notes"/>
          <p:cNvSpPr/>
          <p:nvPr>
            <p:ph idx="2" type="sldImg"/>
          </p:nvPr>
        </p:nvSpPr>
        <p:spPr>
          <a:xfrm>
            <a:off x="3810000" y="514350"/>
            <a:ext cx="4573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8" name="Shape 18"/>
        <p:cNvGrpSpPr/>
        <p:nvPr/>
      </p:nvGrpSpPr>
      <p:grpSpPr>
        <a:xfrm>
          <a:off x="0" y="0"/>
          <a:ext cx="0" cy="0"/>
          <a:chOff x="0" y="0"/>
          <a:chExt cx="0" cy="0"/>
        </a:xfrm>
      </p:grpSpPr>
      <p:sp>
        <p:nvSpPr>
          <p:cNvPr id="19" name="Google Shape;19;p4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0">
  <p:cSld name="OBJECT_11">
    <p:spTree>
      <p:nvGrpSpPr>
        <p:cNvPr id="74" name="Shape 74"/>
        <p:cNvGrpSpPr/>
        <p:nvPr/>
      </p:nvGrpSpPr>
      <p:grpSpPr>
        <a:xfrm>
          <a:off x="0" y="0"/>
          <a:ext cx="0" cy="0"/>
          <a:chOff x="0" y="0"/>
          <a:chExt cx="0" cy="0"/>
        </a:xfrm>
      </p:grpSpPr>
      <p:sp>
        <p:nvSpPr>
          <p:cNvPr id="75" name="Google Shape;75;g13d738efa72_0_1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13d738efa72_0_1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7" name="Google Shape;77;g13d738efa72_0_1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3d738efa72_0_1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3d738efa72_0_196"/>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1">
  <p:cSld name="OBJECT_12">
    <p:spTree>
      <p:nvGrpSpPr>
        <p:cNvPr id="80" name="Shape 80"/>
        <p:cNvGrpSpPr/>
        <p:nvPr/>
      </p:nvGrpSpPr>
      <p:grpSpPr>
        <a:xfrm>
          <a:off x="0" y="0"/>
          <a:ext cx="0" cy="0"/>
          <a:chOff x="0" y="0"/>
          <a:chExt cx="0" cy="0"/>
        </a:xfrm>
      </p:grpSpPr>
      <p:sp>
        <p:nvSpPr>
          <p:cNvPr id="81" name="Google Shape;81;g13d738efa72_0_3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13d738efa72_0_3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83" name="Google Shape;83;g13d738efa72_0_3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13d738efa72_0_3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13d738efa72_0_31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2">
  <p:cSld name="OBJECT_3">
    <p:spTree>
      <p:nvGrpSpPr>
        <p:cNvPr id="86" name="Shape 86"/>
        <p:cNvGrpSpPr/>
        <p:nvPr/>
      </p:nvGrpSpPr>
      <p:grpSpPr>
        <a:xfrm>
          <a:off x="0" y="0"/>
          <a:ext cx="0" cy="0"/>
          <a:chOff x="0" y="0"/>
          <a:chExt cx="0" cy="0"/>
        </a:xfrm>
      </p:grpSpPr>
      <p:sp>
        <p:nvSpPr>
          <p:cNvPr id="87" name="Google Shape;87;gf4846aa7dd_0_5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f4846aa7dd_0_5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89" name="Google Shape;89;gf4846aa7dd_0_5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f4846aa7dd_0_5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f4846aa7dd_0_52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5">
  <p:cSld name="OBJECT_6">
    <p:spTree>
      <p:nvGrpSpPr>
        <p:cNvPr id="92" name="Shape 92"/>
        <p:cNvGrpSpPr/>
        <p:nvPr/>
      </p:nvGrpSpPr>
      <p:grpSpPr>
        <a:xfrm>
          <a:off x="0" y="0"/>
          <a:ext cx="0" cy="0"/>
          <a:chOff x="0" y="0"/>
          <a:chExt cx="0" cy="0"/>
        </a:xfrm>
      </p:grpSpPr>
      <p:sp>
        <p:nvSpPr>
          <p:cNvPr id="93" name="Google Shape;93;gf4846aa7dd_0_11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f4846aa7dd_0_117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95" name="Google Shape;95;gf4846aa7dd_0_117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f4846aa7dd_0_11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f4846aa7dd_0_117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8">
  <p:cSld name="OBJECT_9">
    <p:spTree>
      <p:nvGrpSpPr>
        <p:cNvPr id="98" name="Shape 98"/>
        <p:cNvGrpSpPr/>
        <p:nvPr/>
      </p:nvGrpSpPr>
      <p:grpSpPr>
        <a:xfrm>
          <a:off x="0" y="0"/>
          <a:ext cx="0" cy="0"/>
          <a:chOff x="0" y="0"/>
          <a:chExt cx="0" cy="0"/>
        </a:xfrm>
      </p:grpSpPr>
      <p:sp>
        <p:nvSpPr>
          <p:cNvPr id="99" name="Google Shape;99;gf4846aa7dd_0_19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f4846aa7dd_0_19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01" name="Google Shape;101;gf4846aa7dd_0_19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f4846aa7dd_0_19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f4846aa7dd_0_1922"/>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7">
  <p:cSld name="OBJECT_8">
    <p:spTree>
      <p:nvGrpSpPr>
        <p:cNvPr id="104" name="Shape 104"/>
        <p:cNvGrpSpPr/>
        <p:nvPr/>
      </p:nvGrpSpPr>
      <p:grpSpPr>
        <a:xfrm>
          <a:off x="0" y="0"/>
          <a:ext cx="0" cy="0"/>
          <a:chOff x="0" y="0"/>
          <a:chExt cx="0" cy="0"/>
        </a:xfrm>
      </p:grpSpPr>
      <p:sp>
        <p:nvSpPr>
          <p:cNvPr id="105" name="Google Shape;105;gf4846aa7dd_0_16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f4846aa7dd_0_16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07" name="Google Shape;107;gf4846aa7dd_0_16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f4846aa7dd_0_16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f4846aa7dd_0_1655"/>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2">
  <p:cSld name="OBJECT_13">
    <p:spTree>
      <p:nvGrpSpPr>
        <p:cNvPr id="110" name="Shape 110"/>
        <p:cNvGrpSpPr/>
        <p:nvPr/>
      </p:nvGrpSpPr>
      <p:grpSpPr>
        <a:xfrm>
          <a:off x="0" y="0"/>
          <a:ext cx="0" cy="0"/>
          <a:chOff x="0" y="0"/>
          <a:chExt cx="0" cy="0"/>
        </a:xfrm>
      </p:grpSpPr>
      <p:sp>
        <p:nvSpPr>
          <p:cNvPr id="111" name="Google Shape;111;g13d738efa72_0_768"/>
          <p:cNvSpPr txBox="1"/>
          <p:nvPr>
            <p:ph type="title"/>
          </p:nvPr>
        </p:nvSpPr>
        <p:spPr>
          <a:xfrm>
            <a:off x="838200" y="8372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13d738efa72_0_768"/>
          <p:cNvSpPr txBox="1"/>
          <p:nvPr>
            <p:ph idx="1" type="body"/>
          </p:nvPr>
        </p:nvSpPr>
        <p:spPr>
          <a:xfrm>
            <a:off x="838200" y="2162925"/>
            <a:ext cx="10515600" cy="4351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13" name="Google Shape;113;g13d738efa72_0_7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3">
  <p:cSld name="OBJECT_4">
    <p:spTree>
      <p:nvGrpSpPr>
        <p:cNvPr id="114" name="Shape 114"/>
        <p:cNvGrpSpPr/>
        <p:nvPr/>
      </p:nvGrpSpPr>
      <p:grpSpPr>
        <a:xfrm>
          <a:off x="0" y="0"/>
          <a:ext cx="0" cy="0"/>
          <a:chOff x="0" y="0"/>
          <a:chExt cx="0" cy="0"/>
        </a:xfrm>
      </p:grpSpPr>
      <p:sp>
        <p:nvSpPr>
          <p:cNvPr id="115" name="Google Shape;115;gf4846aa7dd_0_6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f4846aa7dd_0_6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17" name="Google Shape;117;gf4846aa7dd_0_6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f4846aa7dd_0_6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f4846aa7dd_0_641"/>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0" name="Shape 120"/>
        <p:cNvGrpSpPr/>
        <p:nvPr/>
      </p:nvGrpSpPr>
      <p:grpSpPr>
        <a:xfrm>
          <a:off x="0" y="0"/>
          <a:ext cx="0" cy="0"/>
          <a:chOff x="0" y="0"/>
          <a:chExt cx="0" cy="0"/>
        </a:xfrm>
      </p:grpSpPr>
      <p:sp>
        <p:nvSpPr>
          <p:cNvPr id="121" name="Google Shape;121;p49"/>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6" name="Shape 126"/>
        <p:cNvGrpSpPr/>
        <p:nvPr/>
      </p:nvGrpSpPr>
      <p:grpSpPr>
        <a:xfrm>
          <a:off x="0" y="0"/>
          <a:ext cx="0" cy="0"/>
          <a:chOff x="0" y="0"/>
          <a:chExt cx="0" cy="0"/>
        </a:xfrm>
      </p:grpSpPr>
      <p:sp>
        <p:nvSpPr>
          <p:cNvPr id="127" name="Google Shape;127;gf4846aa7dd_0_118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f4846aa7dd_0_118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gf4846aa7dd_0_118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0" name="Google Shape;130;gf4846aa7dd_0_118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gf4846aa7dd_0_118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2" name="Google Shape;132;gf4846aa7dd_0_11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f4846aa7dd_0_1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f4846aa7dd_0_1184"/>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6"/>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6"/>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30" name="Google Shape;30;p46"/>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6">
  <p:cSld name="OBJECT_7">
    <p:spTree>
      <p:nvGrpSpPr>
        <p:cNvPr id="135" name="Shape 135"/>
        <p:cNvGrpSpPr/>
        <p:nvPr/>
      </p:nvGrpSpPr>
      <p:grpSpPr>
        <a:xfrm>
          <a:off x="0" y="0"/>
          <a:ext cx="0" cy="0"/>
          <a:chOff x="0" y="0"/>
          <a:chExt cx="0" cy="0"/>
        </a:xfrm>
      </p:grpSpPr>
      <p:sp>
        <p:nvSpPr>
          <p:cNvPr id="136" name="Google Shape;136;gf4846aa7dd_0_15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f4846aa7dd_0_1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38" name="Google Shape;138;gf4846aa7dd_0_15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f4846aa7dd_0_150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f4846aa7dd_0_150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9">
  <p:cSld name="OBJECT_10">
    <p:spTree>
      <p:nvGrpSpPr>
        <p:cNvPr id="141" name="Shape 141"/>
        <p:cNvGrpSpPr/>
        <p:nvPr/>
      </p:nvGrpSpPr>
      <p:grpSpPr>
        <a:xfrm>
          <a:off x="0" y="0"/>
          <a:ext cx="0" cy="0"/>
          <a:chOff x="0" y="0"/>
          <a:chExt cx="0" cy="0"/>
        </a:xfrm>
      </p:grpSpPr>
      <p:sp>
        <p:nvSpPr>
          <p:cNvPr id="142" name="Google Shape;142;g13d738efa72_0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3d738efa72_0_8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144" name="Google Shape;144;g13d738efa72_0_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13d738efa72_0_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13d738efa72_0_88"/>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47"/>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7"/>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l="0" r="0" t="0"/>
          <a:stretch/>
        </p:blipFill>
        <p:spPr>
          <a:xfrm>
            <a:off x="1112945" y="267945"/>
            <a:ext cx="2711809" cy="664341"/>
          </a:xfrm>
          <a:prstGeom prst="rect">
            <a:avLst/>
          </a:prstGeom>
          <a:noFill/>
          <a:ln>
            <a:noFill/>
          </a:ln>
        </p:spPr>
      </p:pic>
      <p:pic>
        <p:nvPicPr>
          <p:cNvPr descr="OTRA – Observatorio de Transparencia Umanizales" id="39" name="Google Shape;39;p47"/>
          <p:cNvPicPr preferRelativeResize="0"/>
          <p:nvPr/>
        </p:nvPicPr>
        <p:blipFill rotWithShape="1">
          <a:blip r:embed="rId3">
            <a:alphaModFix/>
          </a:blip>
          <a:srcRect b="10521" l="0" r="0" t="12270"/>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OBJECT_1">
    <p:spTree>
      <p:nvGrpSpPr>
        <p:cNvPr id="41" name="Shape 41"/>
        <p:cNvGrpSpPr/>
        <p:nvPr/>
      </p:nvGrpSpPr>
      <p:grpSpPr>
        <a:xfrm>
          <a:off x="0" y="0"/>
          <a:ext cx="0" cy="0"/>
          <a:chOff x="0" y="0"/>
          <a:chExt cx="0" cy="0"/>
        </a:xfrm>
      </p:grpSpPr>
      <p:sp>
        <p:nvSpPr>
          <p:cNvPr id="42" name="Google Shape;42;gf4846aa7dd_0_3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f4846aa7dd_0_3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44" name="Google Shape;44;gf4846aa7dd_0_3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f4846aa7dd_0_3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gf4846aa7dd_0_329"/>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g13d738efa72_0_7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9" name="Google Shape;49;g13d738efa72_0_7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50" name="Google Shape;50;g13d738efa72_0_77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p:cSld name="Cuerpo de texto">
    <p:spTree>
      <p:nvGrpSpPr>
        <p:cNvPr id="51" name="Shape 51"/>
        <p:cNvGrpSpPr/>
        <p:nvPr/>
      </p:nvGrpSpPr>
      <p:grpSpPr>
        <a:xfrm>
          <a:off x="0" y="0"/>
          <a:ext cx="0" cy="0"/>
          <a:chOff x="0" y="0"/>
          <a:chExt cx="0" cy="0"/>
        </a:xfrm>
      </p:grpSpPr>
      <p:sp>
        <p:nvSpPr>
          <p:cNvPr id="52" name="Google Shape;52;gf4846aa7dd_0_83"/>
          <p:cNvSpPr txBox="1"/>
          <p:nvPr>
            <p:ph type="title"/>
          </p:nvPr>
        </p:nvSpPr>
        <p:spPr>
          <a:xfrm>
            <a:off x="838200" y="128141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f4846aa7dd_0_83"/>
          <p:cNvSpPr txBox="1"/>
          <p:nvPr>
            <p:ph idx="1" type="body"/>
          </p:nvPr>
        </p:nvSpPr>
        <p:spPr>
          <a:xfrm>
            <a:off x="838200" y="2606978"/>
            <a:ext cx="10515600" cy="3612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gf4846aa7dd_0_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
  <p:cSld name="OBJECT_2">
    <p:spTree>
      <p:nvGrpSpPr>
        <p:cNvPr id="55" name="Shape 55"/>
        <p:cNvGrpSpPr/>
        <p:nvPr/>
      </p:nvGrpSpPr>
      <p:grpSpPr>
        <a:xfrm>
          <a:off x="0" y="0"/>
          <a:ext cx="0" cy="0"/>
          <a:chOff x="0" y="0"/>
          <a:chExt cx="0" cy="0"/>
        </a:xfrm>
      </p:grpSpPr>
      <p:sp>
        <p:nvSpPr>
          <p:cNvPr id="56" name="Google Shape;56;gf4846aa7dd_0_4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f4846aa7dd_0_4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58" name="Google Shape;58;gf4846aa7dd_0_4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f4846aa7dd_0_4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f4846aa7dd_0_43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48"/>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40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 type="body"/>
          </p:nvPr>
        </p:nvSpPr>
        <p:spPr>
          <a:xfrm>
            <a:off x="911225" y="2583713"/>
            <a:ext cx="4856480" cy="39090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2800">
                <a:solidFill>
                  <a:schemeClr val="dk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4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4">
  <p:cSld name="OBJECT_5">
    <p:spTree>
      <p:nvGrpSpPr>
        <p:cNvPr id="68" name="Shape 68"/>
        <p:cNvGrpSpPr/>
        <p:nvPr/>
      </p:nvGrpSpPr>
      <p:grpSpPr>
        <a:xfrm>
          <a:off x="0" y="0"/>
          <a:ext cx="0" cy="0"/>
          <a:chOff x="0" y="0"/>
          <a:chExt cx="0" cy="0"/>
        </a:xfrm>
      </p:grpSpPr>
      <p:sp>
        <p:nvSpPr>
          <p:cNvPr id="69" name="Google Shape;69;gf4846aa7dd_0_7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f4846aa7dd_0_7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228600" lvl="5" marL="2743200" algn="l">
              <a:lnSpc>
                <a:spcPct val="90000"/>
              </a:lnSpc>
              <a:spcBef>
                <a:spcPts val="500"/>
              </a:spcBef>
              <a:spcAft>
                <a:spcPts val="0"/>
              </a:spcAft>
              <a:buClr>
                <a:schemeClr val="dk1"/>
              </a:buClr>
              <a:buSzPts val="1800"/>
              <a:buNone/>
              <a:defRPr/>
            </a:lvl6pPr>
            <a:lvl7pPr indent="-228600" lvl="6" marL="3200400" algn="l">
              <a:lnSpc>
                <a:spcPct val="90000"/>
              </a:lnSpc>
              <a:spcBef>
                <a:spcPts val="500"/>
              </a:spcBef>
              <a:spcAft>
                <a:spcPts val="0"/>
              </a:spcAft>
              <a:buClr>
                <a:schemeClr val="dk1"/>
              </a:buClr>
              <a:buSzPts val="1800"/>
              <a:buNone/>
              <a:defRPr/>
            </a:lvl7pPr>
            <a:lvl8pPr indent="-228600" lvl="7" marL="3657600" algn="l">
              <a:lnSpc>
                <a:spcPct val="90000"/>
              </a:lnSpc>
              <a:spcBef>
                <a:spcPts val="500"/>
              </a:spcBef>
              <a:spcAft>
                <a:spcPts val="0"/>
              </a:spcAft>
              <a:buClr>
                <a:schemeClr val="dk1"/>
              </a:buClr>
              <a:buSzPts val="1800"/>
              <a:buNone/>
              <a:defRPr/>
            </a:lvl8pPr>
            <a:lvl9pPr indent="-228600" lvl="8" marL="4114800" algn="l">
              <a:lnSpc>
                <a:spcPct val="90000"/>
              </a:lnSpc>
              <a:spcBef>
                <a:spcPts val="500"/>
              </a:spcBef>
              <a:spcAft>
                <a:spcPts val="0"/>
              </a:spcAft>
              <a:buClr>
                <a:schemeClr val="dk1"/>
              </a:buClr>
              <a:buSzPts val="1800"/>
              <a:buNone/>
              <a:defRPr/>
            </a:lvl9pPr>
          </a:lstStyle>
          <a:p/>
        </p:txBody>
      </p:sp>
      <p:sp>
        <p:nvSpPr>
          <p:cNvPr id="71" name="Google Shape;71;gf4846aa7dd_0_7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f4846aa7dd_0_7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f4846aa7dd_0_750"/>
          <p:cNvSpPr txBox="1"/>
          <p:nvPr>
            <p:ph idx="12" type="sldNum"/>
          </p:nvPr>
        </p:nvSpPr>
        <p:spPr>
          <a:xfrm>
            <a:off x="8610600" y="6356350"/>
            <a:ext cx="2743200" cy="369300"/>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22" Type="http://schemas.openxmlformats.org/officeDocument/2006/relationships/slideLayout" Target="../slideLayouts/slideLayout19.xml"/><Relationship Id="rId21" Type="http://schemas.openxmlformats.org/officeDocument/2006/relationships/slideLayout" Target="../slideLayouts/slideLayout18.xml"/><Relationship Id="rId24" Type="http://schemas.openxmlformats.org/officeDocument/2006/relationships/slideLayout" Target="../slideLayouts/slideLayout21.xml"/><Relationship Id="rId23" Type="http://schemas.openxmlformats.org/officeDocument/2006/relationships/slideLayout" Target="../slideLayouts/slideLayout20.xml"/><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25"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19" Type="http://schemas.openxmlformats.org/officeDocument/2006/relationships/slideLayout" Target="../slideLayouts/slideLayout16.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p:nvPr/>
        </p:nvSpPr>
        <p:spPr>
          <a:xfrm>
            <a:off x="9377361" y="6415087"/>
            <a:ext cx="2814955" cy="443230"/>
          </a:xfrm>
          <a:custGeom>
            <a:rect b="b" l="l" r="r" t="t"/>
            <a:pathLst>
              <a:path extrusionOk="0" h="443229" w="2814954">
                <a:moveTo>
                  <a:pt x="0" y="0"/>
                </a:moveTo>
                <a:lnTo>
                  <a:pt x="2814636" y="0"/>
                </a:lnTo>
                <a:lnTo>
                  <a:pt x="2814636" y="442912"/>
                </a:lnTo>
                <a:lnTo>
                  <a:pt x="0" y="442912"/>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rect b="b" l="l" r="r" t="t"/>
            <a:pathLst>
              <a:path extrusionOk="0" h="252729" w="252729">
                <a:moveTo>
                  <a:pt x="0" y="0"/>
                </a:moveTo>
                <a:lnTo>
                  <a:pt x="252411" y="0"/>
                </a:lnTo>
                <a:lnTo>
                  <a:pt x="252411" y="252412"/>
                </a:lnTo>
                <a:lnTo>
                  <a:pt x="0" y="252412"/>
                </a:lnTo>
                <a:lnTo>
                  <a:pt x="0" y="0"/>
                </a:lnTo>
                <a:close/>
              </a:path>
            </a:pathLst>
          </a:custGeom>
          <a:solidFill>
            <a:srgbClr val="FCDE6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44"/>
          <p:cNvSpPr txBox="1"/>
          <p:nvPr>
            <p:ph type="title"/>
          </p:nvPr>
        </p:nvSpPr>
        <p:spPr>
          <a:xfrm>
            <a:off x="4025654" y="3205940"/>
            <a:ext cx="4140691" cy="5435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400" u="none" cap="none" strike="noStrike">
                <a:solidFill>
                  <a:srgbClr val="00AEA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44"/>
          <p:cNvSpPr txBox="1"/>
          <p:nvPr>
            <p:ph idx="1" type="body"/>
          </p:nvPr>
        </p:nvSpPr>
        <p:spPr>
          <a:xfrm>
            <a:off x="925071" y="2583713"/>
            <a:ext cx="10341857" cy="39090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4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44"/>
          <p:cNvSpPr/>
          <p:nvPr/>
        </p:nvSpPr>
        <p:spPr>
          <a:xfrm>
            <a:off x="0" y="979731"/>
            <a:ext cx="5742757" cy="67061"/>
          </a:xfrm>
          <a:prstGeom prst="rect">
            <a:avLst/>
          </a:prstGeom>
          <a:solidFill>
            <a:srgbClr val="FDD9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1">
            <a:alphaModFix/>
          </a:blip>
          <a:srcRect b="10486" l="0" r="0" t="0"/>
          <a:stretch/>
        </p:blipFill>
        <p:spPr>
          <a:xfrm>
            <a:off x="1112945" y="267945"/>
            <a:ext cx="2711809" cy="664341"/>
          </a:xfrm>
          <a:prstGeom prst="rect">
            <a:avLst/>
          </a:prstGeom>
          <a:noFill/>
          <a:ln>
            <a:noFill/>
          </a:ln>
        </p:spPr>
      </p:pic>
      <p:pic>
        <p:nvPicPr>
          <p:cNvPr descr="OTRA – Observatorio de Transparencia Umanizales" id="16" name="Google Shape;16;p44"/>
          <p:cNvPicPr preferRelativeResize="0"/>
          <p:nvPr/>
        </p:nvPicPr>
        <p:blipFill rotWithShape="1">
          <a:blip r:embed="rId2">
            <a:alphaModFix/>
          </a:blip>
          <a:srcRect b="10521" l="0" r="0" t="12270"/>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40.png"/><Relationship Id="rId6"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hyperlink" Target="https://docs.google.com/document/d/1nqhaxm-zxeqfGlefkXy0v0my96tE17s04SFghGzAs1w/edit?usp=drive_link" TargetMode="External"/><Relationship Id="rId5" Type="http://schemas.openxmlformats.org/officeDocument/2006/relationships/hyperlink" Target="https://colab.research.google.com/drive/1EUmFXo17X_9ezuqae9a2Ojf2ZfbzCWic?usp=drive_link" TargetMode="External"/><Relationship Id="rId6" Type="http://schemas.openxmlformats.org/officeDocument/2006/relationships/hyperlink" Target="https://drive.google.com/drive/folders/1w1M-NU_tuo7z908tfNv-53xlLbiHljSb?usp=drive_link"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hyperlink" Target="https://www.teoriadealgoritmos.com/que-es-la-prueba-de-escritorio/" TargetMode="External"/><Relationship Id="rId9" Type="http://schemas.openxmlformats.org/officeDocument/2006/relationships/hyperlink" Target="http://www.itlp.edu.mx/web/java/Tutorial%20de%20Java/Cap3/string.html" TargetMode="External"/><Relationship Id="rId5" Type="http://schemas.openxmlformats.org/officeDocument/2006/relationships/hyperlink" Target="https://docs.oracle.com/javase/tutorial/java/nutsandbolts/opsummary.html" TargetMode="External"/><Relationship Id="rId6" Type="http://schemas.openxmlformats.org/officeDocument/2006/relationships/hyperlink" Target="http://puntocomnoesunlenguaje.blogspot.com/2012/08/java-scanner.html" TargetMode="External"/><Relationship Id="rId7" Type="http://schemas.openxmlformats.org/officeDocument/2006/relationships/hyperlink" Target="http://www.it.uc3m.es/~amarin/doctjava/imperativo/io.html#:~:text=System.in%20es%20una%20variable,el%20stream%20de%20salida%20standar" TargetMode="External"/><Relationship Id="rId8" Type="http://schemas.openxmlformats.org/officeDocument/2006/relationships/hyperlink" Target="https://www.crehana.com/blog/transformacion-digital/string-java-que-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
          <p:cNvSpPr/>
          <p:nvPr/>
        </p:nvSpPr>
        <p:spPr>
          <a:xfrm>
            <a:off x="4665662" y="5356225"/>
            <a:ext cx="7526655" cy="150177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1"/>
          <p:cNvSpPr/>
          <p:nvPr/>
        </p:nvSpPr>
        <p:spPr>
          <a:xfrm>
            <a:off x="0" y="1725611"/>
            <a:ext cx="1389380" cy="5132705"/>
          </a:xfrm>
          <a:custGeom>
            <a:rect b="b" l="l" r="r" t="t"/>
            <a:pathLst>
              <a:path extrusionOk="0" h="5132705" w="1389380">
                <a:moveTo>
                  <a:pt x="0" y="0"/>
                </a:moveTo>
                <a:lnTo>
                  <a:pt x="1389061" y="0"/>
                </a:lnTo>
                <a:lnTo>
                  <a:pt x="1389061"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1"/>
          <p:cNvSpPr/>
          <p:nvPr/>
        </p:nvSpPr>
        <p:spPr>
          <a:xfrm>
            <a:off x="4868862" y="5551487"/>
            <a:ext cx="386080" cy="384175"/>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4" name="Google Shape;154;p1"/>
          <p:cNvPicPr preferRelativeResize="0"/>
          <p:nvPr/>
        </p:nvPicPr>
        <p:blipFill rotWithShape="1">
          <a:blip r:embed="rId3">
            <a:alphaModFix/>
          </a:blip>
          <a:srcRect b="0" l="0" r="2190" t="0"/>
          <a:stretch/>
        </p:blipFill>
        <p:spPr>
          <a:xfrm>
            <a:off x="1888150" y="2387375"/>
            <a:ext cx="10304175" cy="2083250"/>
          </a:xfrm>
          <a:prstGeom prst="rect">
            <a:avLst/>
          </a:prstGeom>
          <a:noFill/>
          <a:ln>
            <a:noFill/>
          </a:ln>
        </p:spPr>
      </p:pic>
      <p:sp>
        <p:nvSpPr>
          <p:cNvPr id="155" name="Google Shape;155;p1"/>
          <p:cNvSpPr/>
          <p:nvPr/>
        </p:nvSpPr>
        <p:spPr>
          <a:xfrm>
            <a:off x="3124200" y="1462355"/>
            <a:ext cx="9067800" cy="152576"/>
          </a:xfrm>
          <a:custGeom>
            <a:rect b="b" l="l" r="r" t="t"/>
            <a:pathLst>
              <a:path extrusionOk="0" h="344805" w="9067800">
                <a:moveTo>
                  <a:pt x="0" y="0"/>
                </a:moveTo>
                <a:lnTo>
                  <a:pt x="9067799" y="0"/>
                </a:lnTo>
                <a:lnTo>
                  <a:pt x="9067799" y="344486"/>
                </a:lnTo>
                <a:lnTo>
                  <a:pt x="0" y="344486"/>
                </a:lnTo>
                <a:lnTo>
                  <a:pt x="0" y="0"/>
                </a:lnTo>
                <a:close/>
              </a:path>
            </a:pathLst>
          </a:custGeom>
          <a:solidFill>
            <a:srgbClr val="003870"/>
          </a:solidFill>
          <a:ln cap="flat" cmpd="sng" w="9525">
            <a:solidFill>
              <a:srgbClr val="00387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6" name="Google Shape;156;p1"/>
          <p:cNvPicPr preferRelativeResize="0"/>
          <p:nvPr/>
        </p:nvPicPr>
        <p:blipFill rotWithShape="1">
          <a:blip r:embed="rId4">
            <a:alphaModFix/>
          </a:blip>
          <a:srcRect b="17578" l="0" r="0" t="17296"/>
          <a:stretch/>
        </p:blipFill>
        <p:spPr>
          <a:xfrm>
            <a:off x="3533413" y="178125"/>
            <a:ext cx="2825825" cy="1051600"/>
          </a:xfrm>
          <a:prstGeom prst="rect">
            <a:avLst/>
          </a:prstGeom>
          <a:noFill/>
          <a:ln>
            <a:noFill/>
          </a:ln>
        </p:spPr>
      </p:pic>
      <p:sp>
        <p:nvSpPr>
          <p:cNvPr id="157" name="Google Shape;157;p1"/>
          <p:cNvSpPr txBox="1"/>
          <p:nvPr/>
        </p:nvSpPr>
        <p:spPr>
          <a:xfrm>
            <a:off x="6445788" y="3653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58" name="Google Shape;158;p1"/>
          <p:cNvSpPr/>
          <p:nvPr/>
        </p:nvSpPr>
        <p:spPr>
          <a:xfrm>
            <a:off x="6341088" y="4657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g1b61bff978c_0_10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7" name="Google Shape;277;g1b61bff978c_0_10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78" name="Google Shape;278;g1b61bff978c_0_10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b61bff978c_0_10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80" name="Google Shape;280;g1b61bff978c_0_10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b61bff978c_0_10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g1b61bff978c_0_10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g1b61bff978c_0_100"/>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1.</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Calcular el precio final de un producto aplicando un descuento y el IVA del 19%.</a:t>
            </a:r>
            <a:endParaRPr b="0" i="0" sz="2100" u="none" cap="none" strike="noStrike">
              <a:solidFill>
                <a:srgbClr val="000000"/>
              </a:solidFill>
              <a:latin typeface="Calibri"/>
              <a:ea typeface="Calibri"/>
              <a:cs typeface="Calibri"/>
              <a:sym typeface="Calibri"/>
            </a:endParaRPr>
          </a:p>
        </p:txBody>
      </p:sp>
      <p:sp>
        <p:nvSpPr>
          <p:cNvPr id="284" name="Google Shape;284;g1b61bff978c_0_100"/>
          <p:cNvSpPr txBox="1"/>
          <p:nvPr/>
        </p:nvSpPr>
        <p:spPr>
          <a:xfrm>
            <a:off x="706550" y="2948913"/>
            <a:ext cx="69135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ourier New"/>
                <a:ea typeface="Courier New"/>
                <a:cs typeface="Courier New"/>
                <a:sym typeface="Courier New"/>
              </a:rPr>
              <a:t>Inicio</a:t>
            </a:r>
            <a:endParaRPr b="1"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Entrada</a:t>
            </a:r>
            <a:r>
              <a:rPr b="0" i="0" lang="en-US" sz="2000" u="none" cap="none" strike="noStrike">
                <a:solidFill>
                  <a:srgbClr val="000000"/>
                </a:solidFill>
                <a:latin typeface="Courier New"/>
                <a:ea typeface="Courier New"/>
                <a:cs typeface="Courier New"/>
                <a:sym typeface="Courier New"/>
              </a:rPr>
              <a:t> valor del producto</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Entrada</a:t>
            </a:r>
            <a:r>
              <a:rPr b="0" i="0" lang="en-US" sz="2000" u="none" cap="none" strike="noStrike">
                <a:solidFill>
                  <a:srgbClr val="000000"/>
                </a:solidFill>
                <a:latin typeface="Courier New"/>
                <a:ea typeface="Courier New"/>
                <a:cs typeface="Courier New"/>
                <a:sym typeface="Courier New"/>
              </a:rPr>
              <a:t> descuento</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Operación</a:t>
            </a:r>
            <a:r>
              <a:rPr b="0" i="0" lang="en-US" sz="2000" u="none" cap="none" strike="noStrike">
                <a:solidFill>
                  <a:srgbClr val="000000"/>
                </a:solidFill>
                <a:latin typeface="Courier New"/>
                <a:ea typeface="Courier New"/>
                <a:cs typeface="Courier New"/>
                <a:sym typeface="Courier New"/>
              </a:rPr>
              <a:t> calcular producto con descuento</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Operación</a:t>
            </a:r>
            <a:r>
              <a:rPr b="0" i="0" lang="en-US" sz="2000" u="none" cap="none" strike="noStrike">
                <a:solidFill>
                  <a:srgbClr val="000000"/>
                </a:solidFill>
                <a:latin typeface="Courier New"/>
                <a:ea typeface="Courier New"/>
                <a:cs typeface="Courier New"/>
                <a:sym typeface="Courier New"/>
              </a:rPr>
              <a:t> calcular producto con IVA</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Salida</a:t>
            </a:r>
            <a:r>
              <a:rPr b="0" i="0" lang="en-US" sz="2000" u="none" cap="none" strike="noStrike">
                <a:solidFill>
                  <a:srgbClr val="000000"/>
                </a:solidFill>
                <a:latin typeface="Courier New"/>
                <a:ea typeface="Courier New"/>
                <a:cs typeface="Courier New"/>
                <a:sym typeface="Courier New"/>
              </a:rPr>
              <a:t> precio final</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ourier New"/>
                <a:ea typeface="Courier New"/>
                <a:cs typeface="Courier New"/>
                <a:sym typeface="Courier New"/>
              </a:rPr>
              <a:t>Fin</a:t>
            </a:r>
            <a:endParaRPr b="1" i="0" sz="2000" u="none" cap="none" strike="noStrike">
              <a:solidFill>
                <a:srgbClr val="000000"/>
              </a:solidFill>
              <a:latin typeface="Courier New"/>
              <a:ea typeface="Courier New"/>
              <a:cs typeface="Courier New"/>
              <a:sym typeface="Courier New"/>
            </a:endParaRPr>
          </a:p>
        </p:txBody>
      </p:sp>
      <p:pic>
        <p:nvPicPr>
          <p:cNvPr id="285" name="Google Shape;285;g1b61bff978c_0_100"/>
          <p:cNvPicPr preferRelativeResize="0"/>
          <p:nvPr/>
        </p:nvPicPr>
        <p:blipFill rotWithShape="1">
          <a:blip r:embed="rId4">
            <a:alphaModFix/>
          </a:blip>
          <a:srcRect b="0" l="0" r="0" t="0"/>
          <a:stretch/>
        </p:blipFill>
        <p:spPr>
          <a:xfrm>
            <a:off x="8562125" y="3939713"/>
            <a:ext cx="2912190" cy="677100"/>
          </a:xfrm>
          <a:prstGeom prst="rect">
            <a:avLst/>
          </a:prstGeom>
          <a:noFill/>
          <a:ln>
            <a:noFill/>
          </a:ln>
        </p:spPr>
      </p:pic>
      <p:sp>
        <p:nvSpPr>
          <p:cNvPr id="286" name="Google Shape;286;g1b61bff978c_0_100"/>
          <p:cNvSpPr txBox="1"/>
          <p:nvPr/>
        </p:nvSpPr>
        <p:spPr>
          <a:xfrm>
            <a:off x="8383375" y="2470863"/>
            <a:ext cx="32697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Cambria"/>
                <a:ea typeface="Cambria"/>
                <a:cs typeface="Cambria"/>
                <a:sym typeface="Cambria"/>
              </a:rPr>
              <a:t>PD = Producto con Descuento</a:t>
            </a:r>
            <a:endParaRPr b="1" i="1" sz="17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700"/>
              <a:buFont typeface="Arial"/>
              <a:buNone/>
            </a:pPr>
            <a:r>
              <a:rPr b="0" i="1" lang="en-US" sz="1700" u="none" cap="none" strike="noStrike">
                <a:solidFill>
                  <a:srgbClr val="000000"/>
                </a:solidFill>
                <a:latin typeface="Cambria"/>
                <a:ea typeface="Cambria"/>
                <a:cs typeface="Cambria"/>
                <a:sym typeface="Cambria"/>
              </a:rPr>
              <a:t>VP = Valor del Producto</a:t>
            </a:r>
            <a:endParaRPr b="0" i="1" sz="17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700"/>
              <a:buFont typeface="Arial"/>
              <a:buNone/>
            </a:pPr>
            <a:r>
              <a:rPr b="0" i="1" lang="en-US" sz="1700" u="none" cap="none" strike="noStrike">
                <a:solidFill>
                  <a:srgbClr val="000000"/>
                </a:solidFill>
                <a:latin typeface="Cambria"/>
                <a:ea typeface="Cambria"/>
                <a:cs typeface="Cambria"/>
                <a:sym typeface="Cambria"/>
              </a:rPr>
              <a:t>D = Descuento</a:t>
            </a:r>
            <a:endParaRPr b="0" i="1" sz="17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Cambria"/>
                <a:ea typeface="Cambria"/>
                <a:cs typeface="Cambria"/>
                <a:sym typeface="Cambria"/>
              </a:rPr>
              <a:t>PIm = Producto con IVA</a:t>
            </a:r>
            <a:endParaRPr b="1" i="1" sz="1700" u="none" cap="none" strike="noStrike">
              <a:solidFill>
                <a:srgbClr val="000000"/>
              </a:solidFill>
              <a:latin typeface="Cambria"/>
              <a:ea typeface="Cambria"/>
              <a:cs typeface="Cambria"/>
              <a:sym typeface="Cambria"/>
            </a:endParaRPr>
          </a:p>
        </p:txBody>
      </p:sp>
      <p:sp>
        <p:nvSpPr>
          <p:cNvPr id="287" name="Google Shape;287;g1b61bff978c_0_100"/>
          <p:cNvSpPr/>
          <p:nvPr/>
        </p:nvSpPr>
        <p:spPr>
          <a:xfrm>
            <a:off x="7946300" y="2535375"/>
            <a:ext cx="28500" cy="3643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8" name="Google Shape;288;g1b61bff978c_0_100"/>
          <p:cNvPicPr preferRelativeResize="0"/>
          <p:nvPr/>
        </p:nvPicPr>
        <p:blipFill rotWithShape="1">
          <a:blip r:embed="rId5">
            <a:alphaModFix/>
          </a:blip>
          <a:srcRect b="0" l="0" r="0" t="0"/>
          <a:stretch/>
        </p:blipFill>
        <p:spPr>
          <a:xfrm>
            <a:off x="8562125" y="5011150"/>
            <a:ext cx="3155392" cy="677100"/>
          </a:xfrm>
          <a:prstGeom prst="rect">
            <a:avLst/>
          </a:prstGeom>
          <a:noFill/>
          <a:ln>
            <a:noFill/>
          </a:ln>
        </p:spPr>
      </p:pic>
      <p:sp>
        <p:nvSpPr>
          <p:cNvPr id="289" name="Google Shape;289;g1b61bff978c_0_100"/>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g1b61bff978c_0_100"/>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g1dcbf47af9e_0_42"/>
          <p:cNvSpPr/>
          <p:nvPr/>
        </p:nvSpPr>
        <p:spPr>
          <a:xfrm>
            <a:off x="645625" y="1601975"/>
            <a:ext cx="3681504" cy="2477952"/>
          </a:xfrm>
          <a:prstGeom prst="cloud">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AFAA"/>
                </a:solidFill>
                <a:latin typeface="Trebuchet MS"/>
                <a:ea typeface="Trebuchet MS"/>
                <a:cs typeface="Trebuchet MS"/>
                <a:sym typeface="Trebuchet MS"/>
              </a:rPr>
              <a:t>Este sería el diagrama de flujo, es importante tener en cuenta las formas de cada sección</a:t>
            </a:r>
            <a:endParaRPr b="0" i="0" sz="1700" u="none" cap="none" strike="noStrike">
              <a:solidFill>
                <a:srgbClr val="00AFAA"/>
              </a:solidFill>
              <a:latin typeface="Trebuchet MS"/>
              <a:ea typeface="Trebuchet MS"/>
              <a:cs typeface="Trebuchet MS"/>
              <a:sym typeface="Trebuchet MS"/>
            </a:endParaRPr>
          </a:p>
        </p:txBody>
      </p:sp>
      <p:sp>
        <p:nvSpPr>
          <p:cNvPr id="296" name="Google Shape;296;g1dcbf47af9e_0_4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97" name="Google Shape;297;g1dcbf47af9e_0_4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98" name="Google Shape;298;g1dcbf47af9e_0_4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dcbf47af9e_0_4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00" name="Google Shape;300;g1dcbf47af9e_0_4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dcbf47af9e_0_4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g1dcbf47af9e_0_4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03" name="Google Shape;303;g1dcbf47af9e_0_42"/>
          <p:cNvPicPr preferRelativeResize="0"/>
          <p:nvPr/>
        </p:nvPicPr>
        <p:blipFill rotWithShape="1">
          <a:blip r:embed="rId4">
            <a:alphaModFix/>
          </a:blip>
          <a:srcRect b="0" l="0" r="0" t="0"/>
          <a:stretch/>
        </p:blipFill>
        <p:spPr>
          <a:xfrm>
            <a:off x="4696850" y="88225"/>
            <a:ext cx="3179088" cy="6681556"/>
          </a:xfrm>
          <a:prstGeom prst="rect">
            <a:avLst/>
          </a:prstGeom>
          <a:noFill/>
          <a:ln>
            <a:noFill/>
          </a:ln>
        </p:spPr>
      </p:pic>
      <p:sp>
        <p:nvSpPr>
          <p:cNvPr id="304" name="Google Shape;304;g1dcbf47af9e_0_42"/>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g1dcbf47af9e_0_42"/>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pic>
        <p:nvPicPr>
          <p:cNvPr id="306" name="Google Shape;306;g1dcbf47af9e_0_42"/>
          <p:cNvPicPr preferRelativeResize="0"/>
          <p:nvPr/>
        </p:nvPicPr>
        <p:blipFill rotWithShape="1">
          <a:blip r:embed="rId5">
            <a:alphaModFix/>
          </a:blip>
          <a:srcRect b="0" l="0" r="0" t="0"/>
          <a:stretch/>
        </p:blipFill>
        <p:spPr>
          <a:xfrm>
            <a:off x="1316425" y="3648325"/>
            <a:ext cx="3010650" cy="301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g1dcbf47af9e_0_6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12" name="Google Shape;312;g1dcbf47af9e_0_6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13" name="Google Shape;313;g1dcbf47af9e_0_6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dcbf47af9e_0_6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15" name="Google Shape;315;g1dcbf47af9e_0_6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dcbf47af9e_0_6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g1dcbf47af9e_0_6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g1dcbf47af9e_0_65"/>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g1dcbf47af9e_0_65"/>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320" name="Google Shape;320;g1dcbf47af9e_0_65"/>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r>
              <a:rPr b="0" i="0" lang="en-US" sz="2100" u="none" cap="none" strike="noStrike">
                <a:solidFill>
                  <a:srgbClr val="000000"/>
                </a:solidFill>
                <a:latin typeface="Calibri"/>
                <a:ea typeface="Calibri"/>
                <a:cs typeface="Calibri"/>
                <a:sym typeface="Calibri"/>
              </a:rPr>
              <a:t>Cambiando solo el valor del producto (VP) verifique el precio final.</a:t>
            </a:r>
            <a:endParaRPr b="0" i="0" sz="2100" u="none" cap="none" strike="noStrike">
              <a:solidFill>
                <a:srgbClr val="000000"/>
              </a:solidFill>
              <a:latin typeface="Calibri"/>
              <a:ea typeface="Calibri"/>
              <a:cs typeface="Calibri"/>
              <a:sym typeface="Calibri"/>
            </a:endParaRPr>
          </a:p>
        </p:txBody>
      </p:sp>
      <p:graphicFrame>
        <p:nvGraphicFramePr>
          <p:cNvPr id="321" name="Google Shape;321;g1dcbf47af9e_0_65"/>
          <p:cNvGraphicFramePr/>
          <p:nvPr/>
        </p:nvGraphicFramePr>
        <p:xfrm>
          <a:off x="3193463" y="2786125"/>
          <a:ext cx="3000000" cy="3000000"/>
        </p:xfrm>
        <a:graphic>
          <a:graphicData uri="http://schemas.openxmlformats.org/drawingml/2006/table">
            <a:tbl>
              <a:tblPr>
                <a:noFill/>
                <a:tableStyleId>{F82540F8-6951-41FF-8858-5C3CCB67BF98}</a:tableStyleId>
              </a:tblPr>
              <a:tblGrid>
                <a:gridCol w="1451275"/>
                <a:gridCol w="1451275"/>
                <a:gridCol w="1451275"/>
                <a:gridCol w="1451275"/>
              </a:tblGrid>
              <a:tr h="381000">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Paso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Valor del Producto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Descuento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IVA</a:t>
                      </a:r>
                      <a:endParaRPr sz="1700" u="none" cap="none" strike="noStrike">
                        <a:latin typeface="Courier New"/>
                        <a:ea typeface="Courier New"/>
                        <a:cs typeface="Courier New"/>
                        <a:sym typeface="Courier New"/>
                      </a:endParaRPr>
                    </a:p>
                  </a:txBody>
                  <a:tcPr marT="91425" marB="91425" marR="91425" marL="91425">
                    <a:solidFill>
                      <a:srgbClr val="D9D9D9"/>
                    </a:solidFill>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10000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19</a:t>
                      </a:r>
                      <a:endParaRPr sz="1700" u="none" cap="none" strike="noStrike">
                        <a:latin typeface="Courier New"/>
                        <a:ea typeface="Courier New"/>
                        <a:cs typeface="Courier New"/>
                        <a:sym typeface="Courier New"/>
                      </a:endParaRPr>
                    </a:p>
                  </a:txBody>
                  <a:tcPr marT="91425" marB="91425" marR="91425" marL="91425"/>
                </a:tc>
              </a:tr>
            </a:tbl>
          </a:graphicData>
        </a:graphic>
      </p:graphicFrame>
      <p:sp>
        <p:nvSpPr>
          <p:cNvPr id="322" name="Google Shape;322;g1dcbf47af9e_0_65"/>
          <p:cNvSpPr txBox="1"/>
          <p:nvPr/>
        </p:nvSpPr>
        <p:spPr>
          <a:xfrm>
            <a:off x="529600" y="3452075"/>
            <a:ext cx="18951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Declarar valores</a:t>
            </a:r>
            <a:endParaRPr b="0" i="0" sz="1900" u="none" cap="none" strike="noStrike">
              <a:solidFill>
                <a:srgbClr val="000000"/>
              </a:solidFill>
              <a:latin typeface="Cambria"/>
              <a:ea typeface="Cambria"/>
              <a:cs typeface="Cambria"/>
              <a:sym typeface="Cambria"/>
            </a:endParaRPr>
          </a:p>
        </p:txBody>
      </p:sp>
      <p:sp>
        <p:nvSpPr>
          <p:cNvPr id="323" name="Google Shape;323;g1dcbf47af9e_0_65"/>
          <p:cNvSpPr/>
          <p:nvPr/>
        </p:nvSpPr>
        <p:spPr>
          <a:xfrm>
            <a:off x="2482550" y="3648075"/>
            <a:ext cx="537900" cy="152400"/>
          </a:xfrm>
          <a:prstGeom prst="rightArrow">
            <a:avLst>
              <a:gd fmla="val 50000" name="adj1"/>
              <a:gd fmla="val 94423"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g1dcbf47af9e_0_8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29" name="Google Shape;329;g1dcbf47af9e_0_8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30" name="Google Shape;330;g1dcbf47af9e_0_8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dcbf47af9e_0_8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32" name="Google Shape;332;g1dcbf47af9e_0_8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dcbf47af9e_0_8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g1dcbf47af9e_0_8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g1dcbf47af9e_0_80"/>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g1dcbf47af9e_0_80"/>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337" name="Google Shape;337;g1dcbf47af9e_0_80"/>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r>
              <a:rPr b="0" i="0" lang="en-US" sz="2100" u="none" cap="none" strike="noStrike">
                <a:solidFill>
                  <a:srgbClr val="000000"/>
                </a:solidFill>
                <a:latin typeface="Calibri"/>
                <a:ea typeface="Calibri"/>
                <a:cs typeface="Calibri"/>
                <a:sym typeface="Calibri"/>
              </a:rPr>
              <a:t>Cambiando solo el valor del producto (VP) verifique el precio final.</a:t>
            </a:r>
            <a:endParaRPr b="0" i="0" sz="2100" u="none" cap="none" strike="noStrike">
              <a:solidFill>
                <a:srgbClr val="000000"/>
              </a:solidFill>
              <a:latin typeface="Calibri"/>
              <a:ea typeface="Calibri"/>
              <a:cs typeface="Calibri"/>
              <a:sym typeface="Calibri"/>
            </a:endParaRPr>
          </a:p>
        </p:txBody>
      </p:sp>
      <p:graphicFrame>
        <p:nvGraphicFramePr>
          <p:cNvPr id="338" name="Google Shape;338;g1dcbf47af9e_0_80"/>
          <p:cNvGraphicFramePr/>
          <p:nvPr/>
        </p:nvGraphicFramePr>
        <p:xfrm>
          <a:off x="3193463" y="2786125"/>
          <a:ext cx="3000000" cy="3000000"/>
        </p:xfrm>
        <a:graphic>
          <a:graphicData uri="http://schemas.openxmlformats.org/drawingml/2006/table">
            <a:tbl>
              <a:tblPr>
                <a:noFill/>
                <a:tableStyleId>{F82540F8-6951-41FF-8858-5C3CCB67BF98}</a:tableStyleId>
              </a:tblPr>
              <a:tblGrid>
                <a:gridCol w="1451275"/>
                <a:gridCol w="1451275"/>
                <a:gridCol w="1451275"/>
                <a:gridCol w="1451275"/>
              </a:tblGrid>
              <a:tr h="381000">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Paso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Valor del Producto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Descuento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IVA</a:t>
                      </a:r>
                      <a:endParaRPr sz="1700" u="none" cap="none" strike="noStrike">
                        <a:latin typeface="Courier New"/>
                        <a:ea typeface="Courier New"/>
                        <a:cs typeface="Courier New"/>
                        <a:sym typeface="Courier New"/>
                      </a:endParaRPr>
                    </a:p>
                  </a:txBody>
                  <a:tcPr marT="91425" marB="91425" marR="91425" marL="91425">
                    <a:solidFill>
                      <a:srgbClr val="D9D9D9"/>
                    </a:solidFill>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10000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19</a:t>
                      </a:r>
                      <a:endParaRPr sz="17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2</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7000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19</a:t>
                      </a:r>
                      <a:endParaRPr sz="1700" u="none" cap="none" strike="noStrike">
                        <a:latin typeface="Courier New"/>
                        <a:ea typeface="Courier New"/>
                        <a:cs typeface="Courier New"/>
                        <a:sym typeface="Courier New"/>
                      </a:endParaRPr>
                    </a:p>
                  </a:txBody>
                  <a:tcPr marT="91425" marB="91425" marR="91425" marL="91425"/>
                </a:tc>
              </a:tr>
            </a:tbl>
          </a:graphicData>
        </a:graphic>
      </p:graphicFrame>
      <p:sp>
        <p:nvSpPr>
          <p:cNvPr id="339" name="Google Shape;339;g1dcbf47af9e_0_80"/>
          <p:cNvSpPr txBox="1"/>
          <p:nvPr/>
        </p:nvSpPr>
        <p:spPr>
          <a:xfrm>
            <a:off x="9512200" y="3838525"/>
            <a:ext cx="22779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10000 * 0.3 = 3000 </a:t>
            </a:r>
            <a:endParaRPr b="0" i="0" sz="1900" u="none" cap="none" strike="noStrike">
              <a:solidFill>
                <a:srgbClr val="000000"/>
              </a:solidFill>
              <a:latin typeface="Cambria"/>
              <a:ea typeface="Cambria"/>
              <a:cs typeface="Cambria"/>
              <a:sym typeface="Cambria"/>
            </a:endParaRPr>
          </a:p>
        </p:txBody>
      </p:sp>
      <p:sp>
        <p:nvSpPr>
          <p:cNvPr id="340" name="Google Shape;340;g1dcbf47af9e_0_80"/>
          <p:cNvSpPr txBox="1"/>
          <p:nvPr/>
        </p:nvSpPr>
        <p:spPr>
          <a:xfrm>
            <a:off x="529600" y="3909275"/>
            <a:ext cx="18951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Descuento</a:t>
            </a:r>
            <a:endParaRPr b="0" i="0" sz="1900" u="none" cap="none" strike="noStrike">
              <a:solidFill>
                <a:srgbClr val="000000"/>
              </a:solidFill>
              <a:latin typeface="Cambria"/>
              <a:ea typeface="Cambria"/>
              <a:cs typeface="Cambria"/>
              <a:sym typeface="Cambria"/>
            </a:endParaRPr>
          </a:p>
        </p:txBody>
      </p:sp>
      <p:sp>
        <p:nvSpPr>
          <p:cNvPr id="341" name="Google Shape;341;g1dcbf47af9e_0_80"/>
          <p:cNvSpPr/>
          <p:nvPr/>
        </p:nvSpPr>
        <p:spPr>
          <a:xfrm>
            <a:off x="2330150" y="4105275"/>
            <a:ext cx="537900" cy="152400"/>
          </a:xfrm>
          <a:prstGeom prst="rightArrow">
            <a:avLst>
              <a:gd fmla="val 50000" name="adj1"/>
              <a:gd fmla="val 94423"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5" name="Shape 345"/>
        <p:cNvGrpSpPr/>
        <p:nvPr/>
      </p:nvGrpSpPr>
      <p:grpSpPr>
        <a:xfrm>
          <a:off x="0" y="0"/>
          <a:ext cx="0" cy="0"/>
          <a:chOff x="0" y="0"/>
          <a:chExt cx="0" cy="0"/>
        </a:xfrm>
      </p:grpSpPr>
      <p:sp>
        <p:nvSpPr>
          <p:cNvPr id="346" name="Google Shape;346;g1dcbf47af9e_0_9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47" name="Google Shape;347;g1dcbf47af9e_0_9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48" name="Google Shape;348;g1dcbf47af9e_0_9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dcbf47af9e_0_9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50" name="Google Shape;350;g1dcbf47af9e_0_9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dcbf47af9e_0_9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g1dcbf47af9e_0_9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g1dcbf47af9e_0_94"/>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g1dcbf47af9e_0_94"/>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355" name="Google Shape;355;g1dcbf47af9e_0_94"/>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r>
              <a:rPr b="0" i="0" lang="en-US" sz="2100" u="none" cap="none" strike="noStrike">
                <a:solidFill>
                  <a:srgbClr val="000000"/>
                </a:solidFill>
                <a:latin typeface="Calibri"/>
                <a:ea typeface="Calibri"/>
                <a:cs typeface="Calibri"/>
                <a:sym typeface="Calibri"/>
              </a:rPr>
              <a:t>Cambiando solo el valor del producto (VP) verifique el precio final.</a:t>
            </a:r>
            <a:endParaRPr b="0" i="0" sz="2100" u="none" cap="none" strike="noStrike">
              <a:solidFill>
                <a:srgbClr val="000000"/>
              </a:solidFill>
              <a:latin typeface="Calibri"/>
              <a:ea typeface="Calibri"/>
              <a:cs typeface="Calibri"/>
              <a:sym typeface="Calibri"/>
            </a:endParaRPr>
          </a:p>
        </p:txBody>
      </p:sp>
      <p:graphicFrame>
        <p:nvGraphicFramePr>
          <p:cNvPr id="356" name="Google Shape;356;g1dcbf47af9e_0_94"/>
          <p:cNvGraphicFramePr/>
          <p:nvPr/>
        </p:nvGraphicFramePr>
        <p:xfrm>
          <a:off x="3193463" y="2786125"/>
          <a:ext cx="3000000" cy="3000000"/>
        </p:xfrm>
        <a:graphic>
          <a:graphicData uri="http://schemas.openxmlformats.org/drawingml/2006/table">
            <a:tbl>
              <a:tblPr>
                <a:noFill/>
                <a:tableStyleId>{F82540F8-6951-41FF-8858-5C3CCB67BF98}</a:tableStyleId>
              </a:tblPr>
              <a:tblGrid>
                <a:gridCol w="1451275"/>
                <a:gridCol w="1451275"/>
                <a:gridCol w="1451275"/>
                <a:gridCol w="1451275"/>
              </a:tblGrid>
              <a:tr h="381000">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Paso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Valor del Producto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Descuento</a:t>
                      </a:r>
                      <a:endParaRPr sz="17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IVA</a:t>
                      </a:r>
                      <a:endParaRPr sz="1700" u="none" cap="none" strike="noStrike">
                        <a:latin typeface="Courier New"/>
                        <a:ea typeface="Courier New"/>
                        <a:cs typeface="Courier New"/>
                        <a:sym typeface="Courier New"/>
                      </a:endParaRPr>
                    </a:p>
                  </a:txBody>
                  <a:tcPr marT="91425" marB="91425" marR="91425" marL="91425">
                    <a:solidFill>
                      <a:srgbClr val="D9D9D9"/>
                    </a:solidFill>
                  </a:tcPr>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10000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19</a:t>
                      </a:r>
                      <a:endParaRPr sz="17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2</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7000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19</a:t>
                      </a:r>
                      <a:endParaRPr sz="1700" u="none" cap="none" strike="noStrike">
                        <a:latin typeface="Courier New"/>
                        <a:ea typeface="Courier New"/>
                        <a:cs typeface="Courier New"/>
                        <a:sym typeface="Courier New"/>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8330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30</a:t>
                      </a:r>
                      <a:endParaRPr sz="17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ourier New"/>
                          <a:ea typeface="Courier New"/>
                          <a:cs typeface="Courier New"/>
                          <a:sym typeface="Courier New"/>
                        </a:rPr>
                        <a:t>19</a:t>
                      </a:r>
                      <a:endParaRPr sz="1700" u="none" cap="none" strike="noStrike">
                        <a:latin typeface="Courier New"/>
                        <a:ea typeface="Courier New"/>
                        <a:cs typeface="Courier New"/>
                        <a:sym typeface="Courier New"/>
                      </a:endParaRPr>
                    </a:p>
                  </a:txBody>
                  <a:tcPr marT="91425" marB="91425" marR="91425" marL="91425"/>
                </a:tc>
              </a:tr>
            </a:tbl>
          </a:graphicData>
        </a:graphic>
      </p:graphicFrame>
      <p:sp>
        <p:nvSpPr>
          <p:cNvPr id="357" name="Google Shape;357;g1dcbf47af9e_0_94"/>
          <p:cNvSpPr/>
          <p:nvPr/>
        </p:nvSpPr>
        <p:spPr>
          <a:xfrm rot="-5400000">
            <a:off x="5002500" y="5250450"/>
            <a:ext cx="734400" cy="194100"/>
          </a:xfrm>
          <a:prstGeom prst="rightArrow">
            <a:avLst>
              <a:gd fmla="val 50000" name="adj1"/>
              <a:gd fmla="val 82354" name="adj2"/>
            </a:avLst>
          </a:prstGeom>
          <a:solidFill>
            <a:srgbClr val="00AFAA"/>
          </a:solidFill>
          <a:ln cap="flat" cmpd="sng" w="9525">
            <a:solidFill>
              <a:srgbClr val="64CB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dcbf47af9e_0_94"/>
          <p:cNvSpPr/>
          <p:nvPr/>
        </p:nvSpPr>
        <p:spPr>
          <a:xfrm>
            <a:off x="4686300" y="4448500"/>
            <a:ext cx="1366800" cy="314400"/>
          </a:xfrm>
          <a:prstGeom prst="roundRect">
            <a:avLst>
              <a:gd fmla="val 16667" name="adj"/>
            </a:avLst>
          </a:prstGeom>
          <a:noFill/>
          <a:ln cap="flat" cmpd="sng" w="19050">
            <a:solidFill>
              <a:srgbClr val="64CB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dcbf47af9e_0_94"/>
          <p:cNvSpPr txBox="1"/>
          <p:nvPr/>
        </p:nvSpPr>
        <p:spPr>
          <a:xfrm>
            <a:off x="4607700" y="5805875"/>
            <a:ext cx="15240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Precio final</a:t>
            </a:r>
            <a:endParaRPr b="0" i="0" sz="1900" u="none" cap="none" strike="noStrike">
              <a:solidFill>
                <a:srgbClr val="000000"/>
              </a:solidFill>
              <a:latin typeface="Calibri"/>
              <a:ea typeface="Calibri"/>
              <a:cs typeface="Calibri"/>
              <a:sym typeface="Calibri"/>
            </a:endParaRPr>
          </a:p>
        </p:txBody>
      </p:sp>
      <p:sp>
        <p:nvSpPr>
          <p:cNvPr id="360" name="Google Shape;360;g1dcbf47af9e_0_94"/>
          <p:cNvSpPr txBox="1"/>
          <p:nvPr/>
        </p:nvSpPr>
        <p:spPr>
          <a:xfrm>
            <a:off x="9456775" y="4333500"/>
            <a:ext cx="22779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7000 * 0.19 = 1330 </a:t>
            </a:r>
            <a:endParaRPr b="0" i="0" sz="1900" u="none" cap="none" strike="noStrike">
              <a:solidFill>
                <a:srgbClr val="000000"/>
              </a:solidFill>
              <a:latin typeface="Cambria"/>
              <a:ea typeface="Cambria"/>
              <a:cs typeface="Cambria"/>
              <a:sym typeface="Cambria"/>
            </a:endParaRPr>
          </a:p>
        </p:txBody>
      </p:sp>
      <p:sp>
        <p:nvSpPr>
          <p:cNvPr id="361" name="Google Shape;361;g1dcbf47af9e_0_94"/>
          <p:cNvSpPr txBox="1"/>
          <p:nvPr/>
        </p:nvSpPr>
        <p:spPr>
          <a:xfrm>
            <a:off x="977744" y="4333500"/>
            <a:ext cx="9606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IVA</a:t>
            </a:r>
            <a:endParaRPr b="0" i="0" sz="1900" u="none" cap="none" strike="noStrike">
              <a:solidFill>
                <a:srgbClr val="000000"/>
              </a:solidFill>
              <a:latin typeface="Cambria"/>
              <a:ea typeface="Cambria"/>
              <a:cs typeface="Cambria"/>
              <a:sym typeface="Cambria"/>
            </a:endParaRPr>
          </a:p>
        </p:txBody>
      </p:sp>
      <p:sp>
        <p:nvSpPr>
          <p:cNvPr id="362" name="Google Shape;362;g1dcbf47af9e_0_94"/>
          <p:cNvSpPr/>
          <p:nvPr/>
        </p:nvSpPr>
        <p:spPr>
          <a:xfrm>
            <a:off x="2168688" y="4529500"/>
            <a:ext cx="537900" cy="152400"/>
          </a:xfrm>
          <a:prstGeom prst="rightArrow">
            <a:avLst>
              <a:gd fmla="val 50000" name="adj1"/>
              <a:gd fmla="val 94423"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g1dcbf47af9e_0_115"/>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68" name="Google Shape;368;g1dcbf47af9e_0_115"/>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69" name="Google Shape;369;g1dcbf47af9e_0_115"/>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dcbf47af9e_0_115"/>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71" name="Google Shape;371;g1dcbf47af9e_0_115"/>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dcbf47af9e_0_115"/>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g1dcbf47af9e_0_115"/>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g1dcbf47af9e_0_115"/>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2.</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Evaluar la siguiente expresión.</a:t>
            </a:r>
            <a:endParaRPr b="0" i="0" sz="2100" u="none" cap="none" strike="noStrike">
              <a:solidFill>
                <a:srgbClr val="000000"/>
              </a:solidFill>
              <a:latin typeface="Calibri"/>
              <a:ea typeface="Calibri"/>
              <a:cs typeface="Calibri"/>
              <a:sym typeface="Calibri"/>
            </a:endParaRPr>
          </a:p>
        </p:txBody>
      </p:sp>
      <p:sp>
        <p:nvSpPr>
          <p:cNvPr id="375" name="Google Shape;375;g1dcbf47af9e_0_115"/>
          <p:cNvSpPr txBox="1"/>
          <p:nvPr/>
        </p:nvSpPr>
        <p:spPr>
          <a:xfrm>
            <a:off x="2493800" y="2467200"/>
            <a:ext cx="6913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(true </a:t>
            </a:r>
            <a:r>
              <a:rPr b="1"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 false) </a:t>
            </a:r>
            <a:r>
              <a:rPr b="1" i="0" lang="en-US" sz="2200" u="none" cap="none" strike="noStrike">
                <a:solidFill>
                  <a:srgbClr val="000000"/>
                </a:solidFill>
                <a:latin typeface="Calibri"/>
                <a:ea typeface="Calibri"/>
                <a:cs typeface="Calibri"/>
                <a:sym typeface="Calibri"/>
              </a:rPr>
              <a:t>&amp;&amp;</a:t>
            </a:r>
            <a:r>
              <a:rPr b="0" i="0" lang="en-US" sz="2400" u="none" cap="none" strike="noStrike">
                <a:solidFill>
                  <a:srgbClr val="000000"/>
                </a:solidFill>
                <a:latin typeface="Courier New"/>
                <a:ea typeface="Courier New"/>
                <a:cs typeface="Courier New"/>
                <a:sym typeface="Courier New"/>
              </a:rPr>
              <a:t> </a:t>
            </a:r>
            <a:r>
              <a:rPr b="1"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(5 </a:t>
            </a:r>
            <a:r>
              <a:rPr b="1" i="0" lang="en-US" sz="2400" u="none" cap="none" strike="noStrike">
                <a:solidFill>
                  <a:srgbClr val="000000"/>
                </a:solidFill>
                <a:latin typeface="Courier New"/>
                <a:ea typeface="Courier New"/>
                <a:cs typeface="Courier New"/>
                <a:sym typeface="Courier New"/>
              </a:rPr>
              <a:t>&gt;</a:t>
            </a:r>
            <a:r>
              <a:rPr b="0" i="0" lang="en-US" sz="2400" u="none" cap="none" strike="noStrike">
                <a:solidFill>
                  <a:srgbClr val="000000"/>
                </a:solidFill>
                <a:latin typeface="Courier New"/>
                <a:ea typeface="Courier New"/>
                <a:cs typeface="Courier New"/>
                <a:sym typeface="Courier New"/>
              </a:rPr>
              <a:t> 2 </a:t>
            </a:r>
            <a:r>
              <a:rPr b="1"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 2)</a:t>
            </a:r>
            <a:endParaRPr b="0" i="0" sz="2400" u="none" cap="none" strike="noStrike">
              <a:solidFill>
                <a:srgbClr val="000000"/>
              </a:solidFill>
              <a:latin typeface="Courier New"/>
              <a:ea typeface="Courier New"/>
              <a:cs typeface="Courier New"/>
              <a:sym typeface="Courier New"/>
            </a:endParaRPr>
          </a:p>
        </p:txBody>
      </p:sp>
      <p:sp>
        <p:nvSpPr>
          <p:cNvPr id="376" name="Google Shape;376;g1dcbf47af9e_0_115"/>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g1dcbf47af9e_0_115"/>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1" name="Shape 381"/>
        <p:cNvGrpSpPr/>
        <p:nvPr/>
      </p:nvGrpSpPr>
      <p:grpSpPr>
        <a:xfrm>
          <a:off x="0" y="0"/>
          <a:ext cx="0" cy="0"/>
          <a:chOff x="0" y="0"/>
          <a:chExt cx="0" cy="0"/>
        </a:xfrm>
      </p:grpSpPr>
      <p:sp>
        <p:nvSpPr>
          <p:cNvPr id="382" name="Google Shape;382;g1b61bff978c_0_5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83" name="Google Shape;383;g1b61bff978c_0_5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84" name="Google Shape;384;g1b61bff978c_0_5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b61bff978c_0_5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386" name="Google Shape;386;g1b61bff978c_0_5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b61bff978c_0_5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g1b61bff978c_0_5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g1b61bff978c_0_53"/>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2.</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Evaluar la siguiente expresión.</a:t>
            </a:r>
            <a:endParaRPr b="0" i="0" sz="2100" u="none" cap="none" strike="noStrike">
              <a:solidFill>
                <a:srgbClr val="000000"/>
              </a:solidFill>
              <a:latin typeface="Calibri"/>
              <a:ea typeface="Calibri"/>
              <a:cs typeface="Calibri"/>
              <a:sym typeface="Calibri"/>
            </a:endParaRPr>
          </a:p>
        </p:txBody>
      </p:sp>
      <p:sp>
        <p:nvSpPr>
          <p:cNvPr id="390" name="Google Shape;390;g1b61bff978c_0_53"/>
          <p:cNvSpPr txBox="1"/>
          <p:nvPr/>
        </p:nvSpPr>
        <p:spPr>
          <a:xfrm>
            <a:off x="2493800" y="2467200"/>
            <a:ext cx="69135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(true </a:t>
            </a:r>
            <a:r>
              <a:rPr b="1"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 false) </a:t>
            </a:r>
            <a:r>
              <a:rPr b="1" i="0" lang="en-US" sz="2200" u="none" cap="none" strike="noStrike">
                <a:solidFill>
                  <a:srgbClr val="000000"/>
                </a:solidFill>
                <a:latin typeface="Calibri"/>
                <a:ea typeface="Calibri"/>
                <a:cs typeface="Calibri"/>
                <a:sym typeface="Calibri"/>
              </a:rPr>
              <a:t>&amp;&amp;</a:t>
            </a:r>
            <a:r>
              <a:rPr b="0" i="0" lang="en-US" sz="2400" u="none" cap="none" strike="noStrike">
                <a:solidFill>
                  <a:srgbClr val="000000"/>
                </a:solidFill>
                <a:latin typeface="Courier New"/>
                <a:ea typeface="Courier New"/>
                <a:cs typeface="Courier New"/>
                <a:sym typeface="Courier New"/>
              </a:rPr>
              <a:t> </a:t>
            </a:r>
            <a:r>
              <a:rPr b="1"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(5 </a:t>
            </a:r>
            <a:r>
              <a:rPr b="1" i="0" lang="en-US" sz="2400" u="none" cap="none" strike="noStrike">
                <a:solidFill>
                  <a:srgbClr val="000000"/>
                </a:solidFill>
                <a:latin typeface="Courier New"/>
                <a:ea typeface="Courier New"/>
                <a:cs typeface="Courier New"/>
                <a:sym typeface="Courier New"/>
              </a:rPr>
              <a:t>&gt;</a:t>
            </a:r>
            <a:r>
              <a:rPr b="0" i="0" lang="en-US" sz="2400" u="none" cap="none" strike="noStrike">
                <a:solidFill>
                  <a:srgbClr val="000000"/>
                </a:solidFill>
                <a:latin typeface="Courier New"/>
                <a:ea typeface="Courier New"/>
                <a:cs typeface="Courier New"/>
                <a:sym typeface="Courier New"/>
              </a:rPr>
              <a:t> 2 </a:t>
            </a:r>
            <a:r>
              <a:rPr b="1"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 2)</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 true </a:t>
            </a:r>
            <a:r>
              <a:rPr b="1" i="0" lang="en-US" sz="2200" u="none" cap="none" strike="noStrike">
                <a:solidFill>
                  <a:srgbClr val="000000"/>
                </a:solidFill>
                <a:latin typeface="Calibri"/>
                <a:ea typeface="Calibri"/>
                <a:cs typeface="Calibri"/>
                <a:sym typeface="Calibri"/>
              </a:rPr>
              <a:t>&amp;&amp;</a:t>
            </a:r>
            <a:r>
              <a:rPr b="1"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(5 </a:t>
            </a:r>
            <a:r>
              <a:rPr b="1" i="0" lang="en-US" sz="2400" u="none" cap="none" strike="noStrike">
                <a:solidFill>
                  <a:srgbClr val="000000"/>
                </a:solidFill>
                <a:latin typeface="Courier New"/>
                <a:ea typeface="Courier New"/>
                <a:cs typeface="Courier New"/>
                <a:sym typeface="Courier New"/>
              </a:rPr>
              <a:t>&gt;</a:t>
            </a:r>
            <a:r>
              <a:rPr b="0" i="0" lang="en-US" sz="2400" u="none" cap="none" strike="noStrike">
                <a:solidFill>
                  <a:srgbClr val="000000"/>
                </a:solidFill>
                <a:latin typeface="Courier New"/>
                <a:ea typeface="Courier New"/>
                <a:cs typeface="Courier New"/>
                <a:sym typeface="Courier New"/>
              </a:rPr>
              <a:t> 4)</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 true </a:t>
            </a:r>
            <a:r>
              <a:rPr b="1" i="0" lang="en-US" sz="2200" u="none" cap="none" strike="noStrike">
                <a:solidFill>
                  <a:srgbClr val="000000"/>
                </a:solidFill>
                <a:latin typeface="Calibri"/>
                <a:ea typeface="Calibri"/>
                <a:cs typeface="Calibri"/>
                <a:sym typeface="Calibri"/>
              </a:rPr>
              <a:t>&amp;&amp;</a:t>
            </a:r>
            <a:r>
              <a:rPr b="1"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(true)</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 true </a:t>
            </a:r>
            <a:r>
              <a:rPr b="1" i="0" lang="en-US" sz="2200" u="none" cap="none" strike="noStrike">
                <a:solidFill>
                  <a:srgbClr val="000000"/>
                </a:solidFill>
                <a:latin typeface="Calibri"/>
                <a:ea typeface="Calibri"/>
                <a:cs typeface="Calibri"/>
                <a:sym typeface="Calibri"/>
              </a:rPr>
              <a:t>&amp;&amp;</a:t>
            </a:r>
            <a:r>
              <a:rPr b="0" i="0" lang="en-US" sz="2400" u="none" cap="none" strike="noStrike">
                <a:solidFill>
                  <a:srgbClr val="000000"/>
                </a:solidFill>
                <a:latin typeface="Courier New"/>
                <a:ea typeface="Courier New"/>
                <a:cs typeface="Courier New"/>
                <a:sym typeface="Courier New"/>
              </a:rPr>
              <a:t> false</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457200" lvl="0" marL="13716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   ➔ false</a:t>
            </a:r>
            <a:endParaRPr b="0" i="0" sz="2400" u="none" cap="none" strike="noStrike">
              <a:solidFill>
                <a:srgbClr val="000000"/>
              </a:solidFill>
              <a:latin typeface="Courier New"/>
              <a:ea typeface="Courier New"/>
              <a:cs typeface="Courier New"/>
              <a:sym typeface="Courier New"/>
            </a:endParaRPr>
          </a:p>
        </p:txBody>
      </p:sp>
      <p:sp>
        <p:nvSpPr>
          <p:cNvPr id="391" name="Google Shape;391;g1b61bff978c_0_53"/>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g1b61bff978c_0_53"/>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g1dcbf47af9e_0_134"/>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98" name="Google Shape;398;g1dcbf47af9e_0_134"/>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399" name="Google Shape;399;g1dcbf47af9e_0_134"/>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dcbf47af9e_0_134"/>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01" name="Google Shape;401;g1dcbf47af9e_0_134"/>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dcbf47af9e_0_134"/>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g1dcbf47af9e_0_134"/>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g1dcbf47af9e_0_134"/>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3.</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Evaluar las siguientes expresiones y realizar prueba de escritorio.</a:t>
            </a:r>
            <a:endParaRPr b="0" i="0" sz="2100" u="none" cap="none" strike="noStrike">
              <a:solidFill>
                <a:srgbClr val="000000"/>
              </a:solidFill>
              <a:latin typeface="Calibri"/>
              <a:ea typeface="Calibri"/>
              <a:cs typeface="Calibri"/>
              <a:sym typeface="Calibri"/>
            </a:endParaRPr>
          </a:p>
        </p:txBody>
      </p:sp>
      <p:sp>
        <p:nvSpPr>
          <p:cNvPr id="405" name="Google Shape;405;g1dcbf47af9e_0_134"/>
          <p:cNvSpPr txBox="1"/>
          <p:nvPr/>
        </p:nvSpPr>
        <p:spPr>
          <a:xfrm>
            <a:off x="1496450" y="3520450"/>
            <a:ext cx="2825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ourier New"/>
                <a:ea typeface="Courier New"/>
                <a:cs typeface="Courier New"/>
                <a:sym typeface="Courier New"/>
              </a:rPr>
              <a:t>int </a:t>
            </a:r>
            <a:r>
              <a:rPr b="1" i="0" lang="en-US" sz="2100" u="none" cap="none" strike="noStrike">
                <a:solidFill>
                  <a:srgbClr val="000000"/>
                </a:solidFill>
                <a:latin typeface="Courier New"/>
                <a:ea typeface="Courier New"/>
                <a:cs typeface="Courier New"/>
                <a:sym typeface="Courier New"/>
              </a:rPr>
              <a:t>A</a:t>
            </a:r>
            <a:r>
              <a:rPr b="0" i="0" lang="en-US" sz="2100" u="none" cap="none" strike="noStrike">
                <a:solidFill>
                  <a:srgbClr val="000000"/>
                </a:solidFill>
                <a:latin typeface="Courier New"/>
                <a:ea typeface="Courier New"/>
                <a:cs typeface="Courier New"/>
                <a:sym typeface="Courier New"/>
              </a:rPr>
              <a:t>, </a:t>
            </a:r>
            <a:r>
              <a:rPr b="1" i="0" lang="en-US" sz="2100" u="none" cap="none" strike="noStrike">
                <a:solidFill>
                  <a:srgbClr val="000000"/>
                </a:solidFill>
                <a:latin typeface="Courier New"/>
                <a:ea typeface="Courier New"/>
                <a:cs typeface="Courier New"/>
                <a:sym typeface="Courier New"/>
              </a:rPr>
              <a:t>B</a:t>
            </a:r>
            <a:r>
              <a:rPr b="0" i="0" lang="en-US" sz="2100" u="none" cap="none" strike="noStrike">
                <a:solidFill>
                  <a:srgbClr val="000000"/>
                </a:solidFill>
                <a:latin typeface="Courier New"/>
                <a:ea typeface="Courier New"/>
                <a:cs typeface="Courier New"/>
                <a:sym typeface="Courier New"/>
              </a:rPr>
              <a:t>, </a:t>
            </a:r>
            <a:r>
              <a:rPr b="1" i="0" lang="en-US" sz="2100" u="none" cap="none" strike="noStrike">
                <a:solidFill>
                  <a:srgbClr val="000000"/>
                </a:solidFill>
                <a:latin typeface="Courier New"/>
                <a:ea typeface="Courier New"/>
                <a:cs typeface="Courier New"/>
                <a:sym typeface="Courier New"/>
              </a:rPr>
              <a:t>C</a:t>
            </a:r>
            <a:endParaRPr b="1" i="0" sz="2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ourier New"/>
                <a:ea typeface="Courier New"/>
                <a:cs typeface="Courier New"/>
                <a:sym typeface="Courier New"/>
              </a:rPr>
              <a:t>boolean </a:t>
            </a:r>
            <a:r>
              <a:rPr b="1" i="0" lang="en-US" sz="2100" u="none" cap="none" strike="noStrike">
                <a:solidFill>
                  <a:srgbClr val="000000"/>
                </a:solidFill>
                <a:latin typeface="Courier New"/>
                <a:ea typeface="Courier New"/>
                <a:cs typeface="Courier New"/>
                <a:sym typeface="Courier New"/>
              </a:rPr>
              <a:t>D</a:t>
            </a:r>
            <a:r>
              <a:rPr b="0" i="0" lang="en-US" sz="2100" u="none" cap="none" strike="noStrike">
                <a:solidFill>
                  <a:srgbClr val="000000"/>
                </a:solidFill>
                <a:latin typeface="Courier New"/>
                <a:ea typeface="Courier New"/>
                <a:cs typeface="Courier New"/>
                <a:sym typeface="Courier New"/>
              </a:rPr>
              <a:t>,</a:t>
            </a:r>
            <a:r>
              <a:rPr b="0" i="0" lang="en-US" sz="2100" u="none" cap="none" strike="noStrike">
                <a:solidFill>
                  <a:schemeClr val="dk1"/>
                </a:solidFill>
                <a:latin typeface="Courier New"/>
                <a:ea typeface="Courier New"/>
                <a:cs typeface="Courier New"/>
                <a:sym typeface="Courier New"/>
              </a:rPr>
              <a:t> </a:t>
            </a:r>
            <a:r>
              <a:rPr b="1" i="0" lang="en-US" sz="2100" u="none" cap="none" strike="noStrike">
                <a:solidFill>
                  <a:srgbClr val="000000"/>
                </a:solidFill>
                <a:latin typeface="Courier New"/>
                <a:ea typeface="Courier New"/>
                <a:cs typeface="Courier New"/>
                <a:sym typeface="Courier New"/>
              </a:rPr>
              <a:t>E</a:t>
            </a:r>
            <a:r>
              <a:rPr b="0" i="0" lang="en-US" sz="2100" u="none" cap="none" strike="noStrike">
                <a:solidFill>
                  <a:srgbClr val="000000"/>
                </a:solidFill>
                <a:latin typeface="Courier New"/>
                <a:ea typeface="Courier New"/>
                <a:cs typeface="Courier New"/>
                <a:sym typeface="Courier New"/>
              </a:rPr>
              <a:t>,</a:t>
            </a:r>
            <a:r>
              <a:rPr b="0" i="0" lang="en-US" sz="2100" u="none" cap="none" strike="noStrike">
                <a:solidFill>
                  <a:schemeClr val="dk1"/>
                </a:solidFill>
                <a:latin typeface="Courier New"/>
                <a:ea typeface="Courier New"/>
                <a:cs typeface="Courier New"/>
                <a:sym typeface="Courier New"/>
              </a:rPr>
              <a:t> </a:t>
            </a:r>
            <a:r>
              <a:rPr b="1" i="0" lang="en-US" sz="2100" u="none" cap="none" strike="noStrike">
                <a:solidFill>
                  <a:srgbClr val="000000"/>
                </a:solidFill>
                <a:latin typeface="Courier New"/>
                <a:ea typeface="Courier New"/>
                <a:cs typeface="Courier New"/>
                <a:sym typeface="Courier New"/>
              </a:rPr>
              <a:t>F</a:t>
            </a:r>
            <a:endParaRPr b="1" i="0" sz="2100" u="none" cap="none" strike="noStrike">
              <a:solidFill>
                <a:srgbClr val="000000"/>
              </a:solidFill>
              <a:latin typeface="Courier New"/>
              <a:ea typeface="Courier New"/>
              <a:cs typeface="Courier New"/>
              <a:sym typeface="Courier New"/>
            </a:endParaRPr>
          </a:p>
        </p:txBody>
      </p:sp>
      <p:sp>
        <p:nvSpPr>
          <p:cNvPr id="406" name="Google Shape;406;g1dcbf47af9e_0_134"/>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g1dcbf47af9e_0_134"/>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408" name="Google Shape;408;g1dcbf47af9e_0_134"/>
          <p:cNvSpPr txBox="1"/>
          <p:nvPr/>
        </p:nvSpPr>
        <p:spPr>
          <a:xfrm>
            <a:off x="4710075" y="2713125"/>
            <a:ext cx="56946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3)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B =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3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A;</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C = 5 </a:t>
            </a:r>
            <a:r>
              <a:rPr b="1" i="0" lang="en-US" sz="2500" u="none" cap="none" strike="noStrike">
                <a:solidFill>
                  <a:srgbClr val="000000"/>
                </a:solidFill>
                <a:latin typeface="Calibri"/>
                <a:ea typeface="Calibri"/>
                <a:cs typeface="Calibri"/>
                <a:sym typeface="Calibri"/>
              </a:rPr>
              <a:t>%</a:t>
            </a:r>
            <a:r>
              <a:rPr b="0" i="0" lang="en-US" sz="2500" u="none" cap="none" strike="noStrike">
                <a:solidFill>
                  <a:srgbClr val="000000"/>
                </a:solidFill>
                <a:latin typeface="Courier New"/>
                <a:ea typeface="Courier New"/>
                <a:cs typeface="Courier New"/>
                <a:sym typeface="Courier New"/>
              </a:rPr>
              <a:t> 7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11 </a:t>
            </a:r>
            <a:r>
              <a:rPr b="1" i="0" lang="en-US" sz="2500" u="none" cap="none" strike="noStrike">
                <a:solidFill>
                  <a:srgbClr val="000000"/>
                </a:solidFill>
                <a:latin typeface="Calibri"/>
                <a:ea typeface="Calibri"/>
                <a:cs typeface="Calibri"/>
                <a:sym typeface="Calibri"/>
              </a:rPr>
              <a:t>%</a:t>
            </a:r>
            <a:r>
              <a:rPr b="0" i="0" lang="en-US" sz="2500" u="none" cap="none" strike="noStrike">
                <a:solidFill>
                  <a:srgbClr val="000000"/>
                </a:solidFill>
                <a:latin typeface="Courier New"/>
                <a:ea typeface="Courier New"/>
                <a:cs typeface="Courier New"/>
                <a:sym typeface="Courier New"/>
              </a:rPr>
              <a:t> 7;</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B = B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C;</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500" u="none" cap="none" strike="noStrike">
                <a:solidFill>
                  <a:srgbClr val="000000"/>
                </a:solidFill>
                <a:latin typeface="Courier New"/>
                <a:ea typeface="Courier New"/>
                <a:cs typeface="Courier New"/>
                <a:sym typeface="Courier New"/>
              </a:rPr>
              <a:t>D = (A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B);</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500" u="none" cap="none" strike="noStrike">
                <a:solidFill>
                  <a:srgbClr val="000000"/>
                </a:solidFill>
                <a:latin typeface="Courier New"/>
                <a:ea typeface="Courier New"/>
                <a:cs typeface="Courier New"/>
                <a:sym typeface="Courier New"/>
              </a:rPr>
              <a:t>E = (A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3 </a:t>
            </a:r>
            <a:r>
              <a:rPr b="1" i="0" lang="en-US" sz="2500" u="none" cap="none" strike="noStrike">
                <a:solidFill>
                  <a:srgbClr val="000000"/>
                </a:solidFill>
                <a:latin typeface="Courier New"/>
                <a:ea typeface="Courier New"/>
                <a:cs typeface="Courier New"/>
                <a:sym typeface="Courier New"/>
              </a:rPr>
              <a:t>&gt;</a:t>
            </a:r>
            <a:r>
              <a:rPr b="0" i="0" lang="en-US" sz="2500" u="none" cap="none" strike="noStrike">
                <a:solidFill>
                  <a:srgbClr val="000000"/>
                </a:solidFill>
                <a:latin typeface="Courier New"/>
                <a:ea typeface="Courier New"/>
                <a:cs typeface="Courier New"/>
                <a:sym typeface="Courier New"/>
              </a:rPr>
              <a:t> C);</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F = D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(E </a:t>
            </a:r>
            <a:r>
              <a:rPr b="1" i="0" lang="en-US" sz="2300" u="none" cap="none" strike="noStrike">
                <a:solidFill>
                  <a:srgbClr val="000000"/>
                </a:solidFill>
                <a:latin typeface="Calibri"/>
                <a:ea typeface="Calibri"/>
                <a:cs typeface="Calibri"/>
                <a:sym typeface="Calibri"/>
              </a:rPr>
              <a:t>&amp;&amp;</a:t>
            </a:r>
            <a:r>
              <a:rPr b="1" i="0" lang="en-US" sz="2500" u="none" cap="none" strike="noStrike">
                <a:solidFill>
                  <a:srgbClr val="000000"/>
                </a:solidFill>
                <a:latin typeface="Courier New"/>
                <a:ea typeface="Courier New"/>
                <a:cs typeface="Courier New"/>
                <a:sym typeface="Courier New"/>
              </a:rPr>
              <a:t> !</a:t>
            </a:r>
            <a:r>
              <a:rPr b="0" i="0" lang="en-US" sz="2500" u="none" cap="none" strike="noStrike">
                <a:solidFill>
                  <a:srgbClr val="000000"/>
                </a:solidFill>
                <a:latin typeface="Courier New"/>
                <a:ea typeface="Courier New"/>
                <a:cs typeface="Courier New"/>
                <a:sym typeface="Courier New"/>
              </a:rPr>
              <a:t>D);</a:t>
            </a:r>
            <a:endParaRPr b="0" i="0" sz="25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2" name="Shape 412"/>
        <p:cNvGrpSpPr/>
        <p:nvPr/>
      </p:nvGrpSpPr>
      <p:grpSpPr>
        <a:xfrm>
          <a:off x="0" y="0"/>
          <a:ext cx="0" cy="0"/>
          <a:chOff x="0" y="0"/>
          <a:chExt cx="0" cy="0"/>
        </a:xfrm>
      </p:grpSpPr>
      <p:sp>
        <p:nvSpPr>
          <p:cNvPr id="413" name="Google Shape;413;g1dccd8045cf_0_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4" name="Google Shape;414;g1dccd8045cf_0_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15" name="Google Shape;415;g1dccd8045cf_0_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dccd8045cf_0_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17" name="Google Shape;417;g1dccd8045cf_0_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1dccd8045cf_0_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9" name="Google Shape;419;g1dccd8045cf_0_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0" name="Google Shape;420;g1dccd8045cf_0_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g1dccd8045cf_0_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422" name="Google Shape;422;g1dccd8045cf_0_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sp>
        <p:nvSpPr>
          <p:cNvPr id="423" name="Google Shape;423;g1dccd8045cf_0_1"/>
          <p:cNvSpPr txBox="1"/>
          <p:nvPr/>
        </p:nvSpPr>
        <p:spPr>
          <a:xfrm>
            <a:off x="911775" y="2852863"/>
            <a:ext cx="56946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3)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1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1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p:txBody>
      </p:sp>
      <p:graphicFrame>
        <p:nvGraphicFramePr>
          <p:cNvPr id="424" name="Google Shape;424;g1dccd8045cf_0_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g1dcbf47af9e_0_15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30" name="Google Shape;430;g1dcbf47af9e_0_15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31" name="Google Shape;431;g1dcbf47af9e_0_15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dcbf47af9e_0_15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33" name="Google Shape;433;g1dcbf47af9e_0_15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dcbf47af9e_0_15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5" name="Google Shape;435;g1dcbf47af9e_0_15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6" name="Google Shape;436;g1dcbf47af9e_0_152"/>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g1dcbf47af9e_0_152"/>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438" name="Google Shape;438;g1dcbf47af9e_0_152"/>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439" name="Google Shape;439;g1dcbf47af9e_0_152"/>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16</a:t>
                      </a:r>
                      <a:endParaRPr b="1" sz="1800" u="none" cap="none" strike="noStrike">
                        <a:solidFill>
                          <a:srgbClr val="E50B0B"/>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440" name="Google Shape;440;g1dcbf47af9e_0_152"/>
          <p:cNvSpPr txBox="1"/>
          <p:nvPr/>
        </p:nvSpPr>
        <p:spPr>
          <a:xfrm>
            <a:off x="911775" y="2852863"/>
            <a:ext cx="56946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3)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1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ourier New"/>
                <a:ea typeface="Courier New"/>
                <a:cs typeface="Courier New"/>
                <a:sym typeface="Courier New"/>
              </a:rPr>
              <a:t>A = 4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1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 </a:t>
            </a:r>
            <a:r>
              <a:rPr b="1" i="0" lang="en-US" sz="2500" u="none" cap="none" strike="noStrike">
                <a:solidFill>
                  <a:srgbClr val="000000"/>
                </a:solidFill>
                <a:latin typeface="Courier New"/>
                <a:ea typeface="Courier New"/>
                <a:cs typeface="Courier New"/>
                <a:sym typeface="Courier New"/>
              </a:rPr>
              <a:t>*</a:t>
            </a:r>
            <a:r>
              <a:rPr b="0" i="0" lang="en-US" sz="2500" u="none" cap="none" strike="noStrike">
                <a:solidFill>
                  <a:srgbClr val="000000"/>
                </a:solidFill>
                <a:latin typeface="Courier New"/>
                <a:ea typeface="Courier New"/>
                <a:cs typeface="Courier New"/>
                <a:sym typeface="Courier New"/>
              </a:rPr>
              <a:t> 2;</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A = 16;</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2"/>
          <p:cNvSpPr/>
          <p:nvPr/>
        </p:nvSpPr>
        <p:spPr>
          <a:xfrm>
            <a:off x="4665662" y="5935662"/>
            <a:ext cx="7526655" cy="922338"/>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2"/>
          <p:cNvSpPr/>
          <p:nvPr/>
        </p:nvSpPr>
        <p:spPr>
          <a:xfrm>
            <a:off x="4854090" y="6107437"/>
            <a:ext cx="386080" cy="384175"/>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2"/>
          <p:cNvSpPr txBox="1"/>
          <p:nvPr>
            <p:ph type="title"/>
          </p:nvPr>
        </p:nvSpPr>
        <p:spPr>
          <a:xfrm>
            <a:off x="583625" y="1257461"/>
            <a:ext cx="11082000" cy="936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US" sz="6000">
                <a:extLst>
                  <a:ext uri="http://customooxmlschemas.google.com/">
                    <go:slidesCustomData xmlns:go="http://customooxmlschemas.google.com/" textRoundtripDataId="0"/>
                  </a:ext>
                </a:extLst>
              </a:rPr>
              <a:t>Programación I - Clase 4</a:t>
            </a:r>
            <a:endParaRPr sz="6000"/>
          </a:p>
        </p:txBody>
      </p:sp>
      <p:sp>
        <p:nvSpPr>
          <p:cNvPr id="167" name="Google Shape;167;p2"/>
          <p:cNvSpPr txBox="1"/>
          <p:nvPr/>
        </p:nvSpPr>
        <p:spPr>
          <a:xfrm>
            <a:off x="952325" y="2758875"/>
            <a:ext cx="10344600" cy="2206200"/>
          </a:xfrm>
          <a:prstGeom prst="rect">
            <a:avLst/>
          </a:prstGeom>
          <a:noFill/>
          <a:ln>
            <a:noFill/>
          </a:ln>
        </p:spPr>
        <p:txBody>
          <a:bodyPr anchorCtr="0" anchor="t" bIns="0" lIns="0" spcFirstLastPara="1" rIns="0" wrap="square" tIns="13950">
            <a:spAutoFit/>
          </a:bodyPr>
          <a:lstStyle/>
          <a:p>
            <a:pPr indent="0" lvl="0" marL="12700" marR="0" rtl="0" algn="ctr">
              <a:lnSpc>
                <a:spcPct val="102222"/>
              </a:lnSpc>
              <a:spcBef>
                <a:spcPts val="0"/>
              </a:spcBef>
              <a:spcAft>
                <a:spcPts val="0"/>
              </a:spcAft>
              <a:buClr>
                <a:srgbClr val="000000"/>
              </a:buClr>
              <a:buSzPts val="2700"/>
              <a:buFont typeface="Arial"/>
              <a:buNone/>
            </a:pPr>
            <a:r>
              <a:rPr b="1" i="0" lang="en-US" sz="2700" u="none" cap="none" strike="noStrike">
                <a:solidFill>
                  <a:schemeClr val="dk1"/>
                </a:solidFill>
                <a:latin typeface="Trebuchet MS"/>
                <a:ea typeface="Trebuchet MS"/>
                <a:cs typeface="Trebuchet MS"/>
                <a:sym typeface="Trebuchet MS"/>
              </a:rPr>
              <a:t>Reinel Tabares Soto</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ctr">
              <a:lnSpc>
                <a:spcPct val="8425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ctr">
              <a:lnSpc>
                <a:spcPct val="84259"/>
              </a:lnSpc>
              <a:spcBef>
                <a:spcPts val="0"/>
              </a:spcBef>
              <a:spcAft>
                <a:spcPts val="0"/>
              </a:spcAft>
              <a:buClr>
                <a:srgbClr val="000000"/>
              </a:buClr>
              <a:buSzPts val="2700"/>
              <a:buFont typeface="Arial"/>
              <a:buNone/>
            </a:pPr>
            <a:r>
              <a:rPr b="0" i="0" lang="en-US" sz="2700" u="none" cap="none" strike="noStrike">
                <a:solidFill>
                  <a:schemeClr val="dk1"/>
                </a:solidFill>
                <a:latin typeface="Trebuchet MS"/>
                <a:ea typeface="Trebuchet MS"/>
                <a:cs typeface="Trebuchet MS"/>
                <a:sym typeface="Trebuchet MS"/>
              </a:rPr>
              <a:t>Universidad de Caldas</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0" rtl="0" algn="ctr">
              <a:lnSpc>
                <a:spcPct val="84259"/>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5080" rtl="0" algn="ctr">
              <a:lnSpc>
                <a:spcPct val="70300"/>
              </a:lnSpc>
              <a:spcBef>
                <a:spcPts val="480"/>
              </a:spcBef>
              <a:spcAft>
                <a:spcPts val="0"/>
              </a:spcAft>
              <a:buClr>
                <a:schemeClr val="dk1"/>
              </a:buClr>
              <a:buSzPts val="1100"/>
              <a:buFont typeface="Arial"/>
              <a:buNone/>
            </a:pPr>
            <a:r>
              <a:rPr b="0" i="0" lang="en-US" sz="2700" u="none" cap="none" strike="noStrike">
                <a:solidFill>
                  <a:schemeClr val="dk1"/>
                </a:solidFill>
                <a:latin typeface="Trebuchet MS"/>
                <a:ea typeface="Trebuchet MS"/>
                <a:cs typeface="Trebuchet MS"/>
                <a:sym typeface="Trebuchet MS"/>
              </a:rPr>
              <a:t>reinel.tabares@ucaldas.edu.co</a:t>
            </a:r>
            <a:endParaRPr b="0" i="0" sz="2700" u="none" cap="none" strike="noStrike">
              <a:solidFill>
                <a:schemeClr val="dk1"/>
              </a:solidFill>
              <a:latin typeface="Trebuchet MS"/>
              <a:ea typeface="Trebuchet MS"/>
              <a:cs typeface="Trebuchet MS"/>
              <a:sym typeface="Trebuchet MS"/>
            </a:endParaRPr>
          </a:p>
        </p:txBody>
      </p:sp>
      <p:pic>
        <p:nvPicPr>
          <p:cNvPr id="168" name="Google Shape;168;p2"/>
          <p:cNvPicPr preferRelativeResize="0"/>
          <p:nvPr/>
        </p:nvPicPr>
        <p:blipFill rotWithShape="1">
          <a:blip r:embed="rId3">
            <a:alphaModFix/>
          </a:blip>
          <a:srcRect b="17578" l="0" r="0" t="17296"/>
          <a:stretch/>
        </p:blipFill>
        <p:spPr>
          <a:xfrm>
            <a:off x="115000" y="205850"/>
            <a:ext cx="2825825" cy="1051600"/>
          </a:xfrm>
          <a:prstGeom prst="rect">
            <a:avLst/>
          </a:prstGeom>
          <a:noFill/>
          <a:ln>
            <a:noFill/>
          </a:ln>
        </p:spPr>
      </p:pic>
      <p:sp>
        <p:nvSpPr>
          <p:cNvPr id="169" name="Google Shape;169;p2"/>
          <p:cNvSpPr txBox="1"/>
          <p:nvPr/>
        </p:nvSpPr>
        <p:spPr>
          <a:xfrm>
            <a:off x="3027375" y="393100"/>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70" name="Google Shape;170;p2"/>
          <p:cNvSpPr/>
          <p:nvPr/>
        </p:nvSpPr>
        <p:spPr>
          <a:xfrm>
            <a:off x="2922675" y="493475"/>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4" name="Shape 444"/>
        <p:cNvGrpSpPr/>
        <p:nvPr/>
      </p:nvGrpSpPr>
      <p:grpSpPr>
        <a:xfrm>
          <a:off x="0" y="0"/>
          <a:ext cx="0" cy="0"/>
          <a:chOff x="0" y="0"/>
          <a:chExt cx="0" cy="0"/>
        </a:xfrm>
      </p:grpSpPr>
      <p:sp>
        <p:nvSpPr>
          <p:cNvPr id="445" name="Google Shape;445;g1dccd8045cf_0_1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46" name="Google Shape;446;g1dccd8045cf_0_1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47" name="Google Shape;447;g1dccd8045cf_0_1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dccd8045cf_0_1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49" name="Google Shape;449;g1dccd8045cf_0_1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dccd8045cf_0_1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1" name="Google Shape;451;g1dccd8045cf_0_1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2" name="Google Shape;452;g1dccd8045cf_0_16"/>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3" name="Google Shape;453;g1dccd8045cf_0_16"/>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454" name="Google Shape;454;g1dccd8045cf_0_16"/>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a:t>
            </a:r>
            <a:endParaRPr b="0" i="0" sz="2100" u="none" cap="none" strike="noStrike">
              <a:solidFill>
                <a:srgbClr val="000000"/>
              </a:solidFill>
              <a:latin typeface="Calibri"/>
              <a:ea typeface="Calibri"/>
              <a:cs typeface="Calibri"/>
              <a:sym typeface="Calibri"/>
            </a:endParaRPr>
          </a:p>
        </p:txBody>
      </p:sp>
      <p:graphicFrame>
        <p:nvGraphicFramePr>
          <p:cNvPr id="455" name="Google Shape;455;g1dccd8045cf_0_16"/>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456" name="Google Shape;456;g1dccd8045cf_0_16"/>
          <p:cNvSpPr txBox="1"/>
          <p:nvPr/>
        </p:nvSpPr>
        <p:spPr>
          <a:xfrm>
            <a:off x="911775" y="2535388"/>
            <a:ext cx="56946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A;</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16;</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16;</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-6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16;</a:t>
            </a:r>
            <a:endParaRPr b="0" i="0" sz="2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0" name="Shape 460"/>
        <p:cNvGrpSpPr/>
        <p:nvPr/>
      </p:nvGrpSpPr>
      <p:grpSpPr>
        <a:xfrm>
          <a:off x="0" y="0"/>
          <a:ext cx="0" cy="0"/>
          <a:chOff x="0" y="0"/>
          <a:chExt cx="0" cy="0"/>
        </a:xfrm>
      </p:grpSpPr>
      <p:sp>
        <p:nvSpPr>
          <p:cNvPr id="461" name="Google Shape;461;g1dccd8045cf_0_3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62" name="Google Shape;462;g1dccd8045cf_0_3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63" name="Google Shape;463;g1dccd8045cf_0_3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dccd8045cf_0_3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65" name="Google Shape;465;g1dccd8045cf_0_3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dccd8045cf_0_3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g1dccd8045cf_0_3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g1dccd8045cf_0_3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g1dccd8045cf_0_3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470" name="Google Shape;470;g1dccd8045cf_0_3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471" name="Google Shape;471;g1dccd8045cf_0_3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10</a:t>
                      </a:r>
                      <a:endParaRPr b="1" sz="1800" u="none" cap="none" strike="noStrike">
                        <a:solidFill>
                          <a:srgbClr val="E50B0B"/>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472" name="Google Shape;472;g1dccd8045cf_0_31"/>
          <p:cNvSpPr txBox="1"/>
          <p:nvPr/>
        </p:nvSpPr>
        <p:spPr>
          <a:xfrm>
            <a:off x="911775" y="2535388"/>
            <a:ext cx="56946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A;</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16;</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16;</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-6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16;</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B = 10;</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6" name="Shape 476"/>
        <p:cNvGrpSpPr/>
        <p:nvPr/>
      </p:nvGrpSpPr>
      <p:grpSpPr>
        <a:xfrm>
          <a:off x="0" y="0"/>
          <a:ext cx="0" cy="0"/>
          <a:chOff x="0" y="0"/>
          <a:chExt cx="0" cy="0"/>
        </a:xfrm>
      </p:grpSpPr>
      <p:sp>
        <p:nvSpPr>
          <p:cNvPr id="477" name="Google Shape;477;g208c4d8577a_1_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78" name="Google Shape;478;g208c4d8577a_1_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79" name="Google Shape;479;g208c4d8577a_1_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08c4d8577a_1_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81" name="Google Shape;481;g208c4d8577a_1_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208c4d8577a_1_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3" name="Google Shape;483;g208c4d8577a_1_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4" name="Google Shape;484;g208c4d8577a_1_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g208c4d8577a_1_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486" name="Google Shape;486;g208c4d8577a_1_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a:t>
            </a:r>
            <a:endParaRPr b="0" i="0" sz="2100" u="none" cap="none" strike="noStrike">
              <a:solidFill>
                <a:srgbClr val="000000"/>
              </a:solidFill>
              <a:latin typeface="Calibri"/>
              <a:ea typeface="Calibri"/>
              <a:cs typeface="Calibri"/>
              <a:sym typeface="Calibri"/>
            </a:endParaRPr>
          </a:p>
        </p:txBody>
      </p:sp>
      <p:graphicFrame>
        <p:nvGraphicFramePr>
          <p:cNvPr id="487" name="Google Shape;487;g208c4d8577a_1_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488" name="Google Shape;488;g208c4d8577a_1_1"/>
          <p:cNvSpPr txBox="1"/>
          <p:nvPr/>
        </p:nvSpPr>
        <p:spPr>
          <a:xfrm>
            <a:off x="911775" y="2535388"/>
            <a:ext cx="56946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C = 5 </a:t>
            </a:r>
            <a:r>
              <a:rPr b="1" i="0" lang="en-US" sz="2500" u="none" cap="none" strike="noStrike">
                <a:solidFill>
                  <a:schemeClr val="dk1"/>
                </a:solidFill>
                <a:latin typeface="Calibri"/>
                <a:ea typeface="Calibri"/>
                <a:cs typeface="Calibri"/>
                <a:sym typeface="Calibri"/>
              </a:rPr>
              <a:t>%</a:t>
            </a:r>
            <a:r>
              <a:rPr b="0" i="0" lang="en-US" sz="2500" u="none" cap="none" strike="noStrike">
                <a:solidFill>
                  <a:schemeClr val="dk1"/>
                </a:solidFill>
                <a:latin typeface="Courier New"/>
                <a:ea typeface="Courier New"/>
                <a:cs typeface="Courier New"/>
                <a:sym typeface="Courier New"/>
              </a:rPr>
              <a:t> 7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4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11 </a:t>
            </a:r>
            <a:r>
              <a:rPr b="1" i="0" lang="en-US" sz="2500" u="none" cap="none" strike="noStrike">
                <a:solidFill>
                  <a:schemeClr val="dk1"/>
                </a:solidFill>
                <a:latin typeface="Calibri"/>
                <a:ea typeface="Calibri"/>
                <a:cs typeface="Calibri"/>
                <a:sym typeface="Calibri"/>
              </a:rPr>
              <a:t>%</a:t>
            </a:r>
            <a:r>
              <a:rPr b="0" i="0" lang="en-US" sz="2500" u="none" cap="none" strike="noStrike">
                <a:solidFill>
                  <a:schemeClr val="dk1"/>
                </a:solidFill>
                <a:latin typeface="Courier New"/>
                <a:ea typeface="Courier New"/>
                <a:cs typeface="Courier New"/>
                <a:sym typeface="Courier New"/>
              </a:rPr>
              <a:t> 7;</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C = 5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4;</a:t>
            </a:r>
            <a:endParaRPr b="0" i="0" sz="2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g1dccd8045cf_0_4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94" name="Google Shape;494;g1dccd8045cf_0_4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495" name="Google Shape;495;g1dccd8045cf_0_4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1dccd8045cf_0_4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497" name="Google Shape;497;g1dccd8045cf_0_4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1dccd8045cf_0_4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g1dccd8045cf_0_4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g1dccd8045cf_0_46"/>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g1dccd8045cf_0_46"/>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02" name="Google Shape;502;g1dccd8045cf_0_46"/>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503" name="Google Shape;503;g1dccd8045cf_0_46"/>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3</a:t>
                      </a:r>
                      <a:endParaRPr b="1" sz="1800" u="none" cap="none" strike="noStrike">
                        <a:solidFill>
                          <a:srgbClr val="E50B0B"/>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504" name="Google Shape;504;g1dccd8045cf_0_46"/>
          <p:cNvSpPr txBox="1"/>
          <p:nvPr/>
        </p:nvSpPr>
        <p:spPr>
          <a:xfrm>
            <a:off x="911775" y="2682088"/>
            <a:ext cx="56946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C = 5 </a:t>
            </a:r>
            <a:r>
              <a:rPr b="1" i="0" lang="en-US" sz="2500" u="none" cap="none" strike="noStrike">
                <a:solidFill>
                  <a:schemeClr val="dk1"/>
                </a:solidFill>
                <a:latin typeface="Calibri"/>
                <a:ea typeface="Calibri"/>
                <a:cs typeface="Calibri"/>
                <a:sym typeface="Calibri"/>
              </a:rPr>
              <a:t>%</a:t>
            </a:r>
            <a:r>
              <a:rPr b="0" i="0" lang="en-US" sz="2500" u="none" cap="none" strike="noStrike">
                <a:solidFill>
                  <a:schemeClr val="dk1"/>
                </a:solidFill>
                <a:latin typeface="Courier New"/>
                <a:ea typeface="Courier New"/>
                <a:cs typeface="Courier New"/>
                <a:sym typeface="Courier New"/>
              </a:rPr>
              <a:t> 7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4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11 </a:t>
            </a:r>
            <a:r>
              <a:rPr b="1" i="0" lang="en-US" sz="2500" u="none" cap="none" strike="noStrike">
                <a:solidFill>
                  <a:schemeClr val="dk1"/>
                </a:solidFill>
                <a:latin typeface="Calibri"/>
                <a:ea typeface="Calibri"/>
                <a:cs typeface="Calibri"/>
                <a:sym typeface="Calibri"/>
              </a:rPr>
              <a:t>%</a:t>
            </a:r>
            <a:r>
              <a:rPr b="0" i="0" lang="en-US" sz="2500" u="none" cap="none" strike="noStrike">
                <a:solidFill>
                  <a:schemeClr val="dk1"/>
                </a:solidFill>
                <a:latin typeface="Courier New"/>
                <a:ea typeface="Courier New"/>
                <a:cs typeface="Courier New"/>
                <a:sym typeface="Courier New"/>
              </a:rPr>
              <a:t> 7;</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C = 5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2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4;</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C = 3;</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8" name="Shape 508"/>
        <p:cNvGrpSpPr/>
        <p:nvPr/>
      </p:nvGrpSpPr>
      <p:grpSpPr>
        <a:xfrm>
          <a:off x="0" y="0"/>
          <a:ext cx="0" cy="0"/>
          <a:chOff x="0" y="0"/>
          <a:chExt cx="0" cy="0"/>
        </a:xfrm>
      </p:grpSpPr>
      <p:sp>
        <p:nvSpPr>
          <p:cNvPr id="509" name="Google Shape;509;g208c4d8577a_1_1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10" name="Google Shape;510;g208c4d8577a_1_1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11" name="Google Shape;511;g208c4d8577a_1_1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208c4d8577a_1_1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13" name="Google Shape;513;g208c4d8577a_1_1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208c4d8577a_1_1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g208c4d8577a_1_1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6" name="Google Shape;516;g208c4d8577a_1_16"/>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7" name="Google Shape;517;g208c4d8577a_1_16"/>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18" name="Google Shape;518;g208c4d8577a_1_16"/>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a:t>
            </a:r>
            <a:endParaRPr b="0" i="0" sz="2100" u="none" cap="none" strike="noStrike">
              <a:solidFill>
                <a:srgbClr val="000000"/>
              </a:solidFill>
              <a:latin typeface="Calibri"/>
              <a:ea typeface="Calibri"/>
              <a:cs typeface="Calibri"/>
              <a:sym typeface="Calibri"/>
            </a:endParaRPr>
          </a:p>
        </p:txBody>
      </p:sp>
      <p:graphicFrame>
        <p:nvGraphicFramePr>
          <p:cNvPr id="519" name="Google Shape;519;g208c4d8577a_1_16"/>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520" name="Google Shape;520;g208c4d8577a_1_16"/>
          <p:cNvSpPr txBox="1"/>
          <p:nvPr/>
        </p:nvSpPr>
        <p:spPr>
          <a:xfrm>
            <a:off x="911775" y="2682088"/>
            <a:ext cx="56946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B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C;</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10 </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3;</a:t>
            </a:r>
            <a:endParaRPr b="0" i="0" sz="2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4" name="Shape 524"/>
        <p:cNvGrpSpPr/>
        <p:nvPr/>
      </p:nvGrpSpPr>
      <p:grpSpPr>
        <a:xfrm>
          <a:off x="0" y="0"/>
          <a:ext cx="0" cy="0"/>
          <a:chOff x="0" y="0"/>
          <a:chExt cx="0" cy="0"/>
        </a:xfrm>
      </p:grpSpPr>
      <p:sp>
        <p:nvSpPr>
          <p:cNvPr id="525" name="Google Shape;525;g208c4d8577a_1_3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6" name="Google Shape;526;g208c4d8577a_1_3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27" name="Google Shape;527;g208c4d8577a_1_3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208c4d8577a_1_3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29" name="Google Shape;529;g208c4d8577a_1_3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208c4d8577a_1_3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1" name="Google Shape;531;g208c4d8577a_1_3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2" name="Google Shape;532;g208c4d8577a_1_3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3" name="Google Shape;533;g208c4d8577a_1_3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34" name="Google Shape;534;g208c4d8577a_1_3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a:t>
            </a:r>
            <a:endParaRPr b="0" i="0" sz="2100" u="none" cap="none" strike="noStrike">
              <a:solidFill>
                <a:srgbClr val="000000"/>
              </a:solidFill>
              <a:latin typeface="Calibri"/>
              <a:ea typeface="Calibri"/>
              <a:cs typeface="Calibri"/>
              <a:sym typeface="Calibri"/>
            </a:endParaRPr>
          </a:p>
        </p:txBody>
      </p:sp>
      <p:graphicFrame>
        <p:nvGraphicFramePr>
          <p:cNvPr id="535" name="Google Shape;535;g208c4d8577a_1_3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7</a:t>
                      </a:r>
                      <a:endParaRPr b="1" sz="1800" u="none" cap="none" strike="noStrike">
                        <a:solidFill>
                          <a:srgbClr val="E50B0B"/>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536" name="Google Shape;536;g208c4d8577a_1_31"/>
          <p:cNvSpPr txBox="1"/>
          <p:nvPr/>
        </p:nvSpPr>
        <p:spPr>
          <a:xfrm>
            <a:off x="911775" y="2682088"/>
            <a:ext cx="56946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B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C;</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B = 10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B = 7;</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0" name="Shape 540"/>
        <p:cNvGrpSpPr/>
        <p:nvPr/>
      </p:nvGrpSpPr>
      <p:grpSpPr>
        <a:xfrm>
          <a:off x="0" y="0"/>
          <a:ext cx="0" cy="0"/>
          <a:chOff x="0" y="0"/>
          <a:chExt cx="0" cy="0"/>
        </a:xfrm>
      </p:grpSpPr>
      <p:sp>
        <p:nvSpPr>
          <p:cNvPr id="541" name="Google Shape;541;g208c4d8577a_1_4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42" name="Google Shape;542;g208c4d8577a_1_4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43" name="Google Shape;543;g208c4d8577a_1_4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208c4d8577a_1_4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45" name="Google Shape;545;g208c4d8577a_1_4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08c4d8577a_1_4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g208c4d8577a_1_4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g208c4d8577a_1_46"/>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9" name="Google Shape;549;g208c4d8577a_1_46"/>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50" name="Google Shape;550;g208c4d8577a_1_46"/>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551" name="Google Shape;551;g208c4d8577a_1_46"/>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7</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552" name="Google Shape;552;g208c4d8577a_1_46"/>
          <p:cNvSpPr txBox="1"/>
          <p:nvPr/>
        </p:nvSpPr>
        <p:spPr>
          <a:xfrm>
            <a:off x="911775" y="2682088"/>
            <a:ext cx="56946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D = (A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B);</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500" u="none" cap="none" strike="noStrike">
                <a:solidFill>
                  <a:schemeClr val="dk1"/>
                </a:solidFill>
                <a:latin typeface="Courier New"/>
                <a:ea typeface="Courier New"/>
                <a:cs typeface="Courier New"/>
                <a:sym typeface="Courier New"/>
              </a:rPr>
              <a:t>D = (16 </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7);</a:t>
            </a:r>
            <a:endParaRPr b="0" i="0" sz="2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6" name="Shape 556"/>
        <p:cNvGrpSpPr/>
        <p:nvPr/>
      </p:nvGrpSpPr>
      <p:grpSpPr>
        <a:xfrm>
          <a:off x="0" y="0"/>
          <a:ext cx="0" cy="0"/>
          <a:chOff x="0" y="0"/>
          <a:chExt cx="0" cy="0"/>
        </a:xfrm>
      </p:grpSpPr>
      <p:sp>
        <p:nvSpPr>
          <p:cNvPr id="557" name="Google Shape;557;g208c4d8577a_1_6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58" name="Google Shape;558;g208c4d8577a_1_6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59" name="Google Shape;559;g208c4d8577a_1_6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208c4d8577a_1_6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61" name="Google Shape;561;g208c4d8577a_1_6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208c4d8577a_1_6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g208c4d8577a_1_6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4" name="Google Shape;564;g208c4d8577a_1_6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5" name="Google Shape;565;g208c4d8577a_1_6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66" name="Google Shape;566;g208c4d8577a_1_6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567" name="Google Shape;567;g208c4d8577a_1_6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false</a:t>
                      </a:r>
                      <a:endParaRPr b="1" sz="1800" u="none" cap="none" strike="noStrike">
                        <a:solidFill>
                          <a:srgbClr val="E50B0B"/>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7</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568" name="Google Shape;568;g208c4d8577a_1_61"/>
          <p:cNvSpPr txBox="1"/>
          <p:nvPr/>
        </p:nvSpPr>
        <p:spPr>
          <a:xfrm>
            <a:off x="911775" y="2682088"/>
            <a:ext cx="56946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D = (A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B);</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D = (16 </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10);</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D = false;</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2" name="Shape 572"/>
        <p:cNvGrpSpPr/>
        <p:nvPr/>
      </p:nvGrpSpPr>
      <p:grpSpPr>
        <a:xfrm>
          <a:off x="0" y="0"/>
          <a:ext cx="0" cy="0"/>
          <a:chOff x="0" y="0"/>
          <a:chExt cx="0" cy="0"/>
        </a:xfrm>
      </p:grpSpPr>
      <p:sp>
        <p:nvSpPr>
          <p:cNvPr id="573" name="Google Shape;573;g208c4d8577a_1_7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74" name="Google Shape;574;g208c4d8577a_1_7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75" name="Google Shape;575;g208c4d8577a_1_7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208c4d8577a_1_7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77" name="Google Shape;577;g208c4d8577a_1_7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208c4d8577a_1_7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g208c4d8577a_1_7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g208c4d8577a_1_76"/>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g208c4d8577a_1_76"/>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82" name="Google Shape;582;g208c4d8577a_1_76"/>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583" name="Google Shape;583;g208c4d8577a_1_76"/>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false</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7</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584" name="Google Shape;584;g208c4d8577a_1_76"/>
          <p:cNvSpPr txBox="1"/>
          <p:nvPr/>
        </p:nvSpPr>
        <p:spPr>
          <a:xfrm>
            <a:off x="911775" y="2682088"/>
            <a:ext cx="56946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E = (A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&gt;</a:t>
            </a:r>
            <a:r>
              <a:rPr b="0" i="0" lang="en-US" sz="2500" u="none" cap="none" strike="noStrike">
                <a:solidFill>
                  <a:schemeClr val="dk1"/>
                </a:solidFill>
                <a:latin typeface="Courier New"/>
                <a:ea typeface="Courier New"/>
                <a:cs typeface="Courier New"/>
                <a:sym typeface="Courier New"/>
              </a:rPr>
              <a:t> C);</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E = (16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a:t>
            </a:r>
            <a:r>
              <a:rPr b="1" i="0" lang="en-US" sz="2500" u="none" cap="none" strike="noStrike">
                <a:solidFill>
                  <a:schemeClr val="dk1"/>
                </a:solidFill>
                <a:latin typeface="Courier New"/>
                <a:ea typeface="Courier New"/>
                <a:cs typeface="Courier New"/>
                <a:sym typeface="Courier New"/>
              </a:rPr>
              <a:t> &gt;</a:t>
            </a:r>
            <a:r>
              <a:rPr b="0" i="0" lang="en-US" sz="2500" u="none" cap="none" strike="noStrike">
                <a:solidFill>
                  <a:schemeClr val="dk1"/>
                </a:solidFill>
                <a:latin typeface="Courier New"/>
                <a:ea typeface="Courier New"/>
                <a:cs typeface="Courier New"/>
                <a:sym typeface="Courier New"/>
              </a:rPr>
              <a:t> 3);</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E = (5 </a:t>
            </a:r>
            <a:r>
              <a:rPr b="1" i="0" lang="en-US" sz="2500" u="none" cap="none" strike="noStrike">
                <a:solidFill>
                  <a:schemeClr val="dk1"/>
                </a:solidFill>
                <a:latin typeface="Courier New"/>
                <a:ea typeface="Courier New"/>
                <a:cs typeface="Courier New"/>
                <a:sym typeface="Courier New"/>
              </a:rPr>
              <a:t>&gt;</a:t>
            </a:r>
            <a:r>
              <a:rPr b="0" i="0" lang="en-US" sz="2500" u="none" cap="none" strike="noStrike">
                <a:solidFill>
                  <a:schemeClr val="dk1"/>
                </a:solidFill>
                <a:latin typeface="Courier New"/>
                <a:ea typeface="Courier New"/>
                <a:cs typeface="Courier New"/>
                <a:sym typeface="Courier New"/>
              </a:rPr>
              <a:t> 3);</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g208c4d8577a_1_9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90" name="Google Shape;590;g208c4d8577a_1_9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591" name="Google Shape;591;g208c4d8577a_1_9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208c4d8577a_1_9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593" name="Google Shape;593;g208c4d8577a_1_9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08c4d8577a_1_9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5" name="Google Shape;595;g208c4d8577a_1_9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6" name="Google Shape;596;g208c4d8577a_1_9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7" name="Google Shape;597;g208c4d8577a_1_9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598" name="Google Shape;598;g208c4d8577a_1_9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599" name="Google Shape;599;g208c4d8577a_1_9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false</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true</a:t>
                      </a:r>
                      <a:endParaRPr b="1" sz="1800" u="none" cap="none" strike="noStrike">
                        <a:solidFill>
                          <a:srgbClr val="E50B0B"/>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7</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600" name="Google Shape;600;g208c4d8577a_1_91"/>
          <p:cNvSpPr txBox="1"/>
          <p:nvPr/>
        </p:nvSpPr>
        <p:spPr>
          <a:xfrm>
            <a:off x="911775" y="2682088"/>
            <a:ext cx="56946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E = (A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 </a:t>
            </a:r>
            <a:r>
              <a:rPr b="1" i="0" lang="en-US" sz="2500" u="none" cap="none" strike="noStrike">
                <a:solidFill>
                  <a:schemeClr val="dk1"/>
                </a:solidFill>
                <a:latin typeface="Courier New"/>
                <a:ea typeface="Courier New"/>
                <a:cs typeface="Courier New"/>
                <a:sym typeface="Courier New"/>
              </a:rPr>
              <a:t>&gt;</a:t>
            </a:r>
            <a:r>
              <a:rPr b="0" i="0" lang="en-US" sz="2500" u="none" cap="none" strike="noStrike">
                <a:solidFill>
                  <a:schemeClr val="dk1"/>
                </a:solidFill>
                <a:latin typeface="Courier New"/>
                <a:ea typeface="Courier New"/>
                <a:cs typeface="Courier New"/>
                <a:sym typeface="Courier New"/>
              </a:rPr>
              <a:t> C);</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E = (16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3</a:t>
            </a:r>
            <a:r>
              <a:rPr b="1" i="0" lang="en-US" sz="2500" u="none" cap="none" strike="noStrike">
                <a:solidFill>
                  <a:schemeClr val="dk1"/>
                </a:solidFill>
                <a:latin typeface="Courier New"/>
                <a:ea typeface="Courier New"/>
                <a:cs typeface="Courier New"/>
                <a:sym typeface="Courier New"/>
              </a:rPr>
              <a:t> &gt;</a:t>
            </a:r>
            <a:r>
              <a:rPr b="0" i="0" lang="en-US" sz="2500" u="none" cap="none" strike="noStrike">
                <a:solidFill>
                  <a:schemeClr val="dk1"/>
                </a:solidFill>
                <a:latin typeface="Courier New"/>
                <a:ea typeface="Courier New"/>
                <a:cs typeface="Courier New"/>
                <a:sym typeface="Courier New"/>
              </a:rPr>
              <a:t> 3);</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E = (5 </a:t>
            </a:r>
            <a:r>
              <a:rPr b="1" i="0" lang="en-US" sz="2500" u="none" cap="none" strike="noStrike">
                <a:solidFill>
                  <a:schemeClr val="dk1"/>
                </a:solidFill>
                <a:latin typeface="Courier New"/>
                <a:ea typeface="Courier New"/>
                <a:cs typeface="Courier New"/>
                <a:sym typeface="Courier New"/>
              </a:rPr>
              <a:t>&gt;</a:t>
            </a:r>
            <a:r>
              <a:rPr b="0" i="0" lang="en-US" sz="2500" u="none" cap="none" strike="noStrike">
                <a:solidFill>
                  <a:schemeClr val="dk1"/>
                </a:solidFill>
                <a:latin typeface="Courier New"/>
                <a:ea typeface="Courier New"/>
                <a:cs typeface="Courier New"/>
                <a:sym typeface="Courier New"/>
              </a:rPr>
              <a:t> 3);</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E = true;</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g1dc50864afa_0_29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g1dc50864afa_0_29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g1dc50864afa_0_29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8" name="Google Shape;178;g1dc50864afa_0_297"/>
          <p:cNvPicPr preferRelativeResize="0"/>
          <p:nvPr/>
        </p:nvPicPr>
        <p:blipFill rotWithShape="1">
          <a:blip r:embed="rId3">
            <a:alphaModFix/>
          </a:blip>
          <a:srcRect b="17578" l="0" r="0" t="17296"/>
          <a:stretch/>
        </p:blipFill>
        <p:spPr>
          <a:xfrm>
            <a:off x="0" y="0"/>
            <a:ext cx="2825825" cy="1051600"/>
          </a:xfrm>
          <a:prstGeom prst="rect">
            <a:avLst/>
          </a:prstGeom>
          <a:noFill/>
          <a:ln>
            <a:noFill/>
          </a:ln>
        </p:spPr>
      </p:pic>
      <p:sp>
        <p:nvSpPr>
          <p:cNvPr id="179" name="Google Shape;179;g1dc50864afa_0_29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dc50864afa_0_297"/>
          <p:cNvSpPr txBox="1"/>
          <p:nvPr>
            <p:ph type="title"/>
          </p:nvPr>
        </p:nvSpPr>
        <p:spPr>
          <a:xfrm>
            <a:off x="943000" y="1709271"/>
            <a:ext cx="1512000" cy="536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extLst>
                  <a:ext uri="http://customooxmlschemas.google.com/">
                    <go:slidesCustomData xmlns:go="http://customooxmlschemas.google.com/" textRoundtripDataId="1"/>
                  </a:ext>
                </a:extLst>
              </a:rPr>
              <a:t>Agenda</a:t>
            </a:r>
            <a:endParaRPr/>
          </a:p>
        </p:txBody>
      </p:sp>
      <p:sp>
        <p:nvSpPr>
          <p:cNvPr id="181" name="Google Shape;181;g1dc50864afa_0_29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82" name="Google Shape;182;g1dc50864afa_0_29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dc50864afa_0_297"/>
          <p:cNvSpPr txBox="1"/>
          <p:nvPr/>
        </p:nvSpPr>
        <p:spPr>
          <a:xfrm>
            <a:off x="1016975" y="2556675"/>
            <a:ext cx="6306600" cy="30939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Trebuchet MS"/>
              <a:buAutoNum type="arabicPeriod"/>
            </a:pPr>
            <a:r>
              <a:rPr b="0" i="0" lang="en-US" sz="2800" u="none" cap="none" strike="noStrike">
                <a:solidFill>
                  <a:srgbClr val="000000"/>
                </a:solidFill>
                <a:latin typeface="Trebuchet MS"/>
                <a:ea typeface="Trebuchet MS"/>
                <a:cs typeface="Trebuchet MS"/>
                <a:sym typeface="Trebuchet MS"/>
              </a:rPr>
              <a:t>Pruebas de Escritorio</a:t>
            </a:r>
            <a:endParaRPr b="0" i="0" sz="2800" u="none" cap="none" strike="noStrike">
              <a:solidFill>
                <a:srgbClr val="000000"/>
              </a:solidFill>
              <a:latin typeface="Trebuchet MS"/>
              <a:ea typeface="Trebuchet MS"/>
              <a:cs typeface="Trebuchet MS"/>
              <a:sym typeface="Trebuchet MS"/>
            </a:endParaRPr>
          </a:p>
          <a:p>
            <a:pPr indent="-406400" lvl="0" marL="457200" marR="0" rtl="0" algn="l">
              <a:lnSpc>
                <a:spcPct val="115000"/>
              </a:lnSpc>
              <a:spcBef>
                <a:spcPts val="0"/>
              </a:spcBef>
              <a:spcAft>
                <a:spcPts val="0"/>
              </a:spcAft>
              <a:buClr>
                <a:srgbClr val="000000"/>
              </a:buClr>
              <a:buSzPts val="2800"/>
              <a:buFont typeface="Trebuchet MS"/>
              <a:buAutoNum type="arabicPeriod"/>
            </a:pPr>
            <a:r>
              <a:rPr b="0" i="0" lang="en-US" sz="2800" u="none" cap="none" strike="noStrike">
                <a:solidFill>
                  <a:srgbClr val="000000"/>
                </a:solidFill>
                <a:latin typeface="Trebuchet MS"/>
                <a:ea typeface="Trebuchet MS"/>
                <a:cs typeface="Trebuchet MS"/>
                <a:sym typeface="Trebuchet MS"/>
              </a:rPr>
              <a:t>Ejemplos</a:t>
            </a:r>
            <a:endParaRPr b="0" i="0" sz="2800" u="none" cap="none" strike="noStrike">
              <a:solidFill>
                <a:srgbClr val="000000"/>
              </a:solidFill>
              <a:latin typeface="Trebuchet MS"/>
              <a:ea typeface="Trebuchet MS"/>
              <a:cs typeface="Trebuchet MS"/>
              <a:sym typeface="Trebuchet MS"/>
            </a:endParaRPr>
          </a:p>
          <a:p>
            <a:pPr indent="-406400" lvl="1" marL="914400" marR="0" rtl="0" algn="l">
              <a:lnSpc>
                <a:spcPct val="115000"/>
              </a:lnSpc>
              <a:spcBef>
                <a:spcPts val="0"/>
              </a:spcBef>
              <a:spcAft>
                <a:spcPts val="0"/>
              </a:spcAft>
              <a:buClr>
                <a:srgbClr val="000000"/>
              </a:buClr>
              <a:buSzPts val="2800"/>
              <a:buFont typeface="Trebuchet MS"/>
              <a:buChar char="○"/>
            </a:pPr>
            <a:r>
              <a:rPr b="0" i="0" lang="en-US" sz="2800" u="none" cap="none" strike="noStrike">
                <a:solidFill>
                  <a:srgbClr val="000000"/>
                </a:solidFill>
                <a:latin typeface="Trebuchet MS"/>
                <a:ea typeface="Trebuchet MS"/>
                <a:cs typeface="Trebuchet MS"/>
                <a:sym typeface="Trebuchet MS"/>
              </a:rPr>
              <a:t>Pseudocódigo y Diagramas de Flujo</a:t>
            </a:r>
            <a:endParaRPr b="0" i="0" sz="2800" u="none" cap="none" strike="noStrike">
              <a:solidFill>
                <a:srgbClr val="000000"/>
              </a:solidFill>
              <a:latin typeface="Trebuchet MS"/>
              <a:ea typeface="Trebuchet MS"/>
              <a:cs typeface="Trebuchet MS"/>
              <a:sym typeface="Trebuchet MS"/>
            </a:endParaRPr>
          </a:p>
          <a:p>
            <a:pPr indent="-406400" lvl="1" marL="914400" marR="0" rtl="0" algn="l">
              <a:lnSpc>
                <a:spcPct val="115000"/>
              </a:lnSpc>
              <a:spcBef>
                <a:spcPts val="0"/>
              </a:spcBef>
              <a:spcAft>
                <a:spcPts val="0"/>
              </a:spcAft>
              <a:buClr>
                <a:srgbClr val="000000"/>
              </a:buClr>
              <a:buSzPts val="2800"/>
              <a:buFont typeface="Trebuchet MS"/>
              <a:buChar char="○"/>
            </a:pPr>
            <a:r>
              <a:rPr b="0" i="0" lang="en-US" sz="2800" u="none" cap="none" strike="noStrike">
                <a:solidFill>
                  <a:srgbClr val="000000"/>
                </a:solidFill>
                <a:latin typeface="Trebuchet MS"/>
                <a:ea typeface="Trebuchet MS"/>
                <a:cs typeface="Trebuchet MS"/>
                <a:sym typeface="Trebuchet MS"/>
              </a:rPr>
              <a:t>Operadores</a:t>
            </a:r>
            <a:endParaRPr b="0" i="0" sz="2800" u="none" cap="none" strike="noStrike">
              <a:solidFill>
                <a:srgbClr val="000000"/>
              </a:solidFill>
              <a:latin typeface="Trebuchet MS"/>
              <a:ea typeface="Trebuchet MS"/>
              <a:cs typeface="Trebuchet MS"/>
              <a:sym typeface="Trebuchet MS"/>
            </a:endParaRPr>
          </a:p>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0000"/>
                </a:solidFill>
                <a:latin typeface="Trebuchet MS"/>
                <a:ea typeface="Trebuchet MS"/>
                <a:cs typeface="Trebuchet MS"/>
                <a:sym typeface="Trebuchet MS"/>
              </a:rPr>
              <a:t>3. Salidas y Entradas de variables</a:t>
            </a:r>
            <a:endParaRPr b="0" i="0" sz="2800" u="none" cap="none" strike="noStrike">
              <a:solidFill>
                <a:srgbClr val="000000"/>
              </a:solidFill>
              <a:latin typeface="Trebuchet MS"/>
              <a:ea typeface="Trebuchet MS"/>
              <a:cs typeface="Trebuchet MS"/>
              <a:sym typeface="Trebuchet MS"/>
            </a:endParaRPr>
          </a:p>
        </p:txBody>
      </p:sp>
      <p:pic>
        <p:nvPicPr>
          <p:cNvPr id="184" name="Google Shape;184;g1dc50864afa_0_297"/>
          <p:cNvPicPr preferRelativeResize="0"/>
          <p:nvPr/>
        </p:nvPicPr>
        <p:blipFill rotWithShape="1">
          <a:blip r:embed="rId4">
            <a:alphaModFix/>
          </a:blip>
          <a:srcRect b="0" l="0" r="0" t="0"/>
          <a:stretch/>
        </p:blipFill>
        <p:spPr>
          <a:xfrm rot="506294">
            <a:off x="7557117" y="1740381"/>
            <a:ext cx="3436539" cy="343653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4" name="Shape 604"/>
        <p:cNvGrpSpPr/>
        <p:nvPr/>
      </p:nvGrpSpPr>
      <p:grpSpPr>
        <a:xfrm>
          <a:off x="0" y="0"/>
          <a:ext cx="0" cy="0"/>
          <a:chOff x="0" y="0"/>
          <a:chExt cx="0" cy="0"/>
        </a:xfrm>
      </p:grpSpPr>
      <p:sp>
        <p:nvSpPr>
          <p:cNvPr id="605" name="Google Shape;605;g208c4d8577a_1_10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6" name="Google Shape;606;g208c4d8577a_1_10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07" name="Google Shape;607;g208c4d8577a_1_10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208c4d8577a_1_10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09" name="Google Shape;609;g208c4d8577a_1_10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208c4d8577a_1_10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1" name="Google Shape;611;g208c4d8577a_1_10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2" name="Google Shape;612;g208c4d8577a_1_106"/>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3" name="Google Shape;613;g208c4d8577a_1_106"/>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614" name="Google Shape;614;g208c4d8577a_1_106"/>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615" name="Google Shape;615;g208c4d8577a_1_106"/>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false</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true</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7</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616" name="Google Shape;616;g208c4d8577a_1_106"/>
          <p:cNvSpPr txBox="1"/>
          <p:nvPr/>
        </p:nvSpPr>
        <p:spPr>
          <a:xfrm>
            <a:off x="911775" y="2529700"/>
            <a:ext cx="60498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D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(E </a:t>
            </a:r>
            <a:r>
              <a:rPr b="1" i="0" lang="en-US" sz="2300" u="none" cap="none" strike="noStrike">
                <a:solidFill>
                  <a:schemeClr val="dk1"/>
                </a:solidFill>
                <a:latin typeface="Calibri"/>
                <a:ea typeface="Calibri"/>
                <a:cs typeface="Calibri"/>
                <a:sym typeface="Calibri"/>
              </a:rPr>
              <a:t>&amp;&amp;</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D);</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false </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(true </a:t>
            </a:r>
            <a:r>
              <a:rPr b="1" i="0" lang="en-US" sz="2300" u="none" cap="none" strike="noStrike">
                <a:solidFill>
                  <a:schemeClr val="dk1"/>
                </a:solidFill>
                <a:latin typeface="Calibri"/>
                <a:ea typeface="Calibri"/>
                <a:cs typeface="Calibri"/>
                <a:sym typeface="Calibri"/>
              </a:rPr>
              <a:t>&amp;&amp;</a:t>
            </a:r>
            <a:r>
              <a:rPr b="0" i="0" lang="en-US" sz="2500" u="none" cap="none" strike="noStrike">
                <a:solidFill>
                  <a:schemeClr val="dk1"/>
                </a:solidFill>
                <a:latin typeface="Courier New"/>
                <a:ea typeface="Courier New"/>
                <a:cs typeface="Courier New"/>
                <a:sym typeface="Courier New"/>
              </a:rPr>
              <a:t>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false);</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false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(true </a:t>
            </a:r>
            <a:r>
              <a:rPr b="1" i="0" lang="en-US" sz="2300" u="none" cap="none" strike="noStrike">
                <a:solidFill>
                  <a:schemeClr val="dk1"/>
                </a:solidFill>
                <a:latin typeface="Calibri"/>
                <a:ea typeface="Calibri"/>
                <a:cs typeface="Calibri"/>
                <a:sym typeface="Calibri"/>
              </a:rPr>
              <a:t>&amp;&amp;</a:t>
            </a:r>
            <a:r>
              <a:rPr b="0" i="0" lang="en-US" sz="2500" u="none" cap="none" strike="noStrike">
                <a:solidFill>
                  <a:schemeClr val="dk1"/>
                </a:solidFill>
                <a:latin typeface="Courier New"/>
                <a:ea typeface="Courier New"/>
                <a:cs typeface="Courier New"/>
                <a:sym typeface="Courier New"/>
              </a:rPr>
              <a:t> true);</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false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true;</a:t>
            </a:r>
            <a:endParaRPr b="0" i="0" sz="2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0" name="Shape 620"/>
        <p:cNvGrpSpPr/>
        <p:nvPr/>
      </p:nvGrpSpPr>
      <p:grpSpPr>
        <a:xfrm>
          <a:off x="0" y="0"/>
          <a:ext cx="0" cy="0"/>
          <a:chOff x="0" y="0"/>
          <a:chExt cx="0" cy="0"/>
        </a:xfrm>
      </p:grpSpPr>
      <p:sp>
        <p:nvSpPr>
          <p:cNvPr id="621" name="Google Shape;621;g208c4d8577a_1_12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2" name="Google Shape;622;g208c4d8577a_1_12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23" name="Google Shape;623;g208c4d8577a_1_12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208c4d8577a_1_12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25" name="Google Shape;625;g208c4d8577a_1_12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208c4d8577a_1_12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7" name="Google Shape;627;g208c4d8577a_1_12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8" name="Google Shape;628;g208c4d8577a_1_12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9" name="Google Shape;629;g208c4d8577a_1_12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630" name="Google Shape;630;g208c4d8577a_1_121"/>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0000"/>
                </a:solidFill>
                <a:latin typeface="Calibri"/>
                <a:ea typeface="Calibri"/>
                <a:cs typeface="Calibri"/>
                <a:sym typeface="Calibri"/>
              </a:rPr>
              <a:t>Prueba de Escritorio. </a:t>
            </a:r>
            <a:endParaRPr b="0" i="0" sz="2100" u="none" cap="none" strike="noStrike">
              <a:solidFill>
                <a:srgbClr val="000000"/>
              </a:solidFill>
              <a:latin typeface="Calibri"/>
              <a:ea typeface="Calibri"/>
              <a:cs typeface="Calibri"/>
              <a:sym typeface="Calibri"/>
            </a:endParaRPr>
          </a:p>
        </p:txBody>
      </p:sp>
      <p:graphicFrame>
        <p:nvGraphicFramePr>
          <p:cNvPr id="631" name="Google Shape;631;g208c4d8577a_1_121"/>
          <p:cNvGraphicFramePr/>
          <p:nvPr/>
        </p:nvGraphicFramePr>
        <p:xfrm>
          <a:off x="7395413" y="2910800"/>
          <a:ext cx="3000000" cy="3000000"/>
        </p:xfrm>
        <a:graphic>
          <a:graphicData uri="http://schemas.openxmlformats.org/drawingml/2006/table">
            <a:tbl>
              <a:tblPr>
                <a:noFill/>
                <a:tableStyleId>{F82540F8-6951-41FF-8858-5C3CCB67BF98}</a:tableStyleId>
              </a:tblPr>
              <a:tblGrid>
                <a:gridCol w="604125"/>
                <a:gridCol w="587675"/>
                <a:gridCol w="554350"/>
                <a:gridCol w="904050"/>
                <a:gridCol w="830175"/>
                <a:gridCol w="793900"/>
              </a:tblGrid>
              <a:tr h="6511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A</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B</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C</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D</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E</a:t>
                      </a:r>
                      <a:endParaRPr sz="1800" u="none" cap="none" strike="noStrike">
                        <a:latin typeface="Courier New"/>
                        <a:ea typeface="Courier New"/>
                        <a:cs typeface="Courier New"/>
                        <a:sym typeface="Courier New"/>
                      </a:endParaRPr>
                    </a:p>
                  </a:txBody>
                  <a:tcPr marT="91425" marB="91425" marR="91425" marL="91425">
                    <a:solidFill>
                      <a:srgbClr val="D9D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t>
                      </a:r>
                      <a:endParaRPr sz="1800" u="none" cap="none" strike="noStrike">
                        <a:latin typeface="Courier New"/>
                        <a:ea typeface="Courier New"/>
                        <a:cs typeface="Courier New"/>
                        <a:sym typeface="Courier New"/>
                      </a:endParaRPr>
                    </a:p>
                  </a:txBody>
                  <a:tcPr marT="91425" marB="91425" marR="91425" marL="91425">
                    <a:solidFill>
                      <a:srgbClr val="D9D9D9"/>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16</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10</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3</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false</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true</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E50B0B"/>
                          </a:solidFill>
                          <a:latin typeface="Courier New"/>
                          <a:ea typeface="Courier New"/>
                          <a:cs typeface="Courier New"/>
                          <a:sym typeface="Courier New"/>
                        </a:rPr>
                        <a:t>true</a:t>
                      </a:r>
                      <a:endParaRPr b="1" sz="1800" u="none" cap="none" strike="noStrike">
                        <a:solidFill>
                          <a:srgbClr val="E50B0B"/>
                        </a:solidFill>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urier New"/>
                          <a:ea typeface="Courier New"/>
                          <a:cs typeface="Courier New"/>
                          <a:sym typeface="Courier New"/>
                        </a:rPr>
                        <a:t>7</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ourier New"/>
                        <a:ea typeface="Courier New"/>
                        <a:cs typeface="Courier New"/>
                        <a:sym typeface="Courier New"/>
                      </a:endParaRPr>
                    </a:p>
                  </a:txBody>
                  <a:tcPr marT="91425" marB="91425" marR="91425" marL="91425"/>
                </a:tc>
              </a:tr>
            </a:tbl>
          </a:graphicData>
        </a:graphic>
      </p:graphicFrame>
      <p:sp>
        <p:nvSpPr>
          <p:cNvPr id="632" name="Google Shape;632;g208c4d8577a_1_121"/>
          <p:cNvSpPr txBox="1"/>
          <p:nvPr/>
        </p:nvSpPr>
        <p:spPr>
          <a:xfrm>
            <a:off x="911775" y="2529700"/>
            <a:ext cx="60498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D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(E </a:t>
            </a:r>
            <a:r>
              <a:rPr b="1" i="0" lang="en-US" sz="2300" u="none" cap="none" strike="noStrike">
                <a:solidFill>
                  <a:schemeClr val="dk1"/>
                </a:solidFill>
                <a:latin typeface="Calibri"/>
                <a:ea typeface="Calibri"/>
                <a:cs typeface="Calibri"/>
                <a:sym typeface="Calibri"/>
              </a:rPr>
              <a:t>&amp;&amp;</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D);</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false </a:t>
            </a:r>
            <a:r>
              <a:rPr b="1" i="0" lang="en-US" sz="2500" u="none" cap="none" strike="noStrike">
                <a:solidFill>
                  <a:schemeClr val="dk1"/>
                </a:solidFill>
                <a:latin typeface="Courier New"/>
                <a:ea typeface="Courier New"/>
                <a:cs typeface="Courier New"/>
                <a:sym typeface="Courier New"/>
              </a:rPr>
              <a:t>|| </a:t>
            </a:r>
            <a:r>
              <a:rPr b="0" i="0" lang="en-US" sz="2500" u="none" cap="none" strike="noStrike">
                <a:solidFill>
                  <a:schemeClr val="dk1"/>
                </a:solidFill>
                <a:latin typeface="Courier New"/>
                <a:ea typeface="Courier New"/>
                <a:cs typeface="Courier New"/>
                <a:sym typeface="Courier New"/>
              </a:rPr>
              <a:t>(true </a:t>
            </a:r>
            <a:r>
              <a:rPr b="1" i="0" lang="en-US" sz="2300" u="none" cap="none" strike="noStrike">
                <a:solidFill>
                  <a:schemeClr val="dk1"/>
                </a:solidFill>
                <a:latin typeface="Calibri"/>
                <a:ea typeface="Calibri"/>
                <a:cs typeface="Calibri"/>
                <a:sym typeface="Calibri"/>
              </a:rPr>
              <a:t>&amp;&amp;</a:t>
            </a:r>
            <a:r>
              <a:rPr b="0" i="0" lang="en-US" sz="2500" u="none" cap="none" strike="noStrike">
                <a:solidFill>
                  <a:schemeClr val="dk1"/>
                </a:solidFill>
                <a:latin typeface="Courier New"/>
                <a:ea typeface="Courier New"/>
                <a:cs typeface="Courier New"/>
                <a:sym typeface="Courier New"/>
              </a:rPr>
              <a:t>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false);</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false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(true </a:t>
            </a:r>
            <a:r>
              <a:rPr b="1" i="0" lang="en-US" sz="2300" u="none" cap="none" strike="noStrike">
                <a:solidFill>
                  <a:schemeClr val="dk1"/>
                </a:solidFill>
                <a:latin typeface="Calibri"/>
                <a:ea typeface="Calibri"/>
                <a:cs typeface="Calibri"/>
                <a:sym typeface="Calibri"/>
              </a:rPr>
              <a:t>&amp;&amp;</a:t>
            </a:r>
            <a:r>
              <a:rPr b="0" i="0" lang="en-US" sz="2500" u="none" cap="none" strike="noStrike">
                <a:solidFill>
                  <a:schemeClr val="dk1"/>
                </a:solidFill>
                <a:latin typeface="Courier New"/>
                <a:ea typeface="Courier New"/>
                <a:cs typeface="Courier New"/>
                <a:sym typeface="Courier New"/>
              </a:rPr>
              <a:t> true);</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ourier New"/>
                <a:ea typeface="Courier New"/>
                <a:cs typeface="Courier New"/>
                <a:sym typeface="Courier New"/>
              </a:rPr>
              <a:t>F = false </a:t>
            </a:r>
            <a:r>
              <a:rPr b="1" i="0" lang="en-US" sz="2500" u="none" cap="none" strike="noStrike">
                <a:solidFill>
                  <a:schemeClr val="dk1"/>
                </a:solidFill>
                <a:latin typeface="Courier New"/>
                <a:ea typeface="Courier New"/>
                <a:cs typeface="Courier New"/>
                <a:sym typeface="Courier New"/>
              </a:rPr>
              <a:t>||</a:t>
            </a:r>
            <a:r>
              <a:rPr b="0" i="0" lang="en-US" sz="2500" u="none" cap="none" strike="noStrike">
                <a:solidFill>
                  <a:schemeClr val="dk1"/>
                </a:solidFill>
                <a:latin typeface="Courier New"/>
                <a:ea typeface="Courier New"/>
                <a:cs typeface="Courier New"/>
                <a:sym typeface="Courier New"/>
              </a:rPr>
              <a:t> true;</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50B0B"/>
                </a:solidFill>
                <a:latin typeface="Courier New"/>
                <a:ea typeface="Courier New"/>
                <a:cs typeface="Courier New"/>
                <a:sym typeface="Courier New"/>
              </a:rPr>
              <a:t>F = true;</a:t>
            </a:r>
            <a:endParaRPr b="1" i="0" sz="2500" u="none" cap="none" strike="noStrike">
              <a:solidFill>
                <a:srgbClr val="E50B0B"/>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6" name="Shape 636"/>
        <p:cNvGrpSpPr/>
        <p:nvPr/>
      </p:nvGrpSpPr>
      <p:grpSpPr>
        <a:xfrm>
          <a:off x="0" y="0"/>
          <a:ext cx="0" cy="0"/>
          <a:chOff x="0" y="0"/>
          <a:chExt cx="0" cy="0"/>
        </a:xfrm>
      </p:grpSpPr>
      <p:sp>
        <p:nvSpPr>
          <p:cNvPr id="637" name="Google Shape;637;g1b61bff978c_0_6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38" name="Google Shape;638;g1b61bff978c_0_6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39" name="Google Shape;639;g1b61bff978c_0_6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b61bff978c_0_6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41" name="Google Shape;641;g1b61bff978c_0_6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b61bff978c_0_6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3" name="Google Shape;643;g1b61bff978c_0_6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4" name="Google Shape;644;g1b61bff978c_0_67"/>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Trebuchet MS"/>
                <a:ea typeface="Trebuchet MS"/>
                <a:cs typeface="Trebuchet MS"/>
                <a:sym typeface="Trebuchet MS"/>
              </a:rPr>
              <a:t>Ejemplo 4.</a:t>
            </a:r>
            <a:r>
              <a:rPr b="1" i="0" lang="en-US" sz="2100" u="none" cap="none" strike="noStrike">
                <a:solidFill>
                  <a:srgbClr val="000000"/>
                </a:solidFill>
                <a:latin typeface="Trebuchet MS"/>
                <a:ea typeface="Trebuchet MS"/>
                <a:cs typeface="Trebuchet MS"/>
                <a:sym typeface="Trebuchet MS"/>
              </a:rPr>
              <a:t> </a:t>
            </a:r>
            <a:r>
              <a:rPr b="0" i="0" lang="en-US" sz="2100" u="none" cap="none" strike="noStrike">
                <a:solidFill>
                  <a:srgbClr val="000000"/>
                </a:solidFill>
                <a:latin typeface="Trebuchet MS"/>
                <a:ea typeface="Trebuchet MS"/>
                <a:cs typeface="Trebuchet MS"/>
                <a:sym typeface="Trebuchet MS"/>
              </a:rPr>
              <a:t>Realice un algoritmo que calcule el área total y el volumen de un cilindro. </a:t>
            </a:r>
            <a:endParaRPr b="0" i="0" sz="2100" u="none" cap="none" strike="noStrike">
              <a:solidFill>
                <a:srgbClr val="000000"/>
              </a:solidFill>
              <a:latin typeface="Trebuchet MS"/>
              <a:ea typeface="Trebuchet MS"/>
              <a:cs typeface="Trebuchet MS"/>
              <a:sym typeface="Trebuchet MS"/>
            </a:endParaRPr>
          </a:p>
        </p:txBody>
      </p:sp>
      <p:sp>
        <p:nvSpPr>
          <p:cNvPr id="645" name="Google Shape;645;g1b61bff978c_0_67"/>
          <p:cNvSpPr txBox="1"/>
          <p:nvPr/>
        </p:nvSpPr>
        <p:spPr>
          <a:xfrm>
            <a:off x="863700" y="3238350"/>
            <a:ext cx="3640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Tenga en cuenta que:</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ourier New"/>
                <a:ea typeface="Courier New"/>
                <a:cs typeface="Courier New"/>
                <a:sym typeface="Courier New"/>
              </a:rPr>
              <a:t>float h = 45.3f;</a:t>
            </a:r>
            <a:endParaRPr b="0" i="0" sz="2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ourier New"/>
                <a:ea typeface="Courier New"/>
                <a:cs typeface="Courier New"/>
                <a:sym typeface="Courier New"/>
              </a:rPr>
              <a:t>int r = 6;</a:t>
            </a:r>
            <a:endParaRPr b="1" i="0" sz="2100" u="none" cap="none" strike="noStrike">
              <a:solidFill>
                <a:srgbClr val="000000"/>
              </a:solidFill>
              <a:latin typeface="Courier New"/>
              <a:ea typeface="Courier New"/>
              <a:cs typeface="Courier New"/>
              <a:sym typeface="Courier New"/>
            </a:endParaRPr>
          </a:p>
        </p:txBody>
      </p:sp>
      <p:sp>
        <p:nvSpPr>
          <p:cNvPr id="646" name="Google Shape;646;g1b61bff978c_0_67"/>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7" name="Google Shape;647;g1b61bff978c_0_67"/>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pic>
        <p:nvPicPr>
          <p:cNvPr id="648" name="Google Shape;648;g1b61bff978c_0_67"/>
          <p:cNvPicPr preferRelativeResize="0"/>
          <p:nvPr/>
        </p:nvPicPr>
        <p:blipFill rotWithShape="1">
          <a:blip r:embed="rId4">
            <a:alphaModFix/>
          </a:blip>
          <a:srcRect b="0" l="0" r="0" t="0"/>
          <a:stretch/>
        </p:blipFill>
        <p:spPr>
          <a:xfrm>
            <a:off x="5125000" y="2660978"/>
            <a:ext cx="1718200" cy="3024025"/>
          </a:xfrm>
          <a:prstGeom prst="rect">
            <a:avLst/>
          </a:prstGeom>
          <a:noFill/>
          <a:ln>
            <a:noFill/>
          </a:ln>
        </p:spPr>
      </p:pic>
      <p:pic>
        <p:nvPicPr>
          <p:cNvPr id="649" name="Google Shape;649;g1b61bff978c_0_67"/>
          <p:cNvPicPr preferRelativeResize="0"/>
          <p:nvPr/>
        </p:nvPicPr>
        <p:blipFill rotWithShape="1">
          <a:blip r:embed="rId5">
            <a:alphaModFix/>
          </a:blip>
          <a:srcRect b="0" l="0" r="0" t="0"/>
          <a:stretch/>
        </p:blipFill>
        <p:spPr>
          <a:xfrm>
            <a:off x="7821388" y="3398888"/>
            <a:ext cx="3343275" cy="476250"/>
          </a:xfrm>
          <a:prstGeom prst="rect">
            <a:avLst/>
          </a:prstGeom>
          <a:noFill/>
          <a:ln>
            <a:noFill/>
          </a:ln>
        </p:spPr>
      </p:pic>
      <p:pic>
        <p:nvPicPr>
          <p:cNvPr id="650" name="Google Shape;650;g1b61bff978c_0_67"/>
          <p:cNvPicPr preferRelativeResize="0"/>
          <p:nvPr/>
        </p:nvPicPr>
        <p:blipFill rotWithShape="1">
          <a:blip r:embed="rId6">
            <a:alphaModFix/>
          </a:blip>
          <a:srcRect b="0" l="0" r="0" t="0"/>
          <a:stretch/>
        </p:blipFill>
        <p:spPr>
          <a:xfrm>
            <a:off x="7821400" y="4427501"/>
            <a:ext cx="2076927" cy="452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4" name="Shape 654"/>
        <p:cNvGrpSpPr/>
        <p:nvPr/>
      </p:nvGrpSpPr>
      <p:grpSpPr>
        <a:xfrm>
          <a:off x="0" y="0"/>
          <a:ext cx="0" cy="0"/>
          <a:chOff x="0" y="0"/>
          <a:chExt cx="0" cy="0"/>
        </a:xfrm>
      </p:grpSpPr>
      <p:sp>
        <p:nvSpPr>
          <p:cNvPr id="655" name="Google Shape;655;g1dd077c2a96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56" name="Google Shape;656;g1dd077c2a96_0_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57" name="Google Shape;657;g1dd077c2a96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dd077c2a96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59" name="Google Shape;659;g1dd077c2a96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dd077c2a96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1" name="Google Shape;661;g1dd077c2a96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2" name="Google Shape;662;g1dd077c2a96_0_0"/>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Trebuchet MS"/>
                <a:ea typeface="Trebuchet MS"/>
                <a:cs typeface="Trebuchet MS"/>
                <a:sym typeface="Trebuchet MS"/>
              </a:rPr>
              <a:t>Ejemplo 4.</a:t>
            </a:r>
            <a:r>
              <a:rPr b="1" i="0" lang="en-US" sz="2100" u="none" cap="none" strike="noStrike">
                <a:solidFill>
                  <a:srgbClr val="000000"/>
                </a:solidFill>
                <a:latin typeface="Trebuchet MS"/>
                <a:ea typeface="Trebuchet MS"/>
                <a:cs typeface="Trebuchet MS"/>
                <a:sym typeface="Trebuchet MS"/>
              </a:rPr>
              <a:t> </a:t>
            </a:r>
            <a:r>
              <a:rPr b="0" i="0" lang="en-US" sz="2100" u="none" cap="none" strike="noStrike">
                <a:solidFill>
                  <a:srgbClr val="000000"/>
                </a:solidFill>
                <a:latin typeface="Trebuchet MS"/>
                <a:ea typeface="Trebuchet MS"/>
                <a:cs typeface="Trebuchet MS"/>
                <a:sym typeface="Trebuchet MS"/>
              </a:rPr>
              <a:t>Realice un algoritmo que calcule el área total y el volumen de un cilindro. </a:t>
            </a:r>
            <a:endParaRPr b="0" i="0" sz="2100" u="none" cap="none" strike="noStrike">
              <a:solidFill>
                <a:srgbClr val="000000"/>
              </a:solidFill>
              <a:latin typeface="Trebuchet MS"/>
              <a:ea typeface="Trebuchet MS"/>
              <a:cs typeface="Trebuchet MS"/>
              <a:sym typeface="Trebuchet MS"/>
            </a:endParaRPr>
          </a:p>
        </p:txBody>
      </p:sp>
      <p:sp>
        <p:nvSpPr>
          <p:cNvPr id="663" name="Google Shape;663;g1dd077c2a96_0_0"/>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4" name="Google Shape;664;g1dd077c2a96_0_0"/>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pic>
        <p:nvPicPr>
          <p:cNvPr id="665" name="Google Shape;665;g1dd077c2a96_0_0"/>
          <p:cNvPicPr preferRelativeResize="0"/>
          <p:nvPr/>
        </p:nvPicPr>
        <p:blipFill rotWithShape="1">
          <a:blip r:embed="rId4">
            <a:alphaModFix/>
          </a:blip>
          <a:srcRect b="0" l="0" r="0" t="0"/>
          <a:stretch/>
        </p:blipFill>
        <p:spPr>
          <a:xfrm>
            <a:off x="2028537" y="3097200"/>
            <a:ext cx="8314826" cy="3068675"/>
          </a:xfrm>
          <a:prstGeom prst="rect">
            <a:avLst/>
          </a:prstGeom>
          <a:noFill/>
          <a:ln>
            <a:noFill/>
          </a:ln>
        </p:spPr>
      </p:pic>
      <p:sp>
        <p:nvSpPr>
          <p:cNvPr id="666" name="Google Shape;666;g1dd077c2a96_0_0"/>
          <p:cNvSpPr txBox="1"/>
          <p:nvPr/>
        </p:nvSpPr>
        <p:spPr>
          <a:xfrm>
            <a:off x="882850" y="2310163"/>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chemeClr val="dk1"/>
                </a:solidFill>
                <a:latin typeface="Trebuchet MS"/>
                <a:ea typeface="Trebuchet MS"/>
                <a:cs typeface="Trebuchet MS"/>
                <a:sym typeface="Trebuchet MS"/>
              </a:rPr>
              <a:t>Pseudocódigo</a:t>
            </a:r>
            <a:endParaRPr b="0" i="0" sz="21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0" name="Shape 670"/>
        <p:cNvGrpSpPr/>
        <p:nvPr/>
      </p:nvGrpSpPr>
      <p:grpSpPr>
        <a:xfrm>
          <a:off x="0" y="0"/>
          <a:ext cx="0" cy="0"/>
          <a:chOff x="0" y="0"/>
          <a:chExt cx="0" cy="0"/>
        </a:xfrm>
      </p:grpSpPr>
      <p:sp>
        <p:nvSpPr>
          <p:cNvPr id="671" name="Google Shape;671;g1dd077c2a96_0_3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72" name="Google Shape;672;g1dd077c2a96_0_3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73" name="Google Shape;673;g1dd077c2a96_0_3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dd077c2a96_0_3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75" name="Google Shape;675;g1dd077c2a96_0_3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dd077c2a96_0_3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7" name="Google Shape;677;g1dd077c2a96_0_3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8" name="Google Shape;678;g1dd077c2a96_0_37"/>
          <p:cNvSpPr txBox="1"/>
          <p:nvPr/>
        </p:nvSpPr>
        <p:spPr>
          <a:xfrm>
            <a:off x="848950" y="2909038"/>
            <a:ext cx="2320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Trebuchet MS"/>
                <a:ea typeface="Trebuchet MS"/>
                <a:cs typeface="Trebuchet MS"/>
                <a:sym typeface="Trebuchet MS"/>
              </a:rPr>
              <a:t>Ejemplo 4.</a:t>
            </a:r>
            <a:endParaRPr b="1" i="1" sz="2100" u="none" cap="none" strike="noStrike">
              <a:solidFill>
                <a:srgbClr val="00AFA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1" i="1" sz="2100" u="none" cap="none" strike="noStrike">
              <a:solidFill>
                <a:srgbClr val="00AFAA"/>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1" lang="en-US" sz="2100" u="none" cap="none" strike="noStrike">
                <a:solidFill>
                  <a:schemeClr val="dk1"/>
                </a:solidFill>
                <a:latin typeface="Trebuchet MS"/>
                <a:ea typeface="Trebuchet MS"/>
                <a:cs typeface="Trebuchet MS"/>
                <a:sym typeface="Trebuchet MS"/>
              </a:rPr>
              <a:t>Diagrama de Flujo</a:t>
            </a:r>
            <a:endParaRPr b="1" i="1" sz="2100" u="none" cap="none" strike="noStrike">
              <a:solidFill>
                <a:srgbClr val="00AFAA"/>
              </a:solidFill>
              <a:latin typeface="Trebuchet MS"/>
              <a:ea typeface="Trebuchet MS"/>
              <a:cs typeface="Trebuchet MS"/>
              <a:sym typeface="Trebuchet MS"/>
            </a:endParaRPr>
          </a:p>
        </p:txBody>
      </p:sp>
      <p:sp>
        <p:nvSpPr>
          <p:cNvPr id="679" name="Google Shape;679;g1dd077c2a96_0_37"/>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0" name="Google Shape;680;g1dd077c2a96_0_37"/>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pic>
        <p:nvPicPr>
          <p:cNvPr id="681" name="Google Shape;681;g1dd077c2a96_0_37"/>
          <p:cNvPicPr preferRelativeResize="0"/>
          <p:nvPr/>
        </p:nvPicPr>
        <p:blipFill rotWithShape="1">
          <a:blip r:embed="rId4">
            <a:alphaModFix/>
          </a:blip>
          <a:srcRect b="0" l="0" r="0" t="0"/>
          <a:stretch/>
        </p:blipFill>
        <p:spPr>
          <a:xfrm>
            <a:off x="3597750" y="987763"/>
            <a:ext cx="7124311" cy="53200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5" name="Shape 685"/>
        <p:cNvGrpSpPr/>
        <p:nvPr/>
      </p:nvGrpSpPr>
      <p:grpSpPr>
        <a:xfrm>
          <a:off x="0" y="0"/>
          <a:ext cx="0" cy="0"/>
          <a:chOff x="0" y="0"/>
          <a:chExt cx="0" cy="0"/>
        </a:xfrm>
      </p:grpSpPr>
      <p:sp>
        <p:nvSpPr>
          <p:cNvPr id="686" name="Google Shape;686;g1b61bff978c_0_14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87" name="Google Shape;687;g1b61bff978c_0_14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688" name="Google Shape;688;g1b61bff978c_0_14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1b61bff978c_0_14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690" name="Google Shape;690;g1b61bff978c_0_14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1b61bff978c_0_14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2" name="Google Shape;692;g1b61bff978c_0_14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3" name="Google Shape;693;g1b61bff978c_0_143"/>
          <p:cNvSpPr txBox="1"/>
          <p:nvPr/>
        </p:nvSpPr>
        <p:spPr>
          <a:xfrm>
            <a:off x="789700" y="1612888"/>
            <a:ext cx="10792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Trebuchet MS"/>
                <a:ea typeface="Trebuchet MS"/>
                <a:cs typeface="Trebuchet MS"/>
                <a:sym typeface="Trebuchet MS"/>
              </a:rPr>
              <a:t>Ejemplo 5.</a:t>
            </a:r>
            <a:r>
              <a:rPr b="1" i="0" lang="en-US" sz="2100" u="none" cap="none" strike="noStrike">
                <a:solidFill>
                  <a:srgbClr val="000000"/>
                </a:solidFill>
                <a:latin typeface="Trebuchet MS"/>
                <a:ea typeface="Trebuchet MS"/>
                <a:cs typeface="Trebuchet MS"/>
                <a:sym typeface="Trebuchet MS"/>
              </a:rPr>
              <a:t> </a:t>
            </a:r>
            <a:r>
              <a:rPr b="0" i="0" lang="en-US" sz="2100" u="none" cap="none" strike="noStrike">
                <a:solidFill>
                  <a:srgbClr val="000000"/>
                </a:solidFill>
                <a:latin typeface="Trebuchet MS"/>
                <a:ea typeface="Trebuchet MS"/>
                <a:cs typeface="Trebuchet MS"/>
                <a:sym typeface="Trebuchet MS"/>
              </a:rPr>
              <a:t>Escribir un algoritmo que dada una cantidad total de segundos calcule su equivalente en horas, </a:t>
            </a:r>
            <a:r>
              <a:rPr b="0" i="0" lang="en-US" sz="2100" u="none" cap="none" strike="noStrike">
                <a:solidFill>
                  <a:schemeClr val="dk1"/>
                </a:solidFill>
                <a:latin typeface="Trebuchet MS"/>
                <a:ea typeface="Trebuchet MS"/>
                <a:cs typeface="Trebuchet MS"/>
                <a:sym typeface="Trebuchet MS"/>
              </a:rPr>
              <a:t>minutos </a:t>
            </a:r>
            <a:r>
              <a:rPr b="0" i="0" lang="en-US" sz="2100" u="none" cap="none" strike="noStrike">
                <a:solidFill>
                  <a:srgbClr val="000000"/>
                </a:solidFill>
                <a:latin typeface="Trebuchet MS"/>
                <a:ea typeface="Trebuchet MS"/>
                <a:cs typeface="Trebuchet MS"/>
                <a:sym typeface="Trebuchet MS"/>
              </a:rPr>
              <a:t>y segundos.</a:t>
            </a:r>
            <a:endParaRPr b="0" i="0" sz="2100" u="none" cap="none" strike="noStrike">
              <a:solidFill>
                <a:srgbClr val="000000"/>
              </a:solidFill>
              <a:latin typeface="Trebuchet MS"/>
              <a:ea typeface="Trebuchet MS"/>
              <a:cs typeface="Trebuchet MS"/>
              <a:sym typeface="Trebuchet MS"/>
            </a:endParaRPr>
          </a:p>
        </p:txBody>
      </p:sp>
      <p:sp>
        <p:nvSpPr>
          <p:cNvPr id="694" name="Google Shape;694;g1b61bff978c_0_143"/>
          <p:cNvSpPr txBox="1"/>
          <p:nvPr/>
        </p:nvSpPr>
        <p:spPr>
          <a:xfrm>
            <a:off x="7814725" y="3068275"/>
            <a:ext cx="3640800" cy="2447400"/>
          </a:xfrm>
          <a:prstGeom prst="rect">
            <a:avLst/>
          </a:prstGeom>
          <a:noFill/>
          <a:ln cap="flat" cmpd="sng" w="9525">
            <a:solidFill>
              <a:srgbClr val="00AEAA"/>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Tenga en cuenta que:</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Trebuchet MS"/>
                <a:ea typeface="Trebuchet MS"/>
                <a:cs typeface="Trebuchet MS"/>
                <a:sym typeface="Trebuchet MS"/>
              </a:rPr>
              <a:t>1 minuto ➜ 60 segundos</a:t>
            </a:r>
            <a:endParaRPr b="0" i="1"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1"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Trebuchet MS"/>
                <a:ea typeface="Trebuchet MS"/>
                <a:cs typeface="Trebuchet MS"/>
                <a:sym typeface="Trebuchet MS"/>
              </a:rPr>
              <a:t>1 hora </a:t>
            </a:r>
            <a:r>
              <a:rPr b="0" i="1" lang="en-US" sz="2100" u="none" cap="none" strike="noStrike">
                <a:solidFill>
                  <a:schemeClr val="dk1"/>
                </a:solidFill>
                <a:latin typeface="Trebuchet MS"/>
                <a:ea typeface="Trebuchet MS"/>
                <a:cs typeface="Trebuchet MS"/>
                <a:sym typeface="Trebuchet MS"/>
              </a:rPr>
              <a:t>➜ 3600 segundos</a:t>
            </a:r>
            <a:endParaRPr b="0" i="1" sz="21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Trebuchet MS"/>
              <a:ea typeface="Trebuchet MS"/>
              <a:cs typeface="Trebuchet MS"/>
              <a:sym typeface="Trebuchet MS"/>
            </a:endParaRPr>
          </a:p>
        </p:txBody>
      </p:sp>
      <p:sp>
        <p:nvSpPr>
          <p:cNvPr id="695" name="Google Shape;695;g1b61bff978c_0_143"/>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6" name="Google Shape;696;g1b61bff978c_0_143"/>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697" name="Google Shape;697;g1b61bff978c_0_14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b61bff978c_0_143"/>
          <p:cNvSpPr txBox="1"/>
          <p:nvPr/>
        </p:nvSpPr>
        <p:spPr>
          <a:xfrm>
            <a:off x="933175" y="3391525"/>
            <a:ext cx="61176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Ejemplo:</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Trebuchet MS"/>
                <a:ea typeface="Trebuchet MS"/>
                <a:cs typeface="Trebuchet MS"/>
                <a:sym typeface="Trebuchet MS"/>
              </a:rPr>
              <a:t>3660 segundos </a:t>
            </a:r>
            <a:r>
              <a:rPr b="0" i="1" lang="en-US" sz="2100" u="none" cap="none" strike="noStrike">
                <a:solidFill>
                  <a:schemeClr val="dk1"/>
                </a:solidFill>
                <a:latin typeface="Trebuchet MS"/>
                <a:ea typeface="Trebuchet MS"/>
                <a:cs typeface="Trebuchet MS"/>
                <a:sym typeface="Trebuchet MS"/>
              </a:rPr>
              <a:t>➜ 1 hora : 1 minuto : 0 segundos</a:t>
            </a:r>
            <a:endParaRPr b="0" i="1" sz="21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1" lang="en-US" sz="2100" u="none" cap="none" strike="noStrike">
                <a:solidFill>
                  <a:schemeClr val="dk1"/>
                </a:solidFill>
                <a:latin typeface="Trebuchet MS"/>
                <a:ea typeface="Trebuchet MS"/>
                <a:cs typeface="Trebuchet MS"/>
                <a:sym typeface="Trebuchet MS"/>
              </a:rPr>
              <a:t>                           01 h : 01 m : 00 s </a:t>
            </a:r>
            <a:endParaRPr b="0" i="1" sz="21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2" name="Shape 702"/>
        <p:cNvGrpSpPr/>
        <p:nvPr/>
      </p:nvGrpSpPr>
      <p:grpSpPr>
        <a:xfrm>
          <a:off x="0" y="0"/>
          <a:ext cx="0" cy="0"/>
          <a:chOff x="0" y="0"/>
          <a:chExt cx="0" cy="0"/>
        </a:xfrm>
      </p:grpSpPr>
      <p:sp>
        <p:nvSpPr>
          <p:cNvPr id="703" name="Google Shape;703;g1dd077c2a96_0_5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04" name="Google Shape;704;g1dd077c2a96_0_5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05" name="Google Shape;705;g1dd077c2a96_0_5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dd077c2a96_0_5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07" name="Google Shape;707;g1dd077c2a96_0_5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dd077c2a96_0_5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9" name="Google Shape;709;g1dd077c2a96_0_5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0" name="Google Shape;710;g1dd077c2a96_0_53"/>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1" name="Google Shape;711;g1dd077c2a96_0_53"/>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712" name="Google Shape;712;g1dd077c2a96_0_5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1dd077c2a96_0_53"/>
          <p:cNvSpPr txBox="1"/>
          <p:nvPr/>
        </p:nvSpPr>
        <p:spPr>
          <a:xfrm>
            <a:off x="882850" y="2614963"/>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chemeClr val="dk1"/>
                </a:solidFill>
                <a:latin typeface="Trebuchet MS"/>
                <a:ea typeface="Trebuchet MS"/>
                <a:cs typeface="Trebuchet MS"/>
                <a:sym typeface="Trebuchet MS"/>
              </a:rPr>
              <a:t>Pseudocódigo</a:t>
            </a:r>
            <a:endParaRPr b="0" i="0" sz="2100" u="none" cap="none" strike="noStrike">
              <a:solidFill>
                <a:schemeClr val="dk1"/>
              </a:solidFill>
              <a:latin typeface="Trebuchet MS"/>
              <a:ea typeface="Trebuchet MS"/>
              <a:cs typeface="Trebuchet MS"/>
              <a:sym typeface="Trebuchet MS"/>
            </a:endParaRPr>
          </a:p>
        </p:txBody>
      </p:sp>
      <p:sp>
        <p:nvSpPr>
          <p:cNvPr id="714" name="Google Shape;714;g1dd077c2a96_0_53"/>
          <p:cNvSpPr txBox="1"/>
          <p:nvPr/>
        </p:nvSpPr>
        <p:spPr>
          <a:xfrm>
            <a:off x="789700" y="1612888"/>
            <a:ext cx="10792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Trebuchet MS"/>
                <a:ea typeface="Trebuchet MS"/>
                <a:cs typeface="Trebuchet MS"/>
                <a:sym typeface="Trebuchet MS"/>
              </a:rPr>
              <a:t>Ejemplo 5.</a:t>
            </a:r>
            <a:r>
              <a:rPr b="1" i="0" lang="en-US" sz="2100" u="none" cap="none" strike="noStrike">
                <a:solidFill>
                  <a:srgbClr val="000000"/>
                </a:solidFill>
                <a:latin typeface="Trebuchet MS"/>
                <a:ea typeface="Trebuchet MS"/>
                <a:cs typeface="Trebuchet MS"/>
                <a:sym typeface="Trebuchet MS"/>
              </a:rPr>
              <a:t> </a:t>
            </a:r>
            <a:r>
              <a:rPr b="0" i="0" lang="en-US" sz="2100" u="none" cap="none" strike="noStrike">
                <a:solidFill>
                  <a:srgbClr val="000000"/>
                </a:solidFill>
                <a:latin typeface="Trebuchet MS"/>
                <a:ea typeface="Trebuchet MS"/>
                <a:cs typeface="Trebuchet MS"/>
                <a:sym typeface="Trebuchet MS"/>
              </a:rPr>
              <a:t>Escribir un algoritmo que dada una cantidad total de segundos calcule su equivalente en horas, </a:t>
            </a:r>
            <a:r>
              <a:rPr b="0" i="0" lang="en-US" sz="2100" u="none" cap="none" strike="noStrike">
                <a:solidFill>
                  <a:schemeClr val="dk1"/>
                </a:solidFill>
                <a:latin typeface="Trebuchet MS"/>
                <a:ea typeface="Trebuchet MS"/>
                <a:cs typeface="Trebuchet MS"/>
                <a:sym typeface="Trebuchet MS"/>
              </a:rPr>
              <a:t>minutos </a:t>
            </a:r>
            <a:r>
              <a:rPr b="0" i="0" lang="en-US" sz="2100" u="none" cap="none" strike="noStrike">
                <a:solidFill>
                  <a:srgbClr val="000000"/>
                </a:solidFill>
                <a:latin typeface="Trebuchet MS"/>
                <a:ea typeface="Trebuchet MS"/>
                <a:cs typeface="Trebuchet MS"/>
                <a:sym typeface="Trebuchet MS"/>
              </a:rPr>
              <a:t>y segundos.</a:t>
            </a:r>
            <a:endParaRPr b="0" i="0" sz="2100" u="none" cap="none" strike="noStrike">
              <a:solidFill>
                <a:srgbClr val="000000"/>
              </a:solidFill>
              <a:latin typeface="Trebuchet MS"/>
              <a:ea typeface="Trebuchet MS"/>
              <a:cs typeface="Trebuchet MS"/>
              <a:sym typeface="Trebuchet MS"/>
            </a:endParaRPr>
          </a:p>
        </p:txBody>
      </p:sp>
      <p:pic>
        <p:nvPicPr>
          <p:cNvPr id="715" name="Google Shape;715;g1dd077c2a96_0_53"/>
          <p:cNvPicPr preferRelativeResize="0"/>
          <p:nvPr/>
        </p:nvPicPr>
        <p:blipFill rotWithShape="1">
          <a:blip r:embed="rId4">
            <a:alphaModFix/>
          </a:blip>
          <a:srcRect b="0" l="0" r="0" t="0"/>
          <a:stretch/>
        </p:blipFill>
        <p:spPr>
          <a:xfrm>
            <a:off x="1621914" y="3443114"/>
            <a:ext cx="9314372" cy="2559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9" name="Shape 719"/>
        <p:cNvGrpSpPr/>
        <p:nvPr/>
      </p:nvGrpSpPr>
      <p:grpSpPr>
        <a:xfrm>
          <a:off x="0" y="0"/>
          <a:ext cx="0" cy="0"/>
          <a:chOff x="0" y="0"/>
          <a:chExt cx="0" cy="0"/>
        </a:xfrm>
      </p:grpSpPr>
      <p:pic>
        <p:nvPicPr>
          <p:cNvPr id="720" name="Google Shape;720;g1dd077c2a96_0_70"/>
          <p:cNvPicPr preferRelativeResize="0"/>
          <p:nvPr/>
        </p:nvPicPr>
        <p:blipFill rotWithShape="1">
          <a:blip r:embed="rId3">
            <a:alphaModFix/>
          </a:blip>
          <a:srcRect b="0" l="0" r="0" t="0"/>
          <a:stretch/>
        </p:blipFill>
        <p:spPr>
          <a:xfrm>
            <a:off x="2912200" y="1080038"/>
            <a:ext cx="8368200" cy="5013507"/>
          </a:xfrm>
          <a:prstGeom prst="rect">
            <a:avLst/>
          </a:prstGeom>
          <a:noFill/>
          <a:ln>
            <a:noFill/>
          </a:ln>
        </p:spPr>
      </p:pic>
      <p:sp>
        <p:nvSpPr>
          <p:cNvPr id="721" name="Google Shape;721;g1dd077c2a96_0_7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22" name="Google Shape;722;g1dd077c2a96_0_70"/>
          <p:cNvPicPr preferRelativeResize="0"/>
          <p:nvPr/>
        </p:nvPicPr>
        <p:blipFill rotWithShape="1">
          <a:blip r:embed="rId4">
            <a:alphaModFix/>
          </a:blip>
          <a:srcRect b="17581" l="0" r="0" t="17296"/>
          <a:stretch/>
        </p:blipFill>
        <p:spPr>
          <a:xfrm>
            <a:off x="0" y="0"/>
            <a:ext cx="2825825" cy="1051600"/>
          </a:xfrm>
          <a:prstGeom prst="rect">
            <a:avLst/>
          </a:prstGeom>
          <a:noFill/>
          <a:ln>
            <a:noFill/>
          </a:ln>
        </p:spPr>
      </p:pic>
      <p:sp>
        <p:nvSpPr>
          <p:cNvPr id="723" name="Google Shape;723;g1dd077c2a96_0_7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1dd077c2a96_0_7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25" name="Google Shape;725;g1dd077c2a96_0_7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1dd077c2a96_0_7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7" name="Google Shape;727;g1dd077c2a96_0_7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8" name="Google Shape;728;g1dd077c2a96_0_70"/>
          <p:cNvSpPr txBox="1"/>
          <p:nvPr/>
        </p:nvSpPr>
        <p:spPr>
          <a:xfrm>
            <a:off x="828750" y="2899400"/>
            <a:ext cx="1861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Trebuchet MS"/>
                <a:ea typeface="Trebuchet MS"/>
                <a:cs typeface="Trebuchet MS"/>
                <a:sym typeface="Trebuchet MS"/>
              </a:rPr>
              <a:t>Ejemplo 5.</a:t>
            </a:r>
            <a:r>
              <a:rPr b="1" i="0" lang="en-US" sz="2100" u="none" cap="none" strike="noStrike">
                <a:solidFill>
                  <a:srgbClr val="000000"/>
                </a:solidFill>
                <a:latin typeface="Trebuchet MS"/>
                <a:ea typeface="Trebuchet MS"/>
                <a:cs typeface="Trebuchet MS"/>
                <a:sym typeface="Trebuchet MS"/>
              </a:rPr>
              <a:t> </a:t>
            </a:r>
            <a:endParaRPr b="1"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1" lang="en-US" sz="2100" u="none" cap="none" strike="noStrike">
                <a:solidFill>
                  <a:schemeClr val="dk1"/>
                </a:solidFill>
                <a:latin typeface="Trebuchet MS"/>
                <a:ea typeface="Trebuchet MS"/>
                <a:cs typeface="Trebuchet MS"/>
                <a:sym typeface="Trebuchet MS"/>
              </a:rPr>
              <a:t>Diagrama de flujo</a:t>
            </a:r>
            <a:endParaRPr b="1" i="0" sz="2100" u="none" cap="none" strike="noStrike">
              <a:solidFill>
                <a:srgbClr val="000000"/>
              </a:solidFill>
              <a:latin typeface="Trebuchet MS"/>
              <a:ea typeface="Trebuchet MS"/>
              <a:cs typeface="Trebuchet MS"/>
              <a:sym typeface="Trebuchet MS"/>
            </a:endParaRPr>
          </a:p>
        </p:txBody>
      </p:sp>
      <p:sp>
        <p:nvSpPr>
          <p:cNvPr id="729" name="Google Shape;729;g1dd077c2a96_0_70"/>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0" name="Google Shape;730;g1dd077c2a96_0_70"/>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
        <p:nvSpPr>
          <p:cNvPr id="731" name="Google Shape;731;g1dd077c2a96_0_7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5" name="Shape 735"/>
        <p:cNvGrpSpPr/>
        <p:nvPr/>
      </p:nvGrpSpPr>
      <p:grpSpPr>
        <a:xfrm>
          <a:off x="0" y="0"/>
          <a:ext cx="0" cy="0"/>
          <a:chOff x="0" y="0"/>
          <a:chExt cx="0" cy="0"/>
        </a:xfrm>
      </p:grpSpPr>
      <p:sp>
        <p:nvSpPr>
          <p:cNvPr id="736" name="Google Shape;736;g208c4d8577a_0_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7" name="Google Shape;737;g208c4d8577a_0_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8" name="Google Shape;738;g208c4d8577a_0_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39" name="Google Shape;739;g208c4d8577a_0_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40" name="Google Shape;740;g208c4d8577a_0_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208c4d8577a_0_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42" name="Google Shape;742;g208c4d8577a_0_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208c4d8577a_0_7"/>
          <p:cNvSpPr/>
          <p:nvPr/>
        </p:nvSpPr>
        <p:spPr>
          <a:xfrm>
            <a:off x="56250" y="1515600"/>
            <a:ext cx="4808700" cy="1696896"/>
          </a:xfrm>
          <a:prstGeom prst="cloud">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208c4d8577a_0_7"/>
          <p:cNvSpPr/>
          <p:nvPr/>
        </p:nvSpPr>
        <p:spPr>
          <a:xfrm>
            <a:off x="3899075" y="2665898"/>
            <a:ext cx="8277900" cy="2686500"/>
          </a:xfrm>
          <a:prstGeom prst="roundRect">
            <a:avLst>
              <a:gd fmla="val 16667" name="adj"/>
            </a:avLst>
          </a:prstGeom>
          <a:solidFill>
            <a:srgbClr val="00A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208c4d8577a_0_7"/>
          <p:cNvSpPr txBox="1"/>
          <p:nvPr>
            <p:ph type="title"/>
          </p:nvPr>
        </p:nvSpPr>
        <p:spPr>
          <a:xfrm>
            <a:off x="866600" y="2022088"/>
            <a:ext cx="34089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Ahora te toca a tí</a:t>
            </a:r>
            <a:endParaRPr/>
          </a:p>
        </p:txBody>
      </p:sp>
      <p:pic>
        <p:nvPicPr>
          <p:cNvPr id="746" name="Google Shape;746;g208c4d8577a_0_7"/>
          <p:cNvPicPr preferRelativeResize="0"/>
          <p:nvPr/>
        </p:nvPicPr>
        <p:blipFill rotWithShape="1">
          <a:blip r:embed="rId4">
            <a:alphaModFix/>
          </a:blip>
          <a:srcRect b="0" l="0" r="0" t="0"/>
          <a:stretch/>
        </p:blipFill>
        <p:spPr>
          <a:xfrm>
            <a:off x="308075" y="2753925"/>
            <a:ext cx="3212876" cy="3212876"/>
          </a:xfrm>
          <a:prstGeom prst="rect">
            <a:avLst/>
          </a:prstGeom>
          <a:noFill/>
          <a:ln>
            <a:noFill/>
          </a:ln>
        </p:spPr>
      </p:pic>
      <p:sp>
        <p:nvSpPr>
          <p:cNvPr id="747" name="Google Shape;747;g208c4d8577a_0_7"/>
          <p:cNvSpPr txBox="1"/>
          <p:nvPr/>
        </p:nvSpPr>
        <p:spPr>
          <a:xfrm>
            <a:off x="3999575" y="2769850"/>
            <a:ext cx="8076900" cy="32787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FFFFFF"/>
              </a:buClr>
              <a:buSzPts val="2600"/>
              <a:buFont typeface="Trebuchet MS"/>
              <a:buAutoNum type="alphaLcPeriod"/>
            </a:pPr>
            <a:r>
              <a:rPr b="0" i="0" lang="en-US" sz="2000" u="none" cap="none" strike="noStrike">
                <a:solidFill>
                  <a:schemeClr val="lt1"/>
                </a:solidFill>
                <a:latin typeface="Trebuchet MS"/>
                <a:ea typeface="Trebuchet MS"/>
                <a:cs typeface="Trebuchet MS"/>
                <a:sym typeface="Trebuchet MS"/>
              </a:rPr>
              <a:t>Desarrollar un algoritmo que al definir 2 números enteros calcule: el producto entre estos, después calcule la raíz cúbica de cada uno, por último debe dividir el resultado de la multiplicación por la resta de las raíces cúbicas para imprimir el resultado (Pseint).</a:t>
            </a:r>
            <a:r>
              <a:rPr b="0" i="0" lang="en-US" sz="1700" u="none" cap="none" strike="noStrike">
                <a:solidFill>
                  <a:schemeClr val="dk1"/>
                </a:solidFill>
                <a:latin typeface="Trebuchet MS"/>
                <a:ea typeface="Trebuchet MS"/>
                <a:cs typeface="Trebuchet MS"/>
                <a:sym typeface="Trebuchet MS"/>
              </a:rPr>
              <a:t> </a:t>
            </a:r>
            <a:endParaRPr b="0" i="0" sz="2600" u="none" cap="none" strike="noStrike">
              <a:solidFill>
                <a:srgbClr val="FFFFFF"/>
              </a:solidFill>
              <a:latin typeface="Trebuchet MS"/>
              <a:ea typeface="Trebuchet MS"/>
              <a:cs typeface="Trebuchet MS"/>
              <a:sym typeface="Trebuchet MS"/>
              <a:extLst>
                <a:ext uri="http://customooxmlschemas.google.com/">
                  <go:slidesCustomData xmlns:go="http://customooxmlschemas.google.com/" textRoundtripDataId="2"/>
                </a:ext>
              </a:extLst>
            </a:endParaRPr>
          </a:p>
          <a:p>
            <a:pPr indent="-355600" lvl="0" marL="457200" marR="0" rtl="0" algn="l">
              <a:lnSpc>
                <a:spcPct val="100000"/>
              </a:lnSpc>
              <a:spcBef>
                <a:spcPts val="0"/>
              </a:spcBef>
              <a:spcAft>
                <a:spcPts val="0"/>
              </a:spcAft>
              <a:buClr>
                <a:srgbClr val="FFFFFF"/>
              </a:buClr>
              <a:buSzPts val="2000"/>
              <a:buFont typeface="Trebuchet MS"/>
              <a:buAutoNum type="alphaLcPeriod"/>
            </a:pPr>
            <a:r>
              <a:rPr b="0" i="0" lang="en-US" sz="2000" u="none" cap="none" strike="noStrike">
                <a:solidFill>
                  <a:srgbClr val="FFFFFF"/>
                </a:solidFill>
                <a:latin typeface="Trebuchet MS"/>
                <a:ea typeface="Trebuchet MS"/>
                <a:cs typeface="Trebuchet MS"/>
                <a:sym typeface="Trebuchet MS"/>
              </a:rPr>
              <a:t>Realice el diagrama de flujo y la prueba de escritorio del ejercicio.</a:t>
            </a:r>
            <a:endParaRPr b="0" i="0" sz="2000" u="none" cap="none" strike="noStrike">
              <a:solidFill>
                <a:srgbClr val="FFFFFF"/>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Trebuchet MS"/>
              <a:ea typeface="Trebuchet MS"/>
              <a:cs typeface="Trebuchet MS"/>
              <a:sym typeface="Trebuchet MS"/>
            </a:endParaRPr>
          </a:p>
        </p:txBody>
      </p:sp>
      <p:sp>
        <p:nvSpPr>
          <p:cNvPr id="748" name="Google Shape;748;g208c4d8577a_0_7"/>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9" name="Google Shape;749;g208c4d8577a_0_7"/>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3" name="Shape 753"/>
        <p:cNvGrpSpPr/>
        <p:nvPr/>
      </p:nvGrpSpPr>
      <p:grpSpPr>
        <a:xfrm>
          <a:off x="0" y="0"/>
          <a:ext cx="0" cy="0"/>
          <a:chOff x="0" y="0"/>
          <a:chExt cx="0" cy="0"/>
        </a:xfrm>
      </p:grpSpPr>
      <p:sp>
        <p:nvSpPr>
          <p:cNvPr id="754" name="Google Shape;754;g208c4d8577a_0_1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5" name="Google Shape;755;g208c4d8577a_0_1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6" name="Google Shape;756;g208c4d8577a_0_1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57" name="Google Shape;757;g208c4d8577a_0_1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58" name="Google Shape;758;g208c4d8577a_0_1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208c4d8577a_0_1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60" name="Google Shape;760;g208c4d8577a_0_1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208c4d8577a_0_19"/>
          <p:cNvSpPr txBox="1"/>
          <p:nvPr>
            <p:ph type="title"/>
          </p:nvPr>
        </p:nvSpPr>
        <p:spPr>
          <a:xfrm>
            <a:off x="819175" y="2903175"/>
            <a:ext cx="5545500" cy="1385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4500">
                <a:latin typeface="Trebuchet MS"/>
                <a:ea typeface="Trebuchet MS"/>
                <a:cs typeface="Trebuchet MS"/>
                <a:sym typeface="Trebuchet MS"/>
              </a:rPr>
              <a:t>Entrada y Salida de Variables</a:t>
            </a:r>
            <a:endParaRPr sz="4500">
              <a:latin typeface="Trebuchet MS"/>
              <a:ea typeface="Trebuchet MS"/>
              <a:cs typeface="Trebuchet MS"/>
              <a:sym typeface="Trebuchet MS"/>
            </a:endParaRPr>
          </a:p>
        </p:txBody>
      </p:sp>
      <p:pic>
        <p:nvPicPr>
          <p:cNvPr id="762" name="Google Shape;762;g208c4d8577a_0_19"/>
          <p:cNvPicPr preferRelativeResize="0"/>
          <p:nvPr/>
        </p:nvPicPr>
        <p:blipFill rotWithShape="1">
          <a:blip r:embed="rId4">
            <a:alphaModFix/>
          </a:blip>
          <a:srcRect b="0" l="0" r="0" t="0"/>
          <a:stretch/>
        </p:blipFill>
        <p:spPr>
          <a:xfrm>
            <a:off x="7160299" y="695025"/>
            <a:ext cx="3810000" cy="533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g1dcbc411a8e_0_29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g1dcbc411a8e_0_29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1dcbc411a8e_0_29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2" name="Google Shape;192;g1dcbc411a8e_0_291"/>
          <p:cNvPicPr preferRelativeResize="0"/>
          <p:nvPr/>
        </p:nvPicPr>
        <p:blipFill rotWithShape="1">
          <a:blip r:embed="rId3">
            <a:alphaModFix/>
          </a:blip>
          <a:srcRect b="17580" l="0" r="0" t="17296"/>
          <a:stretch/>
        </p:blipFill>
        <p:spPr>
          <a:xfrm>
            <a:off x="0" y="0"/>
            <a:ext cx="2825825" cy="1051600"/>
          </a:xfrm>
          <a:prstGeom prst="rect">
            <a:avLst/>
          </a:prstGeom>
          <a:noFill/>
          <a:ln>
            <a:noFill/>
          </a:ln>
        </p:spPr>
      </p:pic>
      <p:sp>
        <p:nvSpPr>
          <p:cNvPr id="193" name="Google Shape;193;g1dcbc411a8e_0_29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dcbc411a8e_0_29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95" name="Google Shape;195;g1dcbc411a8e_0_29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dcbc411a8e_0_291"/>
          <p:cNvSpPr txBox="1"/>
          <p:nvPr>
            <p:ph type="title"/>
          </p:nvPr>
        </p:nvSpPr>
        <p:spPr>
          <a:xfrm>
            <a:off x="887100" y="2864313"/>
            <a:ext cx="104178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latin typeface="Trebuchet MS"/>
                <a:ea typeface="Trebuchet MS"/>
                <a:cs typeface="Trebuchet MS"/>
                <a:sym typeface="Trebuchet MS"/>
              </a:rPr>
              <a:t>Prueba de Escritorio</a:t>
            </a:r>
            <a:endParaRPr sz="6000">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6" name="Shape 766"/>
        <p:cNvGrpSpPr/>
        <p:nvPr/>
      </p:nvGrpSpPr>
      <p:grpSpPr>
        <a:xfrm>
          <a:off x="0" y="0"/>
          <a:ext cx="0" cy="0"/>
          <a:chOff x="0" y="0"/>
          <a:chExt cx="0" cy="0"/>
        </a:xfrm>
      </p:grpSpPr>
      <p:sp>
        <p:nvSpPr>
          <p:cNvPr id="767" name="Google Shape;767;g208c4d8577a_0_2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8" name="Google Shape;768;g208c4d8577a_0_2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9" name="Google Shape;769;g208c4d8577a_0_2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70" name="Google Shape;770;g208c4d8577a_0_2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71" name="Google Shape;771;g208c4d8577a_0_2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208c4d8577a_0_2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73" name="Google Shape;773;g208c4d8577a_0_2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208c4d8577a_0_29"/>
          <p:cNvSpPr/>
          <p:nvPr/>
        </p:nvSpPr>
        <p:spPr>
          <a:xfrm>
            <a:off x="3471875" y="5084550"/>
            <a:ext cx="7353625" cy="1340050"/>
          </a:xfrm>
          <a:prstGeom prst="flowChartPunchedCard">
            <a:avLst/>
          </a:prstGeom>
          <a:noFill/>
          <a:ln cap="flat" cmpd="sng" w="38100">
            <a:solidFill>
              <a:srgbClr val="D5A6B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AFAA"/>
                </a:solidFill>
                <a:latin typeface="Trebuchet MS"/>
                <a:ea typeface="Trebuchet MS"/>
                <a:cs typeface="Trebuchet MS"/>
                <a:sym typeface="Trebuchet MS"/>
              </a:rPr>
              <a:t>Lenguaje de máquina</a:t>
            </a:r>
            <a:endParaRPr b="0" i="0" sz="1800" u="none" cap="none" strike="noStrike">
              <a:solidFill>
                <a:srgbClr val="00AFAA"/>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AFAA"/>
              </a:solidFill>
              <a:latin typeface="Trebuchet MS"/>
              <a:ea typeface="Trebuchet MS"/>
              <a:cs typeface="Trebuchet MS"/>
              <a:sym typeface="Trebuchet MS"/>
            </a:endParaRPr>
          </a:p>
          <a:p>
            <a:pPr indent="-330200" lvl="0" marL="457200" marR="0" rtl="0" algn="l">
              <a:lnSpc>
                <a:spcPct val="100000"/>
              </a:lnSpc>
              <a:spcBef>
                <a:spcPts val="0"/>
              </a:spcBef>
              <a:spcAft>
                <a:spcPts val="0"/>
              </a:spcAft>
              <a:buClr>
                <a:srgbClr val="00AFAA"/>
              </a:buClr>
              <a:buSzPts val="1600"/>
              <a:buFont typeface="Trebuchet MS"/>
              <a:buChar char="●"/>
            </a:pPr>
            <a:r>
              <a:rPr b="0" i="0" lang="en-US" sz="1600" u="none" cap="none" strike="noStrike">
                <a:solidFill>
                  <a:srgbClr val="00AFAA"/>
                </a:solidFill>
                <a:latin typeface="Trebuchet MS"/>
                <a:ea typeface="Trebuchet MS"/>
                <a:cs typeface="Trebuchet MS"/>
                <a:sym typeface="Trebuchet MS"/>
              </a:rPr>
              <a:t>Binario ejecutable por la máquina.</a:t>
            </a:r>
            <a:endParaRPr b="0" i="0" sz="1600" u="none" cap="none" strike="noStrike">
              <a:solidFill>
                <a:srgbClr val="00AFAA"/>
              </a:solidFill>
              <a:latin typeface="Trebuchet MS"/>
              <a:ea typeface="Trebuchet MS"/>
              <a:cs typeface="Trebuchet MS"/>
              <a:sym typeface="Trebuchet MS"/>
            </a:endParaRPr>
          </a:p>
        </p:txBody>
      </p:sp>
      <p:sp>
        <p:nvSpPr>
          <p:cNvPr id="775" name="Google Shape;775;g208c4d8577a_0_29"/>
          <p:cNvSpPr/>
          <p:nvPr/>
        </p:nvSpPr>
        <p:spPr>
          <a:xfrm>
            <a:off x="3471875" y="3556375"/>
            <a:ext cx="7353625" cy="1340050"/>
          </a:xfrm>
          <a:prstGeom prst="flowChartPunchedCard">
            <a:avLst/>
          </a:prstGeom>
          <a:noFill/>
          <a:ln cap="flat" cmpd="sng" w="38100">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AFAA"/>
                </a:solidFill>
                <a:latin typeface="Trebuchet MS"/>
                <a:ea typeface="Trebuchet MS"/>
                <a:cs typeface="Trebuchet MS"/>
                <a:sym typeface="Trebuchet MS"/>
              </a:rPr>
              <a:t>Lenguaje ensamblador</a:t>
            </a:r>
            <a:endParaRPr b="0" i="0" sz="1800" u="none" cap="none" strike="noStrike">
              <a:solidFill>
                <a:srgbClr val="00AFAA"/>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AFAA"/>
              </a:solidFill>
              <a:latin typeface="Trebuchet MS"/>
              <a:ea typeface="Trebuchet MS"/>
              <a:cs typeface="Trebuchet MS"/>
              <a:sym typeface="Trebuchet MS"/>
            </a:endParaRPr>
          </a:p>
          <a:p>
            <a:pPr indent="-330200" lvl="0" marL="457200" marR="0" rtl="0" algn="l">
              <a:lnSpc>
                <a:spcPct val="100000"/>
              </a:lnSpc>
              <a:spcBef>
                <a:spcPts val="0"/>
              </a:spcBef>
              <a:spcAft>
                <a:spcPts val="0"/>
              </a:spcAft>
              <a:buClr>
                <a:srgbClr val="00AFAA"/>
              </a:buClr>
              <a:buSzPts val="1600"/>
              <a:buFont typeface="Trebuchet MS"/>
              <a:buChar char="●"/>
            </a:pPr>
            <a:r>
              <a:rPr b="0" i="0" lang="en-US" sz="1600" u="none" cap="none" strike="noStrike">
                <a:solidFill>
                  <a:srgbClr val="00AFAA"/>
                </a:solidFill>
                <a:latin typeface="Trebuchet MS"/>
                <a:ea typeface="Trebuchet MS"/>
                <a:cs typeface="Trebuchet MS"/>
                <a:sym typeface="Trebuchet MS"/>
              </a:rPr>
              <a:t>Instrucciones de bajo nivel específicas para una máquina.</a:t>
            </a:r>
            <a:endParaRPr b="0" i="0" sz="1600" u="none" cap="none" strike="noStrike">
              <a:solidFill>
                <a:srgbClr val="00AFAA"/>
              </a:solidFill>
              <a:latin typeface="Trebuchet MS"/>
              <a:ea typeface="Trebuchet MS"/>
              <a:cs typeface="Trebuchet MS"/>
              <a:sym typeface="Trebuchet MS"/>
            </a:endParaRPr>
          </a:p>
        </p:txBody>
      </p:sp>
      <p:sp>
        <p:nvSpPr>
          <p:cNvPr id="776" name="Google Shape;776;g208c4d8577a_0_29"/>
          <p:cNvSpPr/>
          <p:nvPr/>
        </p:nvSpPr>
        <p:spPr>
          <a:xfrm>
            <a:off x="3471875" y="2028200"/>
            <a:ext cx="7353625" cy="1340050"/>
          </a:xfrm>
          <a:prstGeom prst="flowChartPunchedCard">
            <a:avLst/>
          </a:prstGeom>
          <a:noFill/>
          <a:ln cap="flat" cmpd="sng" w="38100">
            <a:solidFill>
              <a:srgbClr val="B4A7D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AFAA"/>
                </a:solidFill>
                <a:latin typeface="Trebuchet MS"/>
                <a:ea typeface="Trebuchet MS"/>
                <a:cs typeface="Trebuchet MS"/>
                <a:sym typeface="Trebuchet MS"/>
              </a:rPr>
              <a:t>Lenguajes de programación de alto nivel</a:t>
            </a:r>
            <a:endParaRPr b="0" i="0" sz="1800" u="none" cap="none" strike="noStrike">
              <a:solidFill>
                <a:srgbClr val="00AFAA"/>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AFAA"/>
              </a:solidFill>
              <a:latin typeface="Trebuchet MS"/>
              <a:ea typeface="Trebuchet MS"/>
              <a:cs typeface="Trebuchet MS"/>
              <a:sym typeface="Trebuchet MS"/>
            </a:endParaRPr>
          </a:p>
          <a:p>
            <a:pPr indent="-330200" lvl="0" marL="457200" marR="0" rtl="0" algn="l">
              <a:lnSpc>
                <a:spcPct val="100000"/>
              </a:lnSpc>
              <a:spcBef>
                <a:spcPts val="0"/>
              </a:spcBef>
              <a:spcAft>
                <a:spcPts val="0"/>
              </a:spcAft>
              <a:buClr>
                <a:srgbClr val="00AFAA"/>
              </a:buClr>
              <a:buSzPts val="1600"/>
              <a:buFont typeface="Trebuchet MS"/>
              <a:buChar char="●"/>
            </a:pPr>
            <a:r>
              <a:rPr b="0" i="0" lang="en-US" sz="1600" u="none" cap="none" strike="noStrike">
                <a:solidFill>
                  <a:srgbClr val="00AFAA"/>
                </a:solidFill>
                <a:latin typeface="Trebuchet MS"/>
                <a:ea typeface="Trebuchet MS"/>
                <a:cs typeface="Trebuchet MS"/>
                <a:sym typeface="Trebuchet MS"/>
              </a:rPr>
              <a:t>Utilizado por el programador.</a:t>
            </a:r>
            <a:endParaRPr b="0" i="0" sz="1600" u="none" cap="none" strike="noStrike">
              <a:solidFill>
                <a:srgbClr val="00AFAA"/>
              </a:solidFill>
              <a:latin typeface="Trebuchet MS"/>
              <a:ea typeface="Trebuchet MS"/>
              <a:cs typeface="Trebuchet MS"/>
              <a:sym typeface="Trebuchet MS"/>
            </a:endParaRPr>
          </a:p>
        </p:txBody>
      </p:sp>
      <p:sp>
        <p:nvSpPr>
          <p:cNvPr id="777" name="Google Shape;777;g208c4d8577a_0_29"/>
          <p:cNvSpPr txBox="1"/>
          <p:nvPr>
            <p:ph type="title"/>
          </p:nvPr>
        </p:nvSpPr>
        <p:spPr>
          <a:xfrm>
            <a:off x="569876" y="1169975"/>
            <a:ext cx="55542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Lenguajes de programación</a:t>
            </a:r>
            <a:endParaRPr>
              <a:latin typeface="Trebuchet MS"/>
              <a:ea typeface="Trebuchet MS"/>
              <a:cs typeface="Trebuchet MS"/>
              <a:sym typeface="Trebuchet MS"/>
            </a:endParaRPr>
          </a:p>
        </p:txBody>
      </p:sp>
      <p:pic>
        <p:nvPicPr>
          <p:cNvPr id="778" name="Google Shape;778;g208c4d8577a_0_29"/>
          <p:cNvPicPr preferRelativeResize="0"/>
          <p:nvPr/>
        </p:nvPicPr>
        <p:blipFill rotWithShape="1">
          <a:blip r:embed="rId4">
            <a:alphaModFix/>
          </a:blip>
          <a:srcRect b="0" l="0" r="0" t="0"/>
          <a:stretch/>
        </p:blipFill>
        <p:spPr>
          <a:xfrm>
            <a:off x="2445650" y="5084550"/>
            <a:ext cx="1230500" cy="1230500"/>
          </a:xfrm>
          <a:prstGeom prst="rect">
            <a:avLst/>
          </a:prstGeom>
          <a:noFill/>
          <a:ln>
            <a:noFill/>
          </a:ln>
        </p:spPr>
      </p:pic>
      <p:pic>
        <p:nvPicPr>
          <p:cNvPr id="779" name="Google Shape;779;g208c4d8577a_0_29"/>
          <p:cNvPicPr preferRelativeResize="0"/>
          <p:nvPr/>
        </p:nvPicPr>
        <p:blipFill rotWithShape="1">
          <a:blip r:embed="rId5">
            <a:alphaModFix/>
          </a:blip>
          <a:srcRect b="0" l="0" r="0" t="0"/>
          <a:stretch/>
        </p:blipFill>
        <p:spPr>
          <a:xfrm>
            <a:off x="2445651" y="3611150"/>
            <a:ext cx="1230500" cy="1230500"/>
          </a:xfrm>
          <a:prstGeom prst="rect">
            <a:avLst/>
          </a:prstGeom>
          <a:noFill/>
          <a:ln>
            <a:noFill/>
          </a:ln>
        </p:spPr>
      </p:pic>
      <p:pic>
        <p:nvPicPr>
          <p:cNvPr id="780" name="Google Shape;780;g208c4d8577a_0_29"/>
          <p:cNvPicPr preferRelativeResize="0"/>
          <p:nvPr/>
        </p:nvPicPr>
        <p:blipFill rotWithShape="1">
          <a:blip r:embed="rId6">
            <a:alphaModFix/>
          </a:blip>
          <a:srcRect b="0" l="0" r="0" t="0"/>
          <a:stretch/>
        </p:blipFill>
        <p:spPr>
          <a:xfrm>
            <a:off x="2445651" y="2137750"/>
            <a:ext cx="1230500" cy="1230500"/>
          </a:xfrm>
          <a:prstGeom prst="rect">
            <a:avLst/>
          </a:prstGeom>
          <a:noFill/>
          <a:ln>
            <a:noFill/>
          </a:ln>
        </p:spPr>
      </p:pic>
      <p:sp>
        <p:nvSpPr>
          <p:cNvPr id="781" name="Google Shape;781;g208c4d8577a_0_29"/>
          <p:cNvSpPr/>
          <p:nvPr/>
        </p:nvSpPr>
        <p:spPr>
          <a:xfrm>
            <a:off x="1315325" y="2686950"/>
            <a:ext cx="1036500" cy="1794900"/>
          </a:xfrm>
          <a:prstGeom prst="curvedRightArrow">
            <a:avLst>
              <a:gd fmla="val 25000" name="adj1"/>
              <a:gd fmla="val 50000" name="adj2"/>
              <a:gd fmla="val 25000" name="adj3"/>
            </a:avLst>
          </a:prstGeom>
          <a:solidFill>
            <a:srgbClr val="00A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208c4d8577a_0_29"/>
          <p:cNvSpPr txBox="1"/>
          <p:nvPr/>
        </p:nvSpPr>
        <p:spPr>
          <a:xfrm>
            <a:off x="498275" y="2191350"/>
            <a:ext cx="116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AFAA"/>
                </a:solidFill>
                <a:latin typeface="Trebuchet MS"/>
                <a:ea typeface="Trebuchet MS"/>
                <a:cs typeface="Trebuchet MS"/>
                <a:sym typeface="Trebuchet MS"/>
              </a:rPr>
              <a:t>Compilador</a:t>
            </a:r>
            <a:endParaRPr b="0" i="0" sz="1400" u="none" cap="none" strike="noStrike">
              <a:solidFill>
                <a:srgbClr val="00AFAA"/>
              </a:solidFill>
              <a:latin typeface="Trebuchet MS"/>
              <a:ea typeface="Trebuchet MS"/>
              <a:cs typeface="Trebuchet MS"/>
              <a:sym typeface="Trebuchet MS"/>
            </a:endParaRPr>
          </a:p>
        </p:txBody>
      </p:sp>
      <p:sp>
        <p:nvSpPr>
          <p:cNvPr id="783" name="Google Shape;783;g208c4d8577a_0_29"/>
          <p:cNvSpPr/>
          <p:nvPr/>
        </p:nvSpPr>
        <p:spPr>
          <a:xfrm>
            <a:off x="1315325" y="4629700"/>
            <a:ext cx="1036500" cy="1794900"/>
          </a:xfrm>
          <a:prstGeom prst="curvedRightArrow">
            <a:avLst>
              <a:gd fmla="val 25000" name="adj1"/>
              <a:gd fmla="val 50000" name="adj2"/>
              <a:gd fmla="val 25000" name="adj3"/>
            </a:avLst>
          </a:prstGeom>
          <a:solidFill>
            <a:srgbClr val="00A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208c4d8577a_0_29"/>
          <p:cNvSpPr txBox="1"/>
          <p:nvPr/>
        </p:nvSpPr>
        <p:spPr>
          <a:xfrm>
            <a:off x="302400" y="4371900"/>
            <a:ext cx="123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AFAA"/>
                </a:solidFill>
                <a:latin typeface="Trebuchet MS"/>
                <a:ea typeface="Trebuchet MS"/>
                <a:cs typeface="Trebuchet MS"/>
                <a:sym typeface="Trebuchet MS"/>
              </a:rPr>
              <a:t>Ensamblador</a:t>
            </a:r>
            <a:endParaRPr b="0" i="0" sz="1400" u="none" cap="none" strike="noStrike">
              <a:solidFill>
                <a:srgbClr val="00AFAA"/>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8" name="Shape 788"/>
        <p:cNvGrpSpPr/>
        <p:nvPr/>
      </p:nvGrpSpPr>
      <p:grpSpPr>
        <a:xfrm>
          <a:off x="0" y="0"/>
          <a:ext cx="0" cy="0"/>
          <a:chOff x="0" y="0"/>
          <a:chExt cx="0" cy="0"/>
        </a:xfrm>
      </p:grpSpPr>
      <p:sp>
        <p:nvSpPr>
          <p:cNvPr id="789" name="Google Shape;789;g208c4d8577a_0_4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0" name="Google Shape;790;g208c4d8577a_0_4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1" name="Google Shape;791;g208c4d8577a_0_4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92" name="Google Shape;792;g208c4d8577a_0_4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793" name="Google Shape;793;g208c4d8577a_0_4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08c4d8577a_0_4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795" name="Google Shape;795;g208c4d8577a_0_4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208c4d8577a_0_48"/>
          <p:cNvSpPr txBox="1"/>
          <p:nvPr>
            <p:ph type="title"/>
          </p:nvPr>
        </p:nvSpPr>
        <p:spPr>
          <a:xfrm>
            <a:off x="410150" y="1725600"/>
            <a:ext cx="10026900" cy="4648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Se escribe el código fuente del programa en un lenguaje de alto nivel</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 Se compila en código de máquina utilizando un compilador</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 Se convierte en un binario/ejecutable (lenguaje de máquina)</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utilizando un ensamblador</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t/>
            </a:r>
            <a:endParaRPr sz="2200">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rPr lang="en-US" sz="2200">
                <a:latin typeface="Trebuchet MS"/>
                <a:ea typeface="Trebuchet MS"/>
                <a:cs typeface="Trebuchet MS"/>
                <a:sym typeface="Trebuchet MS"/>
              </a:rPr>
              <a:t>• Se ejecuta en una máquina con la arquitectura para la que fué</a:t>
            </a:r>
            <a:endParaRPr sz="22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rPr lang="en-US" sz="2200">
                <a:latin typeface="Trebuchet MS"/>
                <a:ea typeface="Trebuchet MS"/>
                <a:cs typeface="Trebuchet MS"/>
                <a:sym typeface="Trebuchet MS"/>
              </a:rPr>
              <a:t>ensamblado el programa</a:t>
            </a:r>
            <a:endParaRPr sz="22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sz="2200">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rPr lang="en-US" sz="2200">
                <a:latin typeface="Trebuchet MS"/>
                <a:ea typeface="Trebuchet MS"/>
                <a:cs typeface="Trebuchet MS"/>
                <a:sym typeface="Trebuchet MS"/>
              </a:rPr>
              <a:t>En java a parte del compilador utiliza un intérprete, este es</a:t>
            </a:r>
            <a:r>
              <a:rPr lang="en-US" sz="2000">
                <a:solidFill>
                  <a:srgbClr val="00AFAA"/>
                </a:solidFill>
                <a:highlight>
                  <a:srgbClr val="FFFFFF"/>
                </a:highlight>
                <a:latin typeface="Trebuchet MS"/>
                <a:ea typeface="Trebuchet MS"/>
                <a:cs typeface="Trebuchet MS"/>
                <a:sym typeface="Trebuchet MS"/>
              </a:rPr>
              <a:t> un </a:t>
            </a:r>
            <a:r>
              <a:rPr b="1" lang="en-US" sz="2000">
                <a:solidFill>
                  <a:srgbClr val="00AFAA"/>
                </a:solidFill>
                <a:highlight>
                  <a:srgbClr val="FFFFFF"/>
                </a:highlight>
                <a:latin typeface="Trebuchet MS"/>
                <a:ea typeface="Trebuchet MS"/>
                <a:cs typeface="Trebuchet MS"/>
                <a:sym typeface="Trebuchet MS"/>
              </a:rPr>
              <a:t>programa informático</a:t>
            </a:r>
            <a:r>
              <a:rPr lang="en-US" sz="2000">
                <a:solidFill>
                  <a:srgbClr val="00AFAA"/>
                </a:solidFill>
                <a:highlight>
                  <a:srgbClr val="FFFFFF"/>
                </a:highlight>
                <a:latin typeface="Trebuchet MS"/>
                <a:ea typeface="Trebuchet MS"/>
                <a:cs typeface="Trebuchet MS"/>
                <a:sym typeface="Trebuchet MS"/>
              </a:rPr>
              <a:t> que procesa el código fuente de un proyecto de software durante su tiempo de ejecución, es decir, mientras el software se está ejecutando, y actúa como una </a:t>
            </a:r>
            <a:r>
              <a:rPr b="1" lang="en-US" sz="2000">
                <a:solidFill>
                  <a:srgbClr val="00AFAA"/>
                </a:solidFill>
                <a:highlight>
                  <a:srgbClr val="FFFFFF"/>
                </a:highlight>
                <a:latin typeface="Trebuchet MS"/>
                <a:ea typeface="Trebuchet MS"/>
                <a:cs typeface="Trebuchet MS"/>
                <a:sym typeface="Trebuchet MS"/>
              </a:rPr>
              <a:t>interfaz</a:t>
            </a:r>
            <a:r>
              <a:rPr lang="en-US" sz="2000">
                <a:solidFill>
                  <a:srgbClr val="00AFAA"/>
                </a:solidFill>
                <a:highlight>
                  <a:srgbClr val="FFFFFF"/>
                </a:highlight>
                <a:latin typeface="Trebuchet MS"/>
                <a:ea typeface="Trebuchet MS"/>
                <a:cs typeface="Trebuchet MS"/>
                <a:sym typeface="Trebuchet MS"/>
              </a:rPr>
              <a:t> entre ese proyecto y el procesador</a:t>
            </a:r>
            <a:endParaRPr sz="2000">
              <a:solidFill>
                <a:srgbClr val="00AFAA"/>
              </a:solidFill>
              <a:latin typeface="Trebuchet MS"/>
              <a:ea typeface="Trebuchet MS"/>
              <a:cs typeface="Trebuchet MS"/>
              <a:sym typeface="Trebuchet MS"/>
            </a:endParaRPr>
          </a:p>
        </p:txBody>
      </p:sp>
      <p:sp>
        <p:nvSpPr>
          <p:cNvPr id="797" name="Google Shape;797;g208c4d8577a_0_48"/>
          <p:cNvSpPr txBox="1"/>
          <p:nvPr/>
        </p:nvSpPr>
        <p:spPr>
          <a:xfrm>
            <a:off x="6531975" y="205400"/>
            <a:ext cx="5244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rebuchet MS"/>
                <a:ea typeface="Trebuchet MS"/>
                <a:cs typeface="Trebuchet MS"/>
                <a:sym typeface="Trebuchet MS"/>
                <a:extLst>
                  <a:ext uri="http://customooxmlschemas.google.com/">
                    <go:slidesCustomData xmlns:go="http://customooxmlschemas.google.com/" textRoundtripDataId="3"/>
                  </a:ext>
                </a:extLst>
              </a:rPr>
              <a:t>Creación y Ejecución de un Programa</a:t>
            </a:r>
            <a:endParaRPr b="0" i="0" sz="2200" u="none" cap="none" strike="noStrike">
              <a:solidFill>
                <a:srgbClr val="000000"/>
              </a:solidFill>
              <a:latin typeface="Trebuchet MS"/>
              <a:ea typeface="Trebuchet MS"/>
              <a:cs typeface="Trebuchet MS"/>
              <a:sym typeface="Trebuchet MS"/>
            </a:endParaRPr>
          </a:p>
        </p:txBody>
      </p:sp>
      <p:pic>
        <p:nvPicPr>
          <p:cNvPr id="798" name="Google Shape;798;g208c4d8577a_0_48"/>
          <p:cNvPicPr preferRelativeResize="0"/>
          <p:nvPr/>
        </p:nvPicPr>
        <p:blipFill rotWithShape="1">
          <a:blip r:embed="rId4">
            <a:alphaModFix/>
          </a:blip>
          <a:srcRect b="0" l="0" r="0" t="0"/>
          <a:stretch/>
        </p:blipFill>
        <p:spPr>
          <a:xfrm rot="382417">
            <a:off x="10423600" y="1413825"/>
            <a:ext cx="1285876" cy="1285876"/>
          </a:xfrm>
          <a:prstGeom prst="rect">
            <a:avLst/>
          </a:prstGeom>
          <a:noFill/>
          <a:ln>
            <a:noFill/>
          </a:ln>
        </p:spPr>
      </p:pic>
      <p:pic>
        <p:nvPicPr>
          <p:cNvPr id="799" name="Google Shape;799;g208c4d8577a_0_48"/>
          <p:cNvPicPr preferRelativeResize="0"/>
          <p:nvPr/>
        </p:nvPicPr>
        <p:blipFill rotWithShape="1">
          <a:blip r:embed="rId5">
            <a:alphaModFix/>
          </a:blip>
          <a:srcRect b="0" l="0" r="0" t="0"/>
          <a:stretch/>
        </p:blipFill>
        <p:spPr>
          <a:xfrm>
            <a:off x="9579988" y="2937649"/>
            <a:ext cx="1298323" cy="1298323"/>
          </a:xfrm>
          <a:prstGeom prst="rect">
            <a:avLst/>
          </a:prstGeom>
          <a:noFill/>
          <a:ln>
            <a:noFill/>
          </a:ln>
        </p:spPr>
      </p:pic>
      <p:pic>
        <p:nvPicPr>
          <p:cNvPr id="800" name="Google Shape;800;g208c4d8577a_0_48"/>
          <p:cNvPicPr preferRelativeResize="0"/>
          <p:nvPr/>
        </p:nvPicPr>
        <p:blipFill rotWithShape="1">
          <a:blip r:embed="rId6">
            <a:alphaModFix/>
          </a:blip>
          <a:srcRect b="0" l="0" r="0" t="0"/>
          <a:stretch/>
        </p:blipFill>
        <p:spPr>
          <a:xfrm rot="2069313">
            <a:off x="10375299" y="4547725"/>
            <a:ext cx="1596774" cy="15967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4" name="Shape 804"/>
        <p:cNvGrpSpPr/>
        <p:nvPr/>
      </p:nvGrpSpPr>
      <p:grpSpPr>
        <a:xfrm>
          <a:off x="0" y="0"/>
          <a:ext cx="0" cy="0"/>
          <a:chOff x="0" y="0"/>
          <a:chExt cx="0" cy="0"/>
        </a:xfrm>
      </p:grpSpPr>
      <p:sp>
        <p:nvSpPr>
          <p:cNvPr id="805" name="Google Shape;805;g208c4d8577a_0_5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6" name="Google Shape;806;g208c4d8577a_0_5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7" name="Google Shape;807;g208c4d8577a_0_5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08" name="Google Shape;808;g208c4d8577a_0_5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09" name="Google Shape;809;g208c4d8577a_0_5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208c4d8577a_0_5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11" name="Google Shape;811;g208c4d8577a_0_5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208c4d8577a_0_58"/>
          <p:cNvSpPr txBox="1"/>
          <p:nvPr>
            <p:ph type="title"/>
          </p:nvPr>
        </p:nvSpPr>
        <p:spPr>
          <a:xfrm>
            <a:off x="833125" y="1612000"/>
            <a:ext cx="93279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Creación y ejecución de un programa - Java</a:t>
            </a:r>
            <a:endParaRPr>
              <a:latin typeface="Trebuchet MS"/>
              <a:ea typeface="Trebuchet MS"/>
              <a:cs typeface="Trebuchet MS"/>
              <a:sym typeface="Trebuchet MS"/>
            </a:endParaRPr>
          </a:p>
        </p:txBody>
      </p:sp>
      <p:sp>
        <p:nvSpPr>
          <p:cNvPr id="813" name="Google Shape;813;g208c4d8577a_0_58"/>
          <p:cNvSpPr txBox="1"/>
          <p:nvPr/>
        </p:nvSpPr>
        <p:spPr>
          <a:xfrm>
            <a:off x="428550" y="2819900"/>
            <a:ext cx="6000900" cy="287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0" i="0" lang="en-US" sz="2500" u="none" cap="none" strike="noStrike">
                <a:solidFill>
                  <a:schemeClr val="dk1"/>
                </a:solidFill>
                <a:highlight>
                  <a:srgbClr val="FFFFFF"/>
                </a:highlight>
                <a:latin typeface="Trebuchet MS"/>
                <a:ea typeface="Trebuchet MS"/>
                <a:cs typeface="Trebuchet MS"/>
                <a:sym typeface="Trebuchet MS"/>
              </a:rPr>
              <a:t>Toda aplicación básica en Java contiene una clase principal con un método </a:t>
            </a:r>
            <a:r>
              <a:rPr b="0" i="0" lang="en-US" sz="2500" u="none" cap="none" strike="noStrike">
                <a:solidFill>
                  <a:schemeClr val="dk1"/>
                </a:solidFill>
                <a:highlight>
                  <a:srgbClr val="FFFFFF"/>
                </a:highlight>
                <a:latin typeface="Courier New"/>
                <a:ea typeface="Courier New"/>
                <a:cs typeface="Courier New"/>
                <a:sym typeface="Courier New"/>
              </a:rPr>
              <a:t>main</a:t>
            </a:r>
            <a:r>
              <a:rPr b="0" i="0" lang="en-US" sz="2500" u="none" cap="none" strike="noStrike">
                <a:solidFill>
                  <a:schemeClr val="dk1"/>
                </a:solidFill>
                <a:highlight>
                  <a:srgbClr val="FFFFFF"/>
                </a:highlight>
                <a:latin typeface="Trebuchet MS"/>
                <a:ea typeface="Trebuchet MS"/>
                <a:cs typeface="Trebuchet MS"/>
                <a:sym typeface="Trebuchet MS"/>
              </a:rPr>
              <a:t>. El método main es lo primero que se ejecuta cuando se inicia la aplicación desde la línea de comandos, es decir que la ejecución del programa comienza desde allí.</a:t>
            </a:r>
            <a:endParaRPr b="0" i="0" sz="2400" u="none" cap="none" strike="noStrike">
              <a:solidFill>
                <a:schemeClr val="dk1"/>
              </a:solidFill>
              <a:latin typeface="Trebuchet MS"/>
              <a:ea typeface="Trebuchet MS"/>
              <a:cs typeface="Trebuchet MS"/>
              <a:sym typeface="Trebuchet MS"/>
            </a:endParaRPr>
          </a:p>
        </p:txBody>
      </p:sp>
      <p:pic>
        <p:nvPicPr>
          <p:cNvPr id="814" name="Google Shape;814;g208c4d8577a_0_58"/>
          <p:cNvPicPr preferRelativeResize="0"/>
          <p:nvPr/>
        </p:nvPicPr>
        <p:blipFill rotWithShape="1">
          <a:blip r:embed="rId4">
            <a:alphaModFix/>
          </a:blip>
          <a:srcRect b="0" l="0" r="0" t="0"/>
          <a:stretch/>
        </p:blipFill>
        <p:spPr>
          <a:xfrm>
            <a:off x="6753675" y="3423625"/>
            <a:ext cx="5344650" cy="1835050"/>
          </a:xfrm>
          <a:prstGeom prst="rect">
            <a:avLst/>
          </a:prstGeom>
          <a:noFill/>
          <a:ln cap="flat" cmpd="sng" w="9525">
            <a:solidFill>
              <a:srgbClr val="00AEAA"/>
            </a:solidFill>
            <a:prstDash val="solid"/>
            <a:round/>
            <a:headEnd len="sm" w="sm" type="none"/>
            <a:tailEnd len="sm" w="sm" type="none"/>
          </a:ln>
        </p:spPr>
      </p:pic>
      <p:sp>
        <p:nvSpPr>
          <p:cNvPr id="815" name="Google Shape;815;g208c4d8577a_0_58"/>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6" name="Google Shape;816;g208c4d8577a_0_58"/>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0" name="Shape 820"/>
        <p:cNvGrpSpPr/>
        <p:nvPr/>
      </p:nvGrpSpPr>
      <p:grpSpPr>
        <a:xfrm>
          <a:off x="0" y="0"/>
          <a:ext cx="0" cy="0"/>
          <a:chOff x="0" y="0"/>
          <a:chExt cx="0" cy="0"/>
        </a:xfrm>
      </p:grpSpPr>
      <p:sp>
        <p:nvSpPr>
          <p:cNvPr id="821" name="Google Shape;821;g208c4d8577a_0_6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2" name="Google Shape;822;g208c4d8577a_0_6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3" name="Google Shape;823;g208c4d8577a_0_6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24" name="Google Shape;824;g208c4d8577a_0_6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25" name="Google Shape;825;g208c4d8577a_0_6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208c4d8577a_0_6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27" name="Google Shape;827;g208c4d8577a_0_6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208c4d8577a_0_68"/>
          <p:cNvSpPr txBox="1"/>
          <p:nvPr>
            <p:ph type="title"/>
          </p:nvPr>
        </p:nvSpPr>
        <p:spPr>
          <a:xfrm>
            <a:off x="833125" y="1439200"/>
            <a:ext cx="99945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Creación y ejecución de un programa - Python</a:t>
            </a:r>
            <a:endParaRPr>
              <a:latin typeface="Trebuchet MS"/>
              <a:ea typeface="Trebuchet MS"/>
              <a:cs typeface="Trebuchet MS"/>
              <a:sym typeface="Trebuchet MS"/>
            </a:endParaRPr>
          </a:p>
        </p:txBody>
      </p:sp>
      <p:sp>
        <p:nvSpPr>
          <p:cNvPr id="829" name="Google Shape;829;g208c4d8577a_0_68"/>
          <p:cNvSpPr txBox="1"/>
          <p:nvPr/>
        </p:nvSpPr>
        <p:spPr>
          <a:xfrm>
            <a:off x="695175" y="2852863"/>
            <a:ext cx="6000900" cy="287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0" i="0" lang="en-US" sz="2500" u="none" cap="none" strike="noStrike">
                <a:solidFill>
                  <a:schemeClr val="dk1"/>
                </a:solidFill>
                <a:highlight>
                  <a:srgbClr val="FFFFFF"/>
                </a:highlight>
                <a:latin typeface="Trebuchet MS"/>
                <a:ea typeface="Trebuchet MS"/>
                <a:cs typeface="Trebuchet MS"/>
                <a:sym typeface="Trebuchet MS"/>
              </a:rPr>
              <a:t>Al contrario Python usualmente no necesita un </a:t>
            </a:r>
            <a:r>
              <a:rPr b="0" i="0" lang="en-US" sz="2500" u="none" cap="none" strike="noStrike">
                <a:solidFill>
                  <a:schemeClr val="dk1"/>
                </a:solidFill>
                <a:highlight>
                  <a:srgbClr val="FFFFFF"/>
                </a:highlight>
                <a:latin typeface="Courier New"/>
                <a:ea typeface="Courier New"/>
                <a:cs typeface="Courier New"/>
                <a:sym typeface="Courier New"/>
              </a:rPr>
              <a:t>main </a:t>
            </a:r>
            <a:r>
              <a:rPr b="0" i="0" lang="en-US" sz="2500" u="none" cap="none" strike="noStrike">
                <a:solidFill>
                  <a:schemeClr val="dk1"/>
                </a:solidFill>
                <a:highlight>
                  <a:srgbClr val="FFFFFF"/>
                </a:highlight>
                <a:latin typeface="Trebuchet MS"/>
                <a:ea typeface="Trebuchet MS"/>
                <a:cs typeface="Trebuchet MS"/>
                <a:sym typeface="Trebuchet MS"/>
              </a:rPr>
              <a:t>como clase pública universal donde se desarrolla el trabajo, sin embargo, para inicializar lo más común es declarar las librerías que se piensa usar (esto aplica también para Java).</a:t>
            </a:r>
            <a:endParaRPr b="0" i="0" sz="2400" u="none" cap="none" strike="noStrike">
              <a:solidFill>
                <a:schemeClr val="dk1"/>
              </a:solidFill>
              <a:latin typeface="Trebuchet MS"/>
              <a:ea typeface="Trebuchet MS"/>
              <a:cs typeface="Trebuchet MS"/>
              <a:sym typeface="Trebuchet MS"/>
            </a:endParaRPr>
          </a:p>
        </p:txBody>
      </p:sp>
      <p:pic>
        <p:nvPicPr>
          <p:cNvPr id="830" name="Google Shape;830;g208c4d8577a_0_68"/>
          <p:cNvPicPr preferRelativeResize="0"/>
          <p:nvPr/>
        </p:nvPicPr>
        <p:blipFill rotWithShape="1">
          <a:blip r:embed="rId4">
            <a:alphaModFix/>
          </a:blip>
          <a:srcRect b="15943" l="3025" r="69346" t="37881"/>
          <a:stretch/>
        </p:blipFill>
        <p:spPr>
          <a:xfrm>
            <a:off x="7404513" y="2375850"/>
            <a:ext cx="4236275" cy="3533701"/>
          </a:xfrm>
          <a:prstGeom prst="rect">
            <a:avLst/>
          </a:prstGeom>
          <a:noFill/>
          <a:ln cap="flat" cmpd="sng" w="9525">
            <a:solidFill>
              <a:srgbClr val="00AFAA"/>
            </a:solidFill>
            <a:prstDash val="solid"/>
            <a:round/>
            <a:headEnd len="sm" w="sm" type="none"/>
            <a:tailEnd len="sm" w="sm" type="none"/>
          </a:ln>
        </p:spPr>
      </p:pic>
      <p:sp>
        <p:nvSpPr>
          <p:cNvPr id="831" name="Google Shape;831;g208c4d8577a_0_68"/>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2" name="Google Shape;832;g208c4d8577a_0_68"/>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6" name="Shape 836"/>
        <p:cNvGrpSpPr/>
        <p:nvPr/>
      </p:nvGrpSpPr>
      <p:grpSpPr>
        <a:xfrm>
          <a:off x="0" y="0"/>
          <a:ext cx="0" cy="0"/>
          <a:chOff x="0" y="0"/>
          <a:chExt cx="0" cy="0"/>
        </a:xfrm>
      </p:grpSpPr>
      <p:sp>
        <p:nvSpPr>
          <p:cNvPr id="837" name="Google Shape;837;g208c4d8577a_0_10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8" name="Google Shape;838;g208c4d8577a_0_10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9" name="Google Shape;839;g208c4d8577a_0_10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40" name="Google Shape;840;g208c4d8577a_0_10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41" name="Google Shape;841;g208c4d8577a_0_10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208c4d8577a_0_10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43" name="Google Shape;843;g208c4d8577a_0_10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208c4d8577a_0_107"/>
          <p:cNvSpPr txBox="1"/>
          <p:nvPr>
            <p:ph type="title"/>
          </p:nvPr>
        </p:nvSpPr>
        <p:spPr>
          <a:xfrm>
            <a:off x="674173" y="1439925"/>
            <a:ext cx="645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Salidad Java - Python</a:t>
            </a:r>
            <a:endParaRPr>
              <a:latin typeface="Trebuchet MS"/>
              <a:ea typeface="Trebuchet MS"/>
              <a:cs typeface="Trebuchet MS"/>
              <a:sym typeface="Trebuchet MS"/>
            </a:endParaRPr>
          </a:p>
        </p:txBody>
      </p:sp>
      <p:sp>
        <p:nvSpPr>
          <p:cNvPr id="845" name="Google Shape;845;g208c4d8577a_0_107"/>
          <p:cNvSpPr txBox="1"/>
          <p:nvPr/>
        </p:nvSpPr>
        <p:spPr>
          <a:xfrm>
            <a:off x="441800" y="4479600"/>
            <a:ext cx="6386400" cy="13545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669900"/>
                </a:solidFill>
                <a:highlight>
                  <a:srgbClr val="FFFFFF"/>
                </a:highlight>
                <a:latin typeface="Courier New"/>
                <a:ea typeface="Courier New"/>
                <a:cs typeface="Courier New"/>
                <a:sym typeface="Courier New"/>
              </a:rPr>
              <a:t>"Hello World!"</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669900"/>
                </a:solidFill>
                <a:highlight>
                  <a:srgbClr val="FFFFFF"/>
                </a:highlight>
                <a:latin typeface="Courier New"/>
                <a:ea typeface="Courier New"/>
                <a:cs typeface="Courier New"/>
                <a:sym typeface="Courier New"/>
              </a:rPr>
              <a:t>"I am learning Java."</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669900"/>
                </a:solidFill>
                <a:highlight>
                  <a:srgbClr val="FFFFFF"/>
                </a:highlight>
                <a:latin typeface="Courier New"/>
                <a:ea typeface="Courier New"/>
                <a:cs typeface="Courier New"/>
                <a:sym typeface="Courier New"/>
              </a:rPr>
              <a:t>"It is awesome!"</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rgbClr val="99999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990055"/>
                </a:solidFill>
                <a:highlight>
                  <a:srgbClr val="FFFFFF"/>
                </a:highlight>
                <a:latin typeface="Courier New"/>
                <a:ea typeface="Courier New"/>
                <a:cs typeface="Courier New"/>
                <a:sym typeface="Courier New"/>
              </a:rPr>
              <a:t>3</a:t>
            </a:r>
            <a:r>
              <a:rPr b="0" i="0" lang="en-US" sz="19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rgbClr val="9A6E3A"/>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rgbClr val="990055"/>
                </a:solidFill>
                <a:highlight>
                  <a:srgbClr val="FFFFFF"/>
                </a:highlight>
                <a:latin typeface="Courier New"/>
                <a:ea typeface="Courier New"/>
                <a:cs typeface="Courier New"/>
                <a:sym typeface="Courier New"/>
              </a:rPr>
              <a:t>3</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rgbClr val="999999"/>
              </a:solidFill>
              <a:highlight>
                <a:srgbClr val="FFFFFF"/>
              </a:highlight>
              <a:latin typeface="Courier New"/>
              <a:ea typeface="Courier New"/>
              <a:cs typeface="Courier New"/>
              <a:sym typeface="Courier New"/>
            </a:endParaRPr>
          </a:p>
        </p:txBody>
      </p:sp>
      <p:pic>
        <p:nvPicPr>
          <p:cNvPr id="846" name="Google Shape;846;g208c4d8577a_0_107"/>
          <p:cNvPicPr preferRelativeResize="0"/>
          <p:nvPr/>
        </p:nvPicPr>
        <p:blipFill rotWithShape="1">
          <a:blip r:embed="rId4">
            <a:alphaModFix/>
          </a:blip>
          <a:srcRect b="27640" l="0" r="0" t="0"/>
          <a:stretch/>
        </p:blipFill>
        <p:spPr>
          <a:xfrm>
            <a:off x="2790650" y="2203687"/>
            <a:ext cx="965338" cy="1280424"/>
          </a:xfrm>
          <a:prstGeom prst="rect">
            <a:avLst/>
          </a:prstGeom>
          <a:noFill/>
          <a:ln>
            <a:noFill/>
          </a:ln>
        </p:spPr>
      </p:pic>
      <p:sp>
        <p:nvSpPr>
          <p:cNvPr id="847" name="Google Shape;847;g208c4d8577a_0_107"/>
          <p:cNvSpPr txBox="1"/>
          <p:nvPr/>
        </p:nvSpPr>
        <p:spPr>
          <a:xfrm>
            <a:off x="575125" y="3694850"/>
            <a:ext cx="582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System.out.println(&lt;mensaje o valor&gt;)</a:t>
            </a:r>
            <a:endParaRPr b="0" i="0" sz="2000" u="none" cap="none" strike="noStrike">
              <a:solidFill>
                <a:schemeClr val="dk1"/>
              </a:solidFill>
              <a:latin typeface="Courier New"/>
              <a:ea typeface="Courier New"/>
              <a:cs typeface="Courier New"/>
              <a:sym typeface="Courier New"/>
            </a:endParaRPr>
          </a:p>
        </p:txBody>
      </p:sp>
      <p:sp>
        <p:nvSpPr>
          <p:cNvPr id="848" name="Google Shape;848;g208c4d8577a_0_107"/>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9" name="Google Shape;849;g208c4d8577a_0_107"/>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3" name="Shape 853"/>
        <p:cNvGrpSpPr/>
        <p:nvPr/>
      </p:nvGrpSpPr>
      <p:grpSpPr>
        <a:xfrm>
          <a:off x="0" y="0"/>
          <a:ext cx="0" cy="0"/>
          <a:chOff x="0" y="0"/>
          <a:chExt cx="0" cy="0"/>
        </a:xfrm>
      </p:grpSpPr>
      <p:sp>
        <p:nvSpPr>
          <p:cNvPr id="854" name="Google Shape;854;g1b61bff978c_0_2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5" name="Google Shape;855;g1b61bff978c_0_2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6" name="Google Shape;856;g1b61bff978c_0_2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57" name="Google Shape;857;g1b61bff978c_0_2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58" name="Google Shape;858;g1b61bff978c_0_2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b61bff978c_0_2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60" name="Google Shape;860;g1b61bff978c_0_2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1b61bff978c_0_28"/>
          <p:cNvSpPr txBox="1"/>
          <p:nvPr>
            <p:ph type="title"/>
          </p:nvPr>
        </p:nvSpPr>
        <p:spPr>
          <a:xfrm>
            <a:off x="674173" y="1439925"/>
            <a:ext cx="645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Salidad Java - Python</a:t>
            </a:r>
            <a:endParaRPr>
              <a:latin typeface="Trebuchet MS"/>
              <a:ea typeface="Trebuchet MS"/>
              <a:cs typeface="Trebuchet MS"/>
              <a:sym typeface="Trebuchet MS"/>
            </a:endParaRPr>
          </a:p>
        </p:txBody>
      </p:sp>
      <p:sp>
        <p:nvSpPr>
          <p:cNvPr id="862" name="Google Shape;862;g1b61bff978c_0_28"/>
          <p:cNvSpPr txBox="1"/>
          <p:nvPr/>
        </p:nvSpPr>
        <p:spPr>
          <a:xfrm>
            <a:off x="441800" y="4479600"/>
            <a:ext cx="6386400" cy="13545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669900"/>
                </a:solidFill>
                <a:highlight>
                  <a:srgbClr val="FFFFFF"/>
                </a:highlight>
                <a:latin typeface="Courier New"/>
                <a:ea typeface="Courier New"/>
                <a:cs typeface="Courier New"/>
                <a:sym typeface="Courier New"/>
              </a:rPr>
              <a:t>"Hello World!"</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669900"/>
                </a:solidFill>
                <a:highlight>
                  <a:srgbClr val="FFFFFF"/>
                </a:highlight>
                <a:latin typeface="Courier New"/>
                <a:ea typeface="Courier New"/>
                <a:cs typeface="Courier New"/>
                <a:sym typeface="Courier New"/>
              </a:rPr>
              <a:t>"I am learning Java."</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669900"/>
                </a:solidFill>
                <a:highlight>
                  <a:srgbClr val="FFFFFF"/>
                </a:highlight>
                <a:latin typeface="Courier New"/>
                <a:ea typeface="Courier New"/>
                <a:cs typeface="Courier New"/>
                <a:sym typeface="Courier New"/>
              </a:rPr>
              <a:t>"It is awesome!"</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rgbClr val="99999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DD4A68"/>
                </a:solidFill>
                <a:highlight>
                  <a:srgbClr val="FFFFFF"/>
                </a:highlight>
                <a:latin typeface="Courier New"/>
                <a:ea typeface="Courier New"/>
                <a:cs typeface="Courier New"/>
                <a:sym typeface="Courier New"/>
              </a:rPr>
              <a:t>System</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out</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DD4A68"/>
                </a:solidFill>
                <a:highlight>
                  <a:srgbClr val="FFFFFF"/>
                </a:highlight>
                <a:latin typeface="Courier New"/>
                <a:ea typeface="Courier New"/>
                <a:cs typeface="Courier New"/>
                <a:sym typeface="Courier New"/>
              </a:rPr>
              <a:t>println</a:t>
            </a:r>
            <a:r>
              <a:rPr b="0" i="0" lang="en-US" sz="1900" u="none" cap="none" strike="noStrike">
                <a:solidFill>
                  <a:srgbClr val="999999"/>
                </a:solidFill>
                <a:highlight>
                  <a:srgbClr val="FFFFFF"/>
                </a:highlight>
                <a:latin typeface="Courier New"/>
                <a:ea typeface="Courier New"/>
                <a:cs typeface="Courier New"/>
                <a:sym typeface="Courier New"/>
              </a:rPr>
              <a:t>(</a:t>
            </a:r>
            <a:r>
              <a:rPr b="0" i="0" lang="en-US" sz="1900" u="none" cap="none" strike="noStrike">
                <a:solidFill>
                  <a:srgbClr val="990055"/>
                </a:solidFill>
                <a:highlight>
                  <a:srgbClr val="FFFFFF"/>
                </a:highlight>
                <a:latin typeface="Courier New"/>
                <a:ea typeface="Courier New"/>
                <a:cs typeface="Courier New"/>
                <a:sym typeface="Courier New"/>
              </a:rPr>
              <a:t>3</a:t>
            </a:r>
            <a:r>
              <a:rPr b="0" i="0" lang="en-US" sz="19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rgbClr val="9A6E3A"/>
                </a:solidFill>
                <a:highlight>
                  <a:srgbClr val="FFFFFF"/>
                </a:highlight>
                <a:latin typeface="Courier New"/>
                <a:ea typeface="Courier New"/>
                <a:cs typeface="Courier New"/>
                <a:sym typeface="Courier New"/>
              </a:rPr>
              <a:t>+</a:t>
            </a:r>
            <a:r>
              <a:rPr b="0" i="0" lang="en-US" sz="1900" u="none" cap="none" strike="noStrike">
                <a:solidFill>
                  <a:schemeClr val="dk1"/>
                </a:solidFill>
                <a:highlight>
                  <a:srgbClr val="FFFFFF"/>
                </a:highlight>
                <a:latin typeface="Courier New"/>
                <a:ea typeface="Courier New"/>
                <a:cs typeface="Courier New"/>
                <a:sym typeface="Courier New"/>
              </a:rPr>
              <a:t> </a:t>
            </a:r>
            <a:r>
              <a:rPr b="0" i="0" lang="en-US" sz="1900" u="none" cap="none" strike="noStrike">
                <a:solidFill>
                  <a:srgbClr val="990055"/>
                </a:solidFill>
                <a:highlight>
                  <a:srgbClr val="FFFFFF"/>
                </a:highlight>
                <a:latin typeface="Courier New"/>
                <a:ea typeface="Courier New"/>
                <a:cs typeface="Courier New"/>
                <a:sym typeface="Courier New"/>
              </a:rPr>
              <a:t>3</a:t>
            </a:r>
            <a:r>
              <a:rPr b="0" i="0" lang="en-US" sz="1900" u="none" cap="none" strike="noStrike">
                <a:solidFill>
                  <a:srgbClr val="999999"/>
                </a:solidFill>
                <a:highlight>
                  <a:srgbClr val="FFFFFF"/>
                </a:highlight>
                <a:latin typeface="Courier New"/>
                <a:ea typeface="Courier New"/>
                <a:cs typeface="Courier New"/>
                <a:sym typeface="Courier New"/>
              </a:rPr>
              <a:t>);</a:t>
            </a:r>
            <a:endParaRPr b="0" i="0" sz="1900" u="none" cap="none" strike="noStrike">
              <a:solidFill>
                <a:srgbClr val="999999"/>
              </a:solidFill>
              <a:highlight>
                <a:srgbClr val="FFFFFF"/>
              </a:highlight>
              <a:latin typeface="Courier New"/>
              <a:ea typeface="Courier New"/>
              <a:cs typeface="Courier New"/>
              <a:sym typeface="Courier New"/>
            </a:endParaRPr>
          </a:p>
        </p:txBody>
      </p:sp>
      <p:pic>
        <p:nvPicPr>
          <p:cNvPr id="863" name="Google Shape;863;g1b61bff978c_0_28"/>
          <p:cNvPicPr preferRelativeResize="0"/>
          <p:nvPr/>
        </p:nvPicPr>
        <p:blipFill rotWithShape="1">
          <a:blip r:embed="rId4">
            <a:alphaModFix/>
          </a:blip>
          <a:srcRect b="27640" l="0" r="0" t="0"/>
          <a:stretch/>
        </p:blipFill>
        <p:spPr>
          <a:xfrm>
            <a:off x="2790650" y="2203687"/>
            <a:ext cx="965338" cy="1280424"/>
          </a:xfrm>
          <a:prstGeom prst="rect">
            <a:avLst/>
          </a:prstGeom>
          <a:noFill/>
          <a:ln>
            <a:noFill/>
          </a:ln>
        </p:spPr>
      </p:pic>
      <p:pic>
        <p:nvPicPr>
          <p:cNvPr id="864" name="Google Shape;864;g1b61bff978c_0_28"/>
          <p:cNvPicPr preferRelativeResize="0"/>
          <p:nvPr/>
        </p:nvPicPr>
        <p:blipFill rotWithShape="1">
          <a:blip r:embed="rId5">
            <a:alphaModFix/>
          </a:blip>
          <a:srcRect b="0" l="0" r="0" t="0"/>
          <a:stretch/>
        </p:blipFill>
        <p:spPr>
          <a:xfrm>
            <a:off x="8731425" y="2394299"/>
            <a:ext cx="1051600" cy="1051600"/>
          </a:xfrm>
          <a:prstGeom prst="rect">
            <a:avLst/>
          </a:prstGeom>
          <a:noFill/>
          <a:ln>
            <a:noFill/>
          </a:ln>
        </p:spPr>
      </p:pic>
      <p:sp>
        <p:nvSpPr>
          <p:cNvPr id="865" name="Google Shape;865;g1b61bff978c_0_28"/>
          <p:cNvSpPr txBox="1"/>
          <p:nvPr/>
        </p:nvSpPr>
        <p:spPr>
          <a:xfrm>
            <a:off x="575125" y="3694850"/>
            <a:ext cx="582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System.out.println(&lt;mensaje o valor&gt;)</a:t>
            </a:r>
            <a:endParaRPr b="0" i="0" sz="2000" u="none" cap="none" strike="noStrike">
              <a:solidFill>
                <a:schemeClr val="dk1"/>
              </a:solidFill>
              <a:latin typeface="Courier New"/>
              <a:ea typeface="Courier New"/>
              <a:cs typeface="Courier New"/>
              <a:sym typeface="Courier New"/>
            </a:endParaRPr>
          </a:p>
        </p:txBody>
      </p:sp>
      <p:sp>
        <p:nvSpPr>
          <p:cNvPr id="866" name="Google Shape;866;g1b61bff978c_0_28"/>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7" name="Google Shape;867;g1b61bff978c_0_28"/>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
        <p:nvSpPr>
          <p:cNvPr id="868" name="Google Shape;868;g1b61bff978c_0_28"/>
          <p:cNvSpPr txBox="1"/>
          <p:nvPr/>
        </p:nvSpPr>
        <p:spPr>
          <a:xfrm>
            <a:off x="7380275" y="3694850"/>
            <a:ext cx="410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print(&lt;mensaje o valor&gt;)</a:t>
            </a:r>
            <a:endParaRPr b="0" i="0" sz="2000" u="none" cap="none" strike="noStrike">
              <a:solidFill>
                <a:schemeClr val="dk1"/>
              </a:solidFill>
              <a:latin typeface="Courier New"/>
              <a:ea typeface="Courier New"/>
              <a:cs typeface="Courier New"/>
              <a:sym typeface="Courier New"/>
            </a:endParaRPr>
          </a:p>
        </p:txBody>
      </p:sp>
      <p:sp>
        <p:nvSpPr>
          <p:cNvPr id="869" name="Google Shape;869;g1b61bff978c_0_28"/>
          <p:cNvSpPr txBox="1"/>
          <p:nvPr/>
        </p:nvSpPr>
        <p:spPr>
          <a:xfrm>
            <a:off x="7232375" y="4479600"/>
            <a:ext cx="4402800" cy="13545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FF0000"/>
                </a:solidFill>
                <a:latin typeface="Courier New"/>
                <a:ea typeface="Courier New"/>
                <a:cs typeface="Courier New"/>
                <a:sym typeface="Courier New"/>
              </a:rPr>
              <a:t>print</a:t>
            </a:r>
            <a:r>
              <a:rPr b="0" i="0" lang="en-US" sz="1900" u="none" cap="none" strike="noStrike">
                <a:solidFill>
                  <a:srgbClr val="00AFAA"/>
                </a:solidFill>
                <a:latin typeface="Courier New"/>
                <a:ea typeface="Courier New"/>
                <a:cs typeface="Courier New"/>
                <a:sym typeface="Courier New"/>
              </a:rPr>
              <a:t>("Hello, World!")</a:t>
            </a:r>
            <a:endParaRPr b="0" i="0" sz="1900" u="none" cap="none" strike="noStrike">
              <a:solidFill>
                <a:srgbClr val="00AF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FF0000"/>
                </a:solidFill>
                <a:highlight>
                  <a:srgbClr val="FFFFFF"/>
                </a:highlight>
                <a:latin typeface="Courier New"/>
                <a:ea typeface="Courier New"/>
                <a:cs typeface="Courier New"/>
                <a:sym typeface="Courier New"/>
              </a:rPr>
              <a:t>print</a:t>
            </a:r>
            <a:r>
              <a:rPr b="0" i="0" lang="en-US" sz="1900" u="none" cap="none" strike="noStrike">
                <a:solidFill>
                  <a:srgbClr val="00AFAA"/>
                </a:solidFill>
                <a:highlight>
                  <a:srgbClr val="FFFFFF"/>
                </a:highlight>
                <a:latin typeface="Courier New"/>
                <a:ea typeface="Courier New"/>
                <a:cs typeface="Courier New"/>
                <a:sym typeface="Courier New"/>
              </a:rPr>
              <a:t>("I am learning Python")</a:t>
            </a:r>
            <a:endParaRPr b="0" i="0" sz="1900" u="none" cap="none" strike="noStrike">
              <a:solidFill>
                <a:srgbClr val="00AFAA"/>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FF0000"/>
                </a:solidFill>
                <a:highlight>
                  <a:srgbClr val="FFFFFF"/>
                </a:highlight>
                <a:latin typeface="Courier New"/>
                <a:ea typeface="Courier New"/>
                <a:cs typeface="Courier New"/>
                <a:sym typeface="Courier New"/>
              </a:rPr>
              <a:t>print</a:t>
            </a:r>
            <a:r>
              <a:rPr b="0" i="0" lang="en-US" sz="1900" u="none" cap="none" strike="noStrike">
                <a:solidFill>
                  <a:srgbClr val="00AFAA"/>
                </a:solidFill>
                <a:highlight>
                  <a:srgbClr val="FFFFFF"/>
                </a:highlight>
                <a:latin typeface="Courier New"/>
                <a:ea typeface="Courier New"/>
                <a:cs typeface="Courier New"/>
                <a:sym typeface="Courier New"/>
              </a:rPr>
              <a:t>(</a:t>
            </a:r>
            <a:r>
              <a:rPr b="0" i="0" lang="en-US" sz="1900" u="none" cap="none" strike="noStrike">
                <a:solidFill>
                  <a:srgbClr val="00AFAA"/>
                </a:solidFill>
                <a:highlight>
                  <a:schemeClr val="lt1"/>
                </a:highlight>
                <a:latin typeface="Courier New"/>
                <a:ea typeface="Courier New"/>
                <a:cs typeface="Courier New"/>
                <a:sym typeface="Courier New"/>
              </a:rPr>
              <a:t>"It is awesome!"</a:t>
            </a:r>
            <a:r>
              <a:rPr b="0" i="0" lang="en-US" sz="1900" u="none" cap="none" strike="noStrike">
                <a:solidFill>
                  <a:srgbClr val="00AFAA"/>
                </a:solidFill>
                <a:highlight>
                  <a:srgbClr val="FFFFFF"/>
                </a:highlight>
                <a:latin typeface="Courier New"/>
                <a:ea typeface="Courier New"/>
                <a:cs typeface="Courier New"/>
                <a:sym typeface="Courier New"/>
              </a:rPr>
              <a:t>)</a:t>
            </a:r>
            <a:endParaRPr b="0" i="0" sz="1900" u="none" cap="none" strike="noStrike">
              <a:solidFill>
                <a:srgbClr val="00AFAA"/>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rgbClr val="FF0000"/>
                </a:solidFill>
                <a:highlight>
                  <a:srgbClr val="FFFFFF"/>
                </a:highlight>
                <a:latin typeface="Courier New"/>
                <a:ea typeface="Courier New"/>
                <a:cs typeface="Courier New"/>
                <a:sym typeface="Courier New"/>
              </a:rPr>
              <a:t>print</a:t>
            </a:r>
            <a:r>
              <a:rPr b="0" i="0" lang="en-US" sz="1900" u="none" cap="none" strike="noStrike">
                <a:solidFill>
                  <a:srgbClr val="00AFAA"/>
                </a:solidFill>
                <a:highlight>
                  <a:srgbClr val="FFFFFF"/>
                </a:highlight>
                <a:latin typeface="Courier New"/>
                <a:ea typeface="Courier New"/>
                <a:cs typeface="Courier New"/>
                <a:sym typeface="Courier New"/>
              </a:rPr>
              <a:t>(3 + 3)</a:t>
            </a:r>
            <a:endParaRPr b="0" i="0" sz="1900" u="none" cap="none" strike="noStrike">
              <a:solidFill>
                <a:srgbClr val="00AFAA"/>
              </a:solidFill>
              <a:highlight>
                <a:srgbClr val="FFFFFF"/>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3" name="Shape 873"/>
        <p:cNvGrpSpPr/>
        <p:nvPr/>
      </p:nvGrpSpPr>
      <p:grpSpPr>
        <a:xfrm>
          <a:off x="0" y="0"/>
          <a:ext cx="0" cy="0"/>
          <a:chOff x="0" y="0"/>
          <a:chExt cx="0" cy="0"/>
        </a:xfrm>
      </p:grpSpPr>
      <p:sp>
        <p:nvSpPr>
          <p:cNvPr id="874" name="Google Shape;874;g208c4d8577a_0_117"/>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5" name="Google Shape;875;g208c4d8577a_0_117"/>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6" name="Google Shape;876;g208c4d8577a_0_117"/>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77" name="Google Shape;877;g208c4d8577a_0_117"/>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78" name="Google Shape;878;g208c4d8577a_0_117"/>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208c4d8577a_0_117"/>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80" name="Google Shape;880;g208c4d8577a_0_117"/>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208c4d8577a_0_117"/>
          <p:cNvSpPr txBox="1"/>
          <p:nvPr>
            <p:ph type="title"/>
          </p:nvPr>
        </p:nvSpPr>
        <p:spPr>
          <a:xfrm>
            <a:off x="751454" y="1599840"/>
            <a:ext cx="414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String</a:t>
            </a:r>
            <a:endParaRPr>
              <a:latin typeface="Trebuchet MS"/>
              <a:ea typeface="Trebuchet MS"/>
              <a:cs typeface="Trebuchet MS"/>
              <a:sym typeface="Trebuchet MS"/>
            </a:endParaRPr>
          </a:p>
        </p:txBody>
      </p:sp>
      <p:sp>
        <p:nvSpPr>
          <p:cNvPr id="882" name="Google Shape;882;g208c4d8577a_0_117"/>
          <p:cNvSpPr txBox="1"/>
          <p:nvPr/>
        </p:nvSpPr>
        <p:spPr>
          <a:xfrm>
            <a:off x="651725" y="2374150"/>
            <a:ext cx="10790400" cy="1416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Un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rebuchet MS"/>
                <a:ea typeface="Trebuchet MS"/>
                <a:cs typeface="Trebuchet MS"/>
                <a:sym typeface="Trebuchet MS"/>
              </a:rPr>
              <a:t> se utiliza en cualquier lenguaje de programación, ya sea Java, JavaScript, o Python. Se le conoce también en español como “cadena” o “cadena de caracteres”.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Un objeto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rebuchet MS"/>
                <a:ea typeface="Trebuchet MS"/>
                <a:cs typeface="Trebuchet MS"/>
                <a:sym typeface="Trebuchet MS"/>
              </a:rPr>
              <a:t> representa una cadena alfanumérica.</a:t>
            </a:r>
            <a:endParaRPr b="0" i="0" sz="2000" u="none" cap="none" strike="noStrike">
              <a:solidFill>
                <a:schemeClr val="dk1"/>
              </a:solidFill>
              <a:latin typeface="Trebuchet MS"/>
              <a:ea typeface="Trebuchet MS"/>
              <a:cs typeface="Trebuchet MS"/>
              <a:sym typeface="Trebuchet MS"/>
            </a:endParaRPr>
          </a:p>
        </p:txBody>
      </p:sp>
      <p:sp>
        <p:nvSpPr>
          <p:cNvPr id="883" name="Google Shape;883;g208c4d8577a_0_117"/>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4" name="Google Shape;884;g208c4d8577a_0_117"/>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8" name="Shape 888"/>
        <p:cNvGrpSpPr/>
        <p:nvPr/>
      </p:nvGrpSpPr>
      <p:grpSpPr>
        <a:xfrm>
          <a:off x="0" y="0"/>
          <a:ext cx="0" cy="0"/>
          <a:chOff x="0" y="0"/>
          <a:chExt cx="0" cy="0"/>
        </a:xfrm>
      </p:grpSpPr>
      <p:sp>
        <p:nvSpPr>
          <p:cNvPr id="889" name="Google Shape;889;g1dd230bceef_0_1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0" name="Google Shape;890;g1dd230bceef_0_1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1" name="Google Shape;891;g1dd230bceef_0_1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92" name="Google Shape;892;g1dd230bceef_0_1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893" name="Google Shape;893;g1dd230bceef_0_1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1dd230bceef_0_1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895" name="Google Shape;895;g1dd230bceef_0_1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dd230bceef_0_18"/>
          <p:cNvSpPr txBox="1"/>
          <p:nvPr>
            <p:ph type="title"/>
          </p:nvPr>
        </p:nvSpPr>
        <p:spPr>
          <a:xfrm>
            <a:off x="751454" y="1599840"/>
            <a:ext cx="414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String</a:t>
            </a:r>
            <a:endParaRPr>
              <a:latin typeface="Trebuchet MS"/>
              <a:ea typeface="Trebuchet MS"/>
              <a:cs typeface="Trebuchet MS"/>
              <a:sym typeface="Trebuchet MS"/>
            </a:endParaRPr>
          </a:p>
        </p:txBody>
      </p:sp>
      <p:sp>
        <p:nvSpPr>
          <p:cNvPr id="897" name="Google Shape;897;g1dd230bceef_0_18"/>
          <p:cNvSpPr txBox="1"/>
          <p:nvPr/>
        </p:nvSpPr>
        <p:spPr>
          <a:xfrm>
            <a:off x="651725" y="2374150"/>
            <a:ext cx="10790400" cy="1416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Un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rebuchet MS"/>
                <a:ea typeface="Trebuchet MS"/>
                <a:cs typeface="Trebuchet MS"/>
                <a:sym typeface="Trebuchet MS"/>
              </a:rPr>
              <a:t> se utiliza en cualquier lenguaje de programación, ya sea Java, JavaScript, o Python. Se le conoce también en español como “cadena” o “cadena de caracteres”.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Un objeto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rebuchet MS"/>
                <a:ea typeface="Trebuchet MS"/>
                <a:cs typeface="Trebuchet MS"/>
                <a:sym typeface="Trebuchet MS"/>
              </a:rPr>
              <a:t> representa una cadena alfanumérica.</a:t>
            </a:r>
            <a:endParaRPr b="0" i="0" sz="2000" u="none" cap="none" strike="noStrike">
              <a:solidFill>
                <a:schemeClr val="dk1"/>
              </a:solidFill>
              <a:latin typeface="Trebuchet MS"/>
              <a:ea typeface="Trebuchet MS"/>
              <a:cs typeface="Trebuchet MS"/>
              <a:sym typeface="Trebuchet MS"/>
            </a:endParaRPr>
          </a:p>
        </p:txBody>
      </p:sp>
      <p:sp>
        <p:nvSpPr>
          <p:cNvPr id="898" name="Google Shape;898;g1dd230bceef_0_18"/>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9" name="Google Shape;899;g1dd230bceef_0_18"/>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
        <p:nvSpPr>
          <p:cNvPr id="900" name="Google Shape;900;g1dd230bceef_0_18"/>
          <p:cNvSpPr txBox="1"/>
          <p:nvPr/>
        </p:nvSpPr>
        <p:spPr>
          <a:xfrm>
            <a:off x="1227600" y="4191825"/>
            <a:ext cx="4402800" cy="2232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saludo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Hola Mundo</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nombre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Juan</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numero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12345</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simbolo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@example#</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4" name="Shape 904"/>
        <p:cNvGrpSpPr/>
        <p:nvPr/>
      </p:nvGrpSpPr>
      <p:grpSpPr>
        <a:xfrm>
          <a:off x="0" y="0"/>
          <a:ext cx="0" cy="0"/>
          <a:chOff x="0" y="0"/>
          <a:chExt cx="0" cy="0"/>
        </a:xfrm>
      </p:grpSpPr>
      <p:sp>
        <p:nvSpPr>
          <p:cNvPr id="905" name="Google Shape;905;g1dd230bceef_0_33"/>
          <p:cNvSpPr/>
          <p:nvPr/>
        </p:nvSpPr>
        <p:spPr>
          <a:xfrm>
            <a:off x="7124625" y="4502875"/>
            <a:ext cx="4402800" cy="1416000"/>
          </a:xfrm>
          <a:prstGeom prst="roundRect">
            <a:avLst>
              <a:gd fmla="val 16667" name="adj"/>
            </a:avLst>
          </a:prstGeom>
          <a:solidFill>
            <a:srgbClr val="64CBC9"/>
          </a:solidFill>
          <a:ln cap="flat" cmpd="sng" w="9525">
            <a:solidFill>
              <a:srgbClr val="00AF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1dd230bceef_0_33"/>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7" name="Google Shape;907;g1dd230bceef_0_33"/>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8" name="Google Shape;908;g1dd230bceef_0_33"/>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09" name="Google Shape;909;g1dd230bceef_0_33"/>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10" name="Google Shape;910;g1dd230bceef_0_33"/>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dd230bceef_0_33"/>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12" name="Google Shape;912;g1dd230bceef_0_33"/>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dd230bceef_0_33"/>
          <p:cNvSpPr txBox="1"/>
          <p:nvPr>
            <p:ph type="title"/>
          </p:nvPr>
        </p:nvSpPr>
        <p:spPr>
          <a:xfrm>
            <a:off x="751454" y="1599840"/>
            <a:ext cx="414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String</a:t>
            </a:r>
            <a:endParaRPr>
              <a:latin typeface="Trebuchet MS"/>
              <a:ea typeface="Trebuchet MS"/>
              <a:cs typeface="Trebuchet MS"/>
              <a:sym typeface="Trebuchet MS"/>
            </a:endParaRPr>
          </a:p>
        </p:txBody>
      </p:sp>
      <p:sp>
        <p:nvSpPr>
          <p:cNvPr id="914" name="Google Shape;914;g1dd230bceef_0_33"/>
          <p:cNvSpPr txBox="1"/>
          <p:nvPr/>
        </p:nvSpPr>
        <p:spPr>
          <a:xfrm>
            <a:off x="651725" y="2374150"/>
            <a:ext cx="10790400" cy="1416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Un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rebuchet MS"/>
                <a:ea typeface="Trebuchet MS"/>
                <a:cs typeface="Trebuchet MS"/>
                <a:sym typeface="Trebuchet MS"/>
              </a:rPr>
              <a:t> se utiliza en cualquier lenguaje de programación, ya sea Java, JavaScript, o Python. Se le conoce también en español como “cadena” o “cadena de caracteres”. </a:t>
            </a:r>
            <a:endParaRPr b="0" i="0" sz="20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Un objeto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rebuchet MS"/>
                <a:ea typeface="Trebuchet MS"/>
                <a:cs typeface="Trebuchet MS"/>
                <a:sym typeface="Trebuchet MS"/>
              </a:rPr>
              <a:t> representa una cadena alfanumérica.</a:t>
            </a:r>
            <a:endParaRPr b="0" i="0" sz="2000" u="none" cap="none" strike="noStrike">
              <a:solidFill>
                <a:schemeClr val="dk1"/>
              </a:solidFill>
              <a:latin typeface="Trebuchet MS"/>
              <a:ea typeface="Trebuchet MS"/>
              <a:cs typeface="Trebuchet MS"/>
              <a:sym typeface="Trebuchet MS"/>
            </a:endParaRPr>
          </a:p>
        </p:txBody>
      </p:sp>
      <p:sp>
        <p:nvSpPr>
          <p:cNvPr id="915" name="Google Shape;915;g1dd230bceef_0_33"/>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6" name="Google Shape;916;g1dd230bceef_0_33"/>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
        <p:nvSpPr>
          <p:cNvPr id="917" name="Google Shape;917;g1dd230bceef_0_33"/>
          <p:cNvSpPr txBox="1"/>
          <p:nvPr/>
        </p:nvSpPr>
        <p:spPr>
          <a:xfrm>
            <a:off x="1227600" y="4191825"/>
            <a:ext cx="4402800" cy="2232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saludo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Hola Mundo</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nombre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Juan</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numero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12345</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Courier New"/>
                <a:ea typeface="Courier New"/>
                <a:cs typeface="Courier New"/>
                <a:sym typeface="Courier New"/>
              </a:rPr>
              <a:t>String </a:t>
            </a:r>
            <a:r>
              <a:rPr b="0" i="0" lang="en-US" sz="1900" u="none" cap="none" strike="noStrike">
                <a:solidFill>
                  <a:schemeClr val="dk1"/>
                </a:solidFill>
                <a:latin typeface="Courier New"/>
                <a:ea typeface="Courier New"/>
                <a:cs typeface="Courier New"/>
                <a:sym typeface="Courier New"/>
              </a:rPr>
              <a:t>simbolo = </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@example#</a:t>
            </a:r>
            <a:r>
              <a:rPr b="0" i="0" lang="en-US" sz="1900" u="none" cap="none" strike="noStrike">
                <a:solidFill>
                  <a:schemeClr val="dk1"/>
                </a:solidFill>
                <a:latin typeface="Calibri"/>
                <a:ea typeface="Calibri"/>
                <a:cs typeface="Calibri"/>
                <a:sym typeface="Calibri"/>
              </a:rPr>
              <a:t>”</a:t>
            </a:r>
            <a:r>
              <a:rPr b="0" i="0" lang="en-US" sz="1900" u="none" cap="none" strike="noStrike">
                <a:solidFill>
                  <a:schemeClr val="dk1"/>
                </a:solidFill>
                <a:latin typeface="Courier New"/>
                <a:ea typeface="Courier New"/>
                <a:cs typeface="Courier New"/>
                <a:sym typeface="Courier New"/>
              </a:rPr>
              <a:t>;</a:t>
            </a:r>
            <a:endParaRPr b="0" i="0" sz="1900" u="none" cap="none" strike="noStrike">
              <a:solidFill>
                <a:schemeClr val="dk1"/>
              </a:solidFill>
              <a:latin typeface="Courier New"/>
              <a:ea typeface="Courier New"/>
              <a:cs typeface="Courier New"/>
              <a:sym typeface="Courier New"/>
            </a:endParaRPr>
          </a:p>
        </p:txBody>
      </p:sp>
      <p:sp>
        <p:nvSpPr>
          <p:cNvPr id="918" name="Google Shape;918;g1dd230bceef_0_33"/>
          <p:cNvSpPr txBox="1"/>
          <p:nvPr/>
        </p:nvSpPr>
        <p:spPr>
          <a:xfrm>
            <a:off x="7234575" y="4656775"/>
            <a:ext cx="4182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lt1"/>
                </a:solidFill>
                <a:latin typeface="Trebuchet MS"/>
                <a:ea typeface="Trebuchet MS"/>
                <a:cs typeface="Trebuchet MS"/>
                <a:sym typeface="Trebuchet MS"/>
              </a:rPr>
              <a:t>A diferencia de los caracteres (</a:t>
            </a:r>
            <a:r>
              <a:rPr b="0" i="1" lang="en-US" sz="2000" u="none" cap="none" strike="noStrike">
                <a:solidFill>
                  <a:schemeClr val="lt1"/>
                </a:solidFill>
                <a:latin typeface="Courier New"/>
                <a:ea typeface="Courier New"/>
                <a:cs typeface="Courier New"/>
                <a:sym typeface="Courier New"/>
              </a:rPr>
              <a:t>char</a:t>
            </a:r>
            <a:r>
              <a:rPr b="0" i="1" lang="en-US" sz="2000" u="none" cap="none" strike="noStrike">
                <a:solidFill>
                  <a:schemeClr val="lt1"/>
                </a:solidFill>
                <a:latin typeface="Trebuchet MS"/>
                <a:ea typeface="Trebuchet MS"/>
                <a:cs typeface="Trebuchet MS"/>
                <a:sym typeface="Trebuchet MS"/>
              </a:rPr>
              <a:t>), una cadena de caracteres (</a:t>
            </a:r>
            <a:r>
              <a:rPr b="0" i="1" lang="en-US" sz="2000" u="none" cap="none" strike="noStrike">
                <a:solidFill>
                  <a:schemeClr val="lt1"/>
                </a:solidFill>
                <a:latin typeface="Courier New"/>
                <a:ea typeface="Courier New"/>
                <a:cs typeface="Courier New"/>
                <a:sym typeface="Courier New"/>
              </a:rPr>
              <a:t>String</a:t>
            </a:r>
            <a:r>
              <a:rPr b="0" i="1" lang="en-US" sz="2000" u="none" cap="none" strike="noStrike">
                <a:solidFill>
                  <a:schemeClr val="lt1"/>
                </a:solidFill>
                <a:latin typeface="Trebuchet MS"/>
                <a:ea typeface="Trebuchet MS"/>
                <a:cs typeface="Trebuchet MS"/>
                <a:sym typeface="Trebuchet MS"/>
              </a:rPr>
              <a:t>) utiliza comillas dobles</a:t>
            </a:r>
            <a:endParaRPr b="0" i="1" sz="20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2" name="Shape 922"/>
        <p:cNvGrpSpPr/>
        <p:nvPr/>
      </p:nvGrpSpPr>
      <p:grpSpPr>
        <a:xfrm>
          <a:off x="0" y="0"/>
          <a:ext cx="0" cy="0"/>
          <a:chOff x="0" y="0"/>
          <a:chExt cx="0" cy="0"/>
        </a:xfrm>
      </p:grpSpPr>
      <p:sp>
        <p:nvSpPr>
          <p:cNvPr id="923" name="Google Shape;923;g1dd230bceef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4" name="Google Shape;924;g1dd230bceef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5" name="Google Shape;925;g1dd230bceef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26" name="Google Shape;926;g1dd230bceef_0_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27" name="Google Shape;927;g1dd230bceef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dd230bceef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29" name="Google Shape;929;g1dd230bceef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dd230bceef_0_0"/>
          <p:cNvSpPr txBox="1"/>
          <p:nvPr>
            <p:ph type="title"/>
          </p:nvPr>
        </p:nvSpPr>
        <p:spPr>
          <a:xfrm>
            <a:off x="797579" y="1451265"/>
            <a:ext cx="414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E</a:t>
            </a:r>
            <a:r>
              <a:rPr lang="en-US">
                <a:latin typeface="Trebuchet MS"/>
                <a:ea typeface="Trebuchet MS"/>
                <a:cs typeface="Trebuchet MS"/>
                <a:sym typeface="Trebuchet MS"/>
                <a:extLst>
                  <a:ext uri="http://customooxmlschemas.google.com/">
                    <go:slidesCustomData xmlns:go="http://customooxmlschemas.google.com/" textRoundtripDataId="4"/>
                  </a:ext>
                </a:extLst>
              </a:rPr>
              <a:t>ntrada - Java </a:t>
            </a:r>
            <a:endParaRPr>
              <a:latin typeface="Trebuchet MS"/>
              <a:ea typeface="Trebuchet MS"/>
              <a:cs typeface="Trebuchet MS"/>
              <a:sym typeface="Trebuchet MS"/>
            </a:endParaRPr>
          </a:p>
        </p:txBody>
      </p:sp>
      <p:sp>
        <p:nvSpPr>
          <p:cNvPr id="931" name="Google Shape;931;g1dd230bceef_0_0"/>
          <p:cNvSpPr txBox="1"/>
          <p:nvPr/>
        </p:nvSpPr>
        <p:spPr>
          <a:xfrm>
            <a:off x="757825" y="2116050"/>
            <a:ext cx="8974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Java cuenta con la clase </a:t>
            </a:r>
            <a:r>
              <a:rPr b="0" i="0" lang="en-US" sz="2000" u="none" cap="none" strike="noStrike">
                <a:solidFill>
                  <a:schemeClr val="dk1"/>
                </a:solidFill>
                <a:latin typeface="Courier New"/>
                <a:ea typeface="Courier New"/>
                <a:cs typeface="Courier New"/>
                <a:sym typeface="Courier New"/>
              </a:rPr>
              <a:t>Scanner </a:t>
            </a:r>
            <a:r>
              <a:rPr b="0" i="0" lang="en-US" sz="2000" u="none" cap="none" strike="noStrike">
                <a:solidFill>
                  <a:schemeClr val="dk1"/>
                </a:solidFill>
                <a:latin typeface="Trebuchet MS"/>
                <a:ea typeface="Trebuchet MS"/>
                <a:cs typeface="Trebuchet MS"/>
                <a:sym typeface="Trebuchet MS"/>
              </a:rPr>
              <a:t>que permite pedir por teclado valores y guardarlas en variables.</a:t>
            </a:r>
            <a:endParaRPr b="0" i="0" sz="2000" u="none" cap="none" strike="noStrike">
              <a:solidFill>
                <a:schemeClr val="dk1"/>
              </a:solidFill>
              <a:latin typeface="Trebuchet MS"/>
              <a:ea typeface="Trebuchet MS"/>
              <a:cs typeface="Trebuchet MS"/>
              <a:sym typeface="Trebuchet MS"/>
            </a:endParaRPr>
          </a:p>
        </p:txBody>
      </p:sp>
      <p:sp>
        <p:nvSpPr>
          <p:cNvPr id="932" name="Google Shape;932;g1dd230bceef_0_0"/>
          <p:cNvSpPr txBox="1"/>
          <p:nvPr/>
        </p:nvSpPr>
        <p:spPr>
          <a:xfrm>
            <a:off x="826213" y="3185550"/>
            <a:ext cx="8223000" cy="2616600"/>
          </a:xfrm>
          <a:prstGeom prst="rect">
            <a:avLst/>
          </a:prstGeom>
          <a:noFill/>
          <a:ln cap="flat" cmpd="sng" w="9525">
            <a:solidFill>
              <a:srgbClr val="00AEAA"/>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//Declaramos la clase Scanner</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FF0000"/>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accent3"/>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 = </a:t>
            </a:r>
            <a:r>
              <a:rPr b="1" i="0" lang="en-US" sz="2000" u="none" cap="none" strike="noStrike">
                <a:solidFill>
                  <a:srgbClr val="00AFAA"/>
                </a:solidFill>
                <a:latin typeface="Courier New"/>
                <a:ea typeface="Courier New"/>
                <a:cs typeface="Courier New"/>
                <a:sym typeface="Courier New"/>
              </a:rPr>
              <a:t>new</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(System.in);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//Pedimos los datos del estudiante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System.out.print</a:t>
            </a:r>
            <a:r>
              <a:rPr b="0" i="0" lang="en-US" sz="2000" u="none" cap="none" strike="noStrike">
                <a:solidFill>
                  <a:srgbClr val="00AFAA"/>
                </a:solidFill>
                <a:latin typeface="Courier New"/>
                <a:ea typeface="Courier New"/>
                <a:cs typeface="Courier New"/>
                <a:sym typeface="Courier New"/>
              </a:rPr>
              <a:t>("Ingresa nombre del alumno: ")</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FF0000"/>
                </a:solidFill>
                <a:latin typeface="Courier New"/>
                <a:ea typeface="Courier New"/>
                <a:cs typeface="Courier New"/>
                <a:sym typeface="Courier New"/>
              </a:rPr>
              <a:t>String</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AFAA"/>
                </a:solidFill>
                <a:latin typeface="Courier New"/>
                <a:ea typeface="Courier New"/>
                <a:cs typeface="Courier New"/>
                <a:sym typeface="Courier New"/>
              </a:rPr>
              <a:t>studentName</a:t>
            </a:r>
            <a:r>
              <a:rPr b="1" i="0" lang="en-US" sz="2000" u="none" cap="none" strike="noStrike">
                <a:solidFill>
                  <a:schemeClr val="dk1"/>
                </a:solidFill>
                <a:latin typeface="Courier New"/>
                <a:ea typeface="Courier New"/>
                <a:cs typeface="Courier New"/>
                <a:sym typeface="Courier New"/>
              </a:rPr>
              <a:t> = </a:t>
            </a:r>
            <a:r>
              <a:rPr b="1" i="0" lang="en-US" sz="2000" u="none" cap="none" strike="noStrike">
                <a:solidFill>
                  <a:schemeClr val="accent3"/>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.nextLine();</a:t>
            </a:r>
            <a:endParaRPr b="1"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System.out.print</a:t>
            </a:r>
            <a:r>
              <a:rPr b="0" i="0" lang="en-US" sz="2000" u="none" cap="none" strike="noStrike">
                <a:solidFill>
                  <a:srgbClr val="00AFAA"/>
                </a:solidFill>
                <a:latin typeface="Courier New"/>
                <a:ea typeface="Courier New"/>
                <a:cs typeface="Courier New"/>
                <a:sym typeface="Courier New"/>
              </a:rPr>
              <a:t>("Ingresa apellido del alumno: ")</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FF0000"/>
                </a:solidFill>
                <a:latin typeface="Courier New"/>
                <a:ea typeface="Courier New"/>
                <a:cs typeface="Courier New"/>
                <a:sym typeface="Courier New"/>
              </a:rPr>
              <a:t>String</a:t>
            </a:r>
            <a:r>
              <a:rPr b="1" i="0" lang="en-US" sz="2000" u="none" cap="none" strike="noStrike">
                <a:solidFill>
                  <a:schemeClr val="dk1"/>
                </a:solidFill>
                <a:latin typeface="Courier New"/>
                <a:ea typeface="Courier New"/>
                <a:cs typeface="Courier New"/>
                <a:sym typeface="Courier New"/>
              </a:rPr>
              <a:t> studentLastname = </a:t>
            </a:r>
            <a:r>
              <a:rPr b="1" i="0" lang="en-US" sz="2000" u="none" cap="none" strike="noStrike">
                <a:solidFill>
                  <a:schemeClr val="accent3"/>
                </a:solidFill>
                <a:latin typeface="Courier New"/>
                <a:ea typeface="Courier New"/>
                <a:cs typeface="Courier New"/>
                <a:sym typeface="Courier New"/>
              </a:rPr>
              <a:t>scanner</a:t>
            </a:r>
            <a:r>
              <a:rPr b="1" i="0" lang="en-US" sz="2000" u="none" cap="none" strike="noStrike">
                <a:solidFill>
                  <a:schemeClr val="dk1"/>
                </a:solidFill>
                <a:latin typeface="Courier New"/>
                <a:ea typeface="Courier New"/>
                <a:cs typeface="Courier New"/>
                <a:sym typeface="Courier New"/>
              </a:rPr>
              <a:t>.nextLine(); </a:t>
            </a:r>
            <a:endParaRPr b="1" i="0" sz="2000" u="none" cap="none" strike="noStrike">
              <a:solidFill>
                <a:schemeClr val="dk1"/>
              </a:solidFill>
              <a:latin typeface="Courier New"/>
              <a:ea typeface="Courier New"/>
              <a:cs typeface="Courier New"/>
              <a:sym typeface="Courier New"/>
            </a:endParaRPr>
          </a:p>
        </p:txBody>
      </p:sp>
      <p:pic>
        <p:nvPicPr>
          <p:cNvPr id="933" name="Google Shape;933;g1dd230bceef_0_0"/>
          <p:cNvPicPr preferRelativeResize="0"/>
          <p:nvPr/>
        </p:nvPicPr>
        <p:blipFill rotWithShape="1">
          <a:blip r:embed="rId4">
            <a:alphaModFix/>
          </a:blip>
          <a:srcRect b="0" l="0" r="0" t="0"/>
          <a:stretch/>
        </p:blipFill>
        <p:spPr>
          <a:xfrm>
            <a:off x="9632250" y="3256869"/>
            <a:ext cx="2212800" cy="2212836"/>
          </a:xfrm>
          <a:prstGeom prst="rect">
            <a:avLst/>
          </a:prstGeom>
          <a:noFill/>
          <a:ln>
            <a:noFill/>
          </a:ln>
        </p:spPr>
      </p:pic>
      <p:sp>
        <p:nvSpPr>
          <p:cNvPr id="934" name="Google Shape;934;g1dd230bceef_0_0"/>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5" name="Google Shape;935;g1dd230bceef_0_0"/>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g1dcbc411a8e_0_30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g1dcbc411a8e_0_302"/>
          <p:cNvSpPr/>
          <p:nvPr/>
        </p:nvSpPr>
        <p:spPr>
          <a:xfrm>
            <a:off x="6829250" y="-2"/>
            <a:ext cx="5362742"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g1dcbc411a8e_0_302"/>
          <p:cNvPicPr preferRelativeResize="0"/>
          <p:nvPr/>
        </p:nvPicPr>
        <p:blipFill rotWithShape="1">
          <a:blip r:embed="rId3">
            <a:alphaModFix/>
          </a:blip>
          <a:srcRect b="17580" l="0" r="0" t="17296"/>
          <a:stretch/>
        </p:blipFill>
        <p:spPr>
          <a:xfrm>
            <a:off x="0" y="0"/>
            <a:ext cx="2825825" cy="1051600"/>
          </a:xfrm>
          <a:prstGeom prst="rect">
            <a:avLst/>
          </a:prstGeom>
          <a:noFill/>
          <a:ln>
            <a:noFill/>
          </a:ln>
        </p:spPr>
      </p:pic>
      <p:sp>
        <p:nvSpPr>
          <p:cNvPr id="204" name="Google Shape;204;g1dcbc411a8e_0_30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dcbc411a8e_0_30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06" name="Google Shape;206;g1dcbc411a8e_0_30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dcbc411a8e_0_302"/>
          <p:cNvSpPr txBox="1"/>
          <p:nvPr/>
        </p:nvSpPr>
        <p:spPr>
          <a:xfrm>
            <a:off x="6885700" y="0"/>
            <a:ext cx="529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Prueba de Escritorio</a:t>
            </a:r>
            <a:endParaRPr b="0" i="0" sz="2000" u="none" cap="none" strike="noStrike">
              <a:solidFill>
                <a:srgbClr val="003870"/>
              </a:solidFill>
              <a:latin typeface="Trebuchet MS"/>
              <a:ea typeface="Trebuchet MS"/>
              <a:cs typeface="Trebuchet MS"/>
              <a:sym typeface="Trebuchet MS"/>
            </a:endParaRPr>
          </a:p>
        </p:txBody>
      </p:sp>
      <p:sp>
        <p:nvSpPr>
          <p:cNvPr id="208" name="Google Shape;208;g1dcbc411a8e_0_30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g1dcbc411a8e_0_30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g1dcbc411a8e_0_302"/>
          <p:cNvSpPr txBox="1"/>
          <p:nvPr/>
        </p:nvSpPr>
        <p:spPr>
          <a:xfrm>
            <a:off x="1039050" y="1782100"/>
            <a:ext cx="10603200" cy="4079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rebuchet MS"/>
                <a:ea typeface="Trebuchet MS"/>
                <a:cs typeface="Trebuchet MS"/>
                <a:sym typeface="Trebuchet MS"/>
              </a:rPr>
              <a:t>Una </a:t>
            </a:r>
            <a:r>
              <a:rPr b="1" i="0" lang="en-US" sz="2300" u="none" cap="none" strike="noStrike">
                <a:solidFill>
                  <a:srgbClr val="000000"/>
                </a:solidFill>
                <a:latin typeface="Trebuchet MS"/>
                <a:ea typeface="Trebuchet MS"/>
                <a:cs typeface="Trebuchet MS"/>
                <a:sym typeface="Trebuchet MS"/>
              </a:rPr>
              <a:t>prueba de escritorio</a:t>
            </a:r>
            <a:r>
              <a:rPr b="0" i="0" lang="en-US" sz="2300" u="none" cap="none" strike="noStrike">
                <a:solidFill>
                  <a:srgbClr val="000000"/>
                </a:solidFill>
                <a:latin typeface="Trebuchet MS"/>
                <a:ea typeface="Trebuchet MS"/>
                <a:cs typeface="Trebuchet MS"/>
                <a:sym typeface="Trebuchet MS"/>
              </a:rPr>
              <a:t> es un proceso manual a través del cual se busca verificar la programación y la lógica de un programa o algoritmo.</a:t>
            </a:r>
            <a:endParaRPr b="0" i="0" sz="23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rebuchet MS"/>
                <a:ea typeface="Trebuchet MS"/>
                <a:cs typeface="Trebuchet MS"/>
                <a:sym typeface="Trebuchet MS"/>
              </a:rPr>
              <a:t>En este proceso una persona hace las veces de computador:</a:t>
            </a:r>
            <a:endParaRPr b="0" i="0" sz="23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Trebuchet MS"/>
              <a:ea typeface="Trebuchet MS"/>
              <a:cs typeface="Trebuchet MS"/>
              <a:sym typeface="Trebuchet MS"/>
            </a:endParaRPr>
          </a:p>
          <a:p>
            <a:pPr indent="-374650" lvl="0" marL="457200" marR="0" rtl="0" algn="just">
              <a:lnSpc>
                <a:spcPct val="100000"/>
              </a:lnSpc>
              <a:spcBef>
                <a:spcPts val="0"/>
              </a:spcBef>
              <a:spcAft>
                <a:spcPts val="0"/>
              </a:spcAft>
              <a:buClr>
                <a:srgbClr val="000000"/>
              </a:buClr>
              <a:buSzPts val="2300"/>
              <a:buFont typeface="Trebuchet MS"/>
              <a:buChar char="-"/>
            </a:pPr>
            <a:r>
              <a:rPr b="0" i="0" lang="en-US" sz="2300" u="none" cap="none" strike="noStrike">
                <a:solidFill>
                  <a:srgbClr val="000000"/>
                </a:solidFill>
                <a:latin typeface="Trebuchet MS"/>
                <a:ea typeface="Trebuchet MS"/>
                <a:cs typeface="Trebuchet MS"/>
                <a:sym typeface="Trebuchet MS"/>
              </a:rPr>
              <a:t>Ejecuta instrucciones en el orden correspondiente</a:t>
            </a:r>
            <a:endParaRPr b="0" i="0" sz="2300" u="none" cap="none" strike="noStrike">
              <a:solidFill>
                <a:srgbClr val="000000"/>
              </a:solidFill>
              <a:latin typeface="Trebuchet MS"/>
              <a:ea typeface="Trebuchet MS"/>
              <a:cs typeface="Trebuchet MS"/>
              <a:sym typeface="Trebuchet MS"/>
            </a:endParaRPr>
          </a:p>
          <a:p>
            <a:pPr indent="-374650" lvl="0" marL="457200" marR="0" rtl="0" algn="just">
              <a:lnSpc>
                <a:spcPct val="100000"/>
              </a:lnSpc>
              <a:spcBef>
                <a:spcPts val="0"/>
              </a:spcBef>
              <a:spcAft>
                <a:spcPts val="0"/>
              </a:spcAft>
              <a:buClr>
                <a:srgbClr val="000000"/>
              </a:buClr>
              <a:buSzPts val="2300"/>
              <a:buFont typeface="Trebuchet MS"/>
              <a:buChar char="-"/>
            </a:pPr>
            <a:r>
              <a:rPr b="0" i="0" lang="en-US" sz="2300" u="none" cap="none" strike="noStrike">
                <a:solidFill>
                  <a:srgbClr val="000000"/>
                </a:solidFill>
                <a:latin typeface="Trebuchet MS"/>
                <a:ea typeface="Trebuchet MS"/>
                <a:cs typeface="Trebuchet MS"/>
                <a:sym typeface="Trebuchet MS"/>
              </a:rPr>
              <a:t>Mantiene el estado de la memoria en términos de variables y constantes</a:t>
            </a:r>
            <a:endParaRPr b="0" i="0" sz="2300" u="none" cap="none" strike="noStrike">
              <a:solidFill>
                <a:srgbClr val="000000"/>
              </a:solidFill>
              <a:latin typeface="Trebuchet MS"/>
              <a:ea typeface="Trebuchet MS"/>
              <a:cs typeface="Trebuchet MS"/>
              <a:sym typeface="Trebuchet MS"/>
            </a:endParaRPr>
          </a:p>
          <a:p>
            <a:pPr indent="-374650" lvl="0" marL="457200" marR="0" rtl="0" algn="just">
              <a:lnSpc>
                <a:spcPct val="100000"/>
              </a:lnSpc>
              <a:spcBef>
                <a:spcPts val="0"/>
              </a:spcBef>
              <a:spcAft>
                <a:spcPts val="0"/>
              </a:spcAft>
              <a:buClr>
                <a:srgbClr val="000000"/>
              </a:buClr>
              <a:buSzPts val="2300"/>
              <a:buFont typeface="Trebuchet MS"/>
              <a:buChar char="-"/>
            </a:pPr>
            <a:r>
              <a:rPr b="0" i="0" lang="en-US" sz="2300" u="none" cap="none" strike="noStrike">
                <a:solidFill>
                  <a:srgbClr val="000000"/>
                </a:solidFill>
                <a:latin typeface="Trebuchet MS"/>
                <a:ea typeface="Trebuchet MS"/>
                <a:cs typeface="Trebuchet MS"/>
                <a:sym typeface="Trebuchet MS"/>
              </a:rPr>
              <a:t>Simula las entradas y salidas necesarias</a:t>
            </a:r>
            <a:endParaRPr b="0" i="0" sz="23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300"/>
              <a:buFont typeface="Arial"/>
              <a:buNone/>
            </a:pPr>
            <a:r>
              <a:rPr b="0" i="1" lang="en-US" sz="2300" u="none" cap="none" strike="noStrike">
                <a:solidFill>
                  <a:srgbClr val="000000"/>
                </a:solidFill>
                <a:latin typeface="Trebuchet MS"/>
                <a:ea typeface="Trebuchet MS"/>
                <a:cs typeface="Trebuchet MS"/>
                <a:sym typeface="Trebuchet MS"/>
              </a:rPr>
              <a:t>Permite a los programadores identificar posibles fallas y errores.</a:t>
            </a:r>
            <a:endParaRPr b="0" i="1" sz="23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9" name="Shape 939"/>
        <p:cNvGrpSpPr/>
        <p:nvPr/>
      </p:nvGrpSpPr>
      <p:grpSpPr>
        <a:xfrm>
          <a:off x="0" y="0"/>
          <a:ext cx="0" cy="0"/>
          <a:chOff x="0" y="0"/>
          <a:chExt cx="0" cy="0"/>
        </a:xfrm>
      </p:grpSpPr>
      <p:sp>
        <p:nvSpPr>
          <p:cNvPr id="940" name="Google Shape;940;g1dd230bceef_0_5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1" name="Google Shape;941;g1dd230bceef_0_5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2" name="Google Shape;942;g1dd230bceef_0_5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43" name="Google Shape;943;g1dd230bceef_0_5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44" name="Google Shape;944;g1dd230bceef_0_5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dd230bceef_0_5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46" name="Google Shape;946;g1dd230bceef_0_5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dd230bceef_0_51"/>
          <p:cNvSpPr txBox="1"/>
          <p:nvPr>
            <p:ph type="title"/>
          </p:nvPr>
        </p:nvSpPr>
        <p:spPr>
          <a:xfrm>
            <a:off x="797579" y="1451265"/>
            <a:ext cx="414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E</a:t>
            </a:r>
            <a:r>
              <a:rPr lang="en-US">
                <a:latin typeface="Trebuchet MS"/>
                <a:ea typeface="Trebuchet MS"/>
                <a:cs typeface="Trebuchet MS"/>
                <a:sym typeface="Trebuchet MS"/>
                <a:extLst>
                  <a:ext uri="http://customooxmlschemas.google.com/">
                    <go:slidesCustomData xmlns:go="http://customooxmlschemas.google.com/" textRoundtripDataId="5"/>
                  </a:ext>
                </a:extLst>
              </a:rPr>
              <a:t>ntrada - Java </a:t>
            </a:r>
            <a:endParaRPr>
              <a:latin typeface="Trebuchet MS"/>
              <a:ea typeface="Trebuchet MS"/>
              <a:cs typeface="Trebuchet MS"/>
              <a:sym typeface="Trebuchet MS"/>
            </a:endParaRPr>
          </a:p>
        </p:txBody>
      </p:sp>
      <p:sp>
        <p:nvSpPr>
          <p:cNvPr id="948" name="Google Shape;948;g1dd230bceef_0_51"/>
          <p:cNvSpPr txBox="1"/>
          <p:nvPr/>
        </p:nvSpPr>
        <p:spPr>
          <a:xfrm>
            <a:off x="797575" y="2173900"/>
            <a:ext cx="8974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Scanner </a:t>
            </a:r>
            <a:r>
              <a:rPr b="0" i="0" lang="en-US" sz="2000" u="none" cap="none" strike="noStrike">
                <a:solidFill>
                  <a:schemeClr val="dk1"/>
                </a:solidFill>
                <a:latin typeface="Trebuchet MS"/>
                <a:ea typeface="Trebuchet MS"/>
                <a:cs typeface="Trebuchet MS"/>
                <a:sym typeface="Trebuchet MS"/>
              </a:rPr>
              <a:t>también permite ingresar otro tipo de datos:</a:t>
            </a:r>
            <a:endParaRPr b="0" i="0" sz="2000" u="none" cap="none" strike="noStrike">
              <a:solidFill>
                <a:schemeClr val="dk1"/>
              </a:solidFill>
              <a:latin typeface="Trebuchet MS"/>
              <a:ea typeface="Trebuchet MS"/>
              <a:cs typeface="Trebuchet MS"/>
              <a:sym typeface="Trebuchet MS"/>
            </a:endParaRPr>
          </a:p>
        </p:txBody>
      </p:sp>
      <p:sp>
        <p:nvSpPr>
          <p:cNvPr id="949" name="Google Shape;949;g1dd230bceef_0_51"/>
          <p:cNvSpPr txBox="1"/>
          <p:nvPr/>
        </p:nvSpPr>
        <p:spPr>
          <a:xfrm>
            <a:off x="1120650" y="3186825"/>
            <a:ext cx="7020900" cy="2970600"/>
          </a:xfrm>
          <a:prstGeom prst="rect">
            <a:avLst/>
          </a:prstGeom>
          <a:noFill/>
          <a:ln cap="flat" cmpd="sng" w="9525">
            <a:solidFill>
              <a:srgbClr val="00295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nextByte()</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byte.</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nextShort()</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short.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nextInt()</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int.</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nextLong()</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long.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nextFloat()</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float.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nextDouble()</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double. </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rgbClr val="CC0000"/>
                </a:solidFill>
                <a:latin typeface="Courier New"/>
                <a:ea typeface="Courier New"/>
                <a:cs typeface="Courier New"/>
                <a:sym typeface="Courier New"/>
              </a:rPr>
              <a:t>nextBoolean()</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 dato de tipo</a:t>
            </a:r>
            <a:r>
              <a:rPr b="0" i="0" lang="en-US" sz="2000" u="none" cap="none" strike="noStrike">
                <a:solidFill>
                  <a:schemeClr val="dk1"/>
                </a:solidFill>
                <a:latin typeface="Courier New"/>
                <a:ea typeface="Courier New"/>
                <a:cs typeface="Courier New"/>
                <a:sym typeface="Courier New"/>
              </a:rPr>
              <a:t> boolean.</a:t>
            </a:r>
            <a:endParaRPr b="0" i="0" sz="2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CC0000"/>
                </a:solidFill>
                <a:latin typeface="Courier New"/>
                <a:ea typeface="Courier New"/>
                <a:cs typeface="Courier New"/>
                <a:sym typeface="Courier New"/>
              </a:rPr>
              <a:t>nextLine()</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chemeClr val="dk1"/>
                </a:solidFill>
                <a:latin typeface="Trebuchet MS"/>
                <a:ea typeface="Trebuchet MS"/>
                <a:cs typeface="Trebuchet MS"/>
                <a:sym typeface="Trebuchet MS"/>
              </a:rPr>
              <a:t>para leer un</a:t>
            </a:r>
            <a:r>
              <a:rPr b="0" i="0" lang="en-US" sz="2000" u="none" cap="none" strike="noStrike">
                <a:solidFill>
                  <a:schemeClr val="dk1"/>
                </a:solidFill>
                <a:latin typeface="Courier New"/>
                <a:ea typeface="Courier New"/>
                <a:cs typeface="Courier New"/>
                <a:sym typeface="Courier New"/>
              </a:rPr>
              <a:t> String</a:t>
            </a:r>
            <a:endParaRPr b="0" i="0" sz="2000" u="none" cap="none" strike="noStrike">
              <a:solidFill>
                <a:schemeClr val="dk1"/>
              </a:solidFill>
              <a:latin typeface="Courier New"/>
              <a:ea typeface="Courier New"/>
              <a:cs typeface="Courier New"/>
              <a:sym typeface="Courier New"/>
            </a:endParaRPr>
          </a:p>
        </p:txBody>
      </p:sp>
      <p:sp>
        <p:nvSpPr>
          <p:cNvPr id="950" name="Google Shape;950;g1dd230bceef_0_5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1" name="Google Shape;951;g1dd230bceef_0_5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pic>
        <p:nvPicPr>
          <p:cNvPr id="952" name="Google Shape;952;g1dd230bceef_0_51"/>
          <p:cNvPicPr preferRelativeResize="0"/>
          <p:nvPr/>
        </p:nvPicPr>
        <p:blipFill rotWithShape="1">
          <a:blip r:embed="rId4">
            <a:alphaModFix/>
          </a:blip>
          <a:srcRect b="0" l="0" r="0" t="0"/>
          <a:stretch/>
        </p:blipFill>
        <p:spPr>
          <a:xfrm>
            <a:off x="9128037" y="3437020"/>
            <a:ext cx="1914975" cy="191500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6" name="Shape 956"/>
        <p:cNvGrpSpPr/>
        <p:nvPr/>
      </p:nvGrpSpPr>
      <p:grpSpPr>
        <a:xfrm>
          <a:off x="0" y="0"/>
          <a:ext cx="0" cy="0"/>
          <a:chOff x="0" y="0"/>
          <a:chExt cx="0" cy="0"/>
        </a:xfrm>
      </p:grpSpPr>
      <p:sp>
        <p:nvSpPr>
          <p:cNvPr id="957" name="Google Shape;957;g208c4d8577a_0_7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8" name="Google Shape;958;g208c4d8577a_0_7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9" name="Google Shape;959;g208c4d8577a_0_7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60" name="Google Shape;960;g208c4d8577a_0_7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61" name="Google Shape;961;g208c4d8577a_0_7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208c4d8577a_0_7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63" name="Google Shape;963;g208c4d8577a_0_7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208c4d8577a_0_78"/>
          <p:cNvSpPr txBox="1"/>
          <p:nvPr>
            <p:ph type="title"/>
          </p:nvPr>
        </p:nvSpPr>
        <p:spPr>
          <a:xfrm>
            <a:off x="797579" y="1451265"/>
            <a:ext cx="41406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Entrada - Python </a:t>
            </a:r>
            <a:endParaRPr>
              <a:latin typeface="Trebuchet MS"/>
              <a:ea typeface="Trebuchet MS"/>
              <a:cs typeface="Trebuchet MS"/>
              <a:sym typeface="Trebuchet MS"/>
            </a:endParaRPr>
          </a:p>
        </p:txBody>
      </p:sp>
      <p:sp>
        <p:nvSpPr>
          <p:cNvPr id="965" name="Google Shape;965;g208c4d8577a_0_78"/>
          <p:cNvSpPr txBox="1"/>
          <p:nvPr/>
        </p:nvSpPr>
        <p:spPr>
          <a:xfrm>
            <a:off x="810650" y="2227450"/>
            <a:ext cx="8906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En python debe definirse el tipo de variable y posteriormente usar la función </a:t>
            </a:r>
            <a:r>
              <a:rPr b="0" i="0" lang="en-US" sz="2000" u="none" cap="none" strike="noStrike">
                <a:solidFill>
                  <a:schemeClr val="dk1"/>
                </a:solidFill>
                <a:latin typeface="Courier New"/>
                <a:ea typeface="Courier New"/>
                <a:cs typeface="Courier New"/>
                <a:sym typeface="Courier New"/>
              </a:rPr>
              <a:t>input</a:t>
            </a:r>
            <a:r>
              <a:rPr b="0" i="0" lang="en-US" sz="2000" u="none" cap="none" strike="noStrike">
                <a:solidFill>
                  <a:schemeClr val="dk1"/>
                </a:solidFill>
                <a:latin typeface="Trebuchet MS"/>
                <a:ea typeface="Trebuchet MS"/>
                <a:cs typeface="Trebuchet MS"/>
                <a:sym typeface="Trebuchet MS"/>
              </a:rPr>
              <a:t>.</a:t>
            </a:r>
            <a:endParaRPr b="0" i="0" sz="2000" u="none" cap="none" strike="noStrike">
              <a:solidFill>
                <a:schemeClr val="dk1"/>
              </a:solidFill>
              <a:latin typeface="Trebuchet MS"/>
              <a:ea typeface="Trebuchet MS"/>
              <a:cs typeface="Trebuchet MS"/>
              <a:sym typeface="Trebuchet MS"/>
            </a:endParaRPr>
          </a:p>
        </p:txBody>
      </p:sp>
      <p:sp>
        <p:nvSpPr>
          <p:cNvPr id="966" name="Google Shape;966;g208c4d8577a_0_78"/>
          <p:cNvSpPr txBox="1"/>
          <p:nvPr/>
        </p:nvSpPr>
        <p:spPr>
          <a:xfrm>
            <a:off x="1212075" y="3804763"/>
            <a:ext cx="7420500" cy="10158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70000"/>
              </a:lnSpc>
              <a:spcBef>
                <a:spcPts val="0"/>
              </a:spcBef>
              <a:spcAft>
                <a:spcPts val="0"/>
              </a:spcAft>
              <a:buClr>
                <a:srgbClr val="000000"/>
              </a:buClr>
              <a:buSzPts val="2000"/>
              <a:buFont typeface="Arial"/>
              <a:buNone/>
            </a:pPr>
            <a:r>
              <a:rPr b="0" i="0" lang="en-US" sz="2000" u="none" cap="none" strike="noStrike">
                <a:solidFill>
                  <a:srgbClr val="494949"/>
                </a:solidFill>
                <a:latin typeface="Courier New"/>
                <a:ea typeface="Courier New"/>
                <a:cs typeface="Courier New"/>
                <a:sym typeface="Courier New"/>
              </a:rPr>
              <a:t>num_int = </a:t>
            </a:r>
            <a:r>
              <a:rPr b="0" i="0" lang="en-US" sz="2000" u="none" cap="none" strike="noStrike">
                <a:solidFill>
                  <a:srgbClr val="FF0000"/>
                </a:solidFill>
                <a:latin typeface="Courier New"/>
                <a:ea typeface="Courier New"/>
                <a:cs typeface="Courier New"/>
                <a:sym typeface="Courier New"/>
              </a:rPr>
              <a:t>int</a:t>
            </a:r>
            <a:r>
              <a:rPr b="0" i="0" lang="en-US" sz="2000" u="none" cap="none" strike="noStrike">
                <a:solidFill>
                  <a:srgbClr val="494949"/>
                </a:solidFill>
                <a:latin typeface="Courier New"/>
                <a:ea typeface="Courier New"/>
                <a:cs typeface="Courier New"/>
                <a:sym typeface="Courier New"/>
              </a:rPr>
              <a:t>(</a:t>
            </a:r>
            <a:r>
              <a:rPr b="0" i="0" lang="en-US" sz="2000" u="none" cap="none" strike="noStrike">
                <a:solidFill>
                  <a:schemeClr val="accent3"/>
                </a:solidFill>
                <a:latin typeface="Courier New"/>
                <a:ea typeface="Courier New"/>
                <a:cs typeface="Courier New"/>
                <a:sym typeface="Courier New"/>
              </a:rPr>
              <a:t>input</a:t>
            </a:r>
            <a:r>
              <a:rPr b="0" i="0" lang="en-US" sz="2000" u="none" cap="none" strike="noStrike">
                <a:solidFill>
                  <a:srgbClr val="00AFAA"/>
                </a:solidFill>
                <a:latin typeface="Courier New"/>
                <a:ea typeface="Courier New"/>
                <a:cs typeface="Courier New"/>
                <a:sym typeface="Courier New"/>
              </a:rPr>
              <a:t>("Ingresa un entero")</a:t>
            </a:r>
            <a:r>
              <a:rPr b="0" i="0" lang="en-US" sz="2000" u="none" cap="none" strike="noStrike">
                <a:solidFill>
                  <a:srgbClr val="494949"/>
                </a:solidFill>
                <a:latin typeface="Courier New"/>
                <a:ea typeface="Courier New"/>
                <a:cs typeface="Courier New"/>
                <a:sym typeface="Courier New"/>
              </a:rPr>
              <a:t>)</a:t>
            </a:r>
            <a:endParaRPr b="0" i="0" sz="2000" u="none" cap="none" strike="noStrike">
              <a:solidFill>
                <a:srgbClr val="494949"/>
              </a:solidFill>
              <a:latin typeface="Courier New"/>
              <a:ea typeface="Courier New"/>
              <a:cs typeface="Courier New"/>
              <a:sym typeface="Courier New"/>
            </a:endParaRPr>
          </a:p>
          <a:p>
            <a:pPr indent="0" lvl="0" marL="0" marR="0" rtl="0" algn="l">
              <a:lnSpc>
                <a:spcPct val="170000"/>
              </a:lnSpc>
              <a:spcBef>
                <a:spcPts val="0"/>
              </a:spcBef>
              <a:spcAft>
                <a:spcPts val="0"/>
              </a:spcAft>
              <a:buClr>
                <a:srgbClr val="000000"/>
              </a:buClr>
              <a:buSzPts val="2000"/>
              <a:buFont typeface="Arial"/>
              <a:buNone/>
            </a:pPr>
            <a:r>
              <a:rPr b="0" i="0" lang="en-US" sz="2000" u="none" cap="none" strike="noStrike">
                <a:solidFill>
                  <a:srgbClr val="494949"/>
                </a:solidFill>
                <a:latin typeface="Courier New"/>
                <a:ea typeface="Courier New"/>
                <a:cs typeface="Courier New"/>
                <a:sym typeface="Courier New"/>
              </a:rPr>
              <a:t>num_float = </a:t>
            </a:r>
            <a:r>
              <a:rPr b="0" i="0" lang="en-US" sz="2000" u="none" cap="none" strike="noStrike">
                <a:solidFill>
                  <a:srgbClr val="DD4A68"/>
                </a:solidFill>
                <a:latin typeface="Courier New"/>
                <a:ea typeface="Courier New"/>
                <a:cs typeface="Courier New"/>
                <a:sym typeface="Courier New"/>
              </a:rPr>
              <a:t>float</a:t>
            </a:r>
            <a:r>
              <a:rPr b="0" i="0" lang="en-US" sz="2000" u="none" cap="none" strike="noStrike">
                <a:solidFill>
                  <a:srgbClr val="494949"/>
                </a:solidFill>
                <a:latin typeface="Courier New"/>
                <a:ea typeface="Courier New"/>
                <a:cs typeface="Courier New"/>
                <a:sym typeface="Courier New"/>
              </a:rPr>
              <a:t>(</a:t>
            </a:r>
            <a:r>
              <a:rPr b="0" i="0" lang="en-US" sz="2000" u="none" cap="none" strike="noStrike">
                <a:solidFill>
                  <a:schemeClr val="accent3"/>
                </a:solidFill>
                <a:latin typeface="Courier New"/>
                <a:ea typeface="Courier New"/>
                <a:cs typeface="Courier New"/>
                <a:sym typeface="Courier New"/>
              </a:rPr>
              <a:t>input</a:t>
            </a:r>
            <a:r>
              <a:rPr b="0" i="0" lang="en-US" sz="2000" u="none" cap="none" strike="noStrike">
                <a:solidFill>
                  <a:schemeClr val="accent5"/>
                </a:solidFill>
                <a:latin typeface="Courier New"/>
                <a:ea typeface="Courier New"/>
                <a:cs typeface="Courier New"/>
                <a:sym typeface="Courier New"/>
              </a:rPr>
              <a:t>("Ingresa un flotante")</a:t>
            </a:r>
            <a:r>
              <a:rPr b="0" i="0" lang="en-US" sz="2000" u="none" cap="none" strike="noStrike">
                <a:solidFill>
                  <a:srgbClr val="494949"/>
                </a:solidFill>
                <a:latin typeface="Courier New"/>
                <a:ea typeface="Courier New"/>
                <a:cs typeface="Courier New"/>
                <a:sym typeface="Courier New"/>
              </a:rPr>
              <a:t>)</a:t>
            </a:r>
            <a:endParaRPr b="0" i="0" sz="2000" u="none" cap="none" strike="noStrike">
              <a:solidFill>
                <a:srgbClr val="494949"/>
              </a:solidFill>
              <a:latin typeface="Courier New"/>
              <a:ea typeface="Courier New"/>
              <a:cs typeface="Courier New"/>
              <a:sym typeface="Courier New"/>
            </a:endParaRPr>
          </a:p>
        </p:txBody>
      </p:sp>
      <p:pic>
        <p:nvPicPr>
          <p:cNvPr id="967" name="Google Shape;967;g208c4d8577a_0_78"/>
          <p:cNvPicPr preferRelativeResize="0"/>
          <p:nvPr/>
        </p:nvPicPr>
        <p:blipFill rotWithShape="1">
          <a:blip r:embed="rId4">
            <a:alphaModFix/>
          </a:blip>
          <a:srcRect b="0" l="0" r="0" t="0"/>
          <a:stretch/>
        </p:blipFill>
        <p:spPr>
          <a:xfrm>
            <a:off x="10187850" y="3068643"/>
            <a:ext cx="1750700" cy="1750700"/>
          </a:xfrm>
          <a:prstGeom prst="rect">
            <a:avLst/>
          </a:prstGeom>
          <a:noFill/>
          <a:ln>
            <a:noFill/>
          </a:ln>
        </p:spPr>
      </p:pic>
      <p:sp>
        <p:nvSpPr>
          <p:cNvPr id="968" name="Google Shape;968;g208c4d8577a_0_78"/>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9" name="Google Shape;969;g208c4d8577a_0_78"/>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3" name="Shape 973"/>
        <p:cNvGrpSpPr/>
        <p:nvPr/>
      </p:nvGrpSpPr>
      <p:grpSpPr>
        <a:xfrm>
          <a:off x="0" y="0"/>
          <a:ext cx="0" cy="0"/>
          <a:chOff x="0" y="0"/>
          <a:chExt cx="0" cy="0"/>
        </a:xfrm>
      </p:grpSpPr>
      <p:sp>
        <p:nvSpPr>
          <p:cNvPr id="974" name="Google Shape;974;g208c4d8577a_0_141"/>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5" name="Google Shape;975;g208c4d8577a_0_141"/>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6" name="Google Shape;976;g208c4d8577a_0_141"/>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77" name="Google Shape;977;g208c4d8577a_0_141"/>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78" name="Google Shape;978;g208c4d8577a_0_141"/>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208c4d8577a_0_141"/>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80" name="Google Shape;980;g208c4d8577a_0_141"/>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208c4d8577a_0_141"/>
          <p:cNvSpPr/>
          <p:nvPr/>
        </p:nvSpPr>
        <p:spPr>
          <a:xfrm>
            <a:off x="587698" y="1257450"/>
            <a:ext cx="4103028" cy="1580580"/>
          </a:xfrm>
          <a:prstGeom prst="cloud">
            <a:avLst/>
          </a:prstGeom>
          <a:solidFill>
            <a:srgbClr val="A4C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208c4d8577a_0_141"/>
          <p:cNvSpPr txBox="1"/>
          <p:nvPr>
            <p:ph type="title"/>
          </p:nvPr>
        </p:nvSpPr>
        <p:spPr>
          <a:xfrm>
            <a:off x="1523052" y="1722825"/>
            <a:ext cx="2232300" cy="523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solidFill>
                  <a:schemeClr val="lt1"/>
                </a:solidFill>
              </a:rPr>
              <a:t>Es tu turno</a:t>
            </a:r>
            <a:endParaRPr>
              <a:solidFill>
                <a:schemeClr val="lt1"/>
              </a:solidFill>
            </a:endParaRPr>
          </a:p>
        </p:txBody>
      </p:sp>
      <p:pic>
        <p:nvPicPr>
          <p:cNvPr id="983" name="Google Shape;983;g208c4d8577a_0_141"/>
          <p:cNvPicPr preferRelativeResize="0"/>
          <p:nvPr/>
        </p:nvPicPr>
        <p:blipFill rotWithShape="1">
          <a:blip r:embed="rId4">
            <a:alphaModFix/>
          </a:blip>
          <a:srcRect b="0" l="0" r="0" t="0"/>
          <a:stretch/>
        </p:blipFill>
        <p:spPr>
          <a:xfrm>
            <a:off x="436376" y="2770575"/>
            <a:ext cx="3343575" cy="3343575"/>
          </a:xfrm>
          <a:prstGeom prst="rect">
            <a:avLst/>
          </a:prstGeom>
          <a:noFill/>
          <a:ln>
            <a:noFill/>
          </a:ln>
        </p:spPr>
      </p:pic>
      <p:sp>
        <p:nvSpPr>
          <p:cNvPr id="984" name="Google Shape;984;g208c4d8577a_0_141"/>
          <p:cNvSpPr/>
          <p:nvPr/>
        </p:nvSpPr>
        <p:spPr>
          <a:xfrm>
            <a:off x="4690775" y="2080750"/>
            <a:ext cx="6978600" cy="4101300"/>
          </a:xfrm>
          <a:prstGeom prst="flowChartAlternateProcess">
            <a:avLst/>
          </a:prstGeom>
          <a:solidFill>
            <a:srgbClr val="A4C2F4"/>
          </a:solid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lt1"/>
              </a:buClr>
              <a:buSzPts val="1900"/>
              <a:buFont typeface="Trebuchet MS"/>
              <a:buAutoNum type="alphaLcPeriod"/>
            </a:pPr>
            <a:r>
              <a:rPr b="0" i="0" lang="en-US" sz="1900" u="none" cap="none" strike="noStrike">
                <a:solidFill>
                  <a:schemeClr val="lt1"/>
                </a:solidFill>
                <a:latin typeface="Trebuchet MS"/>
                <a:ea typeface="Trebuchet MS"/>
                <a:cs typeface="Trebuchet MS"/>
                <a:sym typeface="Trebuchet MS"/>
              </a:rPr>
              <a:t>Realiza un programa donde se le pide a un usuario por teclado 2 números flotantes, después calcula la 4ta potencia de cada número y divid</a:t>
            </a:r>
            <a:r>
              <a:rPr lang="en-US" sz="1900">
                <a:solidFill>
                  <a:schemeClr val="lt1"/>
                </a:solidFill>
                <a:latin typeface="Trebuchet MS"/>
                <a:ea typeface="Trebuchet MS"/>
                <a:cs typeface="Trebuchet MS"/>
                <a:sym typeface="Trebuchet MS"/>
              </a:rPr>
              <a:t>a</a:t>
            </a:r>
            <a:r>
              <a:rPr b="0" i="0" lang="en-US" sz="1900" u="none" cap="none" strike="noStrike">
                <a:solidFill>
                  <a:schemeClr val="lt1"/>
                </a:solidFill>
                <a:latin typeface="Trebuchet MS"/>
                <a:ea typeface="Trebuchet MS"/>
                <a:cs typeface="Trebuchet MS"/>
                <a:sym typeface="Trebuchet MS"/>
              </a:rPr>
              <a:t> por la raíz de los mismos números antes de sacar la potencia para después imprimir el resultado.</a:t>
            </a:r>
            <a:endParaRPr b="0" i="0" sz="1900" u="none" cap="none" strike="noStrike">
              <a:solidFill>
                <a:schemeClr val="lt1"/>
              </a:solidFill>
              <a:latin typeface="Trebuchet MS"/>
              <a:ea typeface="Trebuchet MS"/>
              <a:cs typeface="Trebuchet MS"/>
              <a:sym typeface="Trebuchet MS"/>
            </a:endParaRPr>
          </a:p>
          <a:p>
            <a:pPr indent="-349250" lvl="0" marL="457200" marR="0" rtl="0" algn="l">
              <a:lnSpc>
                <a:spcPct val="100000"/>
              </a:lnSpc>
              <a:spcBef>
                <a:spcPts val="0"/>
              </a:spcBef>
              <a:spcAft>
                <a:spcPts val="0"/>
              </a:spcAft>
              <a:buClr>
                <a:schemeClr val="lt1"/>
              </a:buClr>
              <a:buSzPts val="1900"/>
              <a:buFont typeface="Trebuchet MS"/>
              <a:buAutoNum type="alphaLcPeriod"/>
            </a:pPr>
            <a:r>
              <a:rPr b="0" i="0" lang="en-US" sz="1900" u="none" cap="none" strike="noStrike">
                <a:solidFill>
                  <a:schemeClr val="lt1"/>
                </a:solidFill>
                <a:latin typeface="Trebuchet MS"/>
                <a:ea typeface="Trebuchet MS"/>
                <a:cs typeface="Trebuchet MS"/>
                <a:sym typeface="Trebuchet MS"/>
              </a:rPr>
              <a:t>Pide por teclado los datos de un usuario (Nombre completo, CC, edad y ciudad), repite el procedimiento para 2 personas en el mismo programa y muéstralo por teclado.</a:t>
            </a:r>
            <a:endParaRPr b="0" i="0" sz="1900" u="none" cap="none" strike="noStrike">
              <a:solidFill>
                <a:schemeClr val="lt1"/>
              </a:solidFill>
              <a:latin typeface="Trebuchet MS"/>
              <a:ea typeface="Trebuchet MS"/>
              <a:cs typeface="Trebuchet MS"/>
              <a:sym typeface="Trebuchet MS"/>
            </a:endParaRPr>
          </a:p>
          <a:p>
            <a:pPr indent="-349250" lvl="0" marL="457200" marR="0" rtl="0" algn="l">
              <a:lnSpc>
                <a:spcPct val="100000"/>
              </a:lnSpc>
              <a:spcBef>
                <a:spcPts val="0"/>
              </a:spcBef>
              <a:spcAft>
                <a:spcPts val="0"/>
              </a:spcAft>
              <a:buClr>
                <a:schemeClr val="lt1"/>
              </a:buClr>
              <a:buSzPts val="1900"/>
              <a:buFont typeface="Trebuchet MS"/>
              <a:buAutoNum type="alphaLcPeriod"/>
            </a:pPr>
            <a:r>
              <a:rPr b="0" i="0" lang="en-US" sz="1900" u="none" cap="none" strike="noStrike">
                <a:solidFill>
                  <a:schemeClr val="lt1"/>
                </a:solidFill>
                <a:latin typeface="Trebuchet MS"/>
                <a:ea typeface="Trebuchet MS"/>
                <a:cs typeface="Trebuchet MS"/>
                <a:sym typeface="Trebuchet MS"/>
              </a:rPr>
              <a:t>Pídele al usuario que ingrese un número y calcula (su raíz, el módulo, incrementa y disminuye en 1 su valor, su conversión a binario) imprímelo.</a:t>
            </a:r>
            <a:endParaRPr b="0" i="0" sz="1900" u="none" cap="none" strike="noStrike">
              <a:solidFill>
                <a:schemeClr val="lt1"/>
              </a:solidFill>
              <a:latin typeface="Trebuchet MS"/>
              <a:ea typeface="Trebuchet MS"/>
              <a:cs typeface="Trebuchet MS"/>
              <a:sym typeface="Trebuchet MS"/>
            </a:endParaRPr>
          </a:p>
        </p:txBody>
      </p:sp>
      <p:sp>
        <p:nvSpPr>
          <p:cNvPr id="985" name="Google Shape;985;g208c4d8577a_0_141"/>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6" name="Google Shape;986;g208c4d8577a_0_141"/>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2000" u="none" cap="none" strike="noStrike">
                <a:solidFill>
                  <a:srgbClr val="003870"/>
                </a:solidFill>
                <a:latin typeface="Trebuchet MS"/>
                <a:ea typeface="Trebuchet MS"/>
                <a:cs typeface="Trebuchet MS"/>
                <a:sym typeface="Trebuchet MS"/>
              </a:rPr>
              <a:t>Entrada y Salida de Variables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0" name="Shape 990"/>
        <p:cNvGrpSpPr/>
        <p:nvPr/>
      </p:nvGrpSpPr>
      <p:grpSpPr>
        <a:xfrm>
          <a:off x="0" y="0"/>
          <a:ext cx="0" cy="0"/>
          <a:chOff x="0" y="0"/>
          <a:chExt cx="0" cy="0"/>
        </a:xfrm>
      </p:grpSpPr>
      <p:sp>
        <p:nvSpPr>
          <p:cNvPr id="991" name="Google Shape;991;g1dcbf47af9e_0_6"/>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2" name="Google Shape;992;g1dcbf47af9e_0_6"/>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3" name="Google Shape;993;g1dcbf47af9e_0_6"/>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94" name="Google Shape;994;g1dcbf47af9e_0_6"/>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995" name="Google Shape;995;g1dcbf47af9e_0_6"/>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dcbf47af9e_0_6"/>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997" name="Google Shape;997;g1dcbf47af9e_0_6"/>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dcbf47af9e_0_6"/>
          <p:cNvSpPr txBox="1"/>
          <p:nvPr>
            <p:ph type="title"/>
          </p:nvPr>
        </p:nvSpPr>
        <p:spPr>
          <a:xfrm>
            <a:off x="887100" y="1599838"/>
            <a:ext cx="104178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extLst>
                  <a:ext uri="http://customooxmlschemas.google.com/">
                    <go:slidesCustomData xmlns:go="http://customooxmlschemas.google.com/" textRoundtripDataId="6"/>
                  </a:ext>
                </a:extLst>
              </a:rPr>
              <a:t>Enlaces</a:t>
            </a:r>
            <a:endParaRPr sz="4000"/>
          </a:p>
        </p:txBody>
      </p:sp>
      <p:sp>
        <p:nvSpPr>
          <p:cNvPr id="999" name="Google Shape;999;g1dcbf47af9e_0_6"/>
          <p:cNvSpPr txBox="1"/>
          <p:nvPr/>
        </p:nvSpPr>
        <p:spPr>
          <a:xfrm>
            <a:off x="887100" y="2701650"/>
            <a:ext cx="10335000" cy="335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rebuchet MS"/>
                <a:ea typeface="Trebuchet MS"/>
                <a:cs typeface="Trebuchet MS"/>
                <a:sym typeface="Trebuchet MS"/>
              </a:rPr>
              <a:t>Enlace Taller: </a:t>
            </a:r>
            <a:r>
              <a:rPr b="0" i="0" lang="en-US" sz="2700" u="sng" cap="none" strike="noStrike">
                <a:solidFill>
                  <a:schemeClr val="hlink"/>
                </a:solidFill>
                <a:latin typeface="Trebuchet MS"/>
                <a:ea typeface="Trebuchet MS"/>
                <a:cs typeface="Trebuchet MS"/>
                <a:sym typeface="Trebuchet MS"/>
                <a:hlinkClick r:id="rId4"/>
              </a:rPr>
              <a:t>Taller 4</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rebuchet MS"/>
                <a:ea typeface="Trebuchet MS"/>
                <a:cs typeface="Trebuchet MS"/>
                <a:sym typeface="Trebuchet MS"/>
                <a:extLst>
                  <a:ext uri="http://customooxmlschemas.google.com/">
                    <go:slidesCustomData xmlns:go="http://customooxmlschemas.google.com/" textRoundtripDataId="7"/>
                  </a:ext>
                </a:extLst>
              </a:rPr>
              <a:t>Quiz 3 - Programación I</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rebuchet MS"/>
                <a:ea typeface="Trebuchet MS"/>
                <a:cs typeface="Trebuchet MS"/>
                <a:sym typeface="Trebuchet MS"/>
              </a:rPr>
              <a:t>Notebook: </a:t>
            </a:r>
            <a:r>
              <a:rPr b="0" i="0" lang="en-US" sz="2700" u="sng" cap="none" strike="noStrike">
                <a:solidFill>
                  <a:schemeClr val="hlink"/>
                </a:solidFill>
                <a:latin typeface="Trebuchet MS"/>
                <a:ea typeface="Trebuchet MS"/>
                <a:cs typeface="Trebuchet MS"/>
                <a:sym typeface="Trebuchet MS"/>
                <a:hlinkClick r:id="rId5"/>
              </a:rPr>
              <a:t>Notebook Java</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rebuchet MS"/>
                <a:ea typeface="Trebuchet MS"/>
                <a:cs typeface="Trebuchet MS"/>
                <a:sym typeface="Trebuchet MS"/>
              </a:rPr>
              <a:t>PSeint: </a:t>
            </a:r>
            <a:r>
              <a:rPr b="0" i="0" lang="en-US" sz="2700" u="sng" cap="none" strike="noStrike">
                <a:solidFill>
                  <a:schemeClr val="hlink"/>
                </a:solidFill>
                <a:latin typeface="Trebuchet MS"/>
                <a:ea typeface="Trebuchet MS"/>
                <a:cs typeface="Trebuchet MS"/>
                <a:sym typeface="Trebuchet MS"/>
                <a:hlinkClick r:id="rId6"/>
              </a:rPr>
              <a:t>Ejemplos</a:t>
            </a:r>
            <a:endParaRPr b="0" i="0" sz="2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3" name="Shape 1003"/>
        <p:cNvGrpSpPr/>
        <p:nvPr/>
      </p:nvGrpSpPr>
      <p:grpSpPr>
        <a:xfrm>
          <a:off x="0" y="0"/>
          <a:ext cx="0" cy="0"/>
          <a:chOff x="0" y="0"/>
          <a:chExt cx="0" cy="0"/>
        </a:xfrm>
      </p:grpSpPr>
      <p:sp>
        <p:nvSpPr>
          <p:cNvPr id="1004" name="Google Shape;1004;g1b61dbae958_0_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5" name="Google Shape;1005;g1b61dbae958_0_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6" name="Google Shape;1006;g1b61dbae958_0_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07" name="Google Shape;1007;g1b61dbae958_0_0"/>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1008" name="Google Shape;1008;g1b61dbae958_0_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b61dbae958_0_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1010" name="Google Shape;1010;g1b61dbae958_0_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b61dbae958_0_0"/>
          <p:cNvSpPr txBox="1"/>
          <p:nvPr>
            <p:ph type="title"/>
          </p:nvPr>
        </p:nvSpPr>
        <p:spPr>
          <a:xfrm>
            <a:off x="887100" y="1599838"/>
            <a:ext cx="104178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000"/>
              <a:t>Referencias</a:t>
            </a:r>
            <a:endParaRPr sz="4000"/>
          </a:p>
        </p:txBody>
      </p:sp>
      <p:sp>
        <p:nvSpPr>
          <p:cNvPr id="1012" name="Google Shape;1012;g1b61dbae958_0_0"/>
          <p:cNvSpPr txBox="1"/>
          <p:nvPr/>
        </p:nvSpPr>
        <p:spPr>
          <a:xfrm>
            <a:off x="887100" y="2701650"/>
            <a:ext cx="103350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sng" cap="none" strike="noStrike">
                <a:solidFill>
                  <a:schemeClr val="hlink"/>
                </a:solidFill>
                <a:latin typeface="Trebuchet MS"/>
                <a:ea typeface="Trebuchet MS"/>
                <a:cs typeface="Trebuchet MS"/>
                <a:sym typeface="Trebuchet MS"/>
                <a:hlinkClick r:id="rId4"/>
              </a:rPr>
              <a:t>https://www.teoriadealgoritmos.com/que-es-la-prueba-de-escritorio/</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rPr b="0" i="0" lang="en-US" sz="1700" u="sng" cap="none" strike="noStrike">
                <a:solidFill>
                  <a:schemeClr val="hlink"/>
                </a:solidFill>
                <a:latin typeface="Trebuchet MS"/>
                <a:ea typeface="Trebuchet MS"/>
                <a:cs typeface="Trebuchet MS"/>
                <a:sym typeface="Trebuchet MS"/>
                <a:hlinkClick r:id="rId5"/>
              </a:rPr>
              <a:t>https://docs.oracle.com/javase/tutorial/java/nutsandbolts/opsummary.html</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rPr b="0" i="0" lang="en-US" sz="1700" u="sng" cap="none" strike="noStrike">
                <a:solidFill>
                  <a:schemeClr val="hlink"/>
                </a:solidFill>
                <a:latin typeface="Trebuchet MS"/>
                <a:ea typeface="Trebuchet MS"/>
                <a:cs typeface="Trebuchet MS"/>
                <a:sym typeface="Trebuchet MS"/>
                <a:hlinkClick r:id="rId6"/>
              </a:rPr>
              <a:t>http://puntocomnoesunlenguaje.blogspot.com/2012/08/java-scanner.html</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rPr b="0" i="0" lang="en-US" sz="1700" u="sng" cap="none" strike="noStrike">
                <a:solidFill>
                  <a:schemeClr val="hlink"/>
                </a:solidFill>
                <a:latin typeface="Trebuchet MS"/>
                <a:ea typeface="Trebuchet MS"/>
                <a:cs typeface="Trebuchet MS"/>
                <a:sym typeface="Trebuchet MS"/>
                <a:hlinkClick r:id="rId7"/>
              </a:rPr>
              <a:t>http://www.it.uc3m.es/~amarin/doctjava/imperativo/io.html#:~:text=System.in%20es%20una%20variable,el%20stream%20de%20salida%20standar</a:t>
            </a:r>
            <a:r>
              <a:rPr b="0" i="0" lang="en-US" sz="1700" u="none" cap="none" strike="noStrike">
                <a:solidFill>
                  <a:srgbClr val="000000"/>
                </a:solidFill>
                <a:latin typeface="Trebuchet MS"/>
                <a:ea typeface="Trebuchet MS"/>
                <a:cs typeface="Trebuchet MS"/>
                <a:sym typeface="Trebuchet MS"/>
              </a:rPr>
              <a:t>.</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rPr b="0" i="0" lang="en-US" sz="1700" u="sng" cap="none" strike="noStrike">
                <a:solidFill>
                  <a:schemeClr val="hlink"/>
                </a:solidFill>
                <a:latin typeface="Trebuchet MS"/>
                <a:ea typeface="Trebuchet MS"/>
                <a:cs typeface="Trebuchet MS"/>
                <a:sym typeface="Trebuchet MS"/>
                <a:hlinkClick r:id="rId8"/>
              </a:rPr>
              <a:t>https://www.crehana.com/blog/transformacion-digital/string-java-que-es/</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700"/>
              <a:buFont typeface="Arial"/>
              <a:buNone/>
            </a:pPr>
            <a:r>
              <a:rPr b="0" i="0" lang="en-US" sz="1700" u="sng" cap="none" strike="noStrike">
                <a:solidFill>
                  <a:schemeClr val="hlink"/>
                </a:solidFill>
                <a:latin typeface="Trebuchet MS"/>
                <a:ea typeface="Trebuchet MS"/>
                <a:cs typeface="Trebuchet MS"/>
                <a:sym typeface="Trebuchet MS"/>
                <a:hlinkClick r:id="rId9"/>
              </a:rPr>
              <a:t>http://www.itlp.edu.mx/web/java/Tutorial%20de%20Java/Cap3/string.html</a:t>
            </a:r>
            <a:endParaRPr b="0" i="0" sz="17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
          <p:cNvSpPr/>
          <p:nvPr/>
        </p:nvSpPr>
        <p:spPr>
          <a:xfrm>
            <a:off x="0" y="0"/>
            <a:ext cx="12192000" cy="6858000"/>
          </a:xfrm>
          <a:custGeom>
            <a:rect b="b" l="l" r="r" t="t"/>
            <a:pathLst>
              <a:path extrusionOk="0" h="6858000" w="12192000">
                <a:moveTo>
                  <a:pt x="0" y="0"/>
                </a:moveTo>
                <a:lnTo>
                  <a:pt x="12191999" y="0"/>
                </a:lnTo>
                <a:lnTo>
                  <a:pt x="12191999" y="6857999"/>
                </a:lnTo>
                <a:lnTo>
                  <a:pt x="0" y="6857999"/>
                </a:lnTo>
                <a:lnTo>
                  <a:pt x="0" y="0"/>
                </a:lnTo>
                <a:close/>
              </a:path>
            </a:pathLst>
          </a:custGeom>
          <a:solidFill>
            <a:srgbClr val="002955"/>
          </a:solidFill>
          <a:ln cap="flat" cmpd="sng" w="9525">
            <a:solidFill>
              <a:srgbClr val="00295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18" name="Google Shape;1018;p5"/>
          <p:cNvPicPr preferRelativeResize="0"/>
          <p:nvPr/>
        </p:nvPicPr>
        <p:blipFill rotWithShape="1">
          <a:blip r:embed="rId3">
            <a:alphaModFix/>
          </a:blip>
          <a:srcRect b="0" l="9049" r="0" t="0"/>
          <a:stretch/>
        </p:blipFill>
        <p:spPr>
          <a:xfrm>
            <a:off x="415625" y="1229575"/>
            <a:ext cx="3862051" cy="4246425"/>
          </a:xfrm>
          <a:prstGeom prst="rect">
            <a:avLst/>
          </a:prstGeom>
          <a:noFill/>
          <a:ln>
            <a:noFill/>
          </a:ln>
        </p:spPr>
      </p:pic>
      <p:sp>
        <p:nvSpPr>
          <p:cNvPr id="1019" name="Google Shape;1019;p5"/>
          <p:cNvSpPr txBox="1"/>
          <p:nvPr/>
        </p:nvSpPr>
        <p:spPr>
          <a:xfrm>
            <a:off x="3972850" y="2898738"/>
            <a:ext cx="78831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Times New Roman"/>
                <a:ea typeface="Times New Roman"/>
                <a:cs typeface="Times New Roman"/>
                <a:sym typeface="Times New Roman"/>
              </a:rPr>
              <a:t>UNIVERSIDAD DE CALDAS</a:t>
            </a:r>
            <a:endParaRPr b="0" i="0" sz="47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g1dcbc411a8e_0_510"/>
          <p:cNvSpPr/>
          <p:nvPr/>
        </p:nvSpPr>
        <p:spPr>
          <a:xfrm>
            <a:off x="444700" y="2553000"/>
            <a:ext cx="6014100" cy="2357400"/>
          </a:xfrm>
          <a:prstGeom prst="roundRect">
            <a:avLst>
              <a:gd fmla="val 16667" name="adj"/>
            </a:avLst>
          </a:prstGeom>
          <a:solidFill>
            <a:srgbClr val="00A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dcbc411a8e_0_510"/>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g1dcbc411a8e_0_510"/>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g1dcbc411a8e_0_510"/>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9" name="Google Shape;219;g1dcbc411a8e_0_510"/>
          <p:cNvPicPr preferRelativeResize="0"/>
          <p:nvPr/>
        </p:nvPicPr>
        <p:blipFill rotWithShape="1">
          <a:blip r:embed="rId3">
            <a:alphaModFix/>
          </a:blip>
          <a:srcRect b="17580" l="0" r="0" t="17296"/>
          <a:stretch/>
        </p:blipFill>
        <p:spPr>
          <a:xfrm>
            <a:off x="0" y="0"/>
            <a:ext cx="2825825" cy="1051600"/>
          </a:xfrm>
          <a:prstGeom prst="rect">
            <a:avLst/>
          </a:prstGeom>
          <a:noFill/>
          <a:ln>
            <a:noFill/>
          </a:ln>
        </p:spPr>
      </p:pic>
      <p:sp>
        <p:nvSpPr>
          <p:cNvPr id="220" name="Google Shape;220;g1dcbc411a8e_0_510"/>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dcbc411a8e_0_510"/>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22" name="Google Shape;222;g1dcbc411a8e_0_510"/>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dcbc411a8e_0_510"/>
          <p:cNvSpPr txBox="1"/>
          <p:nvPr>
            <p:ph type="title"/>
          </p:nvPr>
        </p:nvSpPr>
        <p:spPr>
          <a:xfrm>
            <a:off x="294900" y="3270000"/>
            <a:ext cx="62682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6000">
                <a:solidFill>
                  <a:schemeClr val="lt1"/>
                </a:solidFill>
                <a:latin typeface="Trebuchet MS"/>
                <a:ea typeface="Trebuchet MS"/>
                <a:cs typeface="Trebuchet MS"/>
                <a:sym typeface="Trebuchet MS"/>
              </a:rPr>
              <a:t>Ejemplos</a:t>
            </a:r>
            <a:endParaRPr sz="6000">
              <a:solidFill>
                <a:schemeClr val="lt1"/>
              </a:solidFill>
              <a:latin typeface="Trebuchet MS"/>
              <a:ea typeface="Trebuchet MS"/>
              <a:cs typeface="Trebuchet MS"/>
              <a:sym typeface="Trebuchet MS"/>
            </a:endParaRPr>
          </a:p>
        </p:txBody>
      </p:sp>
      <p:pic>
        <p:nvPicPr>
          <p:cNvPr id="224" name="Google Shape;224;g1dcbc411a8e_0_510"/>
          <p:cNvPicPr preferRelativeResize="0"/>
          <p:nvPr/>
        </p:nvPicPr>
        <p:blipFill rotWithShape="1">
          <a:blip r:embed="rId4">
            <a:alphaModFix/>
          </a:blip>
          <a:srcRect b="0" l="0" r="0" t="0"/>
          <a:stretch/>
        </p:blipFill>
        <p:spPr>
          <a:xfrm>
            <a:off x="7147775" y="1143000"/>
            <a:ext cx="4572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g1dcbf47af9e_0_19"/>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0" name="Google Shape;230;g1dcbf47af9e_0_19"/>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31" name="Google Shape;231;g1dcbf47af9e_0_19"/>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dcbf47af9e_0_19"/>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33" name="Google Shape;233;g1dcbf47af9e_0_19"/>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dcbf47af9e_0_19"/>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g1dcbf47af9e_0_19"/>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g1dcbf47af9e_0_19"/>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1.</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Calcular el precio final de un producto aplicando un descuento y el IVA del 19%.</a:t>
            </a:r>
            <a:endParaRPr b="0" i="0" sz="2100" u="none" cap="none" strike="noStrike">
              <a:solidFill>
                <a:srgbClr val="000000"/>
              </a:solidFill>
              <a:latin typeface="Calibri"/>
              <a:ea typeface="Calibri"/>
              <a:cs typeface="Calibri"/>
              <a:sym typeface="Calibri"/>
            </a:endParaRPr>
          </a:p>
        </p:txBody>
      </p:sp>
      <p:sp>
        <p:nvSpPr>
          <p:cNvPr id="237" name="Google Shape;237;g1dcbf47af9e_0_19"/>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g1dcbf47af9e_0_19"/>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sp>
        <p:nvSpPr>
          <p:cNvPr id="243" name="Google Shape;243;g1b61bff978c_0_118"/>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4" name="Google Shape;244;g1b61bff978c_0_118"/>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45" name="Google Shape;245;g1b61bff978c_0_118"/>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b61bff978c_0_118"/>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47" name="Google Shape;247;g1b61bff978c_0_118"/>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b61bff978c_0_118"/>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g1b61bff978c_0_118"/>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g1b61bff978c_0_118"/>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1.</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Calcular el precio final de un producto aplicando un descuento y el IVA del 19%.</a:t>
            </a:r>
            <a:endParaRPr b="0" i="0" sz="2100" u="none" cap="none" strike="noStrike">
              <a:solidFill>
                <a:srgbClr val="000000"/>
              </a:solidFill>
              <a:latin typeface="Calibri"/>
              <a:ea typeface="Calibri"/>
              <a:cs typeface="Calibri"/>
              <a:sym typeface="Calibri"/>
            </a:endParaRPr>
          </a:p>
        </p:txBody>
      </p:sp>
      <p:sp>
        <p:nvSpPr>
          <p:cNvPr id="251" name="Google Shape;251;g1b61bff978c_0_118"/>
          <p:cNvSpPr txBox="1"/>
          <p:nvPr/>
        </p:nvSpPr>
        <p:spPr>
          <a:xfrm>
            <a:off x="706550" y="2948913"/>
            <a:ext cx="6913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ourier New"/>
                <a:ea typeface="Courier New"/>
                <a:cs typeface="Courier New"/>
                <a:sym typeface="Courier New"/>
              </a:rPr>
              <a:t>Inicio</a:t>
            </a:r>
            <a:endParaRPr b="1"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Entrada</a:t>
            </a:r>
            <a:r>
              <a:rPr b="0" i="0" lang="en-US" sz="2000" u="none" cap="none" strike="noStrike">
                <a:solidFill>
                  <a:srgbClr val="000000"/>
                </a:solidFill>
                <a:latin typeface="Courier New"/>
                <a:ea typeface="Courier New"/>
                <a:cs typeface="Courier New"/>
                <a:sym typeface="Courier New"/>
              </a:rPr>
              <a:t> valor del producto</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Entrada</a:t>
            </a:r>
            <a:r>
              <a:rPr b="0" i="0" lang="en-US" sz="2000" u="none" cap="none" strike="noStrike">
                <a:solidFill>
                  <a:srgbClr val="000000"/>
                </a:solidFill>
                <a:latin typeface="Courier New"/>
                <a:ea typeface="Courier New"/>
                <a:cs typeface="Courier New"/>
                <a:sym typeface="Courier New"/>
              </a:rPr>
              <a:t> descuento</a:t>
            </a:r>
            <a:endParaRPr b="1" i="0" sz="2000" u="none" cap="none" strike="noStrike">
              <a:solidFill>
                <a:srgbClr val="000000"/>
              </a:solidFill>
              <a:latin typeface="Courier New"/>
              <a:ea typeface="Courier New"/>
              <a:cs typeface="Courier New"/>
              <a:sym typeface="Courier New"/>
            </a:endParaRPr>
          </a:p>
        </p:txBody>
      </p:sp>
      <p:sp>
        <p:nvSpPr>
          <p:cNvPr id="252" name="Google Shape;252;g1b61bff978c_0_118"/>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g1b61bff978c_0_118"/>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g1b61bff978c_0_82"/>
          <p:cNvSpPr/>
          <p:nvPr/>
        </p:nvSpPr>
        <p:spPr>
          <a:xfrm>
            <a:off x="0" y="1725611"/>
            <a:ext cx="243204" cy="5132705"/>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9" name="Google Shape;259;g1b61bff978c_0_82"/>
          <p:cNvPicPr preferRelativeResize="0"/>
          <p:nvPr/>
        </p:nvPicPr>
        <p:blipFill rotWithShape="1">
          <a:blip r:embed="rId3">
            <a:alphaModFix/>
          </a:blip>
          <a:srcRect b="17581" l="0" r="0" t="17296"/>
          <a:stretch/>
        </p:blipFill>
        <p:spPr>
          <a:xfrm>
            <a:off x="0" y="0"/>
            <a:ext cx="2825825" cy="1051600"/>
          </a:xfrm>
          <a:prstGeom prst="rect">
            <a:avLst/>
          </a:prstGeom>
          <a:noFill/>
          <a:ln>
            <a:noFill/>
          </a:ln>
        </p:spPr>
      </p:pic>
      <p:sp>
        <p:nvSpPr>
          <p:cNvPr id="260" name="Google Shape;260;g1b61bff978c_0_82"/>
          <p:cNvSpPr/>
          <p:nvPr/>
        </p:nvSpPr>
        <p:spPr>
          <a:xfrm>
            <a:off x="0" y="1127800"/>
            <a:ext cx="3519000" cy="70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b61bff978c_0_82"/>
          <p:cNvSpPr txBox="1"/>
          <p:nvPr/>
        </p:nvSpPr>
        <p:spPr>
          <a:xfrm>
            <a:off x="2912200" y="173475"/>
            <a:ext cx="2212800" cy="6771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3870"/>
                </a:solidFill>
                <a:latin typeface="Oswald"/>
                <a:ea typeface="Oswald"/>
                <a:cs typeface="Oswald"/>
                <a:sym typeface="Oswald"/>
              </a:rPr>
              <a:t>INGENIERÍA DE </a:t>
            </a:r>
            <a:r>
              <a:rPr b="0" i="0" lang="en-US" sz="1600" u="none" cap="none" strike="noStrike">
                <a:solidFill>
                  <a:srgbClr val="003870"/>
                </a:solidFill>
                <a:latin typeface="Oswald SemiBold"/>
                <a:ea typeface="Oswald SemiBold"/>
                <a:cs typeface="Oswald SemiBold"/>
                <a:sym typeface="Oswald SemiBold"/>
              </a:rPr>
              <a:t>SISTEMAS Y COMPUTACIÓN</a:t>
            </a:r>
            <a:endParaRPr b="0" i="0" sz="1600" u="none" cap="none" strike="noStrike">
              <a:solidFill>
                <a:srgbClr val="003870"/>
              </a:solidFill>
              <a:latin typeface="Oswald SemiBold"/>
              <a:ea typeface="Oswald SemiBold"/>
              <a:cs typeface="Oswald SemiBold"/>
              <a:sym typeface="Oswald SemiBold"/>
            </a:endParaRPr>
          </a:p>
        </p:txBody>
      </p:sp>
      <p:sp>
        <p:nvSpPr>
          <p:cNvPr id="262" name="Google Shape;262;g1b61bff978c_0_82"/>
          <p:cNvSpPr/>
          <p:nvPr/>
        </p:nvSpPr>
        <p:spPr>
          <a:xfrm>
            <a:off x="2807500" y="273850"/>
            <a:ext cx="28500" cy="4524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b61bff978c_0_82"/>
          <p:cNvSpPr/>
          <p:nvPr/>
        </p:nvSpPr>
        <p:spPr>
          <a:xfrm>
            <a:off x="9185075" y="6323026"/>
            <a:ext cx="3010662" cy="53688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g1b61bff978c_0_82"/>
          <p:cNvSpPr/>
          <p:nvPr/>
        </p:nvSpPr>
        <p:spPr>
          <a:xfrm>
            <a:off x="9287540" y="6444999"/>
            <a:ext cx="292455" cy="292933"/>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g1b61bff978c_0_82"/>
          <p:cNvSpPr txBox="1"/>
          <p:nvPr/>
        </p:nvSpPr>
        <p:spPr>
          <a:xfrm>
            <a:off x="789700" y="1612888"/>
            <a:ext cx="10792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1" lang="en-US" sz="2100" u="none" cap="none" strike="noStrike">
                <a:solidFill>
                  <a:srgbClr val="00AFAA"/>
                </a:solidFill>
                <a:latin typeface="Calibri"/>
                <a:ea typeface="Calibri"/>
                <a:cs typeface="Calibri"/>
                <a:sym typeface="Calibri"/>
              </a:rPr>
              <a:t>Ejemplo 1.</a:t>
            </a:r>
            <a:r>
              <a:rPr b="1" i="0" lang="en-US" sz="2100" u="none" cap="none" strike="noStrike">
                <a:solidFill>
                  <a:srgbClr val="000000"/>
                </a:solidFill>
                <a:latin typeface="Calibri"/>
                <a:ea typeface="Calibri"/>
                <a:cs typeface="Calibri"/>
                <a:sym typeface="Calibri"/>
              </a:rPr>
              <a:t> </a:t>
            </a:r>
            <a:r>
              <a:rPr b="0" i="0" lang="en-US" sz="2100" u="none" cap="none" strike="noStrike">
                <a:solidFill>
                  <a:srgbClr val="000000"/>
                </a:solidFill>
                <a:latin typeface="Calibri"/>
                <a:ea typeface="Calibri"/>
                <a:cs typeface="Calibri"/>
                <a:sym typeface="Calibri"/>
              </a:rPr>
              <a:t>Calcular el precio final de un producto aplicando un descuento y el IVA del 19%.</a:t>
            </a:r>
            <a:endParaRPr b="0" i="0" sz="2100" u="none" cap="none" strike="noStrike">
              <a:solidFill>
                <a:srgbClr val="000000"/>
              </a:solidFill>
              <a:latin typeface="Calibri"/>
              <a:ea typeface="Calibri"/>
              <a:cs typeface="Calibri"/>
              <a:sym typeface="Calibri"/>
            </a:endParaRPr>
          </a:p>
        </p:txBody>
      </p:sp>
      <p:sp>
        <p:nvSpPr>
          <p:cNvPr id="266" name="Google Shape;266;g1b61bff978c_0_82"/>
          <p:cNvSpPr txBox="1"/>
          <p:nvPr/>
        </p:nvSpPr>
        <p:spPr>
          <a:xfrm>
            <a:off x="706550" y="2948913"/>
            <a:ext cx="6913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ourier New"/>
                <a:ea typeface="Courier New"/>
                <a:cs typeface="Courier New"/>
                <a:sym typeface="Courier New"/>
              </a:rPr>
              <a:t>Inicio</a:t>
            </a:r>
            <a:endParaRPr b="1"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Entrada</a:t>
            </a:r>
            <a:r>
              <a:rPr b="0" i="0" lang="en-US" sz="2000" u="none" cap="none" strike="noStrike">
                <a:solidFill>
                  <a:srgbClr val="000000"/>
                </a:solidFill>
                <a:latin typeface="Courier New"/>
                <a:ea typeface="Courier New"/>
                <a:cs typeface="Courier New"/>
                <a:sym typeface="Courier New"/>
              </a:rPr>
              <a:t> valor del producto</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Entrada</a:t>
            </a:r>
            <a:r>
              <a:rPr b="0" i="0" lang="en-US" sz="2000" u="none" cap="none" strike="noStrike">
                <a:solidFill>
                  <a:srgbClr val="000000"/>
                </a:solidFill>
                <a:latin typeface="Courier New"/>
                <a:ea typeface="Courier New"/>
                <a:cs typeface="Courier New"/>
                <a:sym typeface="Courier New"/>
              </a:rPr>
              <a:t> descuento</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Operación</a:t>
            </a:r>
            <a:r>
              <a:rPr b="0" i="0" lang="en-US" sz="2000" u="none" cap="none" strike="noStrike">
                <a:solidFill>
                  <a:srgbClr val="000000"/>
                </a:solidFill>
                <a:latin typeface="Courier New"/>
                <a:ea typeface="Courier New"/>
                <a:cs typeface="Courier New"/>
                <a:sym typeface="Courier New"/>
              </a:rPr>
              <a:t> calcular producto con descuento</a:t>
            </a:r>
            <a:endParaRPr b="1" i="0" sz="2000" u="none" cap="none" strike="noStrike">
              <a:solidFill>
                <a:srgbClr val="000000"/>
              </a:solidFill>
              <a:latin typeface="Courier New"/>
              <a:ea typeface="Courier New"/>
              <a:cs typeface="Courier New"/>
              <a:sym typeface="Courier New"/>
            </a:endParaRPr>
          </a:p>
        </p:txBody>
      </p:sp>
      <p:pic>
        <p:nvPicPr>
          <p:cNvPr id="267" name="Google Shape;267;g1b61bff978c_0_82"/>
          <p:cNvPicPr preferRelativeResize="0"/>
          <p:nvPr/>
        </p:nvPicPr>
        <p:blipFill rotWithShape="1">
          <a:blip r:embed="rId4">
            <a:alphaModFix/>
          </a:blip>
          <a:srcRect b="0" l="0" r="0" t="0"/>
          <a:stretch/>
        </p:blipFill>
        <p:spPr>
          <a:xfrm>
            <a:off x="8562125" y="3939713"/>
            <a:ext cx="2912190" cy="677100"/>
          </a:xfrm>
          <a:prstGeom prst="rect">
            <a:avLst/>
          </a:prstGeom>
          <a:noFill/>
          <a:ln>
            <a:noFill/>
          </a:ln>
        </p:spPr>
      </p:pic>
      <p:sp>
        <p:nvSpPr>
          <p:cNvPr id="268" name="Google Shape;268;g1b61bff978c_0_82"/>
          <p:cNvSpPr txBox="1"/>
          <p:nvPr/>
        </p:nvSpPr>
        <p:spPr>
          <a:xfrm>
            <a:off x="8383375" y="2470863"/>
            <a:ext cx="32697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Cambria"/>
                <a:ea typeface="Cambria"/>
                <a:cs typeface="Cambria"/>
                <a:sym typeface="Cambria"/>
              </a:rPr>
              <a:t>PD = Producto con Descuento</a:t>
            </a:r>
            <a:endParaRPr b="1" i="1" sz="17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Cambria"/>
                <a:ea typeface="Cambria"/>
                <a:cs typeface="Cambria"/>
                <a:sym typeface="Cambria"/>
              </a:rPr>
              <a:t>VP = Valor del Producto</a:t>
            </a:r>
            <a:endParaRPr b="1" i="1" sz="17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Cambria"/>
                <a:ea typeface="Cambria"/>
                <a:cs typeface="Cambria"/>
                <a:sym typeface="Cambria"/>
              </a:rPr>
              <a:t>D = Descuento</a:t>
            </a:r>
            <a:endParaRPr b="1" i="1" sz="17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Cambria"/>
              <a:ea typeface="Cambria"/>
              <a:cs typeface="Cambria"/>
              <a:sym typeface="Cambria"/>
            </a:endParaRPr>
          </a:p>
        </p:txBody>
      </p:sp>
      <p:sp>
        <p:nvSpPr>
          <p:cNvPr id="269" name="Google Shape;269;g1b61bff978c_0_82"/>
          <p:cNvSpPr/>
          <p:nvPr/>
        </p:nvSpPr>
        <p:spPr>
          <a:xfrm>
            <a:off x="7946300" y="2535375"/>
            <a:ext cx="28500" cy="3643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b61bff978c_0_82"/>
          <p:cNvSpPr/>
          <p:nvPr/>
        </p:nvSpPr>
        <p:spPr>
          <a:xfrm>
            <a:off x="8009098" y="0"/>
            <a:ext cx="4177294" cy="510604"/>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1" name="Google Shape;271;g1b61bff978c_0_82"/>
          <p:cNvSpPr txBox="1"/>
          <p:nvPr/>
        </p:nvSpPr>
        <p:spPr>
          <a:xfrm>
            <a:off x="7994075" y="0"/>
            <a:ext cx="4182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rgbClr val="003870"/>
                </a:solidFill>
                <a:latin typeface="Trebuchet MS"/>
                <a:ea typeface="Trebuchet MS"/>
                <a:cs typeface="Trebuchet MS"/>
                <a:sym typeface="Trebuchet MS"/>
              </a:rPr>
              <a:t>Ejemplos</a:t>
            </a:r>
            <a:endParaRPr b="0" i="0" sz="2000" u="none" cap="none" strike="noStrike">
              <a:solidFill>
                <a:srgbClr val="00387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2022-07-17T16:15:25Z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