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94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</p:sldIdLst>
  <p:sldSz cx="12192000" cy="6858000"/>
  <p:notesSz cx="12192000" cy="6858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rmorant Light" panose="020B0604020202020204" charset="0"/>
      <p:regular r:id="rId16"/>
      <p:bold r:id="rId17"/>
      <p:italic r:id="rId18"/>
      <p:boldItalic r:id="rId19"/>
    </p:embeddedFont>
    <p:embeddedFont>
      <p:font typeface="Oswald" panose="00000500000000000000" pitchFamily="2" charset="0"/>
      <p:regular r:id="rId20"/>
      <p:bold r:id="rId21"/>
    </p:embeddedFont>
    <p:embeddedFont>
      <p:font typeface="Oswald SemiBold" panose="00000700000000000000" pitchFamily="2" charset="0"/>
      <p:regular r:id="rId22"/>
      <p:bold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0" roundtripDataSignature="AMtx7mjmKOKi1lowWEBC/INGdyw6y//C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2540F8-6951-41FF-8858-5C3CCB67BF98}">
  <a:tblStyle styleId="{F82540F8-6951-41FF-8858-5C3CCB67BF9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08c4d8577a_0_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2" name="Google Shape;752;g208c4d857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08c4d8577a_0_10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5" name="Google Shape;835;g208c4d8577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b61bff978c_0_2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2" name="Google Shape;852;g1b61bff978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08c4d8577a_0_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2" name="Google Shape;872;g208c4d8577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dd230bceef_0_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7" name="Google Shape;887;g1dd230bcee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dd230bceef_0_3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3" name="Google Shape;903;g1dd230bcee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dd230bceef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1" name="Google Shape;921;g1dd230bce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dd230bceef_0_5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8" name="Google Shape;938;g1dd230bcee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08c4d8577a_0_7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5" name="Google Shape;955;g208c4d8577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1">
  <p:cSld name="OBJECT_1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738efa72_0_3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13d738efa72_0_3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3d738efa72_0_3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3d738efa72_0_3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3d738efa72_0_3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2">
  <p:cSld name="OBJECT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846aa7dd_0_5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f4846aa7dd_0_5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f4846aa7dd_0_5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f4846aa7dd_0_5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f4846aa7dd_0_5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5">
  <p:cSld name="OBJECT_6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4846aa7dd_0_1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f4846aa7dd_0_11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f4846aa7dd_0_11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f4846aa7dd_0_1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f4846aa7dd_0_1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8">
  <p:cSld name="OBJECT_9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846aa7dd_0_19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f4846aa7dd_0_19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f4846aa7dd_0_19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f4846aa7dd_0_19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f4846aa7dd_0_19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7">
  <p:cSld name="OBJECT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46aa7dd_0_16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f4846aa7dd_0_16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f4846aa7dd_0_16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f4846aa7dd_0_16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f4846aa7dd_0_16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2">
  <p:cSld name="OBJECT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738efa72_0_768"/>
          <p:cNvSpPr txBox="1">
            <a:spLocks noGrp="1"/>
          </p:cNvSpPr>
          <p:nvPr>
            <p:ph type="title"/>
          </p:nvPr>
        </p:nvSpPr>
        <p:spPr>
          <a:xfrm>
            <a:off x="838200" y="837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13d738efa72_0_768"/>
          <p:cNvSpPr txBox="1">
            <a:spLocks noGrp="1"/>
          </p:cNvSpPr>
          <p:nvPr>
            <p:ph type="body" idx="1"/>
          </p:nvPr>
        </p:nvSpPr>
        <p:spPr>
          <a:xfrm>
            <a:off x="838200" y="2162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g13d738efa72_0_7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morant Light"/>
                <a:ea typeface="Cormorant Light"/>
                <a:cs typeface="Cormorant Light"/>
                <a:sym typeface="Cormoran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3">
  <p:cSld name="OBJECT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846aa7dd_0_6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f4846aa7dd_0_6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f4846aa7dd_0_6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f4846aa7dd_0_6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f4846aa7dd_0_6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846aa7dd_0_11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f4846aa7dd_0_11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gf4846aa7dd_0_11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f4846aa7dd_0_11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gf4846aa7dd_0_11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f4846aa7dd_0_11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f4846aa7dd_0_11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f4846aa7dd_0_11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6">
  <p:cSld name="OBJECT_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846aa7dd_0_15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f4846aa7dd_0_15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f4846aa7dd_0_15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f4846aa7dd_0_15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f4846aa7dd_0_15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7" name="Google Shape;37;p47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47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7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7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9">
  <p:cSld name="OBJECT_10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738efa72_0_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3d738efa72_0_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13d738efa72_0_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3d738efa72_0_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3d738efa72_0_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4846aa7dd_0_3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f4846aa7dd_0_3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f4846aa7dd_0_3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4846aa7dd_0_3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4846aa7dd_0_3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d738efa72_0_7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3d738efa72_0_7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13d738efa72_0_77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erpo de texto">
  <p:cSld name="Cuerpo de tex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4846aa7dd_0_83"/>
          <p:cNvSpPr txBox="1">
            <a:spLocks noGrp="1"/>
          </p:cNvSpPr>
          <p:nvPr>
            <p:ph type="title"/>
          </p:nvPr>
        </p:nvSpPr>
        <p:spPr>
          <a:xfrm>
            <a:off x="838200" y="12814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3400"/>
              <a:buFont typeface="Arial"/>
              <a:buNone/>
              <a:defRPr sz="3400">
                <a:solidFill>
                  <a:srgbClr val="00AF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f4846aa7dd_0_83"/>
          <p:cNvSpPr txBox="1">
            <a:spLocks noGrp="1"/>
          </p:cNvSpPr>
          <p:nvPr>
            <p:ph type="body" idx="1"/>
          </p:nvPr>
        </p:nvSpPr>
        <p:spPr>
          <a:xfrm>
            <a:off x="838200" y="2606978"/>
            <a:ext cx="10515600" cy="3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f4846aa7dd_0_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">
  <p:cSld name="OBJECT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846aa7dd_0_4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4846aa7dd_0_4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f4846aa7dd_0_4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f4846aa7dd_0_4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4846aa7dd_0_4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body" idx="1"/>
          </p:nvPr>
        </p:nvSpPr>
        <p:spPr>
          <a:xfrm>
            <a:off x="911225" y="2583713"/>
            <a:ext cx="485648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4">
  <p:cSld name="OBJECT_5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846aa7dd_0_7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f4846aa7dd_0_7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f4846aa7dd_0_7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f4846aa7dd_0_7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f4846aa7dd_0_7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0">
  <p:cSld name="OBJECT_1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738efa72_0_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3d738efa72_0_1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3d738efa72_0_1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3d738efa72_0_1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3d738efa72_0_1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avLst/>
            <a:gdLst/>
            <a:ahLst/>
            <a:cxnLst/>
            <a:rect l="l" t="t" r="r" b="b"/>
            <a:pathLst>
              <a:path w="2814954" h="443229" extrusionOk="0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 extrusionOk="0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 rotWithShape="1">
          <a:blip r:embed="rId2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4" descr="OTRA – Observatorio de Transparencia Umanizales"/>
          <p:cNvPicPr preferRelativeResize="0"/>
          <p:nvPr/>
        </p:nvPicPr>
        <p:blipFill rotWithShape="1">
          <a:blip r:embed="rId2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08c4d8577a_0_19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g208c4d8577a_0_19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g208c4d8577a_0_19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7" name="Google Shape;757;g208c4d8577a_0_19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g208c4d8577a_0_19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g208c4d8577a_0_19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60" name="Google Shape;760;g208c4d8577a_0_19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208c4d8577a_0_19"/>
          <p:cNvSpPr txBox="1">
            <a:spLocks noGrp="1"/>
          </p:cNvSpPr>
          <p:nvPr>
            <p:ph type="title"/>
          </p:nvPr>
        </p:nvSpPr>
        <p:spPr>
          <a:xfrm>
            <a:off x="819175" y="2903175"/>
            <a:ext cx="55455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500">
                <a:latin typeface="Trebuchet MS"/>
                <a:ea typeface="Trebuchet MS"/>
                <a:cs typeface="Trebuchet MS"/>
                <a:sym typeface="Trebuchet MS"/>
              </a:rPr>
              <a:t>Entrada y Salida de Variables</a:t>
            </a:r>
            <a:endParaRPr sz="4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62" name="Google Shape;762;g208c4d8577a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0299" y="695025"/>
            <a:ext cx="38100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08c4d8577a_0_10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g208c4d8577a_0_10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g208c4d8577a_0_10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0" name="Google Shape;840;g208c4d8577a_0_107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g208c4d8577a_0_10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g208c4d8577a_0_10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43" name="Google Shape;843;g208c4d8577a_0_10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g208c4d8577a_0_107"/>
          <p:cNvSpPr txBox="1">
            <a:spLocks noGrp="1"/>
          </p:cNvSpPr>
          <p:nvPr>
            <p:ph type="title"/>
          </p:nvPr>
        </p:nvSpPr>
        <p:spPr>
          <a:xfrm>
            <a:off x="674173" y="1439925"/>
            <a:ext cx="645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Salidad Java - Python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5" name="Google Shape;845;g208c4d8577a_0_107"/>
          <p:cNvSpPr txBox="1"/>
          <p:nvPr/>
        </p:nvSpPr>
        <p:spPr>
          <a:xfrm>
            <a:off x="441800" y="4479600"/>
            <a:ext cx="6386400" cy="13545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am learning Java."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"It is awesome!"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 b="0" i="0" u="none" strike="noStrike" cap="none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0" i="0" u="none" strike="noStrike" cap="none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0" i="0" u="none" strike="noStrike" cap="none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 b="0" i="0" u="none" strike="noStrike" cap="none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46" name="Google Shape;846;g208c4d8577a_0_107"/>
          <p:cNvPicPr preferRelativeResize="0"/>
          <p:nvPr/>
        </p:nvPicPr>
        <p:blipFill rotWithShape="1">
          <a:blip r:embed="rId4">
            <a:alphaModFix/>
          </a:blip>
          <a:srcRect b="27640"/>
          <a:stretch/>
        </p:blipFill>
        <p:spPr>
          <a:xfrm>
            <a:off x="2790650" y="2203687"/>
            <a:ext cx="965338" cy="1280424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g208c4d8577a_0_107"/>
          <p:cNvSpPr txBox="1"/>
          <p:nvPr/>
        </p:nvSpPr>
        <p:spPr>
          <a:xfrm>
            <a:off x="575125" y="3694850"/>
            <a:ext cx="5823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System.out.println(&lt;mensaje o valor&gt;)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8" name="Google Shape;848;g208c4d8577a_0_107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g208c4d8577a_0_107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Entrada y Salida de Variables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b61bff978c_0_28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g1b61bff978c_0_28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g1b61bff978c_0_28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7" name="Google Shape;857;g1b61bff978c_0_28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g1b61bff978c_0_2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g1b61bff978c_0_2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60" name="Google Shape;860;g1b61bff978c_0_2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g1b61bff978c_0_28"/>
          <p:cNvSpPr txBox="1">
            <a:spLocks noGrp="1"/>
          </p:cNvSpPr>
          <p:nvPr>
            <p:ph type="title"/>
          </p:nvPr>
        </p:nvSpPr>
        <p:spPr>
          <a:xfrm>
            <a:off x="674173" y="1439925"/>
            <a:ext cx="645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Salidad Java - Python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2" name="Google Shape;862;g1b61bff978c_0_28"/>
          <p:cNvSpPr txBox="1"/>
          <p:nvPr/>
        </p:nvSpPr>
        <p:spPr>
          <a:xfrm>
            <a:off x="441800" y="4479600"/>
            <a:ext cx="6386400" cy="1354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am learning Java."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"It is awesome!"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 b="0" i="0" u="none" strike="noStrike" cap="none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0" i="0" u="none" strike="noStrike" cap="non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0" i="0" u="none" strike="noStrike" cap="none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0" i="0" u="none" strike="noStrike" cap="none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9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 b="0" i="0" u="none" strike="noStrike" cap="none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3" name="Google Shape;863;g1b61bff978c_0_28"/>
          <p:cNvPicPr preferRelativeResize="0"/>
          <p:nvPr/>
        </p:nvPicPr>
        <p:blipFill rotWithShape="1">
          <a:blip r:embed="rId4">
            <a:alphaModFix/>
          </a:blip>
          <a:srcRect b="27640"/>
          <a:stretch/>
        </p:blipFill>
        <p:spPr>
          <a:xfrm>
            <a:off x="2790650" y="2203687"/>
            <a:ext cx="965338" cy="128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g1b61bff978c_0_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31425" y="2394299"/>
            <a:ext cx="1051600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g1b61bff978c_0_28"/>
          <p:cNvSpPr txBox="1"/>
          <p:nvPr/>
        </p:nvSpPr>
        <p:spPr>
          <a:xfrm>
            <a:off x="575125" y="3694850"/>
            <a:ext cx="5823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System.out.println(&lt;mensaje o valor&gt;)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6" name="Google Shape;866;g1b61bff978c_0_28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g1b61bff978c_0_28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Entrada y Salida de Variables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8" name="Google Shape;868;g1b61bff978c_0_28"/>
          <p:cNvSpPr txBox="1"/>
          <p:nvPr/>
        </p:nvSpPr>
        <p:spPr>
          <a:xfrm>
            <a:off x="7380275" y="3694850"/>
            <a:ext cx="410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print(&lt;mensaje o valor&gt;)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9" name="Google Shape;869;g1b61bff978c_0_28"/>
          <p:cNvSpPr txBox="1"/>
          <p:nvPr/>
        </p:nvSpPr>
        <p:spPr>
          <a:xfrm>
            <a:off x="7232375" y="4479600"/>
            <a:ext cx="4402800" cy="1354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("Hello, World!")</a:t>
            </a:r>
            <a:endParaRPr sz="1900" b="0" i="0" u="none" strike="noStrike" cap="none">
              <a:solidFill>
                <a:srgbClr val="00AF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 b="0" i="0" u="none" strike="noStrike" cap="none">
                <a:solidFill>
                  <a:srgbClr val="00AF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("I am learning Python")</a:t>
            </a:r>
            <a:endParaRPr sz="1900" b="0" i="0" u="none" strike="noStrike" cap="none">
              <a:solidFill>
                <a:srgbClr val="00AF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 b="0" i="0" u="none" strike="noStrike" cap="none">
                <a:solidFill>
                  <a:srgbClr val="00AF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0" i="0" u="none" strike="noStrike" cap="none">
                <a:solidFill>
                  <a:srgbClr val="00AF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"It is awesome!"</a:t>
            </a:r>
            <a:r>
              <a:rPr lang="en-US" sz="1900" b="0" i="0" u="none" strike="noStrike" cap="none">
                <a:solidFill>
                  <a:srgbClr val="00AF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 b="0" i="0" u="none" strike="noStrike" cap="none">
              <a:solidFill>
                <a:srgbClr val="00AF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 b="0" i="0" u="none" strike="noStrike" cap="none">
                <a:solidFill>
                  <a:srgbClr val="00AF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(3 + 3)</a:t>
            </a:r>
            <a:endParaRPr sz="1900" b="0" i="0" u="none" strike="noStrike" cap="none">
              <a:solidFill>
                <a:srgbClr val="00AF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08c4d8577a_0_11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g208c4d8577a_0_11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g208c4d8577a_0_11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7" name="Google Shape;877;g208c4d8577a_0_117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g208c4d8577a_0_11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g208c4d8577a_0_11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80" name="Google Shape;880;g208c4d8577a_0_11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g208c4d8577a_0_117"/>
          <p:cNvSpPr txBox="1">
            <a:spLocks noGrp="1"/>
          </p:cNvSpPr>
          <p:nvPr>
            <p:ph type="title"/>
          </p:nvPr>
        </p:nvSpPr>
        <p:spPr>
          <a:xfrm>
            <a:off x="751454" y="1599840"/>
            <a:ext cx="414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String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2" name="Google Shape;882;g208c4d8577a_0_117"/>
          <p:cNvSpPr txBox="1"/>
          <p:nvPr/>
        </p:nvSpPr>
        <p:spPr>
          <a:xfrm>
            <a:off x="651725" y="2374150"/>
            <a:ext cx="10790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se utiliza en cualquier lenguaje de programación, ya sea Java, JavaScript, o Python. Se le conoce también en español como “cadena” o “cadena de caracteres”. 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 objeto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representa una cadena alfanumérica.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3" name="Google Shape;883;g208c4d8577a_0_117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g208c4d8577a_0_117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Entrada y Salida de Variables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dd230bceef_0_18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g1dd230bceef_0_18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g1dd230bceef_0_18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2" name="Google Shape;892;g1dd230bceef_0_18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g1dd230bceef_0_1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g1dd230bceef_0_1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95" name="Google Shape;895;g1dd230bceef_0_1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1dd230bceef_0_18"/>
          <p:cNvSpPr txBox="1">
            <a:spLocks noGrp="1"/>
          </p:cNvSpPr>
          <p:nvPr>
            <p:ph type="title"/>
          </p:nvPr>
        </p:nvSpPr>
        <p:spPr>
          <a:xfrm>
            <a:off x="751454" y="1599840"/>
            <a:ext cx="414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String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7" name="Google Shape;897;g1dd230bceef_0_18"/>
          <p:cNvSpPr txBox="1"/>
          <p:nvPr/>
        </p:nvSpPr>
        <p:spPr>
          <a:xfrm>
            <a:off x="651725" y="2374150"/>
            <a:ext cx="10790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se utiliza en cualquier lenguaje de programación, ya sea Java, JavaScript, o Python. Se le conoce también en español como “cadena” o “cadena de caracteres”. 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 objeto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representa una cadena alfanumérica.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8" name="Google Shape;898;g1dd230bceef_0_18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g1dd230bceef_0_18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Entrada y Salida de Variables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0" name="Google Shape;900;g1dd230bceef_0_18"/>
          <p:cNvSpPr txBox="1"/>
          <p:nvPr/>
        </p:nvSpPr>
        <p:spPr>
          <a:xfrm>
            <a:off x="1227600" y="4191825"/>
            <a:ext cx="4402800" cy="223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 =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 Mundo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nombre =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Juan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 =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12345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simbolo =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@example#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dd230bceef_0_33"/>
          <p:cNvSpPr/>
          <p:nvPr/>
        </p:nvSpPr>
        <p:spPr>
          <a:xfrm>
            <a:off x="7124625" y="4502875"/>
            <a:ext cx="4402800" cy="1416000"/>
          </a:xfrm>
          <a:prstGeom prst="roundRect">
            <a:avLst>
              <a:gd name="adj" fmla="val 16667"/>
            </a:avLst>
          </a:prstGeom>
          <a:solidFill>
            <a:srgbClr val="64CBC9"/>
          </a:solidFill>
          <a:ln w="9525" cap="flat" cmpd="sng">
            <a:solidFill>
              <a:srgbClr val="00AF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g1dd230bceef_0_33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g1dd230bceef_0_33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g1dd230bceef_0_3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9" name="Google Shape;909;g1dd230bceef_0_33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g1dd230bceef_0_33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g1dd230bceef_0_33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12" name="Google Shape;912;g1dd230bceef_0_33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g1dd230bceef_0_33"/>
          <p:cNvSpPr txBox="1">
            <a:spLocks noGrp="1"/>
          </p:cNvSpPr>
          <p:nvPr>
            <p:ph type="title"/>
          </p:nvPr>
        </p:nvSpPr>
        <p:spPr>
          <a:xfrm>
            <a:off x="751454" y="1599840"/>
            <a:ext cx="414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String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4" name="Google Shape;914;g1dd230bceef_0_33"/>
          <p:cNvSpPr txBox="1"/>
          <p:nvPr/>
        </p:nvSpPr>
        <p:spPr>
          <a:xfrm>
            <a:off x="651725" y="2374150"/>
            <a:ext cx="10790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se utiliza en cualquier lenguaje de programación, ya sea Java, JavaScript, o Python. Se le conoce también en español como “cadena” o “cadena de caracteres”. 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 objeto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representa una cadena alfanumérica.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5" name="Google Shape;915;g1dd230bceef_0_33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g1dd230bceef_0_33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Entrada y Salida de Variables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7" name="Google Shape;917;g1dd230bceef_0_33"/>
          <p:cNvSpPr txBox="1"/>
          <p:nvPr/>
        </p:nvSpPr>
        <p:spPr>
          <a:xfrm>
            <a:off x="1227600" y="4191825"/>
            <a:ext cx="4402800" cy="223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 =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 Mundo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nombre =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Juan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 =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12345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simbolo =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@example#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8" name="Google Shape;918;g1dd230bceef_0_33"/>
          <p:cNvSpPr txBox="1"/>
          <p:nvPr/>
        </p:nvSpPr>
        <p:spPr>
          <a:xfrm>
            <a:off x="7234575" y="4656775"/>
            <a:ext cx="4182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diferencia de los caracteres (</a:t>
            </a:r>
            <a:r>
              <a:rPr lang="en-US" sz="2000" b="0" i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20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), una cadena de caracteres (</a:t>
            </a:r>
            <a:r>
              <a:rPr lang="en-US" sz="2000" b="0" i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0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) utiliza comillas dobles</a:t>
            </a:r>
            <a:endParaRPr sz="2000" b="0" i="1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dd230bceef_0_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g1dd230bceef_0_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g1dd230bceef_0_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6" name="Google Shape;926;g1dd230bceef_0_0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g1dd230bceef_0_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g1dd230bceef_0_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29" name="Google Shape;929;g1dd230bceef_0_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g1dd230bceef_0_0"/>
          <p:cNvSpPr txBox="1">
            <a:spLocks noGrp="1"/>
          </p:cNvSpPr>
          <p:nvPr>
            <p:ph type="title"/>
          </p:nvPr>
        </p:nvSpPr>
        <p:spPr>
          <a:xfrm>
            <a:off x="797579" y="1451265"/>
            <a:ext cx="414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ntrada - Java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1" name="Google Shape;931;g1dd230bceef_0_0"/>
          <p:cNvSpPr txBox="1"/>
          <p:nvPr/>
        </p:nvSpPr>
        <p:spPr>
          <a:xfrm>
            <a:off x="757825" y="2116050"/>
            <a:ext cx="8974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Java cuenta con la clase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 permite pedir por teclado valores y guardarlas en variables.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2" name="Google Shape;932;g1dd230bceef_0_0"/>
          <p:cNvSpPr txBox="1"/>
          <p:nvPr/>
        </p:nvSpPr>
        <p:spPr>
          <a:xfrm>
            <a:off x="826213" y="3185550"/>
            <a:ext cx="8223000" cy="2616600"/>
          </a:xfrm>
          <a:prstGeom prst="rect">
            <a:avLst/>
          </a:prstGeom>
          <a:noFill/>
          <a:ln w="9525" cap="flat" cmpd="sng">
            <a:solidFill>
              <a:srgbClr val="00AE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//Declaramos la clase Scanner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b="1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 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//Pedimos los datos del estudiante 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("Ingresa nombre del alumno: ")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studentName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b="1" i="0" u="none" strike="noStrike" cap="non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.nextLine();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("Ingresa apellido del alumno: ")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studentLastname = </a:t>
            </a:r>
            <a:r>
              <a:rPr lang="en-US" sz="2000" b="1" i="0" u="none" strike="noStrike" cap="non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.nextLine(); 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33" name="Google Shape;933;g1dd230bceef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32250" y="3256869"/>
            <a:ext cx="2212800" cy="2212836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g1dd230bceef_0_0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g1dd230bceef_0_0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Entrada y Salida de Variables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dd230bceef_0_51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g1dd230bceef_0_5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g1dd230bceef_0_5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3" name="Google Shape;943;g1dd230bceef_0_51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g1dd230bceef_0_5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g1dd230bceef_0_5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46" name="Google Shape;946;g1dd230bceef_0_5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g1dd230bceef_0_51"/>
          <p:cNvSpPr txBox="1">
            <a:spLocks noGrp="1"/>
          </p:cNvSpPr>
          <p:nvPr>
            <p:ph type="title"/>
          </p:nvPr>
        </p:nvSpPr>
        <p:spPr>
          <a:xfrm>
            <a:off x="797579" y="1451265"/>
            <a:ext cx="414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</a:ext>
                </a:extLst>
              </a:rPr>
              <a:t>ntrada - Java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8" name="Google Shape;948;g1dd230bceef_0_51"/>
          <p:cNvSpPr txBox="1"/>
          <p:nvPr/>
        </p:nvSpPr>
        <p:spPr>
          <a:xfrm>
            <a:off x="797575" y="2173900"/>
            <a:ext cx="8974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también permite ingresar otro tipo de datos: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9" name="Google Shape;949;g1dd230bceef_0_51"/>
          <p:cNvSpPr txBox="1"/>
          <p:nvPr/>
        </p:nvSpPr>
        <p:spPr>
          <a:xfrm>
            <a:off x="1120650" y="3186825"/>
            <a:ext cx="7020900" cy="2970600"/>
          </a:xfrm>
          <a:prstGeom prst="rect">
            <a:avLst/>
          </a:prstGeom>
          <a:noFill/>
          <a:ln w="9525" cap="flat" cmpd="sng">
            <a:solidFill>
              <a:srgbClr val="0029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nextByte()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 leer un dato de tipo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byte.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nextShort()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 leer un dato de tipo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short.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nextInt()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 leer un dato de tipo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int.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nextLong()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 leer un dato de tipo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long. 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nextFloat()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 leer un dato de tipo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float. 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nextDouble()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 leer un dato de tipo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double. 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nextBoolean()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 leer un dato de tipo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boolean.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nextLine()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 leer un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0" name="Google Shape;950;g1dd230bceef_0_51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g1dd230bceef_0_51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Entrada y Salida de Variables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52" name="Google Shape;952;g1dd230bceef_0_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28037" y="3437020"/>
            <a:ext cx="1914975" cy="191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08c4d8577a_0_78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g208c4d8577a_0_78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g208c4d8577a_0_78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0" name="Google Shape;960;g208c4d8577a_0_78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g208c4d8577a_0_7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g208c4d8577a_0_7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63" name="Google Shape;963;g208c4d8577a_0_7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g208c4d8577a_0_78"/>
          <p:cNvSpPr txBox="1">
            <a:spLocks noGrp="1"/>
          </p:cNvSpPr>
          <p:nvPr>
            <p:ph type="title"/>
          </p:nvPr>
        </p:nvSpPr>
        <p:spPr>
          <a:xfrm>
            <a:off x="797579" y="1451265"/>
            <a:ext cx="414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Entrada - Python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5" name="Google Shape;965;g208c4d8577a_0_78"/>
          <p:cNvSpPr txBox="1"/>
          <p:nvPr/>
        </p:nvSpPr>
        <p:spPr>
          <a:xfrm>
            <a:off x="810650" y="2227450"/>
            <a:ext cx="8906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python debe definirse el tipo de variable y posteriormente usar la función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6" name="Google Shape;966;g208c4d8577a_0_78"/>
          <p:cNvSpPr txBox="1"/>
          <p:nvPr/>
        </p:nvSpPr>
        <p:spPr>
          <a:xfrm>
            <a:off x="1212075" y="3804763"/>
            <a:ext cx="7420500" cy="10158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94949"/>
                </a:solidFill>
                <a:latin typeface="Courier New"/>
                <a:ea typeface="Courier New"/>
                <a:cs typeface="Courier New"/>
                <a:sym typeface="Courier New"/>
              </a:rPr>
              <a:t>num_int =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0" i="0" u="none" strike="noStrike" cap="none">
                <a:solidFill>
                  <a:srgbClr val="49494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("Ingresa un entero")</a:t>
            </a:r>
            <a:r>
              <a:rPr lang="en-US" sz="2000" b="0" i="0" u="none" strike="noStrike" cap="none">
                <a:solidFill>
                  <a:srgbClr val="49494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0" i="0" u="none" strike="noStrike" cap="none">
              <a:solidFill>
                <a:srgbClr val="4949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94949"/>
                </a:solidFill>
                <a:latin typeface="Courier New"/>
                <a:ea typeface="Courier New"/>
                <a:cs typeface="Courier New"/>
                <a:sym typeface="Courier New"/>
              </a:rPr>
              <a:t>num_float = </a:t>
            </a:r>
            <a:r>
              <a:rPr lang="en-US" sz="2000" b="0" i="0" u="none" strike="noStrike" cap="none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000" b="0" i="0" u="none" strike="noStrike" cap="none">
                <a:solidFill>
                  <a:srgbClr val="49494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000" b="0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("Ingresa un flotante")</a:t>
            </a:r>
            <a:r>
              <a:rPr lang="en-US" sz="2000" b="0" i="0" u="none" strike="noStrike" cap="none">
                <a:solidFill>
                  <a:srgbClr val="49494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0" i="0" u="none" strike="noStrike" cap="none">
              <a:solidFill>
                <a:srgbClr val="49494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67" name="Google Shape;967;g208c4d8577a_0_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87850" y="3068643"/>
            <a:ext cx="1750700" cy="17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g208c4d8577a_0_78"/>
          <p:cNvSpPr/>
          <p:nvPr/>
        </p:nvSpPr>
        <p:spPr>
          <a:xfrm>
            <a:off x="8009098" y="0"/>
            <a:ext cx="4177294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g208c4d8577a_0_78"/>
          <p:cNvSpPr txBox="1"/>
          <p:nvPr/>
        </p:nvSpPr>
        <p:spPr>
          <a:xfrm>
            <a:off x="7994075" y="0"/>
            <a:ext cx="41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Entrada y Salida de Variables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Panorámica</PresentationFormat>
  <Paragraphs>85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Oswald</vt:lpstr>
      <vt:lpstr>Courier New</vt:lpstr>
      <vt:lpstr>Oswald SemiBold</vt:lpstr>
      <vt:lpstr>Trebuchet MS</vt:lpstr>
      <vt:lpstr>Cormorant Light</vt:lpstr>
      <vt:lpstr>Calibri</vt:lpstr>
      <vt:lpstr>Arial</vt:lpstr>
      <vt:lpstr>Office Theme</vt:lpstr>
      <vt:lpstr>Entrada y Salida de Variables</vt:lpstr>
      <vt:lpstr>Salidad Java - Python</vt:lpstr>
      <vt:lpstr>Salidad Java - Python</vt:lpstr>
      <vt:lpstr>String</vt:lpstr>
      <vt:lpstr>String</vt:lpstr>
      <vt:lpstr>String</vt:lpstr>
      <vt:lpstr>Entrada - Java </vt:lpstr>
      <vt:lpstr>Entrada - Java </vt:lpstr>
      <vt:lpstr>Entrada - Python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 y Salida de Variables</dc:title>
  <cp:lastModifiedBy>RICARDO  ORTEGA BOLA�OS</cp:lastModifiedBy>
  <cp:revision>1</cp:revision>
  <dcterms:created xsi:type="dcterms:W3CDTF">2022-07-17T16:15:25Z</dcterms:created>
  <dcterms:modified xsi:type="dcterms:W3CDTF">2023-08-30T22:52:50Z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