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2"/>
  </p:notesMasterIdLst>
  <p:sldIdLst>
    <p:sldId id="260" r:id="rId2"/>
    <p:sldId id="261" r:id="rId3"/>
    <p:sldId id="265" r:id="rId4"/>
    <p:sldId id="266" r:id="rId5"/>
    <p:sldId id="269" r:id="rId6"/>
    <p:sldId id="271" r:id="rId7"/>
    <p:sldId id="272" r:id="rId8"/>
    <p:sldId id="274" r:id="rId9"/>
    <p:sldId id="276" r:id="rId10"/>
    <p:sldId id="278" r:id="rId11"/>
    <p:sldId id="280" r:id="rId12"/>
    <p:sldId id="282" r:id="rId13"/>
    <p:sldId id="284" r:id="rId14"/>
    <p:sldId id="286" r:id="rId15"/>
    <p:sldId id="287" r:id="rId16"/>
    <p:sldId id="288" r:id="rId17"/>
    <p:sldId id="289" r:id="rId18"/>
    <p:sldId id="290" r:id="rId19"/>
    <p:sldId id="291" r:id="rId20"/>
    <p:sldId id="292" r:id="rId21"/>
  </p:sldIdLst>
  <p:sldSz cx="12192000" cy="6858000"/>
  <p:notesSz cx="12192000" cy="6858000"/>
  <p:embeddedFontLs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Cambria" panose="02040503050406030204" pitchFamily="18" charset="0"/>
      <p:regular r:id="rId27"/>
      <p:bold r:id="rId28"/>
      <p:italic r:id="rId29"/>
      <p:boldItalic r:id="rId30"/>
    </p:embeddedFont>
    <p:embeddedFont>
      <p:font typeface="Cormorant Light" panose="020B0604020202020204" charset="0"/>
      <p:regular r:id="rId31"/>
      <p:bold r:id="rId32"/>
      <p:italic r:id="rId33"/>
      <p:boldItalic r:id="rId34"/>
    </p:embeddedFont>
    <p:embeddedFont>
      <p:font typeface="Oswald" panose="00000500000000000000" pitchFamily="2" charset="0"/>
      <p:regular r:id="rId35"/>
      <p:bold r:id="rId36"/>
    </p:embeddedFont>
    <p:embeddedFont>
      <p:font typeface="Oswald SemiBold" panose="00000700000000000000" pitchFamily="2" charset="0"/>
      <p:regular r:id="rId37"/>
      <p:bold r:id="rId38"/>
    </p:embeddedFont>
    <p:embeddedFont>
      <p:font typeface="Trebuchet MS" panose="020B0603020202020204" pitchFamily="34" charset="0"/>
      <p:regular r:id="rId39"/>
      <p:bold r:id="rId40"/>
      <p:italic r:id="rId41"/>
      <p:boldItalic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70" roundtripDataSignature="AMtx7mjmKOKi1lowWEBC/INGdyw6y//CJ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82540F8-6951-41FF-8858-5C3CCB67BF98}">
  <a:tblStyle styleId="{F82540F8-6951-41FF-8858-5C3CCB67BF98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9" Type="http://schemas.openxmlformats.org/officeDocument/2006/relationships/font" Target="fonts/font17.fntdata"/><Relationship Id="rId21" Type="http://schemas.openxmlformats.org/officeDocument/2006/relationships/slide" Target="slides/slide20.xml"/><Relationship Id="rId34" Type="http://schemas.openxmlformats.org/officeDocument/2006/relationships/font" Target="fonts/font12.fntdata"/><Relationship Id="rId42" Type="http://schemas.openxmlformats.org/officeDocument/2006/relationships/font" Target="fonts/font20.fntdata"/><Relationship Id="rId7" Type="http://schemas.openxmlformats.org/officeDocument/2006/relationships/slide" Target="slides/slide6.xml"/><Relationship Id="rId71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font" Target="fonts/font15.fntdata"/><Relationship Id="rId40" Type="http://schemas.openxmlformats.org/officeDocument/2006/relationships/font" Target="fonts/font18.fntdata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font" Target="fonts/font13.fntdata"/><Relationship Id="rId8" Type="http://schemas.openxmlformats.org/officeDocument/2006/relationships/slide" Target="slides/slide7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font" Target="fonts/font16.fntdata"/><Relationship Id="rId20" Type="http://schemas.openxmlformats.org/officeDocument/2006/relationships/slide" Target="slides/slide19.xml"/><Relationship Id="rId41" Type="http://schemas.openxmlformats.org/officeDocument/2006/relationships/font" Target="fonts/font19.fntdata"/><Relationship Id="rId70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dcbc411a8e_0_302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9" name="Google Shape;199;g1dcbc411a8e_0_3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1dccd8045cf_0_46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91" name="Google Shape;491;g1dccd8045cf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208c4d8577a_1_31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23" name="Google Shape;523;g208c4d8577a_1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208c4d8577a_1_61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55" name="Google Shape;555;g208c4d8577a_1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g208c4d8577a_1_91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87" name="Google Shape;587;g208c4d8577a_1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g208c4d8577a_1_121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19" name="Google Shape;619;g208c4d8577a_1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g1b61bff978c_0_67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35" name="Google Shape;635;g1b61bff978c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g1dd077c2a96_0_0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53" name="Google Shape;653;g1dd077c2a9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g1dd077c2a96_0_37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69" name="Google Shape;669;g1dd077c2a96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g1b61bff978c_0_143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84" name="Google Shape;684;g1b61bff978c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g1dd077c2a96_0_53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01" name="Google Shape;701;g1dd077c2a96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dcbc411a8e_0_510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13" name="Google Shape;213;g1dcbc411a8e_0_5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g1dd077c2a96_0_70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18" name="Google Shape;718;g1dd077c2a96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b61bff978c_0_100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74" name="Google Shape;274;g1b61bff978c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dcbf47af9e_0_42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93" name="Google Shape;293;g1dcbf47af9e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1dcbf47af9e_0_94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44" name="Google Shape;344;g1dcbf47af9e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1b61bff978c_0_53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80" name="Google Shape;380;g1b61bff978c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1dcbf47af9e_0_134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95" name="Google Shape;395;g1dcbf47af9e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1dcbf47af9e_0_152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27" name="Google Shape;427;g1dcbf47af9e_0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1dccd8045cf_0_31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59" name="Google Shape;459;g1dccd8045cf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6"/>
          <p:cNvSpPr txBox="1">
            <a:spLocks noGrp="1"/>
          </p:cNvSpPr>
          <p:nvPr>
            <p:ph type="title"/>
          </p:nvPr>
        </p:nvSpPr>
        <p:spPr>
          <a:xfrm>
            <a:off x="4025654" y="3205940"/>
            <a:ext cx="4140691" cy="543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400" b="0" i="0">
                <a:solidFill>
                  <a:srgbClr val="00AEA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6"/>
          <p:cNvSpPr txBox="1">
            <a:spLocks noGrp="1"/>
          </p:cNvSpPr>
          <p:nvPr>
            <p:ph type="body" idx="1"/>
          </p:nvPr>
        </p:nvSpPr>
        <p:spPr>
          <a:xfrm>
            <a:off x="925071" y="2583713"/>
            <a:ext cx="10341857" cy="3909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6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6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6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28" name="Google Shape;28;p46"/>
          <p:cNvSpPr/>
          <p:nvPr/>
        </p:nvSpPr>
        <p:spPr>
          <a:xfrm>
            <a:off x="0" y="979731"/>
            <a:ext cx="5742757" cy="67061"/>
          </a:xfrm>
          <a:prstGeom prst="rect">
            <a:avLst/>
          </a:prstGeom>
          <a:solidFill>
            <a:srgbClr val="FDD90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" name="Google Shape;29;p46"/>
          <p:cNvPicPr preferRelativeResize="0"/>
          <p:nvPr/>
        </p:nvPicPr>
        <p:blipFill rotWithShape="1">
          <a:blip r:embed="rId2">
            <a:alphaModFix/>
          </a:blip>
          <a:srcRect b="10486"/>
          <a:stretch/>
        </p:blipFill>
        <p:spPr>
          <a:xfrm>
            <a:off x="1112945" y="267945"/>
            <a:ext cx="2711809" cy="66434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30;p46" descr="OTRA – Observatorio de Transparencia Umanizales"/>
          <p:cNvPicPr preferRelativeResize="0"/>
          <p:nvPr/>
        </p:nvPicPr>
        <p:blipFill rotWithShape="1">
          <a:blip r:embed="rId3">
            <a:alphaModFix/>
          </a:blip>
          <a:srcRect t="12270" b="10521"/>
          <a:stretch/>
        </p:blipFill>
        <p:spPr>
          <a:xfrm>
            <a:off x="0" y="0"/>
            <a:ext cx="1203811" cy="929443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46"/>
          <p:cNvSpPr/>
          <p:nvPr/>
        </p:nvSpPr>
        <p:spPr>
          <a:xfrm>
            <a:off x="3824754" y="362992"/>
            <a:ext cx="1918003" cy="566451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 11">
  <p:cSld name="OBJECT_12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3d738efa72_0_3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g13d738efa72_0_3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g13d738efa72_0_3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g13d738efa72_0_3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g13d738efa72_0_3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 2">
  <p:cSld name="OBJECT_3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f4846aa7dd_0_5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gf4846aa7dd_0_52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gf4846aa7dd_0_5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gf4846aa7dd_0_5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gf4846aa7dd_0_5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 5">
  <p:cSld name="OBJECT_6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f4846aa7dd_0_117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gf4846aa7dd_0_117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gf4846aa7dd_0_117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gf4846aa7dd_0_117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gf4846aa7dd_0_117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 8">
  <p:cSld name="OBJECT_9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f4846aa7dd_0_19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gf4846aa7dd_0_192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gf4846aa7dd_0_19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gf4846aa7dd_0_19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gf4846aa7dd_0_19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 7">
  <p:cSld name="OBJECT_8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f4846aa7dd_0_165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gf4846aa7dd_0_165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gf4846aa7dd_0_165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gf4846aa7dd_0_165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gf4846aa7dd_0_165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 12">
  <p:cSld name="OBJECT_13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3d738efa72_0_768"/>
          <p:cNvSpPr txBox="1">
            <a:spLocks noGrp="1"/>
          </p:cNvSpPr>
          <p:nvPr>
            <p:ph type="title"/>
          </p:nvPr>
        </p:nvSpPr>
        <p:spPr>
          <a:xfrm>
            <a:off x="838200" y="8372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None/>
              <a:defRPr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g13d738efa72_0_768"/>
          <p:cNvSpPr txBox="1">
            <a:spLocks noGrp="1"/>
          </p:cNvSpPr>
          <p:nvPr>
            <p:ph type="body" idx="1"/>
          </p:nvPr>
        </p:nvSpPr>
        <p:spPr>
          <a:xfrm>
            <a:off x="838200" y="21629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  <a:defRPr/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3" name="Google Shape;113;g13d738efa72_0_76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ormorant Light"/>
                <a:ea typeface="Cormorant Light"/>
                <a:cs typeface="Cormorant Light"/>
                <a:sym typeface="Cormorant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 3">
  <p:cSld name="OBJECT_4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f4846aa7dd_0_64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gf4846aa7dd_0_64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gf4846aa7dd_0_64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gf4846aa7dd_0_64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gf4846aa7dd_0_64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9"/>
          <p:cNvSpPr txBox="1"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49"/>
          <p:cNvSpPr txBox="1">
            <a:spLocks noGrp="1"/>
          </p:cNvSpPr>
          <p:nvPr>
            <p:ph type="subTitle" idx="1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49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49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49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f4846aa7dd_0_1184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gf4846aa7dd_0_1184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29" name="Google Shape;129;gf4846aa7dd_0_1184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gf4846aa7dd_0_1184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31" name="Google Shape;131;gf4846aa7dd_0_1184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gf4846aa7dd_0_118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gf4846aa7dd_0_118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gf4846aa7dd_0_118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 6">
  <p:cSld name="OBJECT_7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f4846aa7dd_0_150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gf4846aa7dd_0_150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gf4846aa7dd_0_150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gf4846aa7dd_0_150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gf4846aa7dd_0_150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7"/>
          <p:cNvSpPr txBox="1">
            <a:spLocks noGrp="1"/>
          </p:cNvSpPr>
          <p:nvPr>
            <p:ph type="title"/>
          </p:nvPr>
        </p:nvSpPr>
        <p:spPr>
          <a:xfrm>
            <a:off x="4025654" y="3205940"/>
            <a:ext cx="4140691" cy="543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400" b="0" i="0">
                <a:solidFill>
                  <a:srgbClr val="00AEA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7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7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7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37" name="Google Shape;37;p47"/>
          <p:cNvSpPr/>
          <p:nvPr/>
        </p:nvSpPr>
        <p:spPr>
          <a:xfrm>
            <a:off x="0" y="979731"/>
            <a:ext cx="5742757" cy="67061"/>
          </a:xfrm>
          <a:prstGeom prst="rect">
            <a:avLst/>
          </a:prstGeom>
          <a:solidFill>
            <a:srgbClr val="FDD90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8" name="Google Shape;38;p47"/>
          <p:cNvPicPr preferRelativeResize="0"/>
          <p:nvPr/>
        </p:nvPicPr>
        <p:blipFill rotWithShape="1">
          <a:blip r:embed="rId2">
            <a:alphaModFix/>
          </a:blip>
          <a:srcRect b="10486"/>
          <a:stretch/>
        </p:blipFill>
        <p:spPr>
          <a:xfrm>
            <a:off x="1112945" y="267945"/>
            <a:ext cx="2711809" cy="664341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39;p47" descr="OTRA – Observatorio de Transparencia Umanizales"/>
          <p:cNvPicPr preferRelativeResize="0"/>
          <p:nvPr/>
        </p:nvPicPr>
        <p:blipFill rotWithShape="1">
          <a:blip r:embed="rId3">
            <a:alphaModFix/>
          </a:blip>
          <a:srcRect t="12270" b="10521"/>
          <a:stretch/>
        </p:blipFill>
        <p:spPr>
          <a:xfrm>
            <a:off x="0" y="0"/>
            <a:ext cx="1203811" cy="929443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47"/>
          <p:cNvSpPr/>
          <p:nvPr/>
        </p:nvSpPr>
        <p:spPr>
          <a:xfrm>
            <a:off x="3824754" y="362992"/>
            <a:ext cx="1918003" cy="566451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 9">
  <p:cSld name="OBJECT_10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3d738efa72_0_8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g13d738efa72_0_8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g13d738efa72_0_8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g13d738efa72_0_8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g13d738efa72_0_8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>
  <p:cSld name="OBJECT_1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f4846aa7dd_0_3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gf4846aa7dd_0_32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gf4846aa7dd_0_3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gf4846aa7dd_0_3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gf4846aa7dd_0_3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13d738efa72_0_77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g13d738efa72_0_77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50" name="Google Shape;50;g13d738efa72_0_77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erpo de texto">
  <p:cSld name="Cuerpo de texto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f4846aa7dd_0_83"/>
          <p:cNvSpPr txBox="1">
            <a:spLocks noGrp="1"/>
          </p:cNvSpPr>
          <p:nvPr>
            <p:ph type="title"/>
          </p:nvPr>
        </p:nvSpPr>
        <p:spPr>
          <a:xfrm>
            <a:off x="838200" y="128141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AFAA"/>
              </a:buClr>
              <a:buSzPts val="3400"/>
              <a:buFont typeface="Arial"/>
              <a:buNone/>
              <a:defRPr sz="3400">
                <a:solidFill>
                  <a:srgbClr val="00AFA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gf4846aa7dd_0_83"/>
          <p:cNvSpPr txBox="1">
            <a:spLocks noGrp="1"/>
          </p:cNvSpPr>
          <p:nvPr>
            <p:ph type="body" idx="1"/>
          </p:nvPr>
        </p:nvSpPr>
        <p:spPr>
          <a:xfrm>
            <a:off x="838200" y="2606978"/>
            <a:ext cx="10515600" cy="361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000"/>
              <a:buNone/>
              <a:defRPr sz="2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gf4846aa7dd_0_8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 1">
  <p:cSld name="OBJECT_2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f4846aa7dd_0_4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gf4846aa7dd_0_43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gf4846aa7dd_0_4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gf4846aa7dd_0_4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gf4846aa7dd_0_4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48"/>
          <p:cNvSpPr txBox="1">
            <a:spLocks noGrp="1"/>
          </p:cNvSpPr>
          <p:nvPr>
            <p:ph type="title"/>
          </p:nvPr>
        </p:nvSpPr>
        <p:spPr>
          <a:xfrm>
            <a:off x="4025654" y="3205940"/>
            <a:ext cx="4140691" cy="543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400" b="0" i="0">
                <a:solidFill>
                  <a:srgbClr val="00AEA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48"/>
          <p:cNvSpPr txBox="1">
            <a:spLocks noGrp="1"/>
          </p:cNvSpPr>
          <p:nvPr>
            <p:ph type="body" idx="1"/>
          </p:nvPr>
        </p:nvSpPr>
        <p:spPr>
          <a:xfrm>
            <a:off x="911225" y="2583713"/>
            <a:ext cx="4856480" cy="3909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48"/>
          <p:cNvSpPr txBox="1">
            <a:spLocks noGrp="1"/>
          </p:cNvSpPr>
          <p:nvPr>
            <p:ph type="body" idx="2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48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48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48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 4">
  <p:cSld name="OBJECT_5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f4846aa7dd_0_75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gf4846aa7dd_0_75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gf4846aa7dd_0_75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gf4846aa7dd_0_75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gf4846aa7dd_0_75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 10">
  <p:cSld name="OBJECT_11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3d738efa72_0_19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g13d738efa72_0_19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g13d738efa72_0_19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g13d738efa72_0_19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g13d738efa72_0_19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4"/>
          <p:cNvSpPr/>
          <p:nvPr/>
        </p:nvSpPr>
        <p:spPr>
          <a:xfrm>
            <a:off x="9377361" y="6415087"/>
            <a:ext cx="2814955" cy="443230"/>
          </a:xfrm>
          <a:custGeom>
            <a:avLst/>
            <a:gdLst/>
            <a:ahLst/>
            <a:cxnLst/>
            <a:rect l="l" t="t" r="r" b="b"/>
            <a:pathLst>
              <a:path w="2814954" h="443229" extrusionOk="0">
                <a:moveTo>
                  <a:pt x="0" y="0"/>
                </a:moveTo>
                <a:lnTo>
                  <a:pt x="2814636" y="0"/>
                </a:lnTo>
                <a:lnTo>
                  <a:pt x="2814636" y="442912"/>
                </a:lnTo>
                <a:lnTo>
                  <a:pt x="0" y="442912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7;p44"/>
          <p:cNvSpPr/>
          <p:nvPr/>
        </p:nvSpPr>
        <p:spPr>
          <a:xfrm>
            <a:off x="0" y="1725611"/>
            <a:ext cx="243204" cy="5132705"/>
          </a:xfrm>
          <a:custGeom>
            <a:avLst/>
            <a:gdLst/>
            <a:ahLst/>
            <a:cxnLst/>
            <a:rect l="l" t="t" r="r" b="b"/>
            <a:pathLst>
              <a:path w="243204" h="5132705" extrusionOk="0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8;p44"/>
          <p:cNvSpPr/>
          <p:nvPr/>
        </p:nvSpPr>
        <p:spPr>
          <a:xfrm>
            <a:off x="9501186" y="6510336"/>
            <a:ext cx="252729" cy="252729"/>
          </a:xfrm>
          <a:custGeom>
            <a:avLst/>
            <a:gdLst/>
            <a:ahLst/>
            <a:cxnLst/>
            <a:rect l="l" t="t" r="r" b="b"/>
            <a:pathLst>
              <a:path w="252729" h="252729" extrusionOk="0">
                <a:moveTo>
                  <a:pt x="0" y="0"/>
                </a:moveTo>
                <a:lnTo>
                  <a:pt x="252411" y="0"/>
                </a:lnTo>
                <a:lnTo>
                  <a:pt x="252411" y="252412"/>
                </a:lnTo>
                <a:lnTo>
                  <a:pt x="0" y="252412"/>
                </a:lnTo>
                <a:lnTo>
                  <a:pt x="0" y="0"/>
                </a:lnTo>
                <a:close/>
              </a:path>
            </a:pathLst>
          </a:custGeom>
          <a:solidFill>
            <a:srgbClr val="FCDE6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9;p44"/>
          <p:cNvSpPr txBox="1">
            <a:spLocks noGrp="1"/>
          </p:cNvSpPr>
          <p:nvPr>
            <p:ph type="title"/>
          </p:nvPr>
        </p:nvSpPr>
        <p:spPr>
          <a:xfrm>
            <a:off x="4025654" y="3205940"/>
            <a:ext cx="4140691" cy="543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400" b="0" i="0" u="none" strike="noStrike" cap="none">
                <a:solidFill>
                  <a:srgbClr val="00AEA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44"/>
          <p:cNvSpPr txBox="1">
            <a:spLocks noGrp="1"/>
          </p:cNvSpPr>
          <p:nvPr>
            <p:ph type="body" idx="1"/>
          </p:nvPr>
        </p:nvSpPr>
        <p:spPr>
          <a:xfrm>
            <a:off x="925071" y="2583713"/>
            <a:ext cx="10341857" cy="3909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44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44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44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14" name="Google Shape;14;p44"/>
          <p:cNvSpPr/>
          <p:nvPr/>
        </p:nvSpPr>
        <p:spPr>
          <a:xfrm>
            <a:off x="0" y="979731"/>
            <a:ext cx="5742757" cy="67061"/>
          </a:xfrm>
          <a:prstGeom prst="rect">
            <a:avLst/>
          </a:prstGeom>
          <a:solidFill>
            <a:srgbClr val="FDD90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" name="Google Shape;15;p44"/>
          <p:cNvPicPr preferRelativeResize="0"/>
          <p:nvPr/>
        </p:nvPicPr>
        <p:blipFill rotWithShape="1">
          <a:blip r:embed="rId22">
            <a:alphaModFix/>
          </a:blip>
          <a:srcRect b="10486"/>
          <a:stretch/>
        </p:blipFill>
        <p:spPr>
          <a:xfrm>
            <a:off x="1112945" y="267945"/>
            <a:ext cx="2711809" cy="6643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44" descr="OTRA – Observatorio de Transparencia Umanizales"/>
          <p:cNvPicPr preferRelativeResize="0"/>
          <p:nvPr/>
        </p:nvPicPr>
        <p:blipFill rotWithShape="1">
          <a:blip r:embed="rId23">
            <a:alphaModFix/>
          </a:blip>
          <a:srcRect t="12270" b="10521"/>
          <a:stretch/>
        </p:blipFill>
        <p:spPr>
          <a:xfrm>
            <a:off x="0" y="0"/>
            <a:ext cx="1203811" cy="929443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44"/>
          <p:cNvSpPr/>
          <p:nvPr/>
        </p:nvSpPr>
        <p:spPr>
          <a:xfrm>
            <a:off x="3824754" y="362992"/>
            <a:ext cx="1918003" cy="566451"/>
          </a:xfrm>
          <a:prstGeom prst="rect">
            <a:avLst/>
          </a:prstGeom>
          <a:blipFill rotWithShape="1">
            <a:blip r:embed="rId2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  <p:sldLayoutId id="2147483668" r:id="rId19"/>
    <p:sldLayoutId id="2147483669" r:id="rId2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gi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dcbc411a8e_0_302"/>
          <p:cNvSpPr/>
          <p:nvPr/>
        </p:nvSpPr>
        <p:spPr>
          <a:xfrm>
            <a:off x="0" y="1725611"/>
            <a:ext cx="243204" cy="5132705"/>
          </a:xfrm>
          <a:custGeom>
            <a:avLst/>
            <a:gdLst/>
            <a:ahLst/>
            <a:cxnLst/>
            <a:rect l="l" t="t" r="r" b="b"/>
            <a:pathLst>
              <a:path w="243204" h="5132705" extrusionOk="0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g1dcbc411a8e_0_302"/>
          <p:cNvSpPr/>
          <p:nvPr/>
        </p:nvSpPr>
        <p:spPr>
          <a:xfrm>
            <a:off x="6829250" y="-2"/>
            <a:ext cx="5362742" cy="510604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3" name="Google Shape;203;g1dcbc411a8e_0_302"/>
          <p:cNvPicPr preferRelativeResize="0"/>
          <p:nvPr/>
        </p:nvPicPr>
        <p:blipFill rotWithShape="1">
          <a:blip r:embed="rId3">
            <a:alphaModFix/>
          </a:blip>
          <a:srcRect t="17296" b="17580"/>
          <a:stretch/>
        </p:blipFill>
        <p:spPr>
          <a:xfrm>
            <a:off x="0" y="0"/>
            <a:ext cx="2825825" cy="1051600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g1dcbc411a8e_0_302"/>
          <p:cNvSpPr/>
          <p:nvPr/>
        </p:nvSpPr>
        <p:spPr>
          <a:xfrm>
            <a:off x="0" y="1127800"/>
            <a:ext cx="3519000" cy="705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g1dcbc411a8e_0_302"/>
          <p:cNvSpPr txBox="1"/>
          <p:nvPr/>
        </p:nvSpPr>
        <p:spPr>
          <a:xfrm>
            <a:off x="2912200" y="173475"/>
            <a:ext cx="2212800" cy="677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lang="en-US" sz="1600" b="0" i="0" u="none" strike="noStrike" cap="non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sz="1600" b="0" i="0" u="none" strike="noStrike" cap="non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206" name="Google Shape;206;g1dcbc411a8e_0_302"/>
          <p:cNvSpPr/>
          <p:nvPr/>
        </p:nvSpPr>
        <p:spPr>
          <a:xfrm>
            <a:off x="2807500" y="273850"/>
            <a:ext cx="28500" cy="452400"/>
          </a:xfrm>
          <a:prstGeom prst="rect">
            <a:avLst/>
          </a:prstGeom>
          <a:solidFill>
            <a:srgbClr val="003870"/>
          </a:solidFill>
          <a:ln w="9525" cap="flat" cmpd="sng">
            <a:solidFill>
              <a:srgbClr val="00387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g1dcbc411a8e_0_302"/>
          <p:cNvSpPr txBox="1"/>
          <p:nvPr/>
        </p:nvSpPr>
        <p:spPr>
          <a:xfrm>
            <a:off x="6885700" y="0"/>
            <a:ext cx="5291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Prueba de Escritorio</a:t>
            </a:r>
            <a:endParaRPr sz="2000" b="0" i="0" u="none" strike="noStrike" cap="none">
              <a:solidFill>
                <a:srgbClr val="00387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8" name="Google Shape;208;g1dcbc411a8e_0_302"/>
          <p:cNvSpPr/>
          <p:nvPr/>
        </p:nvSpPr>
        <p:spPr>
          <a:xfrm>
            <a:off x="9185075" y="6323026"/>
            <a:ext cx="3010662" cy="536885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g1dcbc411a8e_0_302"/>
          <p:cNvSpPr/>
          <p:nvPr/>
        </p:nvSpPr>
        <p:spPr>
          <a:xfrm>
            <a:off x="9287540" y="6444999"/>
            <a:ext cx="292455" cy="292933"/>
          </a:xfrm>
          <a:custGeom>
            <a:avLst/>
            <a:gdLst/>
            <a:ahLst/>
            <a:cxnLst/>
            <a:rect l="l" t="t" r="r" b="b"/>
            <a:pathLst>
              <a:path w="386079" h="384175" extrusionOk="0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g1dcbc411a8e_0_302"/>
          <p:cNvSpPr txBox="1"/>
          <p:nvPr/>
        </p:nvSpPr>
        <p:spPr>
          <a:xfrm>
            <a:off x="1039050" y="1782100"/>
            <a:ext cx="10603200" cy="4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n-US" sz="23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Una </a:t>
            </a:r>
            <a:r>
              <a:rPr lang="en-US" sz="2300" b="1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prueba de escritorio</a:t>
            </a:r>
            <a:r>
              <a:rPr lang="en-US" sz="23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es un proceso manual a través del cual se busca verificar la programación y la lógica de un programa o algoritmo.</a:t>
            </a:r>
            <a:endParaRPr sz="23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endParaRPr sz="23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n-US" sz="23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En este proceso una persona hace las veces de computador:</a:t>
            </a:r>
            <a:endParaRPr sz="23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endParaRPr sz="23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marR="0" lvl="0" indent="-3746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Trebuchet MS"/>
              <a:buChar char="-"/>
            </a:pPr>
            <a:r>
              <a:rPr lang="en-US" sz="23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Ejecuta instrucciones en el orden correspondiente</a:t>
            </a:r>
            <a:endParaRPr sz="23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marR="0" lvl="0" indent="-3746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Trebuchet MS"/>
              <a:buChar char="-"/>
            </a:pPr>
            <a:r>
              <a:rPr lang="en-US" sz="23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Mantiene el estado de la memoria en términos de variables y constantes</a:t>
            </a:r>
            <a:endParaRPr sz="23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marR="0" lvl="0" indent="-3746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Trebuchet MS"/>
              <a:buChar char="-"/>
            </a:pPr>
            <a:r>
              <a:rPr lang="en-US" sz="23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Simula las entradas y salidas necesarias</a:t>
            </a:r>
            <a:endParaRPr sz="23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endParaRPr sz="23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endParaRPr sz="23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n-US" sz="2300" b="0" i="1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Permite a los programadores identificar posibles fallas y errores.</a:t>
            </a:r>
            <a:endParaRPr sz="2300" b="0" i="1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1dccd8045cf_0_46"/>
          <p:cNvSpPr/>
          <p:nvPr/>
        </p:nvSpPr>
        <p:spPr>
          <a:xfrm>
            <a:off x="0" y="1725611"/>
            <a:ext cx="243204" cy="5132705"/>
          </a:xfrm>
          <a:custGeom>
            <a:avLst/>
            <a:gdLst/>
            <a:ahLst/>
            <a:cxnLst/>
            <a:rect l="l" t="t" r="r" b="b"/>
            <a:pathLst>
              <a:path w="243204" h="5132705" extrusionOk="0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94" name="Google Shape;494;g1dccd8045cf_0_46"/>
          <p:cNvPicPr preferRelativeResize="0"/>
          <p:nvPr/>
        </p:nvPicPr>
        <p:blipFill rotWithShape="1">
          <a:blip r:embed="rId3">
            <a:alphaModFix/>
          </a:blip>
          <a:srcRect t="17296" b="17581"/>
          <a:stretch/>
        </p:blipFill>
        <p:spPr>
          <a:xfrm>
            <a:off x="0" y="0"/>
            <a:ext cx="2825825" cy="1051600"/>
          </a:xfrm>
          <a:prstGeom prst="rect">
            <a:avLst/>
          </a:prstGeom>
          <a:noFill/>
          <a:ln>
            <a:noFill/>
          </a:ln>
        </p:spPr>
      </p:pic>
      <p:sp>
        <p:nvSpPr>
          <p:cNvPr id="495" name="Google Shape;495;g1dccd8045cf_0_46"/>
          <p:cNvSpPr/>
          <p:nvPr/>
        </p:nvSpPr>
        <p:spPr>
          <a:xfrm>
            <a:off x="0" y="1127800"/>
            <a:ext cx="3519000" cy="705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6" name="Google Shape;496;g1dccd8045cf_0_46"/>
          <p:cNvSpPr txBox="1"/>
          <p:nvPr/>
        </p:nvSpPr>
        <p:spPr>
          <a:xfrm>
            <a:off x="2912200" y="173475"/>
            <a:ext cx="2212800" cy="677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lang="en-US" sz="1600" b="0" i="0" u="none" strike="noStrike" cap="non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sz="1600" b="0" i="0" u="none" strike="noStrike" cap="non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497" name="Google Shape;497;g1dccd8045cf_0_46"/>
          <p:cNvSpPr/>
          <p:nvPr/>
        </p:nvSpPr>
        <p:spPr>
          <a:xfrm>
            <a:off x="2807500" y="273850"/>
            <a:ext cx="28500" cy="452400"/>
          </a:xfrm>
          <a:prstGeom prst="rect">
            <a:avLst/>
          </a:prstGeom>
          <a:solidFill>
            <a:srgbClr val="003870"/>
          </a:solidFill>
          <a:ln w="9525" cap="flat" cmpd="sng">
            <a:solidFill>
              <a:srgbClr val="00387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8" name="Google Shape;498;g1dccd8045cf_0_46"/>
          <p:cNvSpPr/>
          <p:nvPr/>
        </p:nvSpPr>
        <p:spPr>
          <a:xfrm>
            <a:off x="9185075" y="6323026"/>
            <a:ext cx="3010662" cy="536885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9" name="Google Shape;499;g1dccd8045cf_0_46"/>
          <p:cNvSpPr/>
          <p:nvPr/>
        </p:nvSpPr>
        <p:spPr>
          <a:xfrm>
            <a:off x="9287540" y="6444999"/>
            <a:ext cx="292455" cy="292933"/>
          </a:xfrm>
          <a:custGeom>
            <a:avLst/>
            <a:gdLst/>
            <a:ahLst/>
            <a:cxnLst/>
            <a:rect l="l" t="t" r="r" b="b"/>
            <a:pathLst>
              <a:path w="386079" h="384175" extrusionOk="0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0" name="Google Shape;500;g1dccd8045cf_0_46"/>
          <p:cNvSpPr/>
          <p:nvPr/>
        </p:nvSpPr>
        <p:spPr>
          <a:xfrm>
            <a:off x="8009098" y="0"/>
            <a:ext cx="4177294" cy="510604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1" name="Google Shape;501;g1dccd8045cf_0_46"/>
          <p:cNvSpPr txBox="1"/>
          <p:nvPr/>
        </p:nvSpPr>
        <p:spPr>
          <a:xfrm>
            <a:off x="7994075" y="0"/>
            <a:ext cx="41829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Ejemplos</a:t>
            </a:r>
            <a:endParaRPr sz="2000" b="0" i="0" u="none" strike="noStrike" cap="none">
              <a:solidFill>
                <a:srgbClr val="00387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02" name="Google Shape;502;g1dccd8045cf_0_46"/>
          <p:cNvSpPr txBox="1"/>
          <p:nvPr/>
        </p:nvSpPr>
        <p:spPr>
          <a:xfrm>
            <a:off x="789700" y="1612888"/>
            <a:ext cx="107925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100" b="1" i="1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Prueba de Escritorio. </a:t>
            </a:r>
            <a:endParaRPr sz="21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503" name="Google Shape;503;g1dccd8045cf_0_46"/>
          <p:cNvGraphicFramePr/>
          <p:nvPr/>
        </p:nvGraphicFramePr>
        <p:xfrm>
          <a:off x="7395413" y="2910800"/>
          <a:ext cx="4274275" cy="2296975"/>
        </p:xfrm>
        <a:graphic>
          <a:graphicData uri="http://schemas.openxmlformats.org/drawingml/2006/table">
            <a:tbl>
              <a:tblPr>
                <a:noFill/>
                <a:tableStyleId>{F82540F8-6951-41FF-8858-5C3CCB67BF98}</a:tableStyleId>
              </a:tblPr>
              <a:tblGrid>
                <a:gridCol w="604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7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4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4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0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39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51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  <a:endParaRPr sz="1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</a:t>
                      </a:r>
                      <a:endParaRPr sz="1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</a:t>
                      </a:r>
                      <a:endParaRPr sz="1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</a:t>
                      </a:r>
                      <a:endParaRPr sz="1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</a:t>
                      </a:r>
                      <a:endParaRPr sz="1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</a:t>
                      </a:r>
                      <a:endParaRPr sz="1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15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16</a:t>
                      </a:r>
                      <a:endParaRPr sz="1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 sz="1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E50B0B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 sz="1800" b="1" u="none" strike="noStrike" cap="none">
                        <a:solidFill>
                          <a:srgbClr val="E50B0B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1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1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04" name="Google Shape;504;g1dccd8045cf_0_46"/>
          <p:cNvSpPr txBox="1"/>
          <p:nvPr/>
        </p:nvSpPr>
        <p:spPr>
          <a:xfrm>
            <a:off x="911775" y="2682088"/>
            <a:ext cx="5694600" cy="21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 = 5 </a:t>
            </a:r>
            <a:r>
              <a:rPr lang="en-US" sz="2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%</a:t>
            </a:r>
            <a:r>
              <a:rPr lang="en-US" sz="25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7 </a:t>
            </a:r>
            <a:r>
              <a:rPr lang="en-US" sz="25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25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4 </a:t>
            </a:r>
            <a:r>
              <a:rPr lang="en-US" sz="25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-US" sz="25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2 </a:t>
            </a:r>
            <a:r>
              <a:rPr lang="en-US" sz="25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–</a:t>
            </a:r>
            <a:r>
              <a:rPr lang="en-US" sz="25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11 </a:t>
            </a:r>
            <a:r>
              <a:rPr lang="en-US" sz="2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%</a:t>
            </a:r>
            <a:r>
              <a:rPr lang="en-US" sz="25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7;</a:t>
            </a:r>
            <a:endParaRPr sz="25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 = 5 </a:t>
            </a:r>
            <a:r>
              <a:rPr lang="en-US" sz="25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25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2 </a:t>
            </a:r>
            <a:r>
              <a:rPr lang="en-US" sz="25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-US" sz="25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4;</a:t>
            </a:r>
            <a:endParaRPr sz="25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rgbClr val="E50B0B"/>
                </a:solidFill>
                <a:latin typeface="Courier New"/>
                <a:ea typeface="Courier New"/>
                <a:cs typeface="Courier New"/>
                <a:sym typeface="Courier New"/>
              </a:rPr>
              <a:t>C = 3;</a:t>
            </a:r>
            <a:endParaRPr sz="2500" b="1" i="0" u="none" strike="noStrike" cap="none">
              <a:solidFill>
                <a:srgbClr val="E50B0B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208c4d8577a_1_31"/>
          <p:cNvSpPr/>
          <p:nvPr/>
        </p:nvSpPr>
        <p:spPr>
          <a:xfrm>
            <a:off x="0" y="1725611"/>
            <a:ext cx="243204" cy="5132705"/>
          </a:xfrm>
          <a:custGeom>
            <a:avLst/>
            <a:gdLst/>
            <a:ahLst/>
            <a:cxnLst/>
            <a:rect l="l" t="t" r="r" b="b"/>
            <a:pathLst>
              <a:path w="243204" h="5132705" extrusionOk="0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26" name="Google Shape;526;g208c4d8577a_1_31"/>
          <p:cNvPicPr preferRelativeResize="0"/>
          <p:nvPr/>
        </p:nvPicPr>
        <p:blipFill rotWithShape="1">
          <a:blip r:embed="rId3">
            <a:alphaModFix/>
          </a:blip>
          <a:srcRect t="17296" b="17581"/>
          <a:stretch/>
        </p:blipFill>
        <p:spPr>
          <a:xfrm>
            <a:off x="0" y="0"/>
            <a:ext cx="2825825" cy="1051600"/>
          </a:xfrm>
          <a:prstGeom prst="rect">
            <a:avLst/>
          </a:prstGeom>
          <a:noFill/>
          <a:ln>
            <a:noFill/>
          </a:ln>
        </p:spPr>
      </p:pic>
      <p:sp>
        <p:nvSpPr>
          <p:cNvPr id="527" name="Google Shape;527;g208c4d8577a_1_31"/>
          <p:cNvSpPr/>
          <p:nvPr/>
        </p:nvSpPr>
        <p:spPr>
          <a:xfrm>
            <a:off x="0" y="1127800"/>
            <a:ext cx="3519000" cy="705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8" name="Google Shape;528;g208c4d8577a_1_31"/>
          <p:cNvSpPr txBox="1"/>
          <p:nvPr/>
        </p:nvSpPr>
        <p:spPr>
          <a:xfrm>
            <a:off x="2912200" y="173475"/>
            <a:ext cx="2212800" cy="677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lang="en-US" sz="1600" b="0" i="0" u="none" strike="noStrike" cap="non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sz="1600" b="0" i="0" u="none" strike="noStrike" cap="non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529" name="Google Shape;529;g208c4d8577a_1_31"/>
          <p:cNvSpPr/>
          <p:nvPr/>
        </p:nvSpPr>
        <p:spPr>
          <a:xfrm>
            <a:off x="2807500" y="273850"/>
            <a:ext cx="28500" cy="452400"/>
          </a:xfrm>
          <a:prstGeom prst="rect">
            <a:avLst/>
          </a:prstGeom>
          <a:solidFill>
            <a:srgbClr val="003870"/>
          </a:solidFill>
          <a:ln w="9525" cap="flat" cmpd="sng">
            <a:solidFill>
              <a:srgbClr val="00387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0" name="Google Shape;530;g208c4d8577a_1_31"/>
          <p:cNvSpPr/>
          <p:nvPr/>
        </p:nvSpPr>
        <p:spPr>
          <a:xfrm>
            <a:off x="9185075" y="6323026"/>
            <a:ext cx="3010662" cy="536885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1" name="Google Shape;531;g208c4d8577a_1_31"/>
          <p:cNvSpPr/>
          <p:nvPr/>
        </p:nvSpPr>
        <p:spPr>
          <a:xfrm>
            <a:off x="9287540" y="6444999"/>
            <a:ext cx="292455" cy="292933"/>
          </a:xfrm>
          <a:custGeom>
            <a:avLst/>
            <a:gdLst/>
            <a:ahLst/>
            <a:cxnLst/>
            <a:rect l="l" t="t" r="r" b="b"/>
            <a:pathLst>
              <a:path w="386079" h="384175" extrusionOk="0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2" name="Google Shape;532;g208c4d8577a_1_31"/>
          <p:cNvSpPr/>
          <p:nvPr/>
        </p:nvSpPr>
        <p:spPr>
          <a:xfrm>
            <a:off x="8009098" y="0"/>
            <a:ext cx="4177294" cy="510604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3" name="Google Shape;533;g208c4d8577a_1_31"/>
          <p:cNvSpPr txBox="1"/>
          <p:nvPr/>
        </p:nvSpPr>
        <p:spPr>
          <a:xfrm>
            <a:off x="7994075" y="0"/>
            <a:ext cx="41829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Ejemplos</a:t>
            </a:r>
            <a:endParaRPr sz="2000" b="0" i="0" u="none" strike="noStrike" cap="none">
              <a:solidFill>
                <a:srgbClr val="00387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34" name="Google Shape;534;g208c4d8577a_1_31"/>
          <p:cNvSpPr txBox="1"/>
          <p:nvPr/>
        </p:nvSpPr>
        <p:spPr>
          <a:xfrm>
            <a:off x="789700" y="1612888"/>
            <a:ext cx="107925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100" b="1" i="1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Prueba de Escritorio.</a:t>
            </a:r>
            <a:endParaRPr sz="21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535" name="Google Shape;535;g208c4d8577a_1_31"/>
          <p:cNvGraphicFramePr/>
          <p:nvPr/>
        </p:nvGraphicFramePr>
        <p:xfrm>
          <a:off x="7395413" y="2910800"/>
          <a:ext cx="4274275" cy="2296975"/>
        </p:xfrm>
        <a:graphic>
          <a:graphicData uri="http://schemas.openxmlformats.org/drawingml/2006/table">
            <a:tbl>
              <a:tblPr>
                <a:noFill/>
                <a:tableStyleId>{F82540F8-6951-41FF-8858-5C3CCB67BF98}</a:tableStyleId>
              </a:tblPr>
              <a:tblGrid>
                <a:gridCol w="604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7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4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4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0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39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51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  <a:endParaRPr sz="1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</a:t>
                      </a:r>
                      <a:endParaRPr sz="1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</a:t>
                      </a:r>
                      <a:endParaRPr sz="1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</a:t>
                      </a:r>
                      <a:endParaRPr sz="1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</a:t>
                      </a:r>
                      <a:endParaRPr sz="1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</a:t>
                      </a:r>
                      <a:endParaRPr sz="1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15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16</a:t>
                      </a:r>
                      <a:endParaRPr sz="1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 sz="1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 sz="1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1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E50B0B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</a:t>
                      </a:r>
                      <a:endParaRPr sz="1800" b="1" u="none" strike="noStrike" cap="none">
                        <a:solidFill>
                          <a:srgbClr val="E50B0B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1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36" name="Google Shape;536;g208c4d8577a_1_31"/>
          <p:cNvSpPr txBox="1"/>
          <p:nvPr/>
        </p:nvSpPr>
        <p:spPr>
          <a:xfrm>
            <a:off x="911775" y="2682088"/>
            <a:ext cx="5694600" cy="21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 = B </a:t>
            </a:r>
            <a:r>
              <a:rPr lang="en-US" sz="25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-US" sz="25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C;</a:t>
            </a:r>
            <a:endParaRPr sz="25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 = 10 </a:t>
            </a:r>
            <a:r>
              <a:rPr lang="en-US" sz="25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-US" sz="25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3;</a:t>
            </a:r>
            <a:endParaRPr sz="25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rgbClr val="E50B0B"/>
                </a:solidFill>
                <a:latin typeface="Courier New"/>
                <a:ea typeface="Courier New"/>
                <a:cs typeface="Courier New"/>
                <a:sym typeface="Courier New"/>
              </a:rPr>
              <a:t>B = 7;</a:t>
            </a:r>
            <a:endParaRPr sz="2500" b="1" i="0" u="none" strike="noStrike" cap="none">
              <a:solidFill>
                <a:srgbClr val="E50B0B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208c4d8577a_1_61"/>
          <p:cNvSpPr/>
          <p:nvPr/>
        </p:nvSpPr>
        <p:spPr>
          <a:xfrm>
            <a:off x="0" y="1725611"/>
            <a:ext cx="243204" cy="5132705"/>
          </a:xfrm>
          <a:custGeom>
            <a:avLst/>
            <a:gdLst/>
            <a:ahLst/>
            <a:cxnLst/>
            <a:rect l="l" t="t" r="r" b="b"/>
            <a:pathLst>
              <a:path w="243204" h="5132705" extrusionOk="0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58" name="Google Shape;558;g208c4d8577a_1_61"/>
          <p:cNvPicPr preferRelativeResize="0"/>
          <p:nvPr/>
        </p:nvPicPr>
        <p:blipFill rotWithShape="1">
          <a:blip r:embed="rId3">
            <a:alphaModFix/>
          </a:blip>
          <a:srcRect t="17296" b="17581"/>
          <a:stretch/>
        </p:blipFill>
        <p:spPr>
          <a:xfrm>
            <a:off x="0" y="0"/>
            <a:ext cx="2825825" cy="1051600"/>
          </a:xfrm>
          <a:prstGeom prst="rect">
            <a:avLst/>
          </a:prstGeom>
          <a:noFill/>
          <a:ln>
            <a:noFill/>
          </a:ln>
        </p:spPr>
      </p:pic>
      <p:sp>
        <p:nvSpPr>
          <p:cNvPr id="559" name="Google Shape;559;g208c4d8577a_1_61"/>
          <p:cNvSpPr/>
          <p:nvPr/>
        </p:nvSpPr>
        <p:spPr>
          <a:xfrm>
            <a:off x="0" y="1127800"/>
            <a:ext cx="3519000" cy="705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0" name="Google Shape;560;g208c4d8577a_1_61"/>
          <p:cNvSpPr txBox="1"/>
          <p:nvPr/>
        </p:nvSpPr>
        <p:spPr>
          <a:xfrm>
            <a:off x="2912200" y="173475"/>
            <a:ext cx="2212800" cy="677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lang="en-US" sz="1600" b="0" i="0" u="none" strike="noStrike" cap="non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sz="1600" b="0" i="0" u="none" strike="noStrike" cap="non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561" name="Google Shape;561;g208c4d8577a_1_61"/>
          <p:cNvSpPr/>
          <p:nvPr/>
        </p:nvSpPr>
        <p:spPr>
          <a:xfrm>
            <a:off x="2807500" y="273850"/>
            <a:ext cx="28500" cy="452400"/>
          </a:xfrm>
          <a:prstGeom prst="rect">
            <a:avLst/>
          </a:prstGeom>
          <a:solidFill>
            <a:srgbClr val="003870"/>
          </a:solidFill>
          <a:ln w="9525" cap="flat" cmpd="sng">
            <a:solidFill>
              <a:srgbClr val="00387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2" name="Google Shape;562;g208c4d8577a_1_61"/>
          <p:cNvSpPr/>
          <p:nvPr/>
        </p:nvSpPr>
        <p:spPr>
          <a:xfrm>
            <a:off x="9185075" y="6323026"/>
            <a:ext cx="3010662" cy="536885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3" name="Google Shape;563;g208c4d8577a_1_61"/>
          <p:cNvSpPr/>
          <p:nvPr/>
        </p:nvSpPr>
        <p:spPr>
          <a:xfrm>
            <a:off x="9287540" y="6444999"/>
            <a:ext cx="292455" cy="292933"/>
          </a:xfrm>
          <a:custGeom>
            <a:avLst/>
            <a:gdLst/>
            <a:ahLst/>
            <a:cxnLst/>
            <a:rect l="l" t="t" r="r" b="b"/>
            <a:pathLst>
              <a:path w="386079" h="384175" extrusionOk="0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4" name="Google Shape;564;g208c4d8577a_1_61"/>
          <p:cNvSpPr/>
          <p:nvPr/>
        </p:nvSpPr>
        <p:spPr>
          <a:xfrm>
            <a:off x="8009098" y="0"/>
            <a:ext cx="4177294" cy="510604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5" name="Google Shape;565;g208c4d8577a_1_61"/>
          <p:cNvSpPr txBox="1"/>
          <p:nvPr/>
        </p:nvSpPr>
        <p:spPr>
          <a:xfrm>
            <a:off x="7994075" y="0"/>
            <a:ext cx="41829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Ejemplos</a:t>
            </a:r>
            <a:endParaRPr sz="2000" b="0" i="0" u="none" strike="noStrike" cap="none">
              <a:solidFill>
                <a:srgbClr val="00387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66" name="Google Shape;566;g208c4d8577a_1_61"/>
          <p:cNvSpPr txBox="1"/>
          <p:nvPr/>
        </p:nvSpPr>
        <p:spPr>
          <a:xfrm>
            <a:off x="789700" y="1612888"/>
            <a:ext cx="107925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100" b="1" i="1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Prueba de Escritorio. </a:t>
            </a:r>
            <a:endParaRPr sz="21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567" name="Google Shape;567;g208c4d8577a_1_61"/>
          <p:cNvGraphicFramePr/>
          <p:nvPr/>
        </p:nvGraphicFramePr>
        <p:xfrm>
          <a:off x="7395413" y="2910800"/>
          <a:ext cx="4274275" cy="2296975"/>
        </p:xfrm>
        <a:graphic>
          <a:graphicData uri="http://schemas.openxmlformats.org/drawingml/2006/table">
            <a:tbl>
              <a:tblPr>
                <a:noFill/>
                <a:tableStyleId>{F82540F8-6951-41FF-8858-5C3CCB67BF98}</a:tableStyleId>
              </a:tblPr>
              <a:tblGrid>
                <a:gridCol w="604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7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4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4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0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39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51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  <a:endParaRPr sz="1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</a:t>
                      </a:r>
                      <a:endParaRPr sz="1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</a:t>
                      </a:r>
                      <a:endParaRPr sz="1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</a:t>
                      </a:r>
                      <a:endParaRPr sz="1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</a:t>
                      </a:r>
                      <a:endParaRPr sz="1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</a:t>
                      </a:r>
                      <a:endParaRPr sz="1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15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16</a:t>
                      </a:r>
                      <a:endParaRPr sz="1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 sz="1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 sz="1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E50B0B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false</a:t>
                      </a:r>
                      <a:endParaRPr sz="1800" b="1" u="none" strike="noStrike" cap="none">
                        <a:solidFill>
                          <a:srgbClr val="E50B0B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1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</a:t>
                      </a:r>
                      <a:endParaRPr sz="1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1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68" name="Google Shape;568;g208c4d8577a_1_61"/>
          <p:cNvSpPr txBox="1"/>
          <p:nvPr/>
        </p:nvSpPr>
        <p:spPr>
          <a:xfrm>
            <a:off x="911775" y="2682088"/>
            <a:ext cx="5694600" cy="21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 = (A </a:t>
            </a:r>
            <a:r>
              <a:rPr lang="en-US" sz="25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n-US" sz="25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B);</a:t>
            </a:r>
            <a:endParaRPr sz="25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 = (16 </a:t>
            </a:r>
            <a:r>
              <a:rPr lang="en-US" sz="25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== </a:t>
            </a:r>
            <a:r>
              <a:rPr lang="en-US" sz="25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10);</a:t>
            </a:r>
            <a:endParaRPr sz="25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rgbClr val="E50B0B"/>
                </a:solidFill>
                <a:latin typeface="Courier New"/>
                <a:ea typeface="Courier New"/>
                <a:cs typeface="Courier New"/>
                <a:sym typeface="Courier New"/>
              </a:rPr>
              <a:t>D = false;</a:t>
            </a:r>
            <a:endParaRPr sz="2500" b="1" i="0" u="none" strike="noStrike" cap="none">
              <a:solidFill>
                <a:srgbClr val="E50B0B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208c4d8577a_1_91"/>
          <p:cNvSpPr/>
          <p:nvPr/>
        </p:nvSpPr>
        <p:spPr>
          <a:xfrm>
            <a:off x="0" y="1725611"/>
            <a:ext cx="243204" cy="5132705"/>
          </a:xfrm>
          <a:custGeom>
            <a:avLst/>
            <a:gdLst/>
            <a:ahLst/>
            <a:cxnLst/>
            <a:rect l="l" t="t" r="r" b="b"/>
            <a:pathLst>
              <a:path w="243204" h="5132705" extrusionOk="0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90" name="Google Shape;590;g208c4d8577a_1_91"/>
          <p:cNvPicPr preferRelativeResize="0"/>
          <p:nvPr/>
        </p:nvPicPr>
        <p:blipFill rotWithShape="1">
          <a:blip r:embed="rId3">
            <a:alphaModFix/>
          </a:blip>
          <a:srcRect t="17296" b="17581"/>
          <a:stretch/>
        </p:blipFill>
        <p:spPr>
          <a:xfrm>
            <a:off x="0" y="0"/>
            <a:ext cx="2825825" cy="1051600"/>
          </a:xfrm>
          <a:prstGeom prst="rect">
            <a:avLst/>
          </a:prstGeom>
          <a:noFill/>
          <a:ln>
            <a:noFill/>
          </a:ln>
        </p:spPr>
      </p:pic>
      <p:sp>
        <p:nvSpPr>
          <p:cNvPr id="591" name="Google Shape;591;g208c4d8577a_1_91"/>
          <p:cNvSpPr/>
          <p:nvPr/>
        </p:nvSpPr>
        <p:spPr>
          <a:xfrm>
            <a:off x="0" y="1127800"/>
            <a:ext cx="3519000" cy="705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2" name="Google Shape;592;g208c4d8577a_1_91"/>
          <p:cNvSpPr txBox="1"/>
          <p:nvPr/>
        </p:nvSpPr>
        <p:spPr>
          <a:xfrm>
            <a:off x="2912200" y="173475"/>
            <a:ext cx="2212800" cy="677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lang="en-US" sz="1600" b="0" i="0" u="none" strike="noStrike" cap="non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sz="1600" b="0" i="0" u="none" strike="noStrike" cap="non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593" name="Google Shape;593;g208c4d8577a_1_91"/>
          <p:cNvSpPr/>
          <p:nvPr/>
        </p:nvSpPr>
        <p:spPr>
          <a:xfrm>
            <a:off x="2807500" y="273850"/>
            <a:ext cx="28500" cy="452400"/>
          </a:xfrm>
          <a:prstGeom prst="rect">
            <a:avLst/>
          </a:prstGeom>
          <a:solidFill>
            <a:srgbClr val="003870"/>
          </a:solidFill>
          <a:ln w="9525" cap="flat" cmpd="sng">
            <a:solidFill>
              <a:srgbClr val="00387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4" name="Google Shape;594;g208c4d8577a_1_91"/>
          <p:cNvSpPr/>
          <p:nvPr/>
        </p:nvSpPr>
        <p:spPr>
          <a:xfrm>
            <a:off x="9185075" y="6323026"/>
            <a:ext cx="3010662" cy="536885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5" name="Google Shape;595;g208c4d8577a_1_91"/>
          <p:cNvSpPr/>
          <p:nvPr/>
        </p:nvSpPr>
        <p:spPr>
          <a:xfrm>
            <a:off x="9287540" y="6444999"/>
            <a:ext cx="292455" cy="292933"/>
          </a:xfrm>
          <a:custGeom>
            <a:avLst/>
            <a:gdLst/>
            <a:ahLst/>
            <a:cxnLst/>
            <a:rect l="l" t="t" r="r" b="b"/>
            <a:pathLst>
              <a:path w="386079" h="384175" extrusionOk="0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6" name="Google Shape;596;g208c4d8577a_1_91"/>
          <p:cNvSpPr/>
          <p:nvPr/>
        </p:nvSpPr>
        <p:spPr>
          <a:xfrm>
            <a:off x="8009098" y="0"/>
            <a:ext cx="4177294" cy="510604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7" name="Google Shape;597;g208c4d8577a_1_91"/>
          <p:cNvSpPr txBox="1"/>
          <p:nvPr/>
        </p:nvSpPr>
        <p:spPr>
          <a:xfrm>
            <a:off x="7994075" y="0"/>
            <a:ext cx="41829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Ejemplos</a:t>
            </a:r>
            <a:endParaRPr sz="2000" b="0" i="0" u="none" strike="noStrike" cap="none">
              <a:solidFill>
                <a:srgbClr val="00387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98" name="Google Shape;598;g208c4d8577a_1_91"/>
          <p:cNvSpPr txBox="1"/>
          <p:nvPr/>
        </p:nvSpPr>
        <p:spPr>
          <a:xfrm>
            <a:off x="789700" y="1612888"/>
            <a:ext cx="107925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100" b="1" i="1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Prueba de Escritorio. </a:t>
            </a:r>
            <a:endParaRPr sz="21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599" name="Google Shape;599;g208c4d8577a_1_91"/>
          <p:cNvGraphicFramePr/>
          <p:nvPr/>
        </p:nvGraphicFramePr>
        <p:xfrm>
          <a:off x="7395413" y="2910800"/>
          <a:ext cx="4274275" cy="2296975"/>
        </p:xfrm>
        <a:graphic>
          <a:graphicData uri="http://schemas.openxmlformats.org/drawingml/2006/table">
            <a:tbl>
              <a:tblPr>
                <a:noFill/>
                <a:tableStyleId>{F82540F8-6951-41FF-8858-5C3CCB67BF98}</a:tableStyleId>
              </a:tblPr>
              <a:tblGrid>
                <a:gridCol w="604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7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4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4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0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39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51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  <a:endParaRPr sz="1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</a:t>
                      </a:r>
                      <a:endParaRPr sz="1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</a:t>
                      </a:r>
                      <a:endParaRPr sz="1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</a:t>
                      </a:r>
                      <a:endParaRPr sz="1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</a:t>
                      </a:r>
                      <a:endParaRPr sz="1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</a:t>
                      </a:r>
                      <a:endParaRPr sz="1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15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16</a:t>
                      </a:r>
                      <a:endParaRPr sz="1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 sz="1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 sz="1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false</a:t>
                      </a:r>
                      <a:endParaRPr sz="1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E50B0B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true</a:t>
                      </a:r>
                      <a:endParaRPr sz="1800" b="1" u="none" strike="noStrike" cap="none">
                        <a:solidFill>
                          <a:srgbClr val="E50B0B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1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</a:t>
                      </a:r>
                      <a:endParaRPr sz="1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1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00" name="Google Shape;600;g208c4d8577a_1_91"/>
          <p:cNvSpPr txBox="1"/>
          <p:nvPr/>
        </p:nvSpPr>
        <p:spPr>
          <a:xfrm>
            <a:off x="911775" y="2682088"/>
            <a:ext cx="5694600" cy="28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 = (A </a:t>
            </a:r>
            <a:r>
              <a:rPr lang="en-US" sz="25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-US" sz="25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3 </a:t>
            </a:r>
            <a:r>
              <a:rPr lang="en-US" sz="25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US" sz="25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C);</a:t>
            </a:r>
            <a:endParaRPr sz="25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 = (16 </a:t>
            </a:r>
            <a:r>
              <a:rPr lang="en-US" sz="25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-US" sz="25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3</a:t>
            </a:r>
            <a:r>
              <a:rPr lang="en-US" sz="25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&gt;</a:t>
            </a:r>
            <a:r>
              <a:rPr lang="en-US" sz="25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3);</a:t>
            </a:r>
            <a:endParaRPr sz="25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 = (5 </a:t>
            </a:r>
            <a:r>
              <a:rPr lang="en-US" sz="25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US" sz="25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3);</a:t>
            </a:r>
            <a:endParaRPr sz="25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rgbClr val="E50B0B"/>
                </a:solidFill>
                <a:latin typeface="Courier New"/>
                <a:ea typeface="Courier New"/>
                <a:cs typeface="Courier New"/>
                <a:sym typeface="Courier New"/>
              </a:rPr>
              <a:t>E = true;</a:t>
            </a:r>
            <a:endParaRPr sz="2500" b="1" i="0" u="none" strike="noStrike" cap="none">
              <a:solidFill>
                <a:srgbClr val="E50B0B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g208c4d8577a_1_121"/>
          <p:cNvSpPr/>
          <p:nvPr/>
        </p:nvSpPr>
        <p:spPr>
          <a:xfrm>
            <a:off x="0" y="1725611"/>
            <a:ext cx="243204" cy="5132705"/>
          </a:xfrm>
          <a:custGeom>
            <a:avLst/>
            <a:gdLst/>
            <a:ahLst/>
            <a:cxnLst/>
            <a:rect l="l" t="t" r="r" b="b"/>
            <a:pathLst>
              <a:path w="243204" h="5132705" extrusionOk="0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22" name="Google Shape;622;g208c4d8577a_1_121"/>
          <p:cNvPicPr preferRelativeResize="0"/>
          <p:nvPr/>
        </p:nvPicPr>
        <p:blipFill rotWithShape="1">
          <a:blip r:embed="rId3">
            <a:alphaModFix/>
          </a:blip>
          <a:srcRect t="17296" b="17581"/>
          <a:stretch/>
        </p:blipFill>
        <p:spPr>
          <a:xfrm>
            <a:off x="0" y="0"/>
            <a:ext cx="2825825" cy="1051600"/>
          </a:xfrm>
          <a:prstGeom prst="rect">
            <a:avLst/>
          </a:prstGeom>
          <a:noFill/>
          <a:ln>
            <a:noFill/>
          </a:ln>
        </p:spPr>
      </p:pic>
      <p:sp>
        <p:nvSpPr>
          <p:cNvPr id="623" name="Google Shape;623;g208c4d8577a_1_121"/>
          <p:cNvSpPr/>
          <p:nvPr/>
        </p:nvSpPr>
        <p:spPr>
          <a:xfrm>
            <a:off x="0" y="1127800"/>
            <a:ext cx="3519000" cy="705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4" name="Google Shape;624;g208c4d8577a_1_121"/>
          <p:cNvSpPr txBox="1"/>
          <p:nvPr/>
        </p:nvSpPr>
        <p:spPr>
          <a:xfrm>
            <a:off x="2912200" y="173475"/>
            <a:ext cx="2212800" cy="677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lang="en-US" sz="1600" b="0" i="0" u="none" strike="noStrike" cap="non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sz="1600" b="0" i="0" u="none" strike="noStrike" cap="non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625" name="Google Shape;625;g208c4d8577a_1_121"/>
          <p:cNvSpPr/>
          <p:nvPr/>
        </p:nvSpPr>
        <p:spPr>
          <a:xfrm>
            <a:off x="2807500" y="273850"/>
            <a:ext cx="28500" cy="452400"/>
          </a:xfrm>
          <a:prstGeom prst="rect">
            <a:avLst/>
          </a:prstGeom>
          <a:solidFill>
            <a:srgbClr val="003870"/>
          </a:solidFill>
          <a:ln w="9525" cap="flat" cmpd="sng">
            <a:solidFill>
              <a:srgbClr val="00387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6" name="Google Shape;626;g208c4d8577a_1_121"/>
          <p:cNvSpPr/>
          <p:nvPr/>
        </p:nvSpPr>
        <p:spPr>
          <a:xfrm>
            <a:off x="9185075" y="6323026"/>
            <a:ext cx="3010662" cy="536885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7" name="Google Shape;627;g208c4d8577a_1_121"/>
          <p:cNvSpPr/>
          <p:nvPr/>
        </p:nvSpPr>
        <p:spPr>
          <a:xfrm>
            <a:off x="9287540" y="6444999"/>
            <a:ext cx="292455" cy="292933"/>
          </a:xfrm>
          <a:custGeom>
            <a:avLst/>
            <a:gdLst/>
            <a:ahLst/>
            <a:cxnLst/>
            <a:rect l="l" t="t" r="r" b="b"/>
            <a:pathLst>
              <a:path w="386079" h="384175" extrusionOk="0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8" name="Google Shape;628;g208c4d8577a_1_121"/>
          <p:cNvSpPr/>
          <p:nvPr/>
        </p:nvSpPr>
        <p:spPr>
          <a:xfrm>
            <a:off x="8009098" y="0"/>
            <a:ext cx="4177294" cy="510604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9" name="Google Shape;629;g208c4d8577a_1_121"/>
          <p:cNvSpPr txBox="1"/>
          <p:nvPr/>
        </p:nvSpPr>
        <p:spPr>
          <a:xfrm>
            <a:off x="7994075" y="0"/>
            <a:ext cx="41829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Ejemplos</a:t>
            </a:r>
            <a:endParaRPr sz="2000" b="0" i="0" u="none" strike="noStrike" cap="none">
              <a:solidFill>
                <a:srgbClr val="00387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30" name="Google Shape;630;g208c4d8577a_1_121"/>
          <p:cNvSpPr txBox="1"/>
          <p:nvPr/>
        </p:nvSpPr>
        <p:spPr>
          <a:xfrm>
            <a:off x="789700" y="1612888"/>
            <a:ext cx="107925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100" b="1" i="1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Prueba de Escritorio. </a:t>
            </a:r>
            <a:endParaRPr sz="21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631" name="Google Shape;631;g208c4d8577a_1_121"/>
          <p:cNvGraphicFramePr/>
          <p:nvPr/>
        </p:nvGraphicFramePr>
        <p:xfrm>
          <a:off x="7395413" y="2910800"/>
          <a:ext cx="4274275" cy="2296975"/>
        </p:xfrm>
        <a:graphic>
          <a:graphicData uri="http://schemas.openxmlformats.org/drawingml/2006/table">
            <a:tbl>
              <a:tblPr>
                <a:noFill/>
                <a:tableStyleId>{F82540F8-6951-41FF-8858-5C3CCB67BF98}</a:tableStyleId>
              </a:tblPr>
              <a:tblGrid>
                <a:gridCol w="604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7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4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4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0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39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51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  <a:endParaRPr sz="1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</a:t>
                      </a:r>
                      <a:endParaRPr sz="1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</a:t>
                      </a:r>
                      <a:endParaRPr sz="1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</a:t>
                      </a:r>
                      <a:endParaRPr sz="1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</a:t>
                      </a:r>
                      <a:endParaRPr sz="1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</a:t>
                      </a:r>
                      <a:endParaRPr sz="1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15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16</a:t>
                      </a:r>
                      <a:endParaRPr sz="1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 sz="1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 sz="1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false</a:t>
                      </a:r>
                      <a:endParaRPr sz="1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true</a:t>
                      </a:r>
                      <a:endParaRPr sz="1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E50B0B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true</a:t>
                      </a:r>
                      <a:endParaRPr sz="1800" b="1" u="none" strike="noStrike" cap="none">
                        <a:solidFill>
                          <a:srgbClr val="E50B0B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1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</a:t>
                      </a:r>
                      <a:endParaRPr sz="1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1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32" name="Google Shape;632;g208c4d8577a_1_121"/>
          <p:cNvSpPr txBox="1"/>
          <p:nvPr/>
        </p:nvSpPr>
        <p:spPr>
          <a:xfrm>
            <a:off x="911775" y="2529700"/>
            <a:ext cx="6049800" cy="3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 = D </a:t>
            </a:r>
            <a:r>
              <a:rPr lang="en-US" sz="25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||</a:t>
            </a:r>
            <a:r>
              <a:rPr lang="en-US" sz="25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(E </a:t>
            </a:r>
            <a:r>
              <a:rPr lang="en-US" sz="23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&amp;&amp;</a:t>
            </a:r>
            <a:r>
              <a:rPr lang="en-US" sz="25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!</a:t>
            </a:r>
            <a:r>
              <a:rPr lang="en-US" sz="25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D);</a:t>
            </a:r>
            <a:endParaRPr sz="25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 = false </a:t>
            </a:r>
            <a:r>
              <a:rPr lang="en-US" sz="25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|| </a:t>
            </a:r>
            <a:r>
              <a:rPr lang="en-US" sz="25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(true </a:t>
            </a:r>
            <a:r>
              <a:rPr lang="en-US" sz="23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&amp;&amp;</a:t>
            </a:r>
            <a:r>
              <a:rPr lang="en-US" sz="25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5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!</a:t>
            </a:r>
            <a:r>
              <a:rPr lang="en-US" sz="25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false);</a:t>
            </a:r>
            <a:endParaRPr sz="25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 = false </a:t>
            </a:r>
            <a:r>
              <a:rPr lang="en-US" sz="25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||</a:t>
            </a:r>
            <a:r>
              <a:rPr lang="en-US" sz="25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(true </a:t>
            </a:r>
            <a:r>
              <a:rPr lang="en-US" sz="23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&amp;&amp;</a:t>
            </a:r>
            <a:r>
              <a:rPr lang="en-US" sz="25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true);</a:t>
            </a:r>
            <a:endParaRPr sz="25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 = false </a:t>
            </a:r>
            <a:r>
              <a:rPr lang="en-US" sz="25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||</a:t>
            </a:r>
            <a:r>
              <a:rPr lang="en-US" sz="25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true;</a:t>
            </a:r>
            <a:endParaRPr sz="25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rgbClr val="E50B0B"/>
                </a:solidFill>
                <a:latin typeface="Courier New"/>
                <a:ea typeface="Courier New"/>
                <a:cs typeface="Courier New"/>
                <a:sym typeface="Courier New"/>
              </a:rPr>
              <a:t>F = true;</a:t>
            </a:r>
            <a:endParaRPr sz="2500" b="1" i="0" u="none" strike="noStrike" cap="none">
              <a:solidFill>
                <a:srgbClr val="E50B0B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g1b61bff978c_0_67"/>
          <p:cNvSpPr/>
          <p:nvPr/>
        </p:nvSpPr>
        <p:spPr>
          <a:xfrm>
            <a:off x="0" y="1725611"/>
            <a:ext cx="243204" cy="5132705"/>
          </a:xfrm>
          <a:custGeom>
            <a:avLst/>
            <a:gdLst/>
            <a:ahLst/>
            <a:cxnLst/>
            <a:rect l="l" t="t" r="r" b="b"/>
            <a:pathLst>
              <a:path w="243204" h="5132705" extrusionOk="0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38" name="Google Shape;638;g1b61bff978c_0_67"/>
          <p:cNvPicPr preferRelativeResize="0"/>
          <p:nvPr/>
        </p:nvPicPr>
        <p:blipFill rotWithShape="1">
          <a:blip r:embed="rId3">
            <a:alphaModFix/>
          </a:blip>
          <a:srcRect t="17296" b="17581"/>
          <a:stretch/>
        </p:blipFill>
        <p:spPr>
          <a:xfrm>
            <a:off x="0" y="0"/>
            <a:ext cx="2825825" cy="1051600"/>
          </a:xfrm>
          <a:prstGeom prst="rect">
            <a:avLst/>
          </a:prstGeom>
          <a:noFill/>
          <a:ln>
            <a:noFill/>
          </a:ln>
        </p:spPr>
      </p:pic>
      <p:sp>
        <p:nvSpPr>
          <p:cNvPr id="639" name="Google Shape;639;g1b61bff978c_0_67"/>
          <p:cNvSpPr/>
          <p:nvPr/>
        </p:nvSpPr>
        <p:spPr>
          <a:xfrm>
            <a:off x="0" y="1127800"/>
            <a:ext cx="3519000" cy="705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0" name="Google Shape;640;g1b61bff978c_0_67"/>
          <p:cNvSpPr txBox="1"/>
          <p:nvPr/>
        </p:nvSpPr>
        <p:spPr>
          <a:xfrm>
            <a:off x="2912200" y="173475"/>
            <a:ext cx="2212800" cy="677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lang="en-US" sz="1600" b="0" i="0" u="none" strike="noStrike" cap="non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sz="1600" b="0" i="0" u="none" strike="noStrike" cap="non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641" name="Google Shape;641;g1b61bff978c_0_67"/>
          <p:cNvSpPr/>
          <p:nvPr/>
        </p:nvSpPr>
        <p:spPr>
          <a:xfrm>
            <a:off x="2807500" y="273850"/>
            <a:ext cx="28500" cy="452400"/>
          </a:xfrm>
          <a:prstGeom prst="rect">
            <a:avLst/>
          </a:prstGeom>
          <a:solidFill>
            <a:srgbClr val="003870"/>
          </a:solidFill>
          <a:ln w="9525" cap="flat" cmpd="sng">
            <a:solidFill>
              <a:srgbClr val="00387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2" name="Google Shape;642;g1b61bff978c_0_67"/>
          <p:cNvSpPr/>
          <p:nvPr/>
        </p:nvSpPr>
        <p:spPr>
          <a:xfrm>
            <a:off x="9185075" y="6323026"/>
            <a:ext cx="3010662" cy="536885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3" name="Google Shape;643;g1b61bff978c_0_67"/>
          <p:cNvSpPr/>
          <p:nvPr/>
        </p:nvSpPr>
        <p:spPr>
          <a:xfrm>
            <a:off x="9287540" y="6444999"/>
            <a:ext cx="292455" cy="292933"/>
          </a:xfrm>
          <a:custGeom>
            <a:avLst/>
            <a:gdLst/>
            <a:ahLst/>
            <a:cxnLst/>
            <a:rect l="l" t="t" r="r" b="b"/>
            <a:pathLst>
              <a:path w="386079" h="384175" extrusionOk="0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4" name="Google Shape;644;g1b61bff978c_0_67"/>
          <p:cNvSpPr txBox="1"/>
          <p:nvPr/>
        </p:nvSpPr>
        <p:spPr>
          <a:xfrm>
            <a:off x="789700" y="1612888"/>
            <a:ext cx="107925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100" b="1" i="1" u="none" strike="noStrike" cap="none">
                <a:solidFill>
                  <a:srgbClr val="00AFAA"/>
                </a:solidFill>
                <a:latin typeface="Trebuchet MS"/>
                <a:ea typeface="Trebuchet MS"/>
                <a:cs typeface="Trebuchet MS"/>
                <a:sym typeface="Trebuchet MS"/>
              </a:rPr>
              <a:t>Ejemplo 4.</a:t>
            </a:r>
            <a:r>
              <a:rPr lang="en-US" sz="2100" b="1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1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Realice un algoritmo que calcule el área total y el volumen de un cilindro. </a:t>
            </a:r>
            <a:endParaRPr sz="21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45" name="Google Shape;645;g1b61bff978c_0_67"/>
          <p:cNvSpPr txBox="1"/>
          <p:nvPr/>
        </p:nvSpPr>
        <p:spPr>
          <a:xfrm>
            <a:off x="863700" y="3238350"/>
            <a:ext cx="36408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1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Tenga en cuenta que:</a:t>
            </a:r>
            <a:endParaRPr sz="21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1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float h = 45.3f;</a:t>
            </a:r>
            <a:endParaRPr sz="2100" b="0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1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 r = 6;</a:t>
            </a:r>
            <a:endParaRPr sz="2100" b="1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46" name="Google Shape;646;g1b61bff978c_0_67"/>
          <p:cNvSpPr/>
          <p:nvPr/>
        </p:nvSpPr>
        <p:spPr>
          <a:xfrm>
            <a:off x="8009098" y="0"/>
            <a:ext cx="4177294" cy="510604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7" name="Google Shape;647;g1b61bff978c_0_67"/>
          <p:cNvSpPr txBox="1"/>
          <p:nvPr/>
        </p:nvSpPr>
        <p:spPr>
          <a:xfrm>
            <a:off x="7994075" y="0"/>
            <a:ext cx="41829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Ejemplos</a:t>
            </a:r>
            <a:endParaRPr sz="2000" b="0" i="0" u="none" strike="noStrike" cap="none">
              <a:solidFill>
                <a:srgbClr val="00387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648" name="Google Shape;648;g1b61bff978c_0_6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125000" y="2660978"/>
            <a:ext cx="1718200" cy="302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9" name="Google Shape;649;g1b61bff978c_0_6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821388" y="3398888"/>
            <a:ext cx="3343275" cy="47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0" name="Google Shape;650;g1b61bff978c_0_6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21400" y="4427501"/>
            <a:ext cx="2076927" cy="45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1dd077c2a96_0_0"/>
          <p:cNvSpPr/>
          <p:nvPr/>
        </p:nvSpPr>
        <p:spPr>
          <a:xfrm>
            <a:off x="0" y="1725611"/>
            <a:ext cx="243204" cy="5132705"/>
          </a:xfrm>
          <a:custGeom>
            <a:avLst/>
            <a:gdLst/>
            <a:ahLst/>
            <a:cxnLst/>
            <a:rect l="l" t="t" r="r" b="b"/>
            <a:pathLst>
              <a:path w="243204" h="5132705" extrusionOk="0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56" name="Google Shape;656;g1dd077c2a96_0_0"/>
          <p:cNvPicPr preferRelativeResize="0"/>
          <p:nvPr/>
        </p:nvPicPr>
        <p:blipFill rotWithShape="1">
          <a:blip r:embed="rId3">
            <a:alphaModFix/>
          </a:blip>
          <a:srcRect t="17296" b="17581"/>
          <a:stretch/>
        </p:blipFill>
        <p:spPr>
          <a:xfrm>
            <a:off x="0" y="0"/>
            <a:ext cx="2825825" cy="1051600"/>
          </a:xfrm>
          <a:prstGeom prst="rect">
            <a:avLst/>
          </a:prstGeom>
          <a:noFill/>
          <a:ln>
            <a:noFill/>
          </a:ln>
        </p:spPr>
      </p:pic>
      <p:sp>
        <p:nvSpPr>
          <p:cNvPr id="657" name="Google Shape;657;g1dd077c2a96_0_0"/>
          <p:cNvSpPr/>
          <p:nvPr/>
        </p:nvSpPr>
        <p:spPr>
          <a:xfrm>
            <a:off x="0" y="1127800"/>
            <a:ext cx="3519000" cy="705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8" name="Google Shape;658;g1dd077c2a96_0_0"/>
          <p:cNvSpPr txBox="1"/>
          <p:nvPr/>
        </p:nvSpPr>
        <p:spPr>
          <a:xfrm>
            <a:off x="2912200" y="173475"/>
            <a:ext cx="2212800" cy="677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lang="en-US" sz="1600" b="0" i="0" u="none" strike="noStrike" cap="non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sz="1600" b="0" i="0" u="none" strike="noStrike" cap="non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659" name="Google Shape;659;g1dd077c2a96_0_0"/>
          <p:cNvSpPr/>
          <p:nvPr/>
        </p:nvSpPr>
        <p:spPr>
          <a:xfrm>
            <a:off x="2807500" y="273850"/>
            <a:ext cx="28500" cy="452400"/>
          </a:xfrm>
          <a:prstGeom prst="rect">
            <a:avLst/>
          </a:prstGeom>
          <a:solidFill>
            <a:srgbClr val="003870"/>
          </a:solidFill>
          <a:ln w="9525" cap="flat" cmpd="sng">
            <a:solidFill>
              <a:srgbClr val="00387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0" name="Google Shape;660;g1dd077c2a96_0_0"/>
          <p:cNvSpPr/>
          <p:nvPr/>
        </p:nvSpPr>
        <p:spPr>
          <a:xfrm>
            <a:off x="9185075" y="6323026"/>
            <a:ext cx="3010662" cy="536885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1" name="Google Shape;661;g1dd077c2a96_0_0"/>
          <p:cNvSpPr/>
          <p:nvPr/>
        </p:nvSpPr>
        <p:spPr>
          <a:xfrm>
            <a:off x="9287540" y="6444999"/>
            <a:ext cx="292455" cy="292933"/>
          </a:xfrm>
          <a:custGeom>
            <a:avLst/>
            <a:gdLst/>
            <a:ahLst/>
            <a:cxnLst/>
            <a:rect l="l" t="t" r="r" b="b"/>
            <a:pathLst>
              <a:path w="386079" h="384175" extrusionOk="0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2" name="Google Shape;662;g1dd077c2a96_0_0"/>
          <p:cNvSpPr txBox="1"/>
          <p:nvPr/>
        </p:nvSpPr>
        <p:spPr>
          <a:xfrm>
            <a:off x="789700" y="1612888"/>
            <a:ext cx="107925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100" b="1" i="1" u="none" strike="noStrike" cap="none">
                <a:solidFill>
                  <a:srgbClr val="00AFAA"/>
                </a:solidFill>
                <a:latin typeface="Trebuchet MS"/>
                <a:ea typeface="Trebuchet MS"/>
                <a:cs typeface="Trebuchet MS"/>
                <a:sym typeface="Trebuchet MS"/>
              </a:rPr>
              <a:t>Ejemplo 4.</a:t>
            </a:r>
            <a:r>
              <a:rPr lang="en-US" sz="2100" b="1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1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Realice un algoritmo que calcule el área total y el volumen de un cilindro. </a:t>
            </a:r>
            <a:endParaRPr sz="21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63" name="Google Shape;663;g1dd077c2a96_0_0"/>
          <p:cNvSpPr/>
          <p:nvPr/>
        </p:nvSpPr>
        <p:spPr>
          <a:xfrm>
            <a:off x="8009098" y="0"/>
            <a:ext cx="4177294" cy="510604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4" name="Google Shape;664;g1dd077c2a96_0_0"/>
          <p:cNvSpPr txBox="1"/>
          <p:nvPr/>
        </p:nvSpPr>
        <p:spPr>
          <a:xfrm>
            <a:off x="7994075" y="0"/>
            <a:ext cx="41829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Ejemplos</a:t>
            </a:r>
            <a:endParaRPr sz="2000" b="0" i="0" u="none" strike="noStrike" cap="none">
              <a:solidFill>
                <a:srgbClr val="00387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665" name="Google Shape;665;g1dd077c2a96_0_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028537" y="3097200"/>
            <a:ext cx="8314826" cy="3068675"/>
          </a:xfrm>
          <a:prstGeom prst="rect">
            <a:avLst/>
          </a:prstGeom>
          <a:noFill/>
          <a:ln>
            <a:noFill/>
          </a:ln>
        </p:spPr>
      </p:pic>
      <p:sp>
        <p:nvSpPr>
          <p:cNvPr id="666" name="Google Shape;666;g1dd077c2a96_0_0"/>
          <p:cNvSpPr txBox="1"/>
          <p:nvPr/>
        </p:nvSpPr>
        <p:spPr>
          <a:xfrm>
            <a:off x="882850" y="2310163"/>
            <a:ext cx="107925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100" b="1" i="1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Pseudocódigo</a:t>
            </a:r>
            <a:endParaRPr sz="21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g1dd077c2a96_0_37"/>
          <p:cNvSpPr/>
          <p:nvPr/>
        </p:nvSpPr>
        <p:spPr>
          <a:xfrm>
            <a:off x="0" y="1725611"/>
            <a:ext cx="243204" cy="5132705"/>
          </a:xfrm>
          <a:custGeom>
            <a:avLst/>
            <a:gdLst/>
            <a:ahLst/>
            <a:cxnLst/>
            <a:rect l="l" t="t" r="r" b="b"/>
            <a:pathLst>
              <a:path w="243204" h="5132705" extrusionOk="0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72" name="Google Shape;672;g1dd077c2a96_0_37"/>
          <p:cNvPicPr preferRelativeResize="0"/>
          <p:nvPr/>
        </p:nvPicPr>
        <p:blipFill rotWithShape="1">
          <a:blip r:embed="rId3">
            <a:alphaModFix/>
          </a:blip>
          <a:srcRect t="17296" b="17581"/>
          <a:stretch/>
        </p:blipFill>
        <p:spPr>
          <a:xfrm>
            <a:off x="0" y="0"/>
            <a:ext cx="2825825" cy="1051600"/>
          </a:xfrm>
          <a:prstGeom prst="rect">
            <a:avLst/>
          </a:prstGeom>
          <a:noFill/>
          <a:ln>
            <a:noFill/>
          </a:ln>
        </p:spPr>
      </p:pic>
      <p:sp>
        <p:nvSpPr>
          <p:cNvPr id="673" name="Google Shape;673;g1dd077c2a96_0_37"/>
          <p:cNvSpPr/>
          <p:nvPr/>
        </p:nvSpPr>
        <p:spPr>
          <a:xfrm>
            <a:off x="0" y="1127800"/>
            <a:ext cx="3519000" cy="705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4" name="Google Shape;674;g1dd077c2a96_0_37"/>
          <p:cNvSpPr txBox="1"/>
          <p:nvPr/>
        </p:nvSpPr>
        <p:spPr>
          <a:xfrm>
            <a:off x="2912200" y="173475"/>
            <a:ext cx="2212800" cy="677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lang="en-US" sz="1600" b="0" i="0" u="none" strike="noStrike" cap="non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sz="1600" b="0" i="0" u="none" strike="noStrike" cap="non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675" name="Google Shape;675;g1dd077c2a96_0_37"/>
          <p:cNvSpPr/>
          <p:nvPr/>
        </p:nvSpPr>
        <p:spPr>
          <a:xfrm>
            <a:off x="2807500" y="273850"/>
            <a:ext cx="28500" cy="452400"/>
          </a:xfrm>
          <a:prstGeom prst="rect">
            <a:avLst/>
          </a:prstGeom>
          <a:solidFill>
            <a:srgbClr val="003870"/>
          </a:solidFill>
          <a:ln w="9525" cap="flat" cmpd="sng">
            <a:solidFill>
              <a:srgbClr val="00387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6" name="Google Shape;676;g1dd077c2a96_0_37"/>
          <p:cNvSpPr/>
          <p:nvPr/>
        </p:nvSpPr>
        <p:spPr>
          <a:xfrm>
            <a:off x="9185075" y="6323026"/>
            <a:ext cx="3010662" cy="536885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7" name="Google Shape;677;g1dd077c2a96_0_37"/>
          <p:cNvSpPr/>
          <p:nvPr/>
        </p:nvSpPr>
        <p:spPr>
          <a:xfrm>
            <a:off x="9287540" y="6444999"/>
            <a:ext cx="292455" cy="292933"/>
          </a:xfrm>
          <a:custGeom>
            <a:avLst/>
            <a:gdLst/>
            <a:ahLst/>
            <a:cxnLst/>
            <a:rect l="l" t="t" r="r" b="b"/>
            <a:pathLst>
              <a:path w="386079" h="384175" extrusionOk="0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8" name="Google Shape;678;g1dd077c2a96_0_37"/>
          <p:cNvSpPr txBox="1"/>
          <p:nvPr/>
        </p:nvSpPr>
        <p:spPr>
          <a:xfrm>
            <a:off x="848950" y="2909038"/>
            <a:ext cx="23208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100" b="1" i="1" u="none" strike="noStrike" cap="none">
                <a:solidFill>
                  <a:srgbClr val="00AFAA"/>
                </a:solidFill>
                <a:latin typeface="Trebuchet MS"/>
                <a:ea typeface="Trebuchet MS"/>
                <a:cs typeface="Trebuchet MS"/>
                <a:sym typeface="Trebuchet MS"/>
              </a:rPr>
              <a:t>Ejemplo 4.</a:t>
            </a:r>
            <a:endParaRPr sz="2100" b="1" i="1" u="none" strike="noStrike" cap="none">
              <a:solidFill>
                <a:srgbClr val="00AFAA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1" i="1" u="none" strike="noStrike" cap="none">
              <a:solidFill>
                <a:srgbClr val="00AFAA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100" b="1" i="1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Diagrama de Flujo</a:t>
            </a:r>
            <a:endParaRPr sz="2100" b="1" i="1" u="none" strike="noStrike" cap="none">
              <a:solidFill>
                <a:srgbClr val="00AFAA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79" name="Google Shape;679;g1dd077c2a96_0_37"/>
          <p:cNvSpPr/>
          <p:nvPr/>
        </p:nvSpPr>
        <p:spPr>
          <a:xfrm>
            <a:off x="8009098" y="0"/>
            <a:ext cx="4177294" cy="510604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0" name="Google Shape;680;g1dd077c2a96_0_37"/>
          <p:cNvSpPr txBox="1"/>
          <p:nvPr/>
        </p:nvSpPr>
        <p:spPr>
          <a:xfrm>
            <a:off x="7994075" y="0"/>
            <a:ext cx="41829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Ejemplos</a:t>
            </a:r>
            <a:endParaRPr sz="2000" b="0" i="0" u="none" strike="noStrike" cap="none">
              <a:solidFill>
                <a:srgbClr val="00387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681" name="Google Shape;681;g1dd077c2a96_0_3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597750" y="987763"/>
            <a:ext cx="7124311" cy="5320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g1b61bff978c_0_143"/>
          <p:cNvSpPr/>
          <p:nvPr/>
        </p:nvSpPr>
        <p:spPr>
          <a:xfrm>
            <a:off x="0" y="1725611"/>
            <a:ext cx="243204" cy="5132705"/>
          </a:xfrm>
          <a:custGeom>
            <a:avLst/>
            <a:gdLst/>
            <a:ahLst/>
            <a:cxnLst/>
            <a:rect l="l" t="t" r="r" b="b"/>
            <a:pathLst>
              <a:path w="243204" h="5132705" extrusionOk="0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87" name="Google Shape;687;g1b61bff978c_0_143"/>
          <p:cNvPicPr preferRelativeResize="0"/>
          <p:nvPr/>
        </p:nvPicPr>
        <p:blipFill rotWithShape="1">
          <a:blip r:embed="rId3">
            <a:alphaModFix/>
          </a:blip>
          <a:srcRect t="17296" b="17581"/>
          <a:stretch/>
        </p:blipFill>
        <p:spPr>
          <a:xfrm>
            <a:off x="0" y="0"/>
            <a:ext cx="2825825" cy="1051600"/>
          </a:xfrm>
          <a:prstGeom prst="rect">
            <a:avLst/>
          </a:prstGeom>
          <a:noFill/>
          <a:ln>
            <a:noFill/>
          </a:ln>
        </p:spPr>
      </p:pic>
      <p:sp>
        <p:nvSpPr>
          <p:cNvPr id="688" name="Google Shape;688;g1b61bff978c_0_143"/>
          <p:cNvSpPr/>
          <p:nvPr/>
        </p:nvSpPr>
        <p:spPr>
          <a:xfrm>
            <a:off x="0" y="1127800"/>
            <a:ext cx="3519000" cy="705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9" name="Google Shape;689;g1b61bff978c_0_143"/>
          <p:cNvSpPr txBox="1"/>
          <p:nvPr/>
        </p:nvSpPr>
        <p:spPr>
          <a:xfrm>
            <a:off x="2912200" y="173475"/>
            <a:ext cx="2212800" cy="677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lang="en-US" sz="1600" b="0" i="0" u="none" strike="noStrike" cap="non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sz="1600" b="0" i="0" u="none" strike="noStrike" cap="non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690" name="Google Shape;690;g1b61bff978c_0_143"/>
          <p:cNvSpPr/>
          <p:nvPr/>
        </p:nvSpPr>
        <p:spPr>
          <a:xfrm>
            <a:off x="2807500" y="273850"/>
            <a:ext cx="28500" cy="452400"/>
          </a:xfrm>
          <a:prstGeom prst="rect">
            <a:avLst/>
          </a:prstGeom>
          <a:solidFill>
            <a:srgbClr val="003870"/>
          </a:solidFill>
          <a:ln w="9525" cap="flat" cmpd="sng">
            <a:solidFill>
              <a:srgbClr val="00387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1" name="Google Shape;691;g1b61bff978c_0_143"/>
          <p:cNvSpPr/>
          <p:nvPr/>
        </p:nvSpPr>
        <p:spPr>
          <a:xfrm>
            <a:off x="9185075" y="6323026"/>
            <a:ext cx="3010662" cy="536885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2" name="Google Shape;692;g1b61bff978c_0_143"/>
          <p:cNvSpPr/>
          <p:nvPr/>
        </p:nvSpPr>
        <p:spPr>
          <a:xfrm>
            <a:off x="9287540" y="6444999"/>
            <a:ext cx="292455" cy="292933"/>
          </a:xfrm>
          <a:custGeom>
            <a:avLst/>
            <a:gdLst/>
            <a:ahLst/>
            <a:cxnLst/>
            <a:rect l="l" t="t" r="r" b="b"/>
            <a:pathLst>
              <a:path w="386079" h="384175" extrusionOk="0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3" name="Google Shape;693;g1b61bff978c_0_143"/>
          <p:cNvSpPr txBox="1"/>
          <p:nvPr/>
        </p:nvSpPr>
        <p:spPr>
          <a:xfrm>
            <a:off x="789700" y="1612888"/>
            <a:ext cx="107925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100" b="1" i="1" u="none" strike="noStrike" cap="none">
                <a:solidFill>
                  <a:srgbClr val="00AFAA"/>
                </a:solidFill>
                <a:latin typeface="Trebuchet MS"/>
                <a:ea typeface="Trebuchet MS"/>
                <a:cs typeface="Trebuchet MS"/>
                <a:sym typeface="Trebuchet MS"/>
              </a:rPr>
              <a:t>Ejemplo 5.</a:t>
            </a:r>
            <a:r>
              <a:rPr lang="en-US" sz="2100" b="1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1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Escribir un algoritmo que dada una cantidad total de segundos calcule su equivalente en horas, </a:t>
            </a:r>
            <a:r>
              <a:rPr lang="en-US" sz="21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minutos </a:t>
            </a:r>
            <a:r>
              <a:rPr lang="en-US" sz="21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y segundos.</a:t>
            </a:r>
            <a:endParaRPr sz="21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94" name="Google Shape;694;g1b61bff978c_0_143"/>
          <p:cNvSpPr txBox="1"/>
          <p:nvPr/>
        </p:nvSpPr>
        <p:spPr>
          <a:xfrm>
            <a:off x="7814725" y="3068275"/>
            <a:ext cx="3640800" cy="2447400"/>
          </a:xfrm>
          <a:prstGeom prst="rect">
            <a:avLst/>
          </a:prstGeom>
          <a:noFill/>
          <a:ln w="9525" cap="flat" cmpd="sng">
            <a:solidFill>
              <a:srgbClr val="00AEA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1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Tenga en cuenta que:</a:t>
            </a:r>
            <a:endParaRPr sz="21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100" b="0" i="1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1 minuto ➜ 60 segundos</a:t>
            </a:r>
            <a:endParaRPr sz="2100" b="0" i="1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1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100" b="0" i="1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1 hora </a:t>
            </a:r>
            <a:r>
              <a:rPr lang="en-US" sz="2100" b="0" i="1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➜ 3600 segundos</a:t>
            </a:r>
            <a:endParaRPr sz="2100" b="0" i="1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1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95" name="Google Shape;695;g1b61bff978c_0_143"/>
          <p:cNvSpPr/>
          <p:nvPr/>
        </p:nvSpPr>
        <p:spPr>
          <a:xfrm>
            <a:off x="8009098" y="0"/>
            <a:ext cx="4177294" cy="510604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6" name="Google Shape;696;g1b61bff978c_0_143"/>
          <p:cNvSpPr txBox="1"/>
          <p:nvPr/>
        </p:nvSpPr>
        <p:spPr>
          <a:xfrm>
            <a:off x="7994075" y="0"/>
            <a:ext cx="41829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Ejemplos</a:t>
            </a:r>
            <a:endParaRPr sz="2000" b="0" i="0" u="none" strike="noStrike" cap="none">
              <a:solidFill>
                <a:srgbClr val="00387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97" name="Google Shape;697;g1b61bff978c_0_143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8" name="Google Shape;698;g1b61bff978c_0_143"/>
          <p:cNvSpPr txBox="1"/>
          <p:nvPr/>
        </p:nvSpPr>
        <p:spPr>
          <a:xfrm>
            <a:off x="933175" y="3391525"/>
            <a:ext cx="6117600" cy="18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1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Ejemplo:</a:t>
            </a:r>
            <a:endParaRPr sz="21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100" b="0" i="1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3660 segundos </a:t>
            </a:r>
            <a:r>
              <a:rPr lang="en-US" sz="2100" b="0" i="1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➜ 1 hora : 1 minuto : 0 segundos</a:t>
            </a:r>
            <a:endParaRPr sz="2100" b="0" i="1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100" b="0" i="1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               01 h : 01 m : 00 s </a:t>
            </a:r>
            <a:endParaRPr sz="2100" b="0" i="1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1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g1dd077c2a96_0_53"/>
          <p:cNvSpPr/>
          <p:nvPr/>
        </p:nvSpPr>
        <p:spPr>
          <a:xfrm>
            <a:off x="0" y="1725611"/>
            <a:ext cx="243204" cy="5132705"/>
          </a:xfrm>
          <a:custGeom>
            <a:avLst/>
            <a:gdLst/>
            <a:ahLst/>
            <a:cxnLst/>
            <a:rect l="l" t="t" r="r" b="b"/>
            <a:pathLst>
              <a:path w="243204" h="5132705" extrusionOk="0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04" name="Google Shape;704;g1dd077c2a96_0_53"/>
          <p:cNvPicPr preferRelativeResize="0"/>
          <p:nvPr/>
        </p:nvPicPr>
        <p:blipFill rotWithShape="1">
          <a:blip r:embed="rId3">
            <a:alphaModFix/>
          </a:blip>
          <a:srcRect t="17296" b="17581"/>
          <a:stretch/>
        </p:blipFill>
        <p:spPr>
          <a:xfrm>
            <a:off x="0" y="0"/>
            <a:ext cx="2825825" cy="1051600"/>
          </a:xfrm>
          <a:prstGeom prst="rect">
            <a:avLst/>
          </a:prstGeom>
          <a:noFill/>
          <a:ln>
            <a:noFill/>
          </a:ln>
        </p:spPr>
      </p:pic>
      <p:sp>
        <p:nvSpPr>
          <p:cNvPr id="705" name="Google Shape;705;g1dd077c2a96_0_53"/>
          <p:cNvSpPr/>
          <p:nvPr/>
        </p:nvSpPr>
        <p:spPr>
          <a:xfrm>
            <a:off x="0" y="1127800"/>
            <a:ext cx="3519000" cy="705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6" name="Google Shape;706;g1dd077c2a96_0_53"/>
          <p:cNvSpPr txBox="1"/>
          <p:nvPr/>
        </p:nvSpPr>
        <p:spPr>
          <a:xfrm>
            <a:off x="2912200" y="173475"/>
            <a:ext cx="2212800" cy="677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lang="en-US" sz="1600" b="0" i="0" u="none" strike="noStrike" cap="non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sz="1600" b="0" i="0" u="none" strike="noStrike" cap="non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707" name="Google Shape;707;g1dd077c2a96_0_53"/>
          <p:cNvSpPr/>
          <p:nvPr/>
        </p:nvSpPr>
        <p:spPr>
          <a:xfrm>
            <a:off x="2807500" y="273850"/>
            <a:ext cx="28500" cy="452400"/>
          </a:xfrm>
          <a:prstGeom prst="rect">
            <a:avLst/>
          </a:prstGeom>
          <a:solidFill>
            <a:srgbClr val="003870"/>
          </a:solidFill>
          <a:ln w="9525" cap="flat" cmpd="sng">
            <a:solidFill>
              <a:srgbClr val="00387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8" name="Google Shape;708;g1dd077c2a96_0_53"/>
          <p:cNvSpPr/>
          <p:nvPr/>
        </p:nvSpPr>
        <p:spPr>
          <a:xfrm>
            <a:off x="9185075" y="6323026"/>
            <a:ext cx="3010662" cy="536885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9" name="Google Shape;709;g1dd077c2a96_0_53"/>
          <p:cNvSpPr/>
          <p:nvPr/>
        </p:nvSpPr>
        <p:spPr>
          <a:xfrm>
            <a:off x="9287540" y="6444999"/>
            <a:ext cx="292455" cy="292933"/>
          </a:xfrm>
          <a:custGeom>
            <a:avLst/>
            <a:gdLst/>
            <a:ahLst/>
            <a:cxnLst/>
            <a:rect l="l" t="t" r="r" b="b"/>
            <a:pathLst>
              <a:path w="386079" h="384175" extrusionOk="0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0" name="Google Shape;710;g1dd077c2a96_0_53"/>
          <p:cNvSpPr/>
          <p:nvPr/>
        </p:nvSpPr>
        <p:spPr>
          <a:xfrm>
            <a:off x="8009098" y="0"/>
            <a:ext cx="4177294" cy="510604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1" name="Google Shape;711;g1dd077c2a96_0_53"/>
          <p:cNvSpPr txBox="1"/>
          <p:nvPr/>
        </p:nvSpPr>
        <p:spPr>
          <a:xfrm>
            <a:off x="7994075" y="0"/>
            <a:ext cx="41829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Ejemplos</a:t>
            </a:r>
            <a:endParaRPr sz="2000" b="0" i="0" u="none" strike="noStrike" cap="none">
              <a:solidFill>
                <a:srgbClr val="00387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12" name="Google Shape;712;g1dd077c2a96_0_53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3" name="Google Shape;713;g1dd077c2a96_0_53"/>
          <p:cNvSpPr txBox="1"/>
          <p:nvPr/>
        </p:nvSpPr>
        <p:spPr>
          <a:xfrm>
            <a:off x="882850" y="2614963"/>
            <a:ext cx="107925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100" b="1" i="1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Pseudocódigo</a:t>
            </a:r>
            <a:endParaRPr sz="21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14" name="Google Shape;714;g1dd077c2a96_0_53"/>
          <p:cNvSpPr txBox="1"/>
          <p:nvPr/>
        </p:nvSpPr>
        <p:spPr>
          <a:xfrm>
            <a:off x="789700" y="1612888"/>
            <a:ext cx="107925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100" b="1" i="1" u="none" strike="noStrike" cap="none">
                <a:solidFill>
                  <a:srgbClr val="00AFAA"/>
                </a:solidFill>
                <a:latin typeface="Trebuchet MS"/>
                <a:ea typeface="Trebuchet MS"/>
                <a:cs typeface="Trebuchet MS"/>
                <a:sym typeface="Trebuchet MS"/>
              </a:rPr>
              <a:t>Ejemplo 5.</a:t>
            </a:r>
            <a:r>
              <a:rPr lang="en-US" sz="2100" b="1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1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Escribir un algoritmo que dada una cantidad total de segundos calcule su equivalente en horas, </a:t>
            </a:r>
            <a:r>
              <a:rPr lang="en-US" sz="21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minutos </a:t>
            </a:r>
            <a:r>
              <a:rPr lang="en-US" sz="21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y segundos.</a:t>
            </a:r>
            <a:endParaRPr sz="21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715" name="Google Shape;715;g1dd077c2a96_0_5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21914" y="3443114"/>
            <a:ext cx="9314372" cy="255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dcbc411a8e_0_510"/>
          <p:cNvSpPr/>
          <p:nvPr/>
        </p:nvSpPr>
        <p:spPr>
          <a:xfrm>
            <a:off x="444700" y="2553000"/>
            <a:ext cx="6014100" cy="2357400"/>
          </a:xfrm>
          <a:prstGeom prst="roundRect">
            <a:avLst>
              <a:gd name="adj" fmla="val 16667"/>
            </a:avLst>
          </a:prstGeom>
          <a:solidFill>
            <a:srgbClr val="00AFA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g1dcbc411a8e_0_510"/>
          <p:cNvSpPr/>
          <p:nvPr/>
        </p:nvSpPr>
        <p:spPr>
          <a:xfrm>
            <a:off x="0" y="1725611"/>
            <a:ext cx="243204" cy="5132705"/>
          </a:xfrm>
          <a:custGeom>
            <a:avLst/>
            <a:gdLst/>
            <a:ahLst/>
            <a:cxnLst/>
            <a:rect l="l" t="t" r="r" b="b"/>
            <a:pathLst>
              <a:path w="243204" h="5132705" extrusionOk="0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g1dcbc411a8e_0_510"/>
          <p:cNvSpPr/>
          <p:nvPr/>
        </p:nvSpPr>
        <p:spPr>
          <a:xfrm>
            <a:off x="9185075" y="6323026"/>
            <a:ext cx="3010662" cy="536885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g1dcbc411a8e_0_510"/>
          <p:cNvSpPr/>
          <p:nvPr/>
        </p:nvSpPr>
        <p:spPr>
          <a:xfrm>
            <a:off x="9287540" y="6444999"/>
            <a:ext cx="292455" cy="292933"/>
          </a:xfrm>
          <a:custGeom>
            <a:avLst/>
            <a:gdLst/>
            <a:ahLst/>
            <a:cxnLst/>
            <a:rect l="l" t="t" r="r" b="b"/>
            <a:pathLst>
              <a:path w="386079" h="384175" extrusionOk="0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9" name="Google Shape;219;g1dcbc411a8e_0_510"/>
          <p:cNvPicPr preferRelativeResize="0"/>
          <p:nvPr/>
        </p:nvPicPr>
        <p:blipFill rotWithShape="1">
          <a:blip r:embed="rId3">
            <a:alphaModFix/>
          </a:blip>
          <a:srcRect t="17296" b="17580"/>
          <a:stretch/>
        </p:blipFill>
        <p:spPr>
          <a:xfrm>
            <a:off x="0" y="0"/>
            <a:ext cx="2825825" cy="1051600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g1dcbc411a8e_0_510"/>
          <p:cNvSpPr/>
          <p:nvPr/>
        </p:nvSpPr>
        <p:spPr>
          <a:xfrm>
            <a:off x="0" y="1127800"/>
            <a:ext cx="3519000" cy="705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g1dcbc411a8e_0_510"/>
          <p:cNvSpPr txBox="1"/>
          <p:nvPr/>
        </p:nvSpPr>
        <p:spPr>
          <a:xfrm>
            <a:off x="2912200" y="173475"/>
            <a:ext cx="2212800" cy="677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lang="en-US" sz="1600" b="0" i="0" u="none" strike="noStrike" cap="non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sz="1600" b="0" i="0" u="none" strike="noStrike" cap="non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222" name="Google Shape;222;g1dcbc411a8e_0_510"/>
          <p:cNvSpPr/>
          <p:nvPr/>
        </p:nvSpPr>
        <p:spPr>
          <a:xfrm>
            <a:off x="2807500" y="273850"/>
            <a:ext cx="28500" cy="452400"/>
          </a:xfrm>
          <a:prstGeom prst="rect">
            <a:avLst/>
          </a:prstGeom>
          <a:solidFill>
            <a:srgbClr val="003870"/>
          </a:solidFill>
          <a:ln w="9525" cap="flat" cmpd="sng">
            <a:solidFill>
              <a:srgbClr val="00387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g1dcbc411a8e_0_510"/>
          <p:cNvSpPr txBox="1">
            <a:spLocks noGrp="1"/>
          </p:cNvSpPr>
          <p:nvPr>
            <p:ph type="title"/>
          </p:nvPr>
        </p:nvSpPr>
        <p:spPr>
          <a:xfrm>
            <a:off x="294900" y="3270000"/>
            <a:ext cx="62682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60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Ejemplos</a:t>
            </a:r>
            <a:endParaRPr sz="60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24" name="Google Shape;224;g1dcbc411a8e_0_5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147775" y="1143000"/>
            <a:ext cx="4572000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0" name="Google Shape;720;g1dd077c2a96_0_7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12200" y="1080038"/>
            <a:ext cx="8368200" cy="5013507"/>
          </a:xfrm>
          <a:prstGeom prst="rect">
            <a:avLst/>
          </a:prstGeom>
          <a:noFill/>
          <a:ln>
            <a:noFill/>
          </a:ln>
        </p:spPr>
      </p:pic>
      <p:sp>
        <p:nvSpPr>
          <p:cNvPr id="721" name="Google Shape;721;g1dd077c2a96_0_70"/>
          <p:cNvSpPr/>
          <p:nvPr/>
        </p:nvSpPr>
        <p:spPr>
          <a:xfrm>
            <a:off x="0" y="1725611"/>
            <a:ext cx="243204" cy="5132705"/>
          </a:xfrm>
          <a:custGeom>
            <a:avLst/>
            <a:gdLst/>
            <a:ahLst/>
            <a:cxnLst/>
            <a:rect l="l" t="t" r="r" b="b"/>
            <a:pathLst>
              <a:path w="243204" h="5132705" extrusionOk="0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22" name="Google Shape;722;g1dd077c2a96_0_70"/>
          <p:cNvPicPr preferRelativeResize="0"/>
          <p:nvPr/>
        </p:nvPicPr>
        <p:blipFill rotWithShape="1">
          <a:blip r:embed="rId4">
            <a:alphaModFix/>
          </a:blip>
          <a:srcRect t="17296" b="17581"/>
          <a:stretch/>
        </p:blipFill>
        <p:spPr>
          <a:xfrm>
            <a:off x="0" y="0"/>
            <a:ext cx="2825825" cy="1051600"/>
          </a:xfrm>
          <a:prstGeom prst="rect">
            <a:avLst/>
          </a:prstGeom>
          <a:noFill/>
          <a:ln>
            <a:noFill/>
          </a:ln>
        </p:spPr>
      </p:pic>
      <p:sp>
        <p:nvSpPr>
          <p:cNvPr id="723" name="Google Shape;723;g1dd077c2a96_0_70"/>
          <p:cNvSpPr/>
          <p:nvPr/>
        </p:nvSpPr>
        <p:spPr>
          <a:xfrm>
            <a:off x="0" y="1127800"/>
            <a:ext cx="3519000" cy="705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4" name="Google Shape;724;g1dd077c2a96_0_70"/>
          <p:cNvSpPr txBox="1"/>
          <p:nvPr/>
        </p:nvSpPr>
        <p:spPr>
          <a:xfrm>
            <a:off x="2912200" y="173475"/>
            <a:ext cx="2212800" cy="677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lang="en-US" sz="1600" b="0" i="0" u="none" strike="noStrike" cap="non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sz="1600" b="0" i="0" u="none" strike="noStrike" cap="non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725" name="Google Shape;725;g1dd077c2a96_0_70"/>
          <p:cNvSpPr/>
          <p:nvPr/>
        </p:nvSpPr>
        <p:spPr>
          <a:xfrm>
            <a:off x="2807500" y="273850"/>
            <a:ext cx="28500" cy="452400"/>
          </a:xfrm>
          <a:prstGeom prst="rect">
            <a:avLst/>
          </a:prstGeom>
          <a:solidFill>
            <a:srgbClr val="003870"/>
          </a:solidFill>
          <a:ln w="9525" cap="flat" cmpd="sng">
            <a:solidFill>
              <a:srgbClr val="00387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6" name="Google Shape;726;g1dd077c2a96_0_70"/>
          <p:cNvSpPr/>
          <p:nvPr/>
        </p:nvSpPr>
        <p:spPr>
          <a:xfrm>
            <a:off x="9185075" y="6323026"/>
            <a:ext cx="3010662" cy="536885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7" name="Google Shape;727;g1dd077c2a96_0_70"/>
          <p:cNvSpPr/>
          <p:nvPr/>
        </p:nvSpPr>
        <p:spPr>
          <a:xfrm>
            <a:off x="9287540" y="6444999"/>
            <a:ext cx="292455" cy="292933"/>
          </a:xfrm>
          <a:custGeom>
            <a:avLst/>
            <a:gdLst/>
            <a:ahLst/>
            <a:cxnLst/>
            <a:rect l="l" t="t" r="r" b="b"/>
            <a:pathLst>
              <a:path w="386079" h="384175" extrusionOk="0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8" name="Google Shape;728;g1dd077c2a96_0_70"/>
          <p:cNvSpPr txBox="1"/>
          <p:nvPr/>
        </p:nvSpPr>
        <p:spPr>
          <a:xfrm>
            <a:off x="828750" y="2899400"/>
            <a:ext cx="18615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100" b="1" i="1" u="none" strike="noStrike" cap="none">
                <a:solidFill>
                  <a:srgbClr val="00AFAA"/>
                </a:solidFill>
                <a:latin typeface="Trebuchet MS"/>
                <a:ea typeface="Trebuchet MS"/>
                <a:cs typeface="Trebuchet MS"/>
                <a:sym typeface="Trebuchet MS"/>
              </a:rPr>
              <a:t>Ejemplo 5.</a:t>
            </a:r>
            <a:r>
              <a:rPr lang="en-US" sz="2100" b="1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 sz="2100" b="1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1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100" b="1" i="1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Diagrama de flujo</a:t>
            </a:r>
            <a:endParaRPr sz="2100" b="1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29" name="Google Shape;729;g1dd077c2a96_0_70"/>
          <p:cNvSpPr/>
          <p:nvPr/>
        </p:nvSpPr>
        <p:spPr>
          <a:xfrm>
            <a:off x="8009098" y="0"/>
            <a:ext cx="4177294" cy="510604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0" name="Google Shape;730;g1dd077c2a96_0_70"/>
          <p:cNvSpPr txBox="1"/>
          <p:nvPr/>
        </p:nvSpPr>
        <p:spPr>
          <a:xfrm>
            <a:off x="7994075" y="0"/>
            <a:ext cx="41829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Ejemplos</a:t>
            </a:r>
            <a:endParaRPr sz="2000" b="0" i="0" u="none" strike="noStrike" cap="none">
              <a:solidFill>
                <a:srgbClr val="00387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31" name="Google Shape;731;g1dd077c2a96_0_70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b61bff978c_0_100"/>
          <p:cNvSpPr/>
          <p:nvPr/>
        </p:nvSpPr>
        <p:spPr>
          <a:xfrm>
            <a:off x="0" y="1725611"/>
            <a:ext cx="243204" cy="5132705"/>
          </a:xfrm>
          <a:custGeom>
            <a:avLst/>
            <a:gdLst/>
            <a:ahLst/>
            <a:cxnLst/>
            <a:rect l="l" t="t" r="r" b="b"/>
            <a:pathLst>
              <a:path w="243204" h="5132705" extrusionOk="0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7" name="Google Shape;277;g1b61bff978c_0_100"/>
          <p:cNvPicPr preferRelativeResize="0"/>
          <p:nvPr/>
        </p:nvPicPr>
        <p:blipFill rotWithShape="1">
          <a:blip r:embed="rId3">
            <a:alphaModFix/>
          </a:blip>
          <a:srcRect t="17296" b="17581"/>
          <a:stretch/>
        </p:blipFill>
        <p:spPr>
          <a:xfrm>
            <a:off x="0" y="0"/>
            <a:ext cx="2825825" cy="1051600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g1b61bff978c_0_100"/>
          <p:cNvSpPr/>
          <p:nvPr/>
        </p:nvSpPr>
        <p:spPr>
          <a:xfrm>
            <a:off x="0" y="1127800"/>
            <a:ext cx="3519000" cy="705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g1b61bff978c_0_100"/>
          <p:cNvSpPr txBox="1"/>
          <p:nvPr/>
        </p:nvSpPr>
        <p:spPr>
          <a:xfrm>
            <a:off x="2912200" y="173475"/>
            <a:ext cx="2212800" cy="677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lang="en-US" sz="1600" b="0" i="0" u="none" strike="noStrike" cap="non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sz="1600" b="0" i="0" u="none" strike="noStrike" cap="non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280" name="Google Shape;280;g1b61bff978c_0_100"/>
          <p:cNvSpPr/>
          <p:nvPr/>
        </p:nvSpPr>
        <p:spPr>
          <a:xfrm>
            <a:off x="2807500" y="273850"/>
            <a:ext cx="28500" cy="452400"/>
          </a:xfrm>
          <a:prstGeom prst="rect">
            <a:avLst/>
          </a:prstGeom>
          <a:solidFill>
            <a:srgbClr val="003870"/>
          </a:solidFill>
          <a:ln w="9525" cap="flat" cmpd="sng">
            <a:solidFill>
              <a:srgbClr val="00387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g1b61bff978c_0_100"/>
          <p:cNvSpPr/>
          <p:nvPr/>
        </p:nvSpPr>
        <p:spPr>
          <a:xfrm>
            <a:off x="9185075" y="6323026"/>
            <a:ext cx="3010662" cy="536885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g1b61bff978c_0_100"/>
          <p:cNvSpPr/>
          <p:nvPr/>
        </p:nvSpPr>
        <p:spPr>
          <a:xfrm>
            <a:off x="9287540" y="6444999"/>
            <a:ext cx="292455" cy="292933"/>
          </a:xfrm>
          <a:custGeom>
            <a:avLst/>
            <a:gdLst/>
            <a:ahLst/>
            <a:cxnLst/>
            <a:rect l="l" t="t" r="r" b="b"/>
            <a:pathLst>
              <a:path w="386079" h="384175" extrusionOk="0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g1b61bff978c_0_100"/>
          <p:cNvSpPr txBox="1"/>
          <p:nvPr/>
        </p:nvSpPr>
        <p:spPr>
          <a:xfrm>
            <a:off x="789700" y="1612888"/>
            <a:ext cx="107925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100" b="1" i="1" u="none" strike="noStrike" cap="none">
                <a:solidFill>
                  <a:srgbClr val="00AFAA"/>
                </a:solidFill>
                <a:latin typeface="Calibri"/>
                <a:ea typeface="Calibri"/>
                <a:cs typeface="Calibri"/>
                <a:sym typeface="Calibri"/>
              </a:rPr>
              <a:t>Ejemplo 1.</a:t>
            </a:r>
            <a:r>
              <a:rPr lang="en-US" sz="21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Calcular el precio final de un producto aplicando un descuento y el IVA del 19%.</a:t>
            </a:r>
            <a:endParaRPr sz="21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g1b61bff978c_0_100"/>
          <p:cNvSpPr txBox="1"/>
          <p:nvPr/>
        </p:nvSpPr>
        <p:spPr>
          <a:xfrm>
            <a:off x="706550" y="2948913"/>
            <a:ext cx="6913500" cy="23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Inicio</a:t>
            </a:r>
            <a:endParaRPr sz="2000" b="1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20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Entrada</a:t>
            </a:r>
            <a:r>
              <a:rPr lang="en-US"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valor del producto</a:t>
            </a:r>
            <a:endParaRPr sz="2000" b="0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20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Entrada</a:t>
            </a:r>
            <a:r>
              <a:rPr lang="en-US"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descuento</a:t>
            </a:r>
            <a:endParaRPr sz="2000" b="0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20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Operación</a:t>
            </a:r>
            <a:r>
              <a:rPr lang="en-US"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calcular producto con descuento</a:t>
            </a:r>
            <a:endParaRPr sz="2000" b="0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20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Operación</a:t>
            </a:r>
            <a:r>
              <a:rPr lang="en-US"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calcular producto con IVA</a:t>
            </a:r>
            <a:endParaRPr sz="2000" b="0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20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Salida</a:t>
            </a:r>
            <a:r>
              <a:rPr lang="en-US"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precio final</a:t>
            </a:r>
            <a:endParaRPr sz="2000" b="0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Fin</a:t>
            </a:r>
            <a:endParaRPr sz="2000" b="1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85" name="Google Shape;285;g1b61bff978c_0_10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62125" y="3939713"/>
            <a:ext cx="2912190" cy="677100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g1b61bff978c_0_100"/>
          <p:cNvSpPr txBox="1"/>
          <p:nvPr/>
        </p:nvSpPr>
        <p:spPr>
          <a:xfrm>
            <a:off x="8383375" y="2470863"/>
            <a:ext cx="3269700" cy="12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1" i="1" u="none" strike="noStrike" cap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PD = Producto con Descuento</a:t>
            </a:r>
            <a:endParaRPr sz="1700" b="1" i="1" u="none" strike="noStrike" cap="non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0" i="1" u="none" strike="noStrike" cap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VP = Valor del Producto</a:t>
            </a:r>
            <a:endParaRPr sz="1700" b="0" i="1" u="none" strike="noStrike" cap="non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0" i="1" u="none" strike="noStrike" cap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D = Descuento</a:t>
            </a:r>
            <a:endParaRPr sz="1700" b="0" i="1" u="none" strike="noStrike" cap="non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1" i="1" u="none" strike="noStrike" cap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PIm = Producto con IVA</a:t>
            </a:r>
            <a:endParaRPr sz="1700" b="1" i="1" u="none" strike="noStrike" cap="non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87" name="Google Shape;287;g1b61bff978c_0_100"/>
          <p:cNvSpPr/>
          <p:nvPr/>
        </p:nvSpPr>
        <p:spPr>
          <a:xfrm>
            <a:off x="7946300" y="2535375"/>
            <a:ext cx="28500" cy="36438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8" name="Google Shape;288;g1b61bff978c_0_10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562125" y="5011150"/>
            <a:ext cx="3155392" cy="677100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g1b61bff978c_0_100"/>
          <p:cNvSpPr/>
          <p:nvPr/>
        </p:nvSpPr>
        <p:spPr>
          <a:xfrm>
            <a:off x="8009098" y="0"/>
            <a:ext cx="4177294" cy="510604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g1b61bff978c_0_100"/>
          <p:cNvSpPr txBox="1"/>
          <p:nvPr/>
        </p:nvSpPr>
        <p:spPr>
          <a:xfrm>
            <a:off x="7994075" y="0"/>
            <a:ext cx="41829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Ejemplos</a:t>
            </a:r>
            <a:endParaRPr sz="2000" b="0" i="0" u="none" strike="noStrike" cap="none">
              <a:solidFill>
                <a:srgbClr val="00387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dcbf47af9e_0_42"/>
          <p:cNvSpPr/>
          <p:nvPr/>
        </p:nvSpPr>
        <p:spPr>
          <a:xfrm>
            <a:off x="645625" y="1601975"/>
            <a:ext cx="3681504" cy="2477952"/>
          </a:xfrm>
          <a:prstGeom prst="cloud">
            <a:avLst/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0" i="0" u="none" strike="noStrike" cap="none">
                <a:solidFill>
                  <a:srgbClr val="00AFAA"/>
                </a:solidFill>
                <a:latin typeface="Trebuchet MS"/>
                <a:ea typeface="Trebuchet MS"/>
                <a:cs typeface="Trebuchet MS"/>
                <a:sym typeface="Trebuchet MS"/>
              </a:rPr>
              <a:t>Este sería el diagrama de flujo, es importante tener en cuenta las formas de cada sección</a:t>
            </a:r>
            <a:endParaRPr sz="1700" b="0" i="0" u="none" strike="noStrike" cap="none">
              <a:solidFill>
                <a:srgbClr val="00AFAA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96" name="Google Shape;296;g1dcbf47af9e_0_42"/>
          <p:cNvSpPr/>
          <p:nvPr/>
        </p:nvSpPr>
        <p:spPr>
          <a:xfrm>
            <a:off x="0" y="1725611"/>
            <a:ext cx="243204" cy="5132705"/>
          </a:xfrm>
          <a:custGeom>
            <a:avLst/>
            <a:gdLst/>
            <a:ahLst/>
            <a:cxnLst/>
            <a:rect l="l" t="t" r="r" b="b"/>
            <a:pathLst>
              <a:path w="243204" h="5132705" extrusionOk="0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7" name="Google Shape;297;g1dcbf47af9e_0_42"/>
          <p:cNvPicPr preferRelativeResize="0"/>
          <p:nvPr/>
        </p:nvPicPr>
        <p:blipFill rotWithShape="1">
          <a:blip r:embed="rId3">
            <a:alphaModFix/>
          </a:blip>
          <a:srcRect t="17296" b="17581"/>
          <a:stretch/>
        </p:blipFill>
        <p:spPr>
          <a:xfrm>
            <a:off x="0" y="0"/>
            <a:ext cx="2825825" cy="1051600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g1dcbf47af9e_0_42"/>
          <p:cNvSpPr/>
          <p:nvPr/>
        </p:nvSpPr>
        <p:spPr>
          <a:xfrm>
            <a:off x="0" y="1127800"/>
            <a:ext cx="3519000" cy="705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g1dcbf47af9e_0_42"/>
          <p:cNvSpPr txBox="1"/>
          <p:nvPr/>
        </p:nvSpPr>
        <p:spPr>
          <a:xfrm>
            <a:off x="2912200" y="173475"/>
            <a:ext cx="2212800" cy="677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lang="en-US" sz="1600" b="0" i="0" u="none" strike="noStrike" cap="non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sz="1600" b="0" i="0" u="none" strike="noStrike" cap="non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300" name="Google Shape;300;g1dcbf47af9e_0_42"/>
          <p:cNvSpPr/>
          <p:nvPr/>
        </p:nvSpPr>
        <p:spPr>
          <a:xfrm>
            <a:off x="2807500" y="273850"/>
            <a:ext cx="28500" cy="452400"/>
          </a:xfrm>
          <a:prstGeom prst="rect">
            <a:avLst/>
          </a:prstGeom>
          <a:solidFill>
            <a:srgbClr val="003870"/>
          </a:solidFill>
          <a:ln w="9525" cap="flat" cmpd="sng">
            <a:solidFill>
              <a:srgbClr val="00387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g1dcbf47af9e_0_42"/>
          <p:cNvSpPr/>
          <p:nvPr/>
        </p:nvSpPr>
        <p:spPr>
          <a:xfrm>
            <a:off x="9185075" y="6323026"/>
            <a:ext cx="3010662" cy="536885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g1dcbf47af9e_0_42"/>
          <p:cNvSpPr/>
          <p:nvPr/>
        </p:nvSpPr>
        <p:spPr>
          <a:xfrm>
            <a:off x="9287540" y="6444999"/>
            <a:ext cx="292455" cy="292933"/>
          </a:xfrm>
          <a:custGeom>
            <a:avLst/>
            <a:gdLst/>
            <a:ahLst/>
            <a:cxnLst/>
            <a:rect l="l" t="t" r="r" b="b"/>
            <a:pathLst>
              <a:path w="386079" h="384175" extrusionOk="0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3" name="Google Shape;303;g1dcbf47af9e_0_4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6850" y="88225"/>
            <a:ext cx="3179088" cy="6681556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g1dcbf47af9e_0_42"/>
          <p:cNvSpPr/>
          <p:nvPr/>
        </p:nvSpPr>
        <p:spPr>
          <a:xfrm>
            <a:off x="8009098" y="0"/>
            <a:ext cx="4177294" cy="510604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g1dcbf47af9e_0_42"/>
          <p:cNvSpPr txBox="1"/>
          <p:nvPr/>
        </p:nvSpPr>
        <p:spPr>
          <a:xfrm>
            <a:off x="7994075" y="0"/>
            <a:ext cx="41829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Ejemplos</a:t>
            </a:r>
            <a:endParaRPr sz="2000" b="0" i="0" u="none" strike="noStrike" cap="none">
              <a:solidFill>
                <a:srgbClr val="00387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306" name="Google Shape;306;g1dcbf47af9e_0_4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316425" y="3648325"/>
            <a:ext cx="3010650" cy="301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1dcbf47af9e_0_94"/>
          <p:cNvSpPr/>
          <p:nvPr/>
        </p:nvSpPr>
        <p:spPr>
          <a:xfrm>
            <a:off x="0" y="1725611"/>
            <a:ext cx="243204" cy="5132705"/>
          </a:xfrm>
          <a:custGeom>
            <a:avLst/>
            <a:gdLst/>
            <a:ahLst/>
            <a:cxnLst/>
            <a:rect l="l" t="t" r="r" b="b"/>
            <a:pathLst>
              <a:path w="243204" h="5132705" extrusionOk="0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7" name="Google Shape;347;g1dcbf47af9e_0_94"/>
          <p:cNvPicPr preferRelativeResize="0"/>
          <p:nvPr/>
        </p:nvPicPr>
        <p:blipFill rotWithShape="1">
          <a:blip r:embed="rId3">
            <a:alphaModFix/>
          </a:blip>
          <a:srcRect t="17296" b="17581"/>
          <a:stretch/>
        </p:blipFill>
        <p:spPr>
          <a:xfrm>
            <a:off x="0" y="0"/>
            <a:ext cx="2825825" cy="1051600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g1dcbf47af9e_0_94"/>
          <p:cNvSpPr/>
          <p:nvPr/>
        </p:nvSpPr>
        <p:spPr>
          <a:xfrm>
            <a:off x="0" y="1127800"/>
            <a:ext cx="3519000" cy="705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g1dcbf47af9e_0_94"/>
          <p:cNvSpPr txBox="1"/>
          <p:nvPr/>
        </p:nvSpPr>
        <p:spPr>
          <a:xfrm>
            <a:off x="2912200" y="173475"/>
            <a:ext cx="2212800" cy="677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lang="en-US" sz="1600" b="0" i="0" u="none" strike="noStrike" cap="non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sz="1600" b="0" i="0" u="none" strike="noStrike" cap="non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350" name="Google Shape;350;g1dcbf47af9e_0_94"/>
          <p:cNvSpPr/>
          <p:nvPr/>
        </p:nvSpPr>
        <p:spPr>
          <a:xfrm>
            <a:off x="2807500" y="273850"/>
            <a:ext cx="28500" cy="452400"/>
          </a:xfrm>
          <a:prstGeom prst="rect">
            <a:avLst/>
          </a:prstGeom>
          <a:solidFill>
            <a:srgbClr val="003870"/>
          </a:solidFill>
          <a:ln w="9525" cap="flat" cmpd="sng">
            <a:solidFill>
              <a:srgbClr val="00387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g1dcbf47af9e_0_94"/>
          <p:cNvSpPr/>
          <p:nvPr/>
        </p:nvSpPr>
        <p:spPr>
          <a:xfrm>
            <a:off x="9185075" y="6323026"/>
            <a:ext cx="3010662" cy="536885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Google Shape;352;g1dcbf47af9e_0_94"/>
          <p:cNvSpPr/>
          <p:nvPr/>
        </p:nvSpPr>
        <p:spPr>
          <a:xfrm>
            <a:off x="9287540" y="6444999"/>
            <a:ext cx="292455" cy="292933"/>
          </a:xfrm>
          <a:custGeom>
            <a:avLst/>
            <a:gdLst/>
            <a:ahLst/>
            <a:cxnLst/>
            <a:rect l="l" t="t" r="r" b="b"/>
            <a:pathLst>
              <a:path w="386079" h="384175" extrusionOk="0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" name="Google Shape;353;g1dcbf47af9e_0_94"/>
          <p:cNvSpPr/>
          <p:nvPr/>
        </p:nvSpPr>
        <p:spPr>
          <a:xfrm>
            <a:off x="8009098" y="0"/>
            <a:ext cx="4177294" cy="510604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" name="Google Shape;354;g1dcbf47af9e_0_94"/>
          <p:cNvSpPr txBox="1"/>
          <p:nvPr/>
        </p:nvSpPr>
        <p:spPr>
          <a:xfrm>
            <a:off x="7994075" y="0"/>
            <a:ext cx="41829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Ejemplos</a:t>
            </a:r>
            <a:endParaRPr sz="2000" b="0" i="0" u="none" strike="noStrike" cap="none">
              <a:solidFill>
                <a:srgbClr val="00387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55" name="Google Shape;355;g1dcbf47af9e_0_94"/>
          <p:cNvSpPr txBox="1"/>
          <p:nvPr/>
        </p:nvSpPr>
        <p:spPr>
          <a:xfrm>
            <a:off x="789700" y="1612888"/>
            <a:ext cx="107925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100" b="1" i="1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Prueba de Escritorio. </a:t>
            </a:r>
            <a:r>
              <a:rPr lang="en-US" sz="2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Cambiando solo el valor del producto (VP) verifique el precio final.</a:t>
            </a:r>
            <a:endParaRPr sz="21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56" name="Google Shape;356;g1dcbf47af9e_0_94"/>
          <p:cNvGraphicFramePr/>
          <p:nvPr/>
        </p:nvGraphicFramePr>
        <p:xfrm>
          <a:off x="3193463" y="2786125"/>
          <a:ext cx="5805100" cy="2026800"/>
        </p:xfrm>
        <a:graphic>
          <a:graphicData uri="http://schemas.openxmlformats.org/drawingml/2006/table">
            <a:tbl>
              <a:tblPr>
                <a:noFill/>
                <a:tableStyleId>{F82540F8-6951-41FF-8858-5C3CCB67BF98}</a:tableStyleId>
              </a:tblPr>
              <a:tblGrid>
                <a:gridCol w="1451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1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51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51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Paso</a:t>
                      </a:r>
                      <a:endParaRPr sz="17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Valor del Producto</a:t>
                      </a:r>
                      <a:endParaRPr sz="17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Descuento</a:t>
                      </a:r>
                      <a:endParaRPr sz="17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IVA</a:t>
                      </a:r>
                      <a:endParaRPr sz="17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sz="17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10000</a:t>
                      </a:r>
                      <a:endParaRPr sz="17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30</a:t>
                      </a:r>
                      <a:endParaRPr sz="17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19</a:t>
                      </a:r>
                      <a:endParaRPr sz="17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 sz="17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7000</a:t>
                      </a:r>
                      <a:endParaRPr sz="17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30</a:t>
                      </a:r>
                      <a:endParaRPr sz="17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19</a:t>
                      </a:r>
                      <a:endParaRPr sz="17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 sz="17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8330</a:t>
                      </a:r>
                      <a:endParaRPr sz="17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30</a:t>
                      </a:r>
                      <a:endParaRPr sz="17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19</a:t>
                      </a:r>
                      <a:endParaRPr sz="17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57" name="Google Shape;357;g1dcbf47af9e_0_94"/>
          <p:cNvSpPr/>
          <p:nvPr/>
        </p:nvSpPr>
        <p:spPr>
          <a:xfrm rot="-5400000">
            <a:off x="5002500" y="5250450"/>
            <a:ext cx="734400" cy="194100"/>
          </a:xfrm>
          <a:prstGeom prst="rightArrow">
            <a:avLst>
              <a:gd name="adj1" fmla="val 50000"/>
              <a:gd name="adj2" fmla="val 82354"/>
            </a:avLst>
          </a:prstGeom>
          <a:solidFill>
            <a:srgbClr val="00AFAA"/>
          </a:solidFill>
          <a:ln w="9525" cap="flat" cmpd="sng">
            <a:solidFill>
              <a:srgbClr val="64CBC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g1dcbf47af9e_0_94"/>
          <p:cNvSpPr/>
          <p:nvPr/>
        </p:nvSpPr>
        <p:spPr>
          <a:xfrm>
            <a:off x="4686300" y="4448500"/>
            <a:ext cx="1366800" cy="3144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64CBC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g1dcbf47af9e_0_94"/>
          <p:cNvSpPr txBox="1"/>
          <p:nvPr/>
        </p:nvSpPr>
        <p:spPr>
          <a:xfrm>
            <a:off x="4607700" y="5805875"/>
            <a:ext cx="15240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US" sz="1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Precio final</a:t>
            </a:r>
            <a:endParaRPr sz="19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0" name="Google Shape;360;g1dcbf47af9e_0_94"/>
          <p:cNvSpPr txBox="1"/>
          <p:nvPr/>
        </p:nvSpPr>
        <p:spPr>
          <a:xfrm>
            <a:off x="9456775" y="4333500"/>
            <a:ext cx="22779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US" sz="1900" b="0" i="0" u="none" strike="noStrike" cap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7000 * 0.19 = 1330 </a:t>
            </a:r>
            <a:endParaRPr sz="1900" b="0" i="0" u="none" strike="noStrike" cap="non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61" name="Google Shape;361;g1dcbf47af9e_0_94"/>
          <p:cNvSpPr txBox="1"/>
          <p:nvPr/>
        </p:nvSpPr>
        <p:spPr>
          <a:xfrm>
            <a:off x="977744" y="4333500"/>
            <a:ext cx="960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US" sz="1900" b="0" i="0" u="none" strike="noStrike" cap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IVA</a:t>
            </a:r>
            <a:endParaRPr sz="1900" b="0" i="0" u="none" strike="noStrike" cap="non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62" name="Google Shape;362;g1dcbf47af9e_0_94"/>
          <p:cNvSpPr/>
          <p:nvPr/>
        </p:nvSpPr>
        <p:spPr>
          <a:xfrm>
            <a:off x="2168688" y="4529500"/>
            <a:ext cx="537900" cy="152400"/>
          </a:xfrm>
          <a:prstGeom prst="rightArrow">
            <a:avLst>
              <a:gd name="adj1" fmla="val 50000"/>
              <a:gd name="adj2" fmla="val 94423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1b61bff978c_0_53"/>
          <p:cNvSpPr/>
          <p:nvPr/>
        </p:nvSpPr>
        <p:spPr>
          <a:xfrm>
            <a:off x="0" y="1725611"/>
            <a:ext cx="243204" cy="5132705"/>
          </a:xfrm>
          <a:custGeom>
            <a:avLst/>
            <a:gdLst/>
            <a:ahLst/>
            <a:cxnLst/>
            <a:rect l="l" t="t" r="r" b="b"/>
            <a:pathLst>
              <a:path w="243204" h="5132705" extrusionOk="0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83" name="Google Shape;383;g1b61bff978c_0_53"/>
          <p:cNvPicPr preferRelativeResize="0"/>
          <p:nvPr/>
        </p:nvPicPr>
        <p:blipFill rotWithShape="1">
          <a:blip r:embed="rId3">
            <a:alphaModFix/>
          </a:blip>
          <a:srcRect t="17296" b="17581"/>
          <a:stretch/>
        </p:blipFill>
        <p:spPr>
          <a:xfrm>
            <a:off x="0" y="0"/>
            <a:ext cx="2825825" cy="1051600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Google Shape;384;g1b61bff978c_0_53"/>
          <p:cNvSpPr/>
          <p:nvPr/>
        </p:nvSpPr>
        <p:spPr>
          <a:xfrm>
            <a:off x="0" y="1127800"/>
            <a:ext cx="3519000" cy="705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g1b61bff978c_0_53"/>
          <p:cNvSpPr txBox="1"/>
          <p:nvPr/>
        </p:nvSpPr>
        <p:spPr>
          <a:xfrm>
            <a:off x="2912200" y="173475"/>
            <a:ext cx="2212800" cy="677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lang="en-US" sz="1600" b="0" i="0" u="none" strike="noStrike" cap="non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sz="1600" b="0" i="0" u="none" strike="noStrike" cap="non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386" name="Google Shape;386;g1b61bff978c_0_53"/>
          <p:cNvSpPr/>
          <p:nvPr/>
        </p:nvSpPr>
        <p:spPr>
          <a:xfrm>
            <a:off x="2807500" y="273850"/>
            <a:ext cx="28500" cy="452400"/>
          </a:xfrm>
          <a:prstGeom prst="rect">
            <a:avLst/>
          </a:prstGeom>
          <a:solidFill>
            <a:srgbClr val="003870"/>
          </a:solidFill>
          <a:ln w="9525" cap="flat" cmpd="sng">
            <a:solidFill>
              <a:srgbClr val="00387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g1b61bff978c_0_53"/>
          <p:cNvSpPr/>
          <p:nvPr/>
        </p:nvSpPr>
        <p:spPr>
          <a:xfrm>
            <a:off x="9185075" y="6323026"/>
            <a:ext cx="3010662" cy="536885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8" name="Google Shape;388;g1b61bff978c_0_53"/>
          <p:cNvSpPr/>
          <p:nvPr/>
        </p:nvSpPr>
        <p:spPr>
          <a:xfrm>
            <a:off x="9287540" y="6444999"/>
            <a:ext cx="292455" cy="292933"/>
          </a:xfrm>
          <a:custGeom>
            <a:avLst/>
            <a:gdLst/>
            <a:ahLst/>
            <a:cxnLst/>
            <a:rect l="l" t="t" r="r" b="b"/>
            <a:pathLst>
              <a:path w="386079" h="384175" extrusionOk="0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9" name="Google Shape;389;g1b61bff978c_0_53"/>
          <p:cNvSpPr txBox="1"/>
          <p:nvPr/>
        </p:nvSpPr>
        <p:spPr>
          <a:xfrm>
            <a:off x="789700" y="1612888"/>
            <a:ext cx="107925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100" b="1" i="1" u="none" strike="noStrike" cap="none">
                <a:solidFill>
                  <a:srgbClr val="00AFAA"/>
                </a:solidFill>
                <a:latin typeface="Calibri"/>
                <a:ea typeface="Calibri"/>
                <a:cs typeface="Calibri"/>
                <a:sym typeface="Calibri"/>
              </a:rPr>
              <a:t>Ejemplo 2.</a:t>
            </a:r>
            <a:r>
              <a:rPr lang="en-US" sz="21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Evaluar la siguiente expresión.</a:t>
            </a:r>
            <a:endParaRPr sz="21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0" name="Google Shape;390;g1b61bff978c_0_53"/>
          <p:cNvSpPr txBox="1"/>
          <p:nvPr/>
        </p:nvSpPr>
        <p:spPr>
          <a:xfrm>
            <a:off x="2493800" y="2467200"/>
            <a:ext cx="6913500" cy="35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(true </a:t>
            </a:r>
            <a:r>
              <a:rPr lang="en-US" sz="24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||</a:t>
            </a:r>
            <a:r>
              <a:rPr lang="en-US" sz="24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false) </a:t>
            </a:r>
            <a:r>
              <a:rPr lang="en-US" sz="22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&amp;&amp;</a:t>
            </a:r>
            <a:r>
              <a:rPr lang="en-US" sz="24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!</a:t>
            </a:r>
            <a:r>
              <a:rPr lang="en-US" sz="24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(5 </a:t>
            </a:r>
            <a:r>
              <a:rPr lang="en-US" sz="24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US" sz="24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2 </a:t>
            </a:r>
            <a:r>
              <a:rPr lang="en-US" sz="24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24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2)</a:t>
            </a:r>
            <a:endParaRPr sz="2400" b="0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37160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true </a:t>
            </a:r>
            <a:r>
              <a:rPr lang="en-US" sz="22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&amp;&amp;</a:t>
            </a:r>
            <a:r>
              <a:rPr lang="en-US" sz="24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!</a:t>
            </a:r>
            <a:r>
              <a:rPr lang="en-US" sz="24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(5 </a:t>
            </a:r>
            <a:r>
              <a:rPr lang="en-US" sz="24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US" sz="24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4)</a:t>
            </a:r>
            <a:endParaRPr sz="2400" b="0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37160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37160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true </a:t>
            </a:r>
            <a:r>
              <a:rPr lang="en-US" sz="22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&amp;&amp;</a:t>
            </a:r>
            <a:r>
              <a:rPr lang="en-US" sz="24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!</a:t>
            </a:r>
            <a:r>
              <a:rPr lang="en-US" sz="24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(true)</a:t>
            </a:r>
            <a:endParaRPr sz="2400" b="0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37160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37160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true </a:t>
            </a:r>
            <a:r>
              <a:rPr lang="en-US" sz="22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&amp;&amp;</a:t>
            </a:r>
            <a:r>
              <a:rPr lang="en-US" sz="24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false</a:t>
            </a:r>
            <a:endParaRPr sz="2400" b="0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37160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37160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➔ false</a:t>
            </a:r>
            <a:endParaRPr sz="2400" b="0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91" name="Google Shape;391;g1b61bff978c_0_53"/>
          <p:cNvSpPr/>
          <p:nvPr/>
        </p:nvSpPr>
        <p:spPr>
          <a:xfrm>
            <a:off x="8009098" y="0"/>
            <a:ext cx="4177294" cy="510604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2" name="Google Shape;392;g1b61bff978c_0_53"/>
          <p:cNvSpPr txBox="1"/>
          <p:nvPr/>
        </p:nvSpPr>
        <p:spPr>
          <a:xfrm>
            <a:off x="7994075" y="0"/>
            <a:ext cx="41829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Ejemplos</a:t>
            </a:r>
            <a:endParaRPr sz="2000" b="0" i="0" u="none" strike="noStrike" cap="none">
              <a:solidFill>
                <a:srgbClr val="00387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1dcbf47af9e_0_134"/>
          <p:cNvSpPr/>
          <p:nvPr/>
        </p:nvSpPr>
        <p:spPr>
          <a:xfrm>
            <a:off x="0" y="1725611"/>
            <a:ext cx="243204" cy="5132705"/>
          </a:xfrm>
          <a:custGeom>
            <a:avLst/>
            <a:gdLst/>
            <a:ahLst/>
            <a:cxnLst/>
            <a:rect l="l" t="t" r="r" b="b"/>
            <a:pathLst>
              <a:path w="243204" h="5132705" extrusionOk="0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98" name="Google Shape;398;g1dcbf47af9e_0_134"/>
          <p:cNvPicPr preferRelativeResize="0"/>
          <p:nvPr/>
        </p:nvPicPr>
        <p:blipFill rotWithShape="1">
          <a:blip r:embed="rId3">
            <a:alphaModFix/>
          </a:blip>
          <a:srcRect t="17296" b="17581"/>
          <a:stretch/>
        </p:blipFill>
        <p:spPr>
          <a:xfrm>
            <a:off x="0" y="0"/>
            <a:ext cx="2825825" cy="1051600"/>
          </a:xfrm>
          <a:prstGeom prst="rect">
            <a:avLst/>
          </a:prstGeom>
          <a:noFill/>
          <a:ln>
            <a:noFill/>
          </a:ln>
        </p:spPr>
      </p:pic>
      <p:sp>
        <p:nvSpPr>
          <p:cNvPr id="399" name="Google Shape;399;g1dcbf47af9e_0_134"/>
          <p:cNvSpPr/>
          <p:nvPr/>
        </p:nvSpPr>
        <p:spPr>
          <a:xfrm>
            <a:off x="0" y="1127800"/>
            <a:ext cx="3519000" cy="705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g1dcbf47af9e_0_134"/>
          <p:cNvSpPr txBox="1"/>
          <p:nvPr/>
        </p:nvSpPr>
        <p:spPr>
          <a:xfrm>
            <a:off x="2912200" y="173475"/>
            <a:ext cx="2212800" cy="677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lang="en-US" sz="1600" b="0" i="0" u="none" strike="noStrike" cap="non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sz="1600" b="0" i="0" u="none" strike="noStrike" cap="non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401" name="Google Shape;401;g1dcbf47af9e_0_134"/>
          <p:cNvSpPr/>
          <p:nvPr/>
        </p:nvSpPr>
        <p:spPr>
          <a:xfrm>
            <a:off x="2807500" y="273850"/>
            <a:ext cx="28500" cy="452400"/>
          </a:xfrm>
          <a:prstGeom prst="rect">
            <a:avLst/>
          </a:prstGeom>
          <a:solidFill>
            <a:srgbClr val="003870"/>
          </a:solidFill>
          <a:ln w="9525" cap="flat" cmpd="sng">
            <a:solidFill>
              <a:srgbClr val="00387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g1dcbf47af9e_0_134"/>
          <p:cNvSpPr/>
          <p:nvPr/>
        </p:nvSpPr>
        <p:spPr>
          <a:xfrm>
            <a:off x="9185075" y="6323026"/>
            <a:ext cx="3010662" cy="536885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3" name="Google Shape;403;g1dcbf47af9e_0_134"/>
          <p:cNvSpPr/>
          <p:nvPr/>
        </p:nvSpPr>
        <p:spPr>
          <a:xfrm>
            <a:off x="9287540" y="6444999"/>
            <a:ext cx="292455" cy="292933"/>
          </a:xfrm>
          <a:custGeom>
            <a:avLst/>
            <a:gdLst/>
            <a:ahLst/>
            <a:cxnLst/>
            <a:rect l="l" t="t" r="r" b="b"/>
            <a:pathLst>
              <a:path w="386079" h="384175" extrusionOk="0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4" name="Google Shape;404;g1dcbf47af9e_0_134"/>
          <p:cNvSpPr txBox="1"/>
          <p:nvPr/>
        </p:nvSpPr>
        <p:spPr>
          <a:xfrm>
            <a:off x="789700" y="1612888"/>
            <a:ext cx="107925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100" b="1" i="1" u="none" strike="noStrike" cap="none">
                <a:solidFill>
                  <a:srgbClr val="00AFAA"/>
                </a:solidFill>
                <a:latin typeface="Calibri"/>
                <a:ea typeface="Calibri"/>
                <a:cs typeface="Calibri"/>
                <a:sym typeface="Calibri"/>
              </a:rPr>
              <a:t>Ejemplo 3.</a:t>
            </a:r>
            <a:r>
              <a:rPr lang="en-US" sz="21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Evaluar las siguientes expresiones y realizar prueba de escritorio.</a:t>
            </a:r>
            <a:endParaRPr sz="21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5" name="Google Shape;405;g1dcbf47af9e_0_134"/>
          <p:cNvSpPr txBox="1"/>
          <p:nvPr/>
        </p:nvSpPr>
        <p:spPr>
          <a:xfrm>
            <a:off x="1496450" y="3520450"/>
            <a:ext cx="28257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1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en-US" sz="21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US" sz="21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21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-US" sz="21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21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endParaRPr sz="2100" b="1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1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boolean </a:t>
            </a:r>
            <a:r>
              <a:rPr lang="en-US" sz="21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en-US" sz="21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21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1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lang="en-US" sz="21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21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1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</a:t>
            </a:r>
            <a:endParaRPr sz="2100" b="1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06" name="Google Shape;406;g1dcbf47af9e_0_134"/>
          <p:cNvSpPr/>
          <p:nvPr/>
        </p:nvSpPr>
        <p:spPr>
          <a:xfrm>
            <a:off x="8009098" y="0"/>
            <a:ext cx="4177294" cy="510604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7" name="Google Shape;407;g1dcbf47af9e_0_134"/>
          <p:cNvSpPr txBox="1"/>
          <p:nvPr/>
        </p:nvSpPr>
        <p:spPr>
          <a:xfrm>
            <a:off x="7994075" y="0"/>
            <a:ext cx="41829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Ejemplos</a:t>
            </a:r>
            <a:endParaRPr sz="2000" b="0" i="0" u="none" strike="noStrike" cap="none">
              <a:solidFill>
                <a:srgbClr val="00387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08" name="Google Shape;408;g1dcbf47af9e_0_134"/>
          <p:cNvSpPr txBox="1"/>
          <p:nvPr/>
        </p:nvSpPr>
        <p:spPr>
          <a:xfrm>
            <a:off x="4710075" y="2713125"/>
            <a:ext cx="5694600" cy="28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 = 4 </a:t>
            </a:r>
            <a:r>
              <a:rPr lang="en-US" sz="25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25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(4 </a:t>
            </a:r>
            <a:r>
              <a:rPr lang="en-US" sz="25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-US" sz="25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3) </a:t>
            </a:r>
            <a:r>
              <a:rPr lang="en-US" sz="25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25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4 </a:t>
            </a:r>
            <a:r>
              <a:rPr lang="en-US" sz="25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-US" sz="25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2 </a:t>
            </a:r>
            <a:r>
              <a:rPr lang="en-US" sz="25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25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2;</a:t>
            </a:r>
            <a:endParaRPr sz="2500" b="0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 = -2 </a:t>
            </a:r>
            <a:r>
              <a:rPr lang="en-US" sz="25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25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2 </a:t>
            </a:r>
            <a:r>
              <a:rPr lang="en-US" sz="25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-US" sz="25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2 </a:t>
            </a:r>
            <a:r>
              <a:rPr lang="en-US" sz="25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25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3 </a:t>
            </a:r>
            <a:r>
              <a:rPr lang="en-US" sz="25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25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A;</a:t>
            </a:r>
            <a:endParaRPr sz="2500" b="0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 = 5 </a:t>
            </a:r>
            <a:r>
              <a:rPr lang="en-US" sz="25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%</a:t>
            </a:r>
            <a:r>
              <a:rPr lang="en-US" sz="25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7 </a:t>
            </a:r>
            <a:r>
              <a:rPr lang="en-US" sz="25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25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4 </a:t>
            </a:r>
            <a:r>
              <a:rPr lang="en-US" sz="25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-US" sz="25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2 </a:t>
            </a:r>
            <a:r>
              <a:rPr lang="en-US" sz="25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–</a:t>
            </a:r>
            <a:r>
              <a:rPr lang="en-US" sz="25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11 </a:t>
            </a:r>
            <a:r>
              <a:rPr lang="en-US" sz="25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%</a:t>
            </a:r>
            <a:r>
              <a:rPr lang="en-US" sz="25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7;</a:t>
            </a:r>
            <a:endParaRPr sz="2500" b="0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 = B </a:t>
            </a:r>
            <a:r>
              <a:rPr lang="en-US" sz="25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-US" sz="25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C;</a:t>
            </a:r>
            <a:endParaRPr sz="2500" b="0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 = (A </a:t>
            </a:r>
            <a:r>
              <a:rPr lang="en-US" sz="25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n-US" sz="25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B);</a:t>
            </a:r>
            <a:endParaRPr sz="2500" b="0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 = (A </a:t>
            </a:r>
            <a:r>
              <a:rPr lang="en-US" sz="25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-US" sz="25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3 </a:t>
            </a:r>
            <a:r>
              <a:rPr lang="en-US" sz="25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US" sz="25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C);</a:t>
            </a:r>
            <a:endParaRPr sz="2500" b="0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 = D </a:t>
            </a:r>
            <a:r>
              <a:rPr lang="en-US" sz="25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||</a:t>
            </a:r>
            <a:r>
              <a:rPr lang="en-US" sz="25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(E </a:t>
            </a:r>
            <a:r>
              <a:rPr lang="en-US" sz="23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&amp;&amp;</a:t>
            </a:r>
            <a:r>
              <a:rPr lang="en-US" sz="25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!</a:t>
            </a:r>
            <a:r>
              <a:rPr lang="en-US" sz="25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D);</a:t>
            </a:r>
            <a:endParaRPr sz="2500" b="0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1dcbf47af9e_0_152"/>
          <p:cNvSpPr/>
          <p:nvPr/>
        </p:nvSpPr>
        <p:spPr>
          <a:xfrm>
            <a:off x="0" y="1725611"/>
            <a:ext cx="243204" cy="5132705"/>
          </a:xfrm>
          <a:custGeom>
            <a:avLst/>
            <a:gdLst/>
            <a:ahLst/>
            <a:cxnLst/>
            <a:rect l="l" t="t" r="r" b="b"/>
            <a:pathLst>
              <a:path w="243204" h="5132705" extrusionOk="0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30" name="Google Shape;430;g1dcbf47af9e_0_152"/>
          <p:cNvPicPr preferRelativeResize="0"/>
          <p:nvPr/>
        </p:nvPicPr>
        <p:blipFill rotWithShape="1">
          <a:blip r:embed="rId3">
            <a:alphaModFix/>
          </a:blip>
          <a:srcRect t="17296" b="17581"/>
          <a:stretch/>
        </p:blipFill>
        <p:spPr>
          <a:xfrm>
            <a:off x="0" y="0"/>
            <a:ext cx="2825825" cy="1051600"/>
          </a:xfrm>
          <a:prstGeom prst="rect">
            <a:avLst/>
          </a:prstGeom>
          <a:noFill/>
          <a:ln>
            <a:noFill/>
          </a:ln>
        </p:spPr>
      </p:pic>
      <p:sp>
        <p:nvSpPr>
          <p:cNvPr id="431" name="Google Shape;431;g1dcbf47af9e_0_152"/>
          <p:cNvSpPr/>
          <p:nvPr/>
        </p:nvSpPr>
        <p:spPr>
          <a:xfrm>
            <a:off x="0" y="1127800"/>
            <a:ext cx="3519000" cy="705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g1dcbf47af9e_0_152"/>
          <p:cNvSpPr txBox="1"/>
          <p:nvPr/>
        </p:nvSpPr>
        <p:spPr>
          <a:xfrm>
            <a:off x="2912200" y="173475"/>
            <a:ext cx="2212800" cy="677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lang="en-US" sz="1600" b="0" i="0" u="none" strike="noStrike" cap="non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sz="1600" b="0" i="0" u="none" strike="noStrike" cap="non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433" name="Google Shape;433;g1dcbf47af9e_0_152"/>
          <p:cNvSpPr/>
          <p:nvPr/>
        </p:nvSpPr>
        <p:spPr>
          <a:xfrm>
            <a:off x="2807500" y="273850"/>
            <a:ext cx="28500" cy="452400"/>
          </a:xfrm>
          <a:prstGeom prst="rect">
            <a:avLst/>
          </a:prstGeom>
          <a:solidFill>
            <a:srgbClr val="003870"/>
          </a:solidFill>
          <a:ln w="9525" cap="flat" cmpd="sng">
            <a:solidFill>
              <a:srgbClr val="00387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Google Shape;434;g1dcbf47af9e_0_152"/>
          <p:cNvSpPr/>
          <p:nvPr/>
        </p:nvSpPr>
        <p:spPr>
          <a:xfrm>
            <a:off x="9185075" y="6323026"/>
            <a:ext cx="3010662" cy="536885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5" name="Google Shape;435;g1dcbf47af9e_0_152"/>
          <p:cNvSpPr/>
          <p:nvPr/>
        </p:nvSpPr>
        <p:spPr>
          <a:xfrm>
            <a:off x="9287540" y="6444999"/>
            <a:ext cx="292455" cy="292933"/>
          </a:xfrm>
          <a:custGeom>
            <a:avLst/>
            <a:gdLst/>
            <a:ahLst/>
            <a:cxnLst/>
            <a:rect l="l" t="t" r="r" b="b"/>
            <a:pathLst>
              <a:path w="386079" h="384175" extrusionOk="0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6" name="Google Shape;436;g1dcbf47af9e_0_152"/>
          <p:cNvSpPr/>
          <p:nvPr/>
        </p:nvSpPr>
        <p:spPr>
          <a:xfrm>
            <a:off x="8009098" y="0"/>
            <a:ext cx="4177294" cy="510604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7" name="Google Shape;437;g1dcbf47af9e_0_152"/>
          <p:cNvSpPr txBox="1"/>
          <p:nvPr/>
        </p:nvSpPr>
        <p:spPr>
          <a:xfrm>
            <a:off x="7994075" y="0"/>
            <a:ext cx="41829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Ejemplos</a:t>
            </a:r>
            <a:endParaRPr sz="2000" b="0" i="0" u="none" strike="noStrike" cap="none">
              <a:solidFill>
                <a:srgbClr val="00387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38" name="Google Shape;438;g1dcbf47af9e_0_152"/>
          <p:cNvSpPr txBox="1"/>
          <p:nvPr/>
        </p:nvSpPr>
        <p:spPr>
          <a:xfrm>
            <a:off x="789700" y="1612888"/>
            <a:ext cx="107925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100" b="1" i="1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Prueba de Escritorio. </a:t>
            </a:r>
            <a:endParaRPr sz="21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39" name="Google Shape;439;g1dcbf47af9e_0_152"/>
          <p:cNvGraphicFramePr/>
          <p:nvPr/>
        </p:nvGraphicFramePr>
        <p:xfrm>
          <a:off x="7395413" y="2910800"/>
          <a:ext cx="4274275" cy="2296975"/>
        </p:xfrm>
        <a:graphic>
          <a:graphicData uri="http://schemas.openxmlformats.org/drawingml/2006/table">
            <a:tbl>
              <a:tblPr>
                <a:noFill/>
                <a:tableStyleId>{F82540F8-6951-41FF-8858-5C3CCB67BF98}</a:tableStyleId>
              </a:tblPr>
              <a:tblGrid>
                <a:gridCol w="604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7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4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4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0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39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51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  <a:endParaRPr sz="1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</a:t>
                      </a:r>
                      <a:endParaRPr sz="1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</a:t>
                      </a:r>
                      <a:endParaRPr sz="1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</a:t>
                      </a:r>
                      <a:endParaRPr sz="1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</a:t>
                      </a:r>
                      <a:endParaRPr sz="1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</a:t>
                      </a:r>
                      <a:endParaRPr sz="1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15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E50B0B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16</a:t>
                      </a:r>
                      <a:endParaRPr sz="1800" b="1" u="none" strike="noStrike" cap="none">
                        <a:solidFill>
                          <a:srgbClr val="E50B0B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1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1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40" name="Google Shape;440;g1dcbf47af9e_0_152"/>
          <p:cNvSpPr txBox="1"/>
          <p:nvPr/>
        </p:nvSpPr>
        <p:spPr>
          <a:xfrm>
            <a:off x="911775" y="2852863"/>
            <a:ext cx="5694600" cy="28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 = 4 </a:t>
            </a:r>
            <a:r>
              <a:rPr lang="en-US" sz="25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25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(4 </a:t>
            </a:r>
            <a:r>
              <a:rPr lang="en-US" sz="25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-US" sz="25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3) </a:t>
            </a:r>
            <a:r>
              <a:rPr lang="en-US" sz="25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25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4 </a:t>
            </a:r>
            <a:r>
              <a:rPr lang="en-US" sz="25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-US" sz="25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2 </a:t>
            </a:r>
            <a:r>
              <a:rPr lang="en-US" sz="25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25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2;</a:t>
            </a:r>
            <a:endParaRPr sz="2500" b="0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0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 = 4 </a:t>
            </a:r>
            <a:r>
              <a:rPr lang="en-US" sz="25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25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1 </a:t>
            </a:r>
            <a:r>
              <a:rPr lang="en-US" sz="25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25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4 </a:t>
            </a:r>
            <a:r>
              <a:rPr lang="en-US" sz="25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-US" sz="25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2 </a:t>
            </a:r>
            <a:r>
              <a:rPr lang="en-US" sz="25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25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2;</a:t>
            </a:r>
            <a:endParaRPr sz="2500" b="0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0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 = 4 </a:t>
            </a:r>
            <a:r>
              <a:rPr lang="en-US" sz="25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25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1 </a:t>
            </a:r>
            <a:r>
              <a:rPr lang="en-US" sz="25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25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2 </a:t>
            </a:r>
            <a:r>
              <a:rPr lang="en-US" sz="25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25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2;</a:t>
            </a:r>
            <a:endParaRPr sz="2500" b="0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0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rgbClr val="E50B0B"/>
                </a:solidFill>
                <a:latin typeface="Courier New"/>
                <a:ea typeface="Courier New"/>
                <a:cs typeface="Courier New"/>
                <a:sym typeface="Courier New"/>
              </a:rPr>
              <a:t>A = 16;</a:t>
            </a:r>
            <a:endParaRPr sz="2500" b="1" i="0" u="none" strike="noStrike" cap="none">
              <a:solidFill>
                <a:srgbClr val="E50B0B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1dccd8045cf_0_31"/>
          <p:cNvSpPr/>
          <p:nvPr/>
        </p:nvSpPr>
        <p:spPr>
          <a:xfrm>
            <a:off x="0" y="1725611"/>
            <a:ext cx="243204" cy="5132705"/>
          </a:xfrm>
          <a:custGeom>
            <a:avLst/>
            <a:gdLst/>
            <a:ahLst/>
            <a:cxnLst/>
            <a:rect l="l" t="t" r="r" b="b"/>
            <a:pathLst>
              <a:path w="243204" h="5132705" extrusionOk="0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62" name="Google Shape;462;g1dccd8045cf_0_31"/>
          <p:cNvPicPr preferRelativeResize="0"/>
          <p:nvPr/>
        </p:nvPicPr>
        <p:blipFill rotWithShape="1">
          <a:blip r:embed="rId3">
            <a:alphaModFix/>
          </a:blip>
          <a:srcRect t="17296" b="17581"/>
          <a:stretch/>
        </p:blipFill>
        <p:spPr>
          <a:xfrm>
            <a:off x="0" y="0"/>
            <a:ext cx="2825825" cy="1051600"/>
          </a:xfrm>
          <a:prstGeom prst="rect">
            <a:avLst/>
          </a:prstGeom>
          <a:noFill/>
          <a:ln>
            <a:noFill/>
          </a:ln>
        </p:spPr>
      </p:pic>
      <p:sp>
        <p:nvSpPr>
          <p:cNvPr id="463" name="Google Shape;463;g1dccd8045cf_0_31"/>
          <p:cNvSpPr/>
          <p:nvPr/>
        </p:nvSpPr>
        <p:spPr>
          <a:xfrm>
            <a:off x="0" y="1127800"/>
            <a:ext cx="3519000" cy="705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4" name="Google Shape;464;g1dccd8045cf_0_31"/>
          <p:cNvSpPr txBox="1"/>
          <p:nvPr/>
        </p:nvSpPr>
        <p:spPr>
          <a:xfrm>
            <a:off x="2912200" y="173475"/>
            <a:ext cx="2212800" cy="677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lang="en-US" sz="1600" b="0" i="0" u="none" strike="noStrike" cap="non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sz="1600" b="0" i="0" u="none" strike="noStrike" cap="non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465" name="Google Shape;465;g1dccd8045cf_0_31"/>
          <p:cNvSpPr/>
          <p:nvPr/>
        </p:nvSpPr>
        <p:spPr>
          <a:xfrm>
            <a:off x="2807500" y="273850"/>
            <a:ext cx="28500" cy="452400"/>
          </a:xfrm>
          <a:prstGeom prst="rect">
            <a:avLst/>
          </a:prstGeom>
          <a:solidFill>
            <a:srgbClr val="003870"/>
          </a:solidFill>
          <a:ln w="9525" cap="flat" cmpd="sng">
            <a:solidFill>
              <a:srgbClr val="00387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6" name="Google Shape;466;g1dccd8045cf_0_31"/>
          <p:cNvSpPr/>
          <p:nvPr/>
        </p:nvSpPr>
        <p:spPr>
          <a:xfrm>
            <a:off x="9185075" y="6323026"/>
            <a:ext cx="3010662" cy="536885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7" name="Google Shape;467;g1dccd8045cf_0_31"/>
          <p:cNvSpPr/>
          <p:nvPr/>
        </p:nvSpPr>
        <p:spPr>
          <a:xfrm>
            <a:off x="9287540" y="6444999"/>
            <a:ext cx="292455" cy="292933"/>
          </a:xfrm>
          <a:custGeom>
            <a:avLst/>
            <a:gdLst/>
            <a:ahLst/>
            <a:cxnLst/>
            <a:rect l="l" t="t" r="r" b="b"/>
            <a:pathLst>
              <a:path w="386079" h="384175" extrusionOk="0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8" name="Google Shape;468;g1dccd8045cf_0_31"/>
          <p:cNvSpPr/>
          <p:nvPr/>
        </p:nvSpPr>
        <p:spPr>
          <a:xfrm>
            <a:off x="8009098" y="0"/>
            <a:ext cx="4177294" cy="510604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9" name="Google Shape;469;g1dccd8045cf_0_31"/>
          <p:cNvSpPr txBox="1"/>
          <p:nvPr/>
        </p:nvSpPr>
        <p:spPr>
          <a:xfrm>
            <a:off x="7994075" y="0"/>
            <a:ext cx="41829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Ejemplos</a:t>
            </a:r>
            <a:endParaRPr sz="2000" b="0" i="0" u="none" strike="noStrike" cap="none">
              <a:solidFill>
                <a:srgbClr val="00387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70" name="Google Shape;470;g1dccd8045cf_0_31"/>
          <p:cNvSpPr txBox="1"/>
          <p:nvPr/>
        </p:nvSpPr>
        <p:spPr>
          <a:xfrm>
            <a:off x="789700" y="1612888"/>
            <a:ext cx="107925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100" b="1" i="1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Prueba de Escritorio. </a:t>
            </a:r>
            <a:endParaRPr sz="21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71" name="Google Shape;471;g1dccd8045cf_0_31"/>
          <p:cNvGraphicFramePr/>
          <p:nvPr/>
        </p:nvGraphicFramePr>
        <p:xfrm>
          <a:off x="7395413" y="2910800"/>
          <a:ext cx="4274275" cy="2296975"/>
        </p:xfrm>
        <a:graphic>
          <a:graphicData uri="http://schemas.openxmlformats.org/drawingml/2006/table">
            <a:tbl>
              <a:tblPr>
                <a:noFill/>
                <a:tableStyleId>{F82540F8-6951-41FF-8858-5C3CCB67BF98}</a:tableStyleId>
              </a:tblPr>
              <a:tblGrid>
                <a:gridCol w="604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7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4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4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0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39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51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  <a:endParaRPr sz="1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</a:t>
                      </a:r>
                      <a:endParaRPr sz="1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</a:t>
                      </a:r>
                      <a:endParaRPr sz="1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</a:t>
                      </a:r>
                      <a:endParaRPr sz="1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</a:t>
                      </a:r>
                      <a:endParaRPr sz="1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</a:t>
                      </a:r>
                      <a:endParaRPr sz="1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15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16</a:t>
                      </a:r>
                      <a:endParaRPr sz="1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E50B0B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 sz="1800" b="1" u="none" strike="noStrike" cap="none">
                        <a:solidFill>
                          <a:srgbClr val="E50B0B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1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1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72" name="Google Shape;472;g1dccd8045cf_0_31"/>
          <p:cNvSpPr txBox="1"/>
          <p:nvPr/>
        </p:nvSpPr>
        <p:spPr>
          <a:xfrm>
            <a:off x="911775" y="2535388"/>
            <a:ext cx="5694600" cy="3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 = -2 </a:t>
            </a:r>
            <a:r>
              <a:rPr lang="en-US" sz="25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25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2 </a:t>
            </a:r>
            <a:r>
              <a:rPr lang="en-US" sz="25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-US" sz="25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2 </a:t>
            </a:r>
            <a:r>
              <a:rPr lang="en-US" sz="25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25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3 </a:t>
            </a:r>
            <a:r>
              <a:rPr lang="en-US" sz="25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25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A;</a:t>
            </a:r>
            <a:endParaRPr sz="25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 = -2 </a:t>
            </a:r>
            <a:r>
              <a:rPr lang="en-US" sz="25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25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1 </a:t>
            </a:r>
            <a:r>
              <a:rPr lang="en-US" sz="25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25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3 </a:t>
            </a:r>
            <a:r>
              <a:rPr lang="en-US" sz="25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25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16;</a:t>
            </a:r>
            <a:endParaRPr sz="25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 = -2 </a:t>
            </a:r>
            <a:r>
              <a:rPr lang="en-US" sz="25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25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3 </a:t>
            </a:r>
            <a:r>
              <a:rPr lang="en-US" sz="25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25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16;</a:t>
            </a:r>
            <a:endParaRPr sz="25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 = -6 </a:t>
            </a:r>
            <a:r>
              <a:rPr lang="en-US" sz="25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25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16;</a:t>
            </a:r>
            <a:endParaRPr sz="25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rgbClr val="E50B0B"/>
                </a:solidFill>
                <a:latin typeface="Courier New"/>
                <a:ea typeface="Courier New"/>
                <a:cs typeface="Courier New"/>
                <a:sym typeface="Courier New"/>
              </a:rPr>
              <a:t>B = 10;</a:t>
            </a:r>
            <a:endParaRPr sz="2500" b="1" i="0" u="none" strike="noStrike" cap="none">
              <a:solidFill>
                <a:srgbClr val="E50B0B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919</Words>
  <Application>Microsoft Office PowerPoint</Application>
  <PresentationFormat>Panorámica</PresentationFormat>
  <Paragraphs>253</Paragraphs>
  <Slides>20</Slides>
  <Notes>20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9" baseType="lpstr">
      <vt:lpstr>Oswald SemiBold</vt:lpstr>
      <vt:lpstr>Trebuchet MS</vt:lpstr>
      <vt:lpstr>Calibri</vt:lpstr>
      <vt:lpstr>Oswald</vt:lpstr>
      <vt:lpstr>Arial</vt:lpstr>
      <vt:lpstr>Cormorant Light</vt:lpstr>
      <vt:lpstr>Courier New</vt:lpstr>
      <vt:lpstr>Cambria</vt:lpstr>
      <vt:lpstr>Office Theme</vt:lpstr>
      <vt:lpstr>Presentación de PowerPoint</vt:lpstr>
      <vt:lpstr>Ejemplos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RICARDO  ORTEGA BOLA�OS</cp:lastModifiedBy>
  <cp:revision>1</cp:revision>
  <dcterms:created xsi:type="dcterms:W3CDTF">2022-07-17T16:15:25Z</dcterms:created>
  <dcterms:modified xsi:type="dcterms:W3CDTF">2023-08-30T22:47:31Z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