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sldIdLst>
    <p:sldId id="257" r:id="rId2"/>
  </p:sldIdLst>
  <p:sldSz cx="51206400" cy="32397700"/>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indsay Meyers" initials="LM" lastIdx="2" clrIdx="0">
    <p:extLst>
      <p:ext uri="{19B8F6BF-5375-455C-9EA6-DF929625EA0E}">
        <p15:presenceInfo xmlns:p15="http://schemas.microsoft.com/office/powerpoint/2012/main" userId="S-1-5-21-839522115-113007714-1957994488-2291" providerId="AD"/>
      </p:ext>
    </p:extLst>
  </p:cmAuthor>
  <p:cmAuthor id="2" name="Mark Poritz, PhD" initials="MPP" lastIdx="1" clrIdx="1">
    <p:extLst>
      <p:ext uri="{19B8F6BF-5375-455C-9EA6-DF929625EA0E}">
        <p15:presenceInfo xmlns:p15="http://schemas.microsoft.com/office/powerpoint/2012/main" userId="S-1-5-21-839522115-113007714-1957994488-1537" providerId="AD"/>
      </p:ext>
    </p:extLst>
  </p:cmAuthor>
  <p:cmAuthor id="3" name="Christine Ginocchio" initials="CG" lastIdx="2" clrIdx="2">
    <p:extLst>
      <p:ext uri="{19B8F6BF-5375-455C-9EA6-DF929625EA0E}">
        <p15:presenceInfo xmlns:p15="http://schemas.microsoft.com/office/powerpoint/2012/main" userId="S-1-5-21-839522115-113007714-1957994488-21760" providerId="AD"/>
      </p:ext>
    </p:extLst>
  </p:cmAuthor>
  <p:cmAuthor id="4" name="Aimie Faucett" initials="AF" lastIdx="3" clrIdx="3">
    <p:extLst>
      <p:ext uri="{19B8F6BF-5375-455C-9EA6-DF929625EA0E}">
        <p15:presenceInfo xmlns:p15="http://schemas.microsoft.com/office/powerpoint/2012/main" userId="S-1-5-21-839522115-113007714-1957994488-1976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0C0"/>
    <a:srgbClr val="33CC33"/>
    <a:srgbClr val="FF9933"/>
    <a:srgbClr val="FF6600"/>
    <a:srgbClr val="CC00FF"/>
    <a:srgbClr val="FFFF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7898" autoAdjust="0"/>
    <p:restoredTop sz="96118" autoAdjust="0"/>
  </p:normalViewPr>
  <p:slideViewPr>
    <p:cSldViewPr snapToGrid="0">
      <p:cViewPr varScale="1">
        <p:scale>
          <a:sx n="19" d="100"/>
          <a:sy n="19" d="100"/>
        </p:scale>
        <p:origin x="778" y="115"/>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commentAuthors" Target="commentAuthors.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comments/comment1.xml><?xml version="1.0" encoding="utf-8"?>
<p:cmLst xmlns:a="http://schemas.openxmlformats.org/drawingml/2006/main" xmlns:r="http://schemas.openxmlformats.org/officeDocument/2006/relationships" xmlns:p="http://schemas.openxmlformats.org/presentationml/2006/main">
  <p:cm authorId="4" dt="2017-06-14T10:41:17.451" idx="1">
    <p:pos x="30804" y="2029"/>
    <p:text>Update the poster number in the bottom right corner of the header</p:text>
    <p:extLst>
      <p:ext uri="{C676402C-5697-4E1C-873F-D02D1690AC5C}">
        <p15:threadingInfo xmlns:p15="http://schemas.microsoft.com/office/powerpoint/2012/main" timeZoneBias="360"/>
      </p:ext>
    </p:extLst>
  </p:cm>
  <p:cm authorId="4" dt="2017-06-14T10:49:09.004" idx="2">
    <p:pos x="8140" y="7161"/>
    <p:text>Update all the figures:        F1 = NationalLaffyTaffy         F2 = WebHub/Trends           F3 =</p:text>
    <p:extLst>
      <p:ext uri="{C676402C-5697-4E1C-873F-D02D1690AC5C}">
        <p15:threadingInfo xmlns:p15="http://schemas.microsoft.com/office/powerpoint/2012/main" timeZoneBias="360"/>
      </p:ext>
    </p:extLst>
  </p:cm>
  <p:cm authorId="4" dt="2017-06-14T12:33:43.914" idx="3">
    <p:pos x="4844" y="12462"/>
    <p:text>Update with more info on new sites prior to printing</p:text>
    <p:extLst>
      <p:ext uri="{C676402C-5697-4E1C-873F-D02D1690AC5C}">
        <p15:threadingInfo xmlns:p15="http://schemas.microsoft.com/office/powerpoint/2012/main" timeZoneBias="36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400800" y="5302126"/>
            <a:ext cx="38404800" cy="11279199"/>
          </a:xfrm>
        </p:spPr>
        <p:txBody>
          <a:bodyPr anchor="b"/>
          <a:lstStyle>
            <a:lvl1pPr algn="ctr">
              <a:defRPr sz="25200"/>
            </a:lvl1pPr>
          </a:lstStyle>
          <a:p>
            <a:r>
              <a:rPr lang="en-US" smtClean="0"/>
              <a:t>Click to edit Master title style</a:t>
            </a:r>
            <a:endParaRPr lang="en-US" dirty="0"/>
          </a:p>
        </p:txBody>
      </p:sp>
      <p:sp>
        <p:nvSpPr>
          <p:cNvPr id="3" name="Subtitle 2"/>
          <p:cNvSpPr>
            <a:spLocks noGrp="1"/>
          </p:cNvSpPr>
          <p:nvPr>
            <p:ph type="subTitle" idx="1"/>
          </p:nvPr>
        </p:nvSpPr>
        <p:spPr>
          <a:xfrm>
            <a:off x="6400800" y="17016294"/>
            <a:ext cx="38404800" cy="7821942"/>
          </a:xfrm>
        </p:spPr>
        <p:txBody>
          <a:bodyPr/>
          <a:lstStyle>
            <a:lvl1pPr marL="0" indent="0" algn="ctr">
              <a:buNone/>
              <a:defRPr sz="10080"/>
            </a:lvl1pPr>
            <a:lvl2pPr marL="1920240" indent="0" algn="ctr">
              <a:buNone/>
              <a:defRPr sz="8400"/>
            </a:lvl2pPr>
            <a:lvl3pPr marL="3840480" indent="0" algn="ctr">
              <a:buNone/>
              <a:defRPr sz="7560"/>
            </a:lvl3pPr>
            <a:lvl4pPr marL="5760720" indent="0" algn="ctr">
              <a:buNone/>
              <a:defRPr sz="6720"/>
            </a:lvl4pPr>
            <a:lvl5pPr marL="7680960" indent="0" algn="ctr">
              <a:buNone/>
              <a:defRPr sz="6720"/>
            </a:lvl5pPr>
            <a:lvl6pPr marL="9601200" indent="0" algn="ctr">
              <a:buNone/>
              <a:defRPr sz="6720"/>
            </a:lvl6pPr>
            <a:lvl7pPr marL="11521440" indent="0" algn="ctr">
              <a:buNone/>
              <a:defRPr sz="6720"/>
            </a:lvl7pPr>
            <a:lvl8pPr marL="13441680" indent="0" algn="ctr">
              <a:buNone/>
              <a:defRPr sz="6720"/>
            </a:lvl8pPr>
            <a:lvl9pPr marL="15361920" indent="0" algn="ctr">
              <a:buNone/>
              <a:defRPr sz="672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CF29280-5F52-42AC-9D20-2E88B5F05654}" type="datetimeFigureOut">
              <a:rPr lang="en-US" smtClean="0"/>
              <a:t>6/14/2017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25E47F-E2E9-42B0-94C2-67BBF5971B03}" type="slidenum">
              <a:rPr lang="en-US" smtClean="0"/>
              <a:t>‹#›</a:t>
            </a:fld>
            <a:endParaRPr lang="en-US"/>
          </a:p>
        </p:txBody>
      </p:sp>
    </p:spTree>
    <p:extLst>
      <p:ext uri="{BB962C8B-B14F-4D97-AF65-F5344CB8AC3E}">
        <p14:creationId xmlns:p14="http://schemas.microsoft.com/office/powerpoint/2010/main" val="27191841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CF29280-5F52-42AC-9D20-2E88B5F05654}" type="datetimeFigureOut">
              <a:rPr lang="en-US" smtClean="0"/>
              <a:t>6/14/2017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25E47F-E2E9-42B0-94C2-67BBF5971B03}" type="slidenum">
              <a:rPr lang="en-US" smtClean="0"/>
              <a:t>‹#›</a:t>
            </a:fld>
            <a:endParaRPr lang="en-US"/>
          </a:p>
        </p:txBody>
      </p:sp>
    </p:spTree>
    <p:extLst>
      <p:ext uri="{BB962C8B-B14F-4D97-AF65-F5344CB8AC3E}">
        <p14:creationId xmlns:p14="http://schemas.microsoft.com/office/powerpoint/2010/main" val="21122097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6644580" y="1724878"/>
            <a:ext cx="11041380" cy="27455553"/>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3520440" y="1724878"/>
            <a:ext cx="32484060" cy="2745555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CF29280-5F52-42AC-9D20-2E88B5F05654}" type="datetimeFigureOut">
              <a:rPr lang="en-US" smtClean="0"/>
              <a:t>6/14/2017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25E47F-E2E9-42B0-94C2-67BBF5971B03}" type="slidenum">
              <a:rPr lang="en-US" smtClean="0"/>
              <a:t>‹#›</a:t>
            </a:fld>
            <a:endParaRPr lang="en-US"/>
          </a:p>
        </p:txBody>
      </p:sp>
    </p:spTree>
    <p:extLst>
      <p:ext uri="{BB962C8B-B14F-4D97-AF65-F5344CB8AC3E}">
        <p14:creationId xmlns:p14="http://schemas.microsoft.com/office/powerpoint/2010/main" val="33713217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CF29280-5F52-42AC-9D20-2E88B5F05654}" type="datetimeFigureOut">
              <a:rPr lang="en-US" smtClean="0"/>
              <a:t>6/14/2017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25E47F-E2E9-42B0-94C2-67BBF5971B03}" type="slidenum">
              <a:rPr lang="en-US" smtClean="0"/>
              <a:t>‹#›</a:t>
            </a:fld>
            <a:endParaRPr lang="en-US"/>
          </a:p>
        </p:txBody>
      </p:sp>
    </p:spTree>
    <p:extLst>
      <p:ext uri="{BB962C8B-B14F-4D97-AF65-F5344CB8AC3E}">
        <p14:creationId xmlns:p14="http://schemas.microsoft.com/office/powerpoint/2010/main" val="24052531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93770" y="8076931"/>
            <a:ext cx="44165520" cy="13476541"/>
          </a:xfrm>
        </p:spPr>
        <p:txBody>
          <a:bodyPr anchor="b"/>
          <a:lstStyle>
            <a:lvl1pPr>
              <a:defRPr sz="25200"/>
            </a:lvl1pPr>
          </a:lstStyle>
          <a:p>
            <a:r>
              <a:rPr lang="en-US" smtClean="0"/>
              <a:t>Click to edit Master title style</a:t>
            </a:r>
            <a:endParaRPr lang="en-US" dirty="0"/>
          </a:p>
        </p:txBody>
      </p:sp>
      <p:sp>
        <p:nvSpPr>
          <p:cNvPr id="3" name="Text Placeholder 2"/>
          <p:cNvSpPr>
            <a:spLocks noGrp="1"/>
          </p:cNvSpPr>
          <p:nvPr>
            <p:ph type="body" idx="1"/>
          </p:nvPr>
        </p:nvSpPr>
        <p:spPr>
          <a:xfrm>
            <a:off x="3493770" y="21680965"/>
            <a:ext cx="44165520" cy="7086995"/>
          </a:xfrm>
        </p:spPr>
        <p:txBody>
          <a:bodyPr/>
          <a:lstStyle>
            <a:lvl1pPr marL="0" indent="0">
              <a:buNone/>
              <a:defRPr sz="10080">
                <a:solidFill>
                  <a:schemeClr val="tx1">
                    <a:tint val="75000"/>
                  </a:schemeClr>
                </a:solidFill>
              </a:defRPr>
            </a:lvl1pPr>
            <a:lvl2pPr marL="1920240" indent="0">
              <a:buNone/>
              <a:defRPr sz="8400">
                <a:solidFill>
                  <a:schemeClr val="tx1">
                    <a:tint val="75000"/>
                  </a:schemeClr>
                </a:solidFill>
              </a:defRPr>
            </a:lvl2pPr>
            <a:lvl3pPr marL="3840480" indent="0">
              <a:buNone/>
              <a:defRPr sz="7560">
                <a:solidFill>
                  <a:schemeClr val="tx1">
                    <a:tint val="75000"/>
                  </a:schemeClr>
                </a:solidFill>
              </a:defRPr>
            </a:lvl3pPr>
            <a:lvl4pPr marL="5760720" indent="0">
              <a:buNone/>
              <a:defRPr sz="6720">
                <a:solidFill>
                  <a:schemeClr val="tx1">
                    <a:tint val="75000"/>
                  </a:schemeClr>
                </a:solidFill>
              </a:defRPr>
            </a:lvl4pPr>
            <a:lvl5pPr marL="7680960" indent="0">
              <a:buNone/>
              <a:defRPr sz="6720">
                <a:solidFill>
                  <a:schemeClr val="tx1">
                    <a:tint val="75000"/>
                  </a:schemeClr>
                </a:solidFill>
              </a:defRPr>
            </a:lvl5pPr>
            <a:lvl6pPr marL="9601200" indent="0">
              <a:buNone/>
              <a:defRPr sz="6720">
                <a:solidFill>
                  <a:schemeClr val="tx1">
                    <a:tint val="75000"/>
                  </a:schemeClr>
                </a:solidFill>
              </a:defRPr>
            </a:lvl6pPr>
            <a:lvl7pPr marL="11521440" indent="0">
              <a:buNone/>
              <a:defRPr sz="6720">
                <a:solidFill>
                  <a:schemeClr val="tx1">
                    <a:tint val="75000"/>
                  </a:schemeClr>
                </a:solidFill>
              </a:defRPr>
            </a:lvl7pPr>
            <a:lvl8pPr marL="13441680" indent="0">
              <a:buNone/>
              <a:defRPr sz="6720">
                <a:solidFill>
                  <a:schemeClr val="tx1">
                    <a:tint val="75000"/>
                  </a:schemeClr>
                </a:solidFill>
              </a:defRPr>
            </a:lvl8pPr>
            <a:lvl9pPr marL="15361920" indent="0">
              <a:buNone/>
              <a:defRPr sz="672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CF29280-5F52-42AC-9D20-2E88B5F05654}" type="datetimeFigureOut">
              <a:rPr lang="en-US" smtClean="0"/>
              <a:t>6/14/2017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25E47F-E2E9-42B0-94C2-67BBF5971B03}" type="slidenum">
              <a:rPr lang="en-US" smtClean="0"/>
              <a:t>‹#›</a:t>
            </a:fld>
            <a:endParaRPr lang="en-US"/>
          </a:p>
        </p:txBody>
      </p:sp>
    </p:spTree>
    <p:extLst>
      <p:ext uri="{BB962C8B-B14F-4D97-AF65-F5344CB8AC3E}">
        <p14:creationId xmlns:p14="http://schemas.microsoft.com/office/powerpoint/2010/main" val="3243885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520440" y="8624388"/>
            <a:ext cx="21762720" cy="205560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25923240" y="8624388"/>
            <a:ext cx="21762720" cy="205560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CF29280-5F52-42AC-9D20-2E88B5F05654}" type="datetimeFigureOut">
              <a:rPr lang="en-US" smtClean="0"/>
              <a:t>6/14/2017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25E47F-E2E9-42B0-94C2-67BBF5971B03}" type="slidenum">
              <a:rPr lang="en-US" smtClean="0"/>
              <a:t>‹#›</a:t>
            </a:fld>
            <a:endParaRPr lang="en-US"/>
          </a:p>
        </p:txBody>
      </p:sp>
    </p:spTree>
    <p:extLst>
      <p:ext uri="{BB962C8B-B14F-4D97-AF65-F5344CB8AC3E}">
        <p14:creationId xmlns:p14="http://schemas.microsoft.com/office/powerpoint/2010/main" val="39310385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527110" y="1724880"/>
            <a:ext cx="44165520" cy="6262058"/>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3527112" y="7941939"/>
            <a:ext cx="21662705" cy="3892221"/>
          </a:xfrm>
        </p:spPr>
        <p:txBody>
          <a:bodyPr anchor="b"/>
          <a:lstStyle>
            <a:lvl1pPr marL="0" indent="0">
              <a:buNone/>
              <a:defRPr sz="10080" b="1"/>
            </a:lvl1pPr>
            <a:lvl2pPr marL="1920240" indent="0">
              <a:buNone/>
              <a:defRPr sz="8400" b="1"/>
            </a:lvl2pPr>
            <a:lvl3pPr marL="3840480" indent="0">
              <a:buNone/>
              <a:defRPr sz="7560" b="1"/>
            </a:lvl3pPr>
            <a:lvl4pPr marL="5760720" indent="0">
              <a:buNone/>
              <a:defRPr sz="6720" b="1"/>
            </a:lvl4pPr>
            <a:lvl5pPr marL="7680960" indent="0">
              <a:buNone/>
              <a:defRPr sz="6720" b="1"/>
            </a:lvl5pPr>
            <a:lvl6pPr marL="9601200" indent="0">
              <a:buNone/>
              <a:defRPr sz="6720" b="1"/>
            </a:lvl6pPr>
            <a:lvl7pPr marL="11521440" indent="0">
              <a:buNone/>
              <a:defRPr sz="6720" b="1"/>
            </a:lvl7pPr>
            <a:lvl8pPr marL="13441680" indent="0">
              <a:buNone/>
              <a:defRPr sz="6720" b="1"/>
            </a:lvl8pPr>
            <a:lvl9pPr marL="15361920" indent="0">
              <a:buNone/>
              <a:defRPr sz="6720" b="1"/>
            </a:lvl9pPr>
          </a:lstStyle>
          <a:p>
            <a:pPr lvl="0"/>
            <a:r>
              <a:rPr lang="en-US" smtClean="0"/>
              <a:t>Click to edit Master text styles</a:t>
            </a:r>
          </a:p>
        </p:txBody>
      </p:sp>
      <p:sp>
        <p:nvSpPr>
          <p:cNvPr id="4" name="Content Placeholder 3"/>
          <p:cNvSpPr>
            <a:spLocks noGrp="1"/>
          </p:cNvSpPr>
          <p:nvPr>
            <p:ph sz="half" idx="2"/>
          </p:nvPr>
        </p:nvSpPr>
        <p:spPr>
          <a:xfrm>
            <a:off x="3527112" y="11834160"/>
            <a:ext cx="21662705" cy="1740626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25923240" y="7941939"/>
            <a:ext cx="21769390" cy="3892221"/>
          </a:xfrm>
        </p:spPr>
        <p:txBody>
          <a:bodyPr anchor="b"/>
          <a:lstStyle>
            <a:lvl1pPr marL="0" indent="0">
              <a:buNone/>
              <a:defRPr sz="10080" b="1"/>
            </a:lvl1pPr>
            <a:lvl2pPr marL="1920240" indent="0">
              <a:buNone/>
              <a:defRPr sz="8400" b="1"/>
            </a:lvl2pPr>
            <a:lvl3pPr marL="3840480" indent="0">
              <a:buNone/>
              <a:defRPr sz="7560" b="1"/>
            </a:lvl3pPr>
            <a:lvl4pPr marL="5760720" indent="0">
              <a:buNone/>
              <a:defRPr sz="6720" b="1"/>
            </a:lvl4pPr>
            <a:lvl5pPr marL="7680960" indent="0">
              <a:buNone/>
              <a:defRPr sz="6720" b="1"/>
            </a:lvl5pPr>
            <a:lvl6pPr marL="9601200" indent="0">
              <a:buNone/>
              <a:defRPr sz="6720" b="1"/>
            </a:lvl6pPr>
            <a:lvl7pPr marL="11521440" indent="0">
              <a:buNone/>
              <a:defRPr sz="6720" b="1"/>
            </a:lvl7pPr>
            <a:lvl8pPr marL="13441680" indent="0">
              <a:buNone/>
              <a:defRPr sz="6720" b="1"/>
            </a:lvl8pPr>
            <a:lvl9pPr marL="15361920" indent="0">
              <a:buNone/>
              <a:defRPr sz="6720" b="1"/>
            </a:lvl9pPr>
          </a:lstStyle>
          <a:p>
            <a:pPr lvl="0"/>
            <a:r>
              <a:rPr lang="en-US" smtClean="0"/>
              <a:t>Click to edit Master text styles</a:t>
            </a:r>
          </a:p>
        </p:txBody>
      </p:sp>
      <p:sp>
        <p:nvSpPr>
          <p:cNvPr id="6" name="Content Placeholder 5"/>
          <p:cNvSpPr>
            <a:spLocks noGrp="1"/>
          </p:cNvSpPr>
          <p:nvPr>
            <p:ph sz="quarter" idx="4"/>
          </p:nvPr>
        </p:nvSpPr>
        <p:spPr>
          <a:xfrm>
            <a:off x="25923240" y="11834160"/>
            <a:ext cx="21769390" cy="1740626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CF29280-5F52-42AC-9D20-2E88B5F05654}" type="datetimeFigureOut">
              <a:rPr lang="en-US" smtClean="0"/>
              <a:t>6/14/2017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F25E47F-E2E9-42B0-94C2-67BBF5971B03}" type="slidenum">
              <a:rPr lang="en-US" smtClean="0"/>
              <a:t>‹#›</a:t>
            </a:fld>
            <a:endParaRPr lang="en-US"/>
          </a:p>
        </p:txBody>
      </p:sp>
    </p:spTree>
    <p:extLst>
      <p:ext uri="{BB962C8B-B14F-4D97-AF65-F5344CB8AC3E}">
        <p14:creationId xmlns:p14="http://schemas.microsoft.com/office/powerpoint/2010/main" val="17009600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CF29280-5F52-42AC-9D20-2E88B5F05654}" type="datetimeFigureOut">
              <a:rPr lang="en-US" smtClean="0"/>
              <a:t>6/14/2017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F25E47F-E2E9-42B0-94C2-67BBF5971B03}" type="slidenum">
              <a:rPr lang="en-US" smtClean="0"/>
              <a:t>‹#›</a:t>
            </a:fld>
            <a:endParaRPr lang="en-US"/>
          </a:p>
        </p:txBody>
      </p:sp>
    </p:spTree>
    <p:extLst>
      <p:ext uri="{BB962C8B-B14F-4D97-AF65-F5344CB8AC3E}">
        <p14:creationId xmlns:p14="http://schemas.microsoft.com/office/powerpoint/2010/main" val="34887777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F29280-5F52-42AC-9D20-2E88B5F05654}" type="datetimeFigureOut">
              <a:rPr lang="en-US" smtClean="0"/>
              <a:t>6/14/2017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F25E47F-E2E9-42B0-94C2-67BBF5971B03}" type="slidenum">
              <a:rPr lang="en-US" smtClean="0"/>
              <a:t>‹#›</a:t>
            </a:fld>
            <a:endParaRPr lang="en-US"/>
          </a:p>
        </p:txBody>
      </p:sp>
    </p:spTree>
    <p:extLst>
      <p:ext uri="{BB962C8B-B14F-4D97-AF65-F5344CB8AC3E}">
        <p14:creationId xmlns:p14="http://schemas.microsoft.com/office/powerpoint/2010/main" val="40646334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527112" y="2159847"/>
            <a:ext cx="16515395" cy="7559463"/>
          </a:xfrm>
        </p:spPr>
        <p:txBody>
          <a:bodyPr anchor="b"/>
          <a:lstStyle>
            <a:lvl1pPr>
              <a:defRPr sz="13440"/>
            </a:lvl1pPr>
          </a:lstStyle>
          <a:p>
            <a:r>
              <a:rPr lang="en-US" smtClean="0"/>
              <a:t>Click to edit Master title style</a:t>
            </a:r>
            <a:endParaRPr lang="en-US" dirty="0"/>
          </a:p>
        </p:txBody>
      </p:sp>
      <p:sp>
        <p:nvSpPr>
          <p:cNvPr id="3" name="Content Placeholder 2"/>
          <p:cNvSpPr>
            <a:spLocks noGrp="1"/>
          </p:cNvSpPr>
          <p:nvPr>
            <p:ph idx="1"/>
          </p:nvPr>
        </p:nvSpPr>
        <p:spPr>
          <a:xfrm>
            <a:off x="21769390" y="4664671"/>
            <a:ext cx="25923240" cy="23023366"/>
          </a:xfrm>
        </p:spPr>
        <p:txBody>
          <a:bodyPr/>
          <a:lstStyle>
            <a:lvl1pPr>
              <a:defRPr sz="13440"/>
            </a:lvl1pPr>
            <a:lvl2pPr>
              <a:defRPr sz="11760"/>
            </a:lvl2pPr>
            <a:lvl3pPr>
              <a:defRPr sz="10080"/>
            </a:lvl3pPr>
            <a:lvl4pPr>
              <a:defRPr sz="8400"/>
            </a:lvl4pPr>
            <a:lvl5pPr>
              <a:defRPr sz="8400"/>
            </a:lvl5pPr>
            <a:lvl6pPr>
              <a:defRPr sz="8400"/>
            </a:lvl6pPr>
            <a:lvl7pPr>
              <a:defRPr sz="8400"/>
            </a:lvl7pPr>
            <a:lvl8pPr>
              <a:defRPr sz="8400"/>
            </a:lvl8pPr>
            <a:lvl9pPr>
              <a:defRPr sz="8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3527112" y="9719310"/>
            <a:ext cx="16515395" cy="18006224"/>
          </a:xfrm>
        </p:spPr>
        <p:txBody>
          <a:bodyPr/>
          <a:lstStyle>
            <a:lvl1pPr marL="0" indent="0">
              <a:buNone/>
              <a:defRPr sz="6720"/>
            </a:lvl1pPr>
            <a:lvl2pPr marL="1920240" indent="0">
              <a:buNone/>
              <a:defRPr sz="5880"/>
            </a:lvl2pPr>
            <a:lvl3pPr marL="3840480" indent="0">
              <a:buNone/>
              <a:defRPr sz="5040"/>
            </a:lvl3pPr>
            <a:lvl4pPr marL="5760720" indent="0">
              <a:buNone/>
              <a:defRPr sz="4200"/>
            </a:lvl4pPr>
            <a:lvl5pPr marL="7680960" indent="0">
              <a:buNone/>
              <a:defRPr sz="4200"/>
            </a:lvl5pPr>
            <a:lvl6pPr marL="9601200" indent="0">
              <a:buNone/>
              <a:defRPr sz="4200"/>
            </a:lvl6pPr>
            <a:lvl7pPr marL="11521440" indent="0">
              <a:buNone/>
              <a:defRPr sz="4200"/>
            </a:lvl7pPr>
            <a:lvl8pPr marL="13441680" indent="0">
              <a:buNone/>
              <a:defRPr sz="4200"/>
            </a:lvl8pPr>
            <a:lvl9pPr marL="15361920" indent="0">
              <a:buNone/>
              <a:defRPr sz="42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CF29280-5F52-42AC-9D20-2E88B5F05654}" type="datetimeFigureOut">
              <a:rPr lang="en-US" smtClean="0"/>
              <a:t>6/14/2017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25E47F-E2E9-42B0-94C2-67BBF5971B03}" type="slidenum">
              <a:rPr lang="en-US" smtClean="0"/>
              <a:t>‹#›</a:t>
            </a:fld>
            <a:endParaRPr lang="en-US"/>
          </a:p>
        </p:txBody>
      </p:sp>
    </p:spTree>
    <p:extLst>
      <p:ext uri="{BB962C8B-B14F-4D97-AF65-F5344CB8AC3E}">
        <p14:creationId xmlns:p14="http://schemas.microsoft.com/office/powerpoint/2010/main" val="13267298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527112" y="2159847"/>
            <a:ext cx="16515395" cy="7559463"/>
          </a:xfrm>
        </p:spPr>
        <p:txBody>
          <a:bodyPr anchor="b"/>
          <a:lstStyle>
            <a:lvl1pPr>
              <a:defRPr sz="1344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1769390" y="4664671"/>
            <a:ext cx="25923240" cy="23023366"/>
          </a:xfrm>
        </p:spPr>
        <p:txBody>
          <a:bodyPr anchor="t"/>
          <a:lstStyle>
            <a:lvl1pPr marL="0" indent="0">
              <a:buNone/>
              <a:defRPr sz="13440"/>
            </a:lvl1pPr>
            <a:lvl2pPr marL="1920240" indent="0">
              <a:buNone/>
              <a:defRPr sz="11760"/>
            </a:lvl2pPr>
            <a:lvl3pPr marL="3840480" indent="0">
              <a:buNone/>
              <a:defRPr sz="10080"/>
            </a:lvl3pPr>
            <a:lvl4pPr marL="5760720" indent="0">
              <a:buNone/>
              <a:defRPr sz="8400"/>
            </a:lvl4pPr>
            <a:lvl5pPr marL="7680960" indent="0">
              <a:buNone/>
              <a:defRPr sz="8400"/>
            </a:lvl5pPr>
            <a:lvl6pPr marL="9601200" indent="0">
              <a:buNone/>
              <a:defRPr sz="8400"/>
            </a:lvl6pPr>
            <a:lvl7pPr marL="11521440" indent="0">
              <a:buNone/>
              <a:defRPr sz="8400"/>
            </a:lvl7pPr>
            <a:lvl8pPr marL="13441680" indent="0">
              <a:buNone/>
              <a:defRPr sz="8400"/>
            </a:lvl8pPr>
            <a:lvl9pPr marL="15361920" indent="0">
              <a:buNone/>
              <a:defRPr sz="8400"/>
            </a:lvl9pPr>
          </a:lstStyle>
          <a:p>
            <a:r>
              <a:rPr lang="en-US" smtClean="0"/>
              <a:t>Click icon to add picture</a:t>
            </a:r>
            <a:endParaRPr lang="en-US" dirty="0"/>
          </a:p>
        </p:txBody>
      </p:sp>
      <p:sp>
        <p:nvSpPr>
          <p:cNvPr id="4" name="Text Placeholder 3"/>
          <p:cNvSpPr>
            <a:spLocks noGrp="1"/>
          </p:cNvSpPr>
          <p:nvPr>
            <p:ph type="body" sz="half" idx="2"/>
          </p:nvPr>
        </p:nvSpPr>
        <p:spPr>
          <a:xfrm>
            <a:off x="3527112" y="9719310"/>
            <a:ext cx="16515395" cy="18006224"/>
          </a:xfrm>
        </p:spPr>
        <p:txBody>
          <a:bodyPr/>
          <a:lstStyle>
            <a:lvl1pPr marL="0" indent="0">
              <a:buNone/>
              <a:defRPr sz="6720"/>
            </a:lvl1pPr>
            <a:lvl2pPr marL="1920240" indent="0">
              <a:buNone/>
              <a:defRPr sz="5880"/>
            </a:lvl2pPr>
            <a:lvl3pPr marL="3840480" indent="0">
              <a:buNone/>
              <a:defRPr sz="5040"/>
            </a:lvl3pPr>
            <a:lvl4pPr marL="5760720" indent="0">
              <a:buNone/>
              <a:defRPr sz="4200"/>
            </a:lvl4pPr>
            <a:lvl5pPr marL="7680960" indent="0">
              <a:buNone/>
              <a:defRPr sz="4200"/>
            </a:lvl5pPr>
            <a:lvl6pPr marL="9601200" indent="0">
              <a:buNone/>
              <a:defRPr sz="4200"/>
            </a:lvl6pPr>
            <a:lvl7pPr marL="11521440" indent="0">
              <a:buNone/>
              <a:defRPr sz="4200"/>
            </a:lvl7pPr>
            <a:lvl8pPr marL="13441680" indent="0">
              <a:buNone/>
              <a:defRPr sz="4200"/>
            </a:lvl8pPr>
            <a:lvl9pPr marL="15361920" indent="0">
              <a:buNone/>
              <a:defRPr sz="42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CF29280-5F52-42AC-9D20-2E88B5F05654}" type="datetimeFigureOut">
              <a:rPr lang="en-US" smtClean="0"/>
              <a:t>6/14/2017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25E47F-E2E9-42B0-94C2-67BBF5971B03}" type="slidenum">
              <a:rPr lang="en-US" smtClean="0"/>
              <a:t>‹#›</a:t>
            </a:fld>
            <a:endParaRPr lang="en-US"/>
          </a:p>
        </p:txBody>
      </p:sp>
    </p:spTree>
    <p:extLst>
      <p:ext uri="{BB962C8B-B14F-4D97-AF65-F5344CB8AC3E}">
        <p14:creationId xmlns:p14="http://schemas.microsoft.com/office/powerpoint/2010/main" val="34593012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520440" y="1724880"/>
            <a:ext cx="44165520" cy="626205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3520440" y="8624388"/>
            <a:ext cx="44165520" cy="2055604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3520440" y="30027870"/>
            <a:ext cx="11521440" cy="1724878"/>
          </a:xfrm>
          <a:prstGeom prst="rect">
            <a:avLst/>
          </a:prstGeom>
        </p:spPr>
        <p:txBody>
          <a:bodyPr vert="horz" lIns="91440" tIns="45720" rIns="91440" bIns="45720" rtlCol="0" anchor="ctr"/>
          <a:lstStyle>
            <a:lvl1pPr algn="l">
              <a:defRPr sz="5040">
                <a:solidFill>
                  <a:schemeClr val="tx1">
                    <a:tint val="75000"/>
                  </a:schemeClr>
                </a:solidFill>
              </a:defRPr>
            </a:lvl1pPr>
          </a:lstStyle>
          <a:p>
            <a:fld id="{DCF29280-5F52-42AC-9D20-2E88B5F05654}" type="datetimeFigureOut">
              <a:rPr lang="en-US" smtClean="0"/>
              <a:t>6/14/2017</a:t>
            </a:fld>
            <a:endParaRPr lang="en-US"/>
          </a:p>
        </p:txBody>
      </p:sp>
      <p:sp>
        <p:nvSpPr>
          <p:cNvPr id="5" name="Footer Placeholder 4"/>
          <p:cNvSpPr>
            <a:spLocks noGrp="1"/>
          </p:cNvSpPr>
          <p:nvPr>
            <p:ph type="ftr" sz="quarter" idx="3"/>
          </p:nvPr>
        </p:nvSpPr>
        <p:spPr>
          <a:xfrm>
            <a:off x="16962120" y="30027870"/>
            <a:ext cx="17282160" cy="1724878"/>
          </a:xfrm>
          <a:prstGeom prst="rect">
            <a:avLst/>
          </a:prstGeom>
        </p:spPr>
        <p:txBody>
          <a:bodyPr vert="horz" lIns="91440" tIns="45720" rIns="91440" bIns="45720" rtlCol="0" anchor="ctr"/>
          <a:lstStyle>
            <a:lvl1pPr algn="ctr">
              <a:defRPr sz="504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6164520" y="30027870"/>
            <a:ext cx="11521440" cy="1724878"/>
          </a:xfrm>
          <a:prstGeom prst="rect">
            <a:avLst/>
          </a:prstGeom>
        </p:spPr>
        <p:txBody>
          <a:bodyPr vert="horz" lIns="91440" tIns="45720" rIns="91440" bIns="45720" rtlCol="0" anchor="ctr"/>
          <a:lstStyle>
            <a:lvl1pPr algn="r">
              <a:defRPr sz="5040">
                <a:solidFill>
                  <a:schemeClr val="tx1">
                    <a:tint val="75000"/>
                  </a:schemeClr>
                </a:solidFill>
              </a:defRPr>
            </a:lvl1pPr>
          </a:lstStyle>
          <a:p>
            <a:fld id="{0F25E47F-E2E9-42B0-94C2-67BBF5971B03}" type="slidenum">
              <a:rPr lang="en-US" smtClean="0"/>
              <a:t>‹#›</a:t>
            </a:fld>
            <a:endParaRPr lang="en-US"/>
          </a:p>
        </p:txBody>
      </p:sp>
    </p:spTree>
    <p:extLst>
      <p:ext uri="{BB962C8B-B14F-4D97-AF65-F5344CB8AC3E}">
        <p14:creationId xmlns:p14="http://schemas.microsoft.com/office/powerpoint/2010/main" val="3191329623"/>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3840480" rtl="0" eaLnBrk="1" latinLnBrk="0" hangingPunct="1">
        <a:lnSpc>
          <a:spcPct val="90000"/>
        </a:lnSpc>
        <a:spcBef>
          <a:spcPct val="0"/>
        </a:spcBef>
        <a:buNone/>
        <a:defRPr sz="18480" kern="1200">
          <a:solidFill>
            <a:schemeClr val="tx1"/>
          </a:solidFill>
          <a:latin typeface="+mj-lt"/>
          <a:ea typeface="+mj-ea"/>
          <a:cs typeface="+mj-cs"/>
        </a:defRPr>
      </a:lvl1pPr>
    </p:titleStyle>
    <p:bodyStyle>
      <a:lvl1pPr marL="960120" indent="-960120" algn="l" defTabSz="3840480" rtl="0" eaLnBrk="1" latinLnBrk="0" hangingPunct="1">
        <a:lnSpc>
          <a:spcPct val="90000"/>
        </a:lnSpc>
        <a:spcBef>
          <a:spcPts val="4200"/>
        </a:spcBef>
        <a:buFont typeface="Arial" panose="020B0604020202020204" pitchFamily="34" charset="0"/>
        <a:buChar char="•"/>
        <a:defRPr sz="11760" kern="1200">
          <a:solidFill>
            <a:schemeClr val="tx1"/>
          </a:solidFill>
          <a:latin typeface="+mn-lt"/>
          <a:ea typeface="+mn-ea"/>
          <a:cs typeface="+mn-cs"/>
        </a:defRPr>
      </a:lvl1pPr>
      <a:lvl2pPr marL="2880360" indent="-960120" algn="l" defTabSz="3840480" rtl="0" eaLnBrk="1" latinLnBrk="0" hangingPunct="1">
        <a:lnSpc>
          <a:spcPct val="90000"/>
        </a:lnSpc>
        <a:spcBef>
          <a:spcPts val="2100"/>
        </a:spcBef>
        <a:buFont typeface="Arial" panose="020B0604020202020204" pitchFamily="34" charset="0"/>
        <a:buChar char="•"/>
        <a:defRPr sz="10080" kern="1200">
          <a:solidFill>
            <a:schemeClr val="tx1"/>
          </a:solidFill>
          <a:latin typeface="+mn-lt"/>
          <a:ea typeface="+mn-ea"/>
          <a:cs typeface="+mn-cs"/>
        </a:defRPr>
      </a:lvl2pPr>
      <a:lvl3pPr marL="4800600" indent="-960120" algn="l" defTabSz="3840480" rtl="0" eaLnBrk="1" latinLnBrk="0" hangingPunct="1">
        <a:lnSpc>
          <a:spcPct val="90000"/>
        </a:lnSpc>
        <a:spcBef>
          <a:spcPts val="2100"/>
        </a:spcBef>
        <a:buFont typeface="Arial" panose="020B0604020202020204" pitchFamily="34" charset="0"/>
        <a:buChar char="•"/>
        <a:defRPr sz="8400" kern="1200">
          <a:solidFill>
            <a:schemeClr val="tx1"/>
          </a:solidFill>
          <a:latin typeface="+mn-lt"/>
          <a:ea typeface="+mn-ea"/>
          <a:cs typeface="+mn-cs"/>
        </a:defRPr>
      </a:lvl3pPr>
      <a:lvl4pPr marL="672084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4pPr>
      <a:lvl5pPr marL="864108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5pPr>
      <a:lvl6pPr marL="1056132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6pPr>
      <a:lvl7pPr marL="1248156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7pPr>
      <a:lvl8pPr marL="1440180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8pPr>
      <a:lvl9pPr marL="1632204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9pPr>
    </p:bodyStyle>
    <p:otherStyle>
      <a:defPPr>
        <a:defRPr lang="en-US"/>
      </a:defPPr>
      <a:lvl1pPr marL="0" algn="l" defTabSz="3840480" rtl="0" eaLnBrk="1" latinLnBrk="0" hangingPunct="1">
        <a:defRPr sz="7560" kern="1200">
          <a:solidFill>
            <a:schemeClr val="tx1"/>
          </a:solidFill>
          <a:latin typeface="+mn-lt"/>
          <a:ea typeface="+mn-ea"/>
          <a:cs typeface="+mn-cs"/>
        </a:defRPr>
      </a:lvl1pPr>
      <a:lvl2pPr marL="1920240" algn="l" defTabSz="3840480" rtl="0" eaLnBrk="1" latinLnBrk="0" hangingPunct="1">
        <a:defRPr sz="7560" kern="1200">
          <a:solidFill>
            <a:schemeClr val="tx1"/>
          </a:solidFill>
          <a:latin typeface="+mn-lt"/>
          <a:ea typeface="+mn-ea"/>
          <a:cs typeface="+mn-cs"/>
        </a:defRPr>
      </a:lvl2pPr>
      <a:lvl3pPr marL="3840480" algn="l" defTabSz="3840480" rtl="0" eaLnBrk="1" latinLnBrk="0" hangingPunct="1">
        <a:defRPr sz="7560" kern="1200">
          <a:solidFill>
            <a:schemeClr val="tx1"/>
          </a:solidFill>
          <a:latin typeface="+mn-lt"/>
          <a:ea typeface="+mn-ea"/>
          <a:cs typeface="+mn-cs"/>
        </a:defRPr>
      </a:lvl3pPr>
      <a:lvl4pPr marL="5760720" algn="l" defTabSz="3840480" rtl="0" eaLnBrk="1" latinLnBrk="0" hangingPunct="1">
        <a:defRPr sz="7560" kern="1200">
          <a:solidFill>
            <a:schemeClr val="tx1"/>
          </a:solidFill>
          <a:latin typeface="+mn-lt"/>
          <a:ea typeface="+mn-ea"/>
          <a:cs typeface="+mn-cs"/>
        </a:defRPr>
      </a:lvl4pPr>
      <a:lvl5pPr marL="7680960" algn="l" defTabSz="3840480" rtl="0" eaLnBrk="1" latinLnBrk="0" hangingPunct="1">
        <a:defRPr sz="7560" kern="1200">
          <a:solidFill>
            <a:schemeClr val="tx1"/>
          </a:solidFill>
          <a:latin typeface="+mn-lt"/>
          <a:ea typeface="+mn-ea"/>
          <a:cs typeface="+mn-cs"/>
        </a:defRPr>
      </a:lvl5pPr>
      <a:lvl6pPr marL="9601200" algn="l" defTabSz="3840480" rtl="0" eaLnBrk="1" latinLnBrk="0" hangingPunct="1">
        <a:defRPr sz="7560" kern="1200">
          <a:solidFill>
            <a:schemeClr val="tx1"/>
          </a:solidFill>
          <a:latin typeface="+mn-lt"/>
          <a:ea typeface="+mn-ea"/>
          <a:cs typeface="+mn-cs"/>
        </a:defRPr>
      </a:lvl6pPr>
      <a:lvl7pPr marL="11521440" algn="l" defTabSz="3840480" rtl="0" eaLnBrk="1" latinLnBrk="0" hangingPunct="1">
        <a:defRPr sz="7560" kern="1200">
          <a:solidFill>
            <a:schemeClr val="tx1"/>
          </a:solidFill>
          <a:latin typeface="+mn-lt"/>
          <a:ea typeface="+mn-ea"/>
          <a:cs typeface="+mn-cs"/>
        </a:defRPr>
      </a:lvl7pPr>
      <a:lvl8pPr marL="13441680" algn="l" defTabSz="3840480" rtl="0" eaLnBrk="1" latinLnBrk="0" hangingPunct="1">
        <a:defRPr sz="7560" kern="1200">
          <a:solidFill>
            <a:schemeClr val="tx1"/>
          </a:solidFill>
          <a:latin typeface="+mn-lt"/>
          <a:ea typeface="+mn-ea"/>
          <a:cs typeface="+mn-cs"/>
        </a:defRPr>
      </a:lvl8pPr>
      <a:lvl9pPr marL="15361920" algn="l" defTabSz="3840480" rtl="0" eaLnBrk="1" latinLnBrk="0" hangingPunct="1">
        <a:defRPr sz="75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comments" Target="../comments/comment1.xml"/><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Content Placeholder 2"/>
          <p:cNvSpPr txBox="1">
            <a:spLocks/>
          </p:cNvSpPr>
          <p:nvPr/>
        </p:nvSpPr>
        <p:spPr>
          <a:xfrm>
            <a:off x="15467829" y="20516586"/>
            <a:ext cx="17606839" cy="8991028"/>
          </a:xfrm>
          <a:prstGeom prst="rect">
            <a:avLst/>
          </a:prstGeom>
          <a:ln>
            <a:no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3600" b="1" noProof="0" dirty="0" smtClean="0">
                <a:solidFill>
                  <a:sysClr val="windowText" lastClr="000000"/>
                </a:solidFill>
                <a:latin typeface="Calibri" panose="020F0502020204030204"/>
              </a:rPr>
              <a:t>Figure 3: </a:t>
            </a:r>
            <a:r>
              <a:rPr lang="en-US" sz="3600" b="1" dirty="0" smtClean="0">
                <a:solidFill>
                  <a:sysClr val="windowText" lastClr="000000"/>
                </a:solidFill>
                <a:latin typeface="Calibri" panose="020F0502020204030204"/>
              </a:rPr>
              <a:t>Visualizing Labeled and Unlabeled data via Kernel Principal Component Analysis</a:t>
            </a:r>
            <a:endParaRPr lang="en-US" sz="3200" dirty="0"/>
          </a:p>
        </p:txBody>
      </p:sp>
      <p:sp>
        <p:nvSpPr>
          <p:cNvPr id="17" name="TextBox 16"/>
          <p:cNvSpPr txBox="1"/>
          <p:nvPr/>
        </p:nvSpPr>
        <p:spPr>
          <a:xfrm>
            <a:off x="992376" y="23098599"/>
            <a:ext cx="13556269" cy="6186309"/>
          </a:xfrm>
          <a:prstGeom prst="rect">
            <a:avLst/>
          </a:prstGeom>
          <a:noFill/>
          <a:ln>
            <a:noFill/>
          </a:ln>
        </p:spPr>
        <p:txBody>
          <a:bodyPr wrap="square" rtlCol="0">
            <a:spAutoFit/>
          </a:bodyPr>
          <a:lstStyle/>
          <a:p>
            <a:r>
              <a:rPr lang="en-US" sz="3600" b="1" dirty="0" smtClean="0"/>
              <a:t>Figure 2: Test Utilization and HRV/EV Detections</a:t>
            </a:r>
          </a:p>
          <a:p>
            <a:endParaRPr lang="en-US" sz="3600" b="1" dirty="0" smtClean="0"/>
          </a:p>
          <a:p>
            <a:endParaRPr lang="en-US" sz="3600" b="1" dirty="0" smtClean="0"/>
          </a:p>
          <a:p>
            <a:endParaRPr lang="en-US" sz="3600" b="1" dirty="0"/>
          </a:p>
          <a:p>
            <a:endParaRPr lang="en-US" sz="3600" b="1" dirty="0" smtClean="0"/>
          </a:p>
          <a:p>
            <a:endParaRPr lang="en-US" sz="3600" b="1" dirty="0"/>
          </a:p>
          <a:p>
            <a:endParaRPr lang="en-US" sz="3600" b="1" dirty="0" smtClean="0"/>
          </a:p>
          <a:p>
            <a:endParaRPr lang="en-US" sz="3600" b="1" dirty="0"/>
          </a:p>
          <a:p>
            <a:endParaRPr lang="en-US" sz="3600" b="1" dirty="0" smtClean="0"/>
          </a:p>
          <a:p>
            <a:endParaRPr lang="en-US" sz="3600" b="1" dirty="0"/>
          </a:p>
          <a:p>
            <a:r>
              <a:rPr lang="en-US" sz="3600" b="1" dirty="0" smtClean="0"/>
              <a:t>          </a:t>
            </a:r>
            <a:endParaRPr lang="en-US" sz="3600" b="1" dirty="0"/>
          </a:p>
        </p:txBody>
      </p:sp>
      <p:sp>
        <p:nvSpPr>
          <p:cNvPr id="155" name="TextBox 154"/>
          <p:cNvSpPr txBox="1"/>
          <p:nvPr/>
        </p:nvSpPr>
        <p:spPr>
          <a:xfrm>
            <a:off x="33904898" y="5817912"/>
            <a:ext cx="16160981" cy="21698248"/>
          </a:xfrm>
          <a:prstGeom prst="rect">
            <a:avLst/>
          </a:prstGeom>
          <a:noFill/>
          <a:ln>
            <a:noFill/>
          </a:ln>
        </p:spPr>
        <p:txBody>
          <a:bodyPr wrap="square" rtlCol="0">
            <a:spAutoFit/>
          </a:bodyPr>
          <a:lstStyle/>
          <a:p>
            <a:r>
              <a:rPr lang="en-US" sz="6000" b="1" dirty="0">
                <a:solidFill>
                  <a:sysClr val="windowText" lastClr="000000"/>
                </a:solidFill>
              </a:rPr>
              <a:t>Evaluation of </a:t>
            </a:r>
            <a:r>
              <a:rPr lang="en-US" sz="6000" b="1" dirty="0" smtClean="0">
                <a:solidFill>
                  <a:sysClr val="windowText" lastClr="000000"/>
                </a:solidFill>
              </a:rPr>
              <a:t>PER</a:t>
            </a:r>
          </a:p>
          <a:p>
            <a:endParaRPr lang="en-US" sz="6000" b="1" dirty="0">
              <a:solidFill>
                <a:sysClr val="windowText" lastClr="000000"/>
              </a:solidFill>
            </a:endParaRPr>
          </a:p>
          <a:p>
            <a:endParaRPr lang="en-US" sz="6000" b="1" dirty="0" smtClean="0">
              <a:solidFill>
                <a:sysClr val="windowText" lastClr="000000"/>
              </a:solidFill>
            </a:endParaRPr>
          </a:p>
          <a:p>
            <a:endParaRPr lang="en-US" sz="6000" b="1" dirty="0">
              <a:solidFill>
                <a:sysClr val="windowText" lastClr="000000"/>
              </a:solidFill>
            </a:endParaRPr>
          </a:p>
          <a:p>
            <a:endParaRPr lang="en-US" sz="6000" b="1" dirty="0" smtClean="0">
              <a:solidFill>
                <a:sysClr val="windowText" lastClr="000000"/>
              </a:solidFill>
            </a:endParaRPr>
          </a:p>
          <a:p>
            <a:endParaRPr lang="en-US" sz="6000" b="1" dirty="0">
              <a:solidFill>
                <a:sysClr val="windowText" lastClr="000000"/>
              </a:solidFill>
            </a:endParaRPr>
          </a:p>
          <a:p>
            <a:endParaRPr lang="en-US" sz="3600" dirty="0">
              <a:solidFill>
                <a:sysClr val="windowText" lastClr="000000"/>
              </a:solidFill>
            </a:endParaRPr>
          </a:p>
          <a:p>
            <a:pPr lvl="0"/>
            <a:endParaRPr lang="en-US" sz="3600" dirty="0">
              <a:solidFill>
                <a:sysClr val="windowText" lastClr="000000"/>
              </a:solidFill>
            </a:endParaRPr>
          </a:p>
          <a:p>
            <a:pPr lvl="0"/>
            <a:endParaRPr lang="en-US" sz="3600" dirty="0" smtClean="0">
              <a:solidFill>
                <a:sysClr val="windowText" lastClr="000000"/>
              </a:solidFill>
            </a:endParaRPr>
          </a:p>
          <a:p>
            <a:pPr lvl="0"/>
            <a:endParaRPr lang="en-US" sz="3600" dirty="0" smtClean="0">
              <a:solidFill>
                <a:sysClr val="windowText" lastClr="000000"/>
              </a:solidFill>
            </a:endParaRPr>
          </a:p>
          <a:p>
            <a:pPr lvl="0"/>
            <a:endParaRPr lang="en-US" sz="3600" dirty="0">
              <a:solidFill>
                <a:sysClr val="windowText" lastClr="000000"/>
              </a:solidFill>
            </a:endParaRPr>
          </a:p>
          <a:p>
            <a:pPr lvl="0"/>
            <a:endParaRPr lang="en-US" sz="3600" dirty="0" smtClean="0">
              <a:solidFill>
                <a:sysClr val="windowText" lastClr="000000"/>
              </a:solidFill>
            </a:endParaRPr>
          </a:p>
          <a:p>
            <a:pPr lvl="0"/>
            <a:endParaRPr lang="en-US" sz="3600" dirty="0">
              <a:solidFill>
                <a:sysClr val="windowText" lastClr="000000"/>
              </a:solidFill>
            </a:endParaRPr>
          </a:p>
          <a:p>
            <a:pPr lvl="0"/>
            <a:endParaRPr lang="en-US" sz="3600" dirty="0" smtClean="0">
              <a:solidFill>
                <a:sysClr val="windowText" lastClr="000000"/>
              </a:solidFill>
            </a:endParaRPr>
          </a:p>
          <a:p>
            <a:pPr lvl="0"/>
            <a:endParaRPr lang="en-US" sz="3600" dirty="0">
              <a:solidFill>
                <a:sysClr val="windowText" lastClr="000000"/>
              </a:solidFill>
            </a:endParaRPr>
          </a:p>
          <a:p>
            <a:pPr lvl="0"/>
            <a:endParaRPr lang="en-US" sz="3600" dirty="0" smtClean="0">
              <a:solidFill>
                <a:sysClr val="windowText" lastClr="000000"/>
              </a:solidFill>
            </a:endParaRPr>
          </a:p>
          <a:p>
            <a:pPr lvl="0"/>
            <a:endParaRPr lang="en-US" sz="3600" dirty="0">
              <a:solidFill>
                <a:sysClr val="windowText" lastClr="000000"/>
              </a:solidFill>
            </a:endParaRPr>
          </a:p>
          <a:p>
            <a:pPr lvl="0"/>
            <a:endParaRPr lang="en-US" sz="3600" dirty="0" smtClean="0">
              <a:solidFill>
                <a:sysClr val="windowText" lastClr="000000"/>
              </a:solidFill>
            </a:endParaRPr>
          </a:p>
          <a:p>
            <a:pPr lvl="0"/>
            <a:endParaRPr lang="en-US" sz="3600" dirty="0">
              <a:solidFill>
                <a:sysClr val="windowText" lastClr="000000"/>
              </a:solidFill>
            </a:endParaRPr>
          </a:p>
          <a:p>
            <a:pPr lvl="0"/>
            <a:endParaRPr lang="en-US" sz="3600" dirty="0" smtClean="0">
              <a:solidFill>
                <a:sysClr val="windowText" lastClr="000000"/>
              </a:solidFill>
            </a:endParaRPr>
          </a:p>
          <a:p>
            <a:pPr lvl="0"/>
            <a:endParaRPr lang="en-US" sz="3600" dirty="0">
              <a:solidFill>
                <a:sysClr val="windowText" lastClr="000000"/>
              </a:solidFill>
            </a:endParaRPr>
          </a:p>
          <a:p>
            <a:pPr lvl="0"/>
            <a:endParaRPr lang="en-US" sz="3600" dirty="0" smtClean="0">
              <a:solidFill>
                <a:sysClr val="windowText" lastClr="000000"/>
              </a:solidFill>
            </a:endParaRPr>
          </a:p>
          <a:p>
            <a:pPr lvl="0"/>
            <a:endParaRPr lang="en-US" sz="3600" dirty="0">
              <a:solidFill>
                <a:sysClr val="windowText" lastClr="000000"/>
              </a:solidFill>
            </a:endParaRPr>
          </a:p>
          <a:p>
            <a:pPr lvl="0"/>
            <a:endParaRPr lang="en-US" sz="3600" dirty="0" smtClean="0">
              <a:solidFill>
                <a:sysClr val="windowText" lastClr="000000"/>
              </a:solidFill>
            </a:endParaRPr>
          </a:p>
          <a:p>
            <a:pPr lvl="0"/>
            <a:endParaRPr lang="en-US" sz="3600" dirty="0">
              <a:solidFill>
                <a:sysClr val="windowText" lastClr="000000"/>
              </a:solidFill>
            </a:endParaRPr>
          </a:p>
          <a:p>
            <a:pPr lvl="0"/>
            <a:endParaRPr lang="en-US" sz="3600" dirty="0" smtClean="0">
              <a:solidFill>
                <a:sysClr val="windowText" lastClr="000000"/>
              </a:solidFill>
            </a:endParaRPr>
          </a:p>
          <a:p>
            <a:pPr lvl="0"/>
            <a:endParaRPr lang="en-US" sz="3600" dirty="0">
              <a:solidFill>
                <a:sysClr val="windowText" lastClr="000000"/>
              </a:solidFill>
            </a:endParaRPr>
          </a:p>
          <a:p>
            <a:pPr lvl="0"/>
            <a:endParaRPr lang="en-US" sz="3600" dirty="0" smtClean="0">
              <a:solidFill>
                <a:sysClr val="windowText" lastClr="000000"/>
              </a:solidFill>
            </a:endParaRPr>
          </a:p>
          <a:p>
            <a:pPr lvl="0"/>
            <a:endParaRPr lang="en-US" sz="3600" dirty="0">
              <a:solidFill>
                <a:sysClr val="windowText" lastClr="000000"/>
              </a:solidFill>
            </a:endParaRPr>
          </a:p>
          <a:p>
            <a:pPr lvl="0"/>
            <a:endParaRPr lang="en-US" sz="3600" dirty="0" smtClean="0">
              <a:solidFill>
                <a:sysClr val="windowText" lastClr="000000"/>
              </a:solidFill>
            </a:endParaRPr>
          </a:p>
          <a:p>
            <a:pPr lvl="0"/>
            <a:endParaRPr lang="en-US" sz="3600" dirty="0">
              <a:solidFill>
                <a:sysClr val="windowText" lastClr="000000"/>
              </a:solidFill>
            </a:endParaRPr>
          </a:p>
          <a:p>
            <a:pPr lvl="0"/>
            <a:endParaRPr lang="en-US" sz="3600" dirty="0" smtClean="0">
              <a:solidFill>
                <a:sysClr val="windowText" lastClr="000000"/>
              </a:solidFill>
            </a:endParaRPr>
          </a:p>
          <a:p>
            <a:pPr lvl="0"/>
            <a:endParaRPr lang="en-US" sz="3600" dirty="0" smtClean="0">
              <a:solidFill>
                <a:sysClr val="windowText" lastClr="000000"/>
              </a:solidFill>
            </a:endParaRPr>
          </a:p>
          <a:p>
            <a:pPr lvl="0"/>
            <a:endParaRPr lang="en-US" sz="3600" dirty="0">
              <a:solidFill>
                <a:sysClr val="windowText" lastClr="000000"/>
              </a:solidFill>
            </a:endParaRPr>
          </a:p>
          <a:p>
            <a:pPr lvl="0"/>
            <a:endParaRPr lang="en-US" sz="3600" dirty="0">
              <a:solidFill>
                <a:sysClr val="windowText" lastClr="000000"/>
              </a:solidFill>
            </a:endParaRPr>
          </a:p>
        </p:txBody>
      </p:sp>
      <p:pic>
        <p:nvPicPr>
          <p:cNvPr id="1026" name="Picture 2" descr="http://itweb.isaos/sales/images/CrossHatch.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85800"/>
            <a:ext cx="51187932" cy="610963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728324" y="-184026"/>
            <a:ext cx="49345907" cy="2800767"/>
          </a:xfrm>
          <a:prstGeom prst="rect">
            <a:avLst/>
          </a:prstGeom>
          <a:noFill/>
        </p:spPr>
        <p:txBody>
          <a:bodyPr wrap="square" rtlCol="0">
            <a:spAutoFit/>
          </a:bodyPr>
          <a:lstStyle/>
          <a:p>
            <a:pPr algn="ctr"/>
            <a:r>
              <a:rPr lang="en-US" sz="8800" b="1" dirty="0" smtClean="0">
                <a:solidFill>
                  <a:schemeClr val="bg1"/>
                </a:solidFill>
              </a:rPr>
              <a:t>Development of a comprehensive metrics for monitoring seasonal respiratory disease usin</a:t>
            </a:r>
            <a:r>
              <a:rPr lang="en-US" sz="8800" b="1" dirty="0" smtClean="0">
                <a:solidFill>
                  <a:schemeClr val="bg1"/>
                </a:solidFill>
              </a:rPr>
              <a:t>g syndromic test data as an alternative to influenza like illness surveillance</a:t>
            </a:r>
            <a:endParaRPr lang="en-US" sz="8800" b="1" dirty="0">
              <a:solidFill>
                <a:schemeClr val="bg1"/>
              </a:solidFill>
            </a:endParaRPr>
          </a:p>
        </p:txBody>
      </p:sp>
      <p:sp>
        <p:nvSpPr>
          <p:cNvPr id="8" name="Subtitle 2"/>
          <p:cNvSpPr txBox="1">
            <a:spLocks/>
          </p:cNvSpPr>
          <p:nvPr/>
        </p:nvSpPr>
        <p:spPr>
          <a:xfrm>
            <a:off x="1742191" y="2523810"/>
            <a:ext cx="44025857" cy="2534667"/>
          </a:xfrm>
          <a:prstGeom prst="rect">
            <a:avLst/>
          </a:prstGeom>
        </p:spPr>
        <p:txBody>
          <a:bodyPr>
            <a:noAutofit/>
          </a:bodyPr>
          <a:lstStyle>
            <a:lvl1pPr marL="960120" indent="-960120" algn="l" defTabSz="3840480" rtl="0" eaLnBrk="1" latinLnBrk="0" hangingPunct="1">
              <a:lnSpc>
                <a:spcPct val="90000"/>
              </a:lnSpc>
              <a:spcBef>
                <a:spcPts val="4200"/>
              </a:spcBef>
              <a:buFont typeface="Arial" panose="020B0604020202020204" pitchFamily="34" charset="0"/>
              <a:buChar char="•"/>
              <a:defRPr sz="11760" kern="1200">
                <a:solidFill>
                  <a:schemeClr val="tx1"/>
                </a:solidFill>
                <a:latin typeface="+mn-lt"/>
                <a:ea typeface="+mn-ea"/>
                <a:cs typeface="+mn-cs"/>
              </a:defRPr>
            </a:lvl1pPr>
            <a:lvl2pPr marL="2880360" indent="-960120" algn="l" defTabSz="3840480" rtl="0" eaLnBrk="1" latinLnBrk="0" hangingPunct="1">
              <a:lnSpc>
                <a:spcPct val="90000"/>
              </a:lnSpc>
              <a:spcBef>
                <a:spcPts val="2100"/>
              </a:spcBef>
              <a:buFont typeface="Arial" panose="020B0604020202020204" pitchFamily="34" charset="0"/>
              <a:buChar char="•"/>
              <a:defRPr sz="10080" kern="1200">
                <a:solidFill>
                  <a:schemeClr val="tx1"/>
                </a:solidFill>
                <a:latin typeface="+mn-lt"/>
                <a:ea typeface="+mn-ea"/>
                <a:cs typeface="+mn-cs"/>
              </a:defRPr>
            </a:lvl2pPr>
            <a:lvl3pPr marL="4800600" indent="-960120" algn="l" defTabSz="3840480" rtl="0" eaLnBrk="1" latinLnBrk="0" hangingPunct="1">
              <a:lnSpc>
                <a:spcPct val="90000"/>
              </a:lnSpc>
              <a:spcBef>
                <a:spcPts val="2100"/>
              </a:spcBef>
              <a:buFont typeface="Arial" panose="020B0604020202020204" pitchFamily="34" charset="0"/>
              <a:buChar char="•"/>
              <a:defRPr sz="8400" kern="1200">
                <a:solidFill>
                  <a:schemeClr val="tx1"/>
                </a:solidFill>
                <a:latin typeface="+mn-lt"/>
                <a:ea typeface="+mn-ea"/>
                <a:cs typeface="+mn-cs"/>
              </a:defRPr>
            </a:lvl3pPr>
            <a:lvl4pPr marL="672084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4pPr>
            <a:lvl5pPr marL="864108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5pPr>
            <a:lvl6pPr marL="1056132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6pPr>
            <a:lvl7pPr marL="1248156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7pPr>
            <a:lvl8pPr marL="1440180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8pPr>
            <a:lvl9pPr marL="1632204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9pPr>
          </a:lstStyle>
          <a:p>
            <a:pPr marL="0" marR="0" indent="0" algn="ctr">
              <a:lnSpc>
                <a:spcPct val="107000"/>
              </a:lnSpc>
              <a:spcBef>
                <a:spcPts val="0"/>
              </a:spcBef>
              <a:spcAft>
                <a:spcPts val="800"/>
              </a:spcAft>
              <a:buNone/>
            </a:pPr>
            <a:r>
              <a:rPr lang="en-US" sz="6600" dirty="0" smtClean="0">
                <a:solidFill>
                  <a:schemeClr val="bg1"/>
                </a:solidFill>
                <a:latin typeface="Calibri" panose="020F0502020204030204" pitchFamily="34" charset="0"/>
              </a:rPr>
              <a:t>A. Faucett</a:t>
            </a:r>
            <a:r>
              <a:rPr lang="en-US" sz="6600" baseline="30000" dirty="0" smtClean="0">
                <a:solidFill>
                  <a:schemeClr val="bg1"/>
                </a:solidFill>
                <a:latin typeface="Calibri" panose="020F0502020204030204" pitchFamily="34" charset="0"/>
              </a:rPr>
              <a:t>1</a:t>
            </a:r>
            <a:r>
              <a:rPr lang="en-US" sz="6600" dirty="0" smtClean="0">
                <a:solidFill>
                  <a:schemeClr val="bg1"/>
                </a:solidFill>
                <a:latin typeface="Calibri" panose="020F0502020204030204" pitchFamily="34" charset="0"/>
              </a:rPr>
              <a:t>, </a:t>
            </a:r>
            <a:r>
              <a:rPr lang="en-US" sz="6600" dirty="0" smtClean="0">
                <a:solidFill>
                  <a:schemeClr val="bg1"/>
                </a:solidFill>
                <a:latin typeface="Calibri" panose="020F0502020204030204" pitchFamily="34" charset="0"/>
              </a:rPr>
              <a:t>L. Meyers</a:t>
            </a:r>
            <a:r>
              <a:rPr lang="en-US" sz="6600" baseline="30000" dirty="0" smtClean="0">
                <a:solidFill>
                  <a:schemeClr val="bg1"/>
                </a:solidFill>
                <a:latin typeface="Calibri" panose="020F0502020204030204" pitchFamily="34" charset="0"/>
              </a:rPr>
              <a:t>1</a:t>
            </a:r>
            <a:r>
              <a:rPr lang="en-US" sz="6600" dirty="0" smtClean="0">
                <a:solidFill>
                  <a:schemeClr val="bg1"/>
                </a:solidFill>
                <a:latin typeface="Calibri" panose="020F0502020204030204" pitchFamily="34" charset="0"/>
              </a:rPr>
              <a:t>, </a:t>
            </a:r>
            <a:r>
              <a:rPr lang="en-US" sz="6600" dirty="0" smtClean="0">
                <a:solidFill>
                  <a:schemeClr val="bg1"/>
                </a:solidFill>
                <a:latin typeface="Calibri" panose="020F0502020204030204" pitchFamily="34" charset="0"/>
              </a:rPr>
              <a:t>J</a:t>
            </a:r>
            <a:r>
              <a:rPr lang="en-US" sz="6600" dirty="0" smtClean="0">
                <a:solidFill>
                  <a:schemeClr val="bg1"/>
                </a:solidFill>
                <a:latin typeface="Calibri" panose="020F0502020204030204" pitchFamily="34" charset="0"/>
              </a:rPr>
              <a:t>. Nawrocki</a:t>
            </a:r>
            <a:r>
              <a:rPr lang="en-US" sz="6600" baseline="30000" dirty="0" smtClean="0">
                <a:solidFill>
                  <a:schemeClr val="bg1"/>
                </a:solidFill>
                <a:latin typeface="Calibri" panose="020F0502020204030204" pitchFamily="34" charset="0"/>
              </a:rPr>
              <a:t>1</a:t>
            </a:r>
            <a:r>
              <a:rPr lang="en-US" sz="6600" dirty="0" smtClean="0">
                <a:solidFill>
                  <a:schemeClr val="bg1"/>
                </a:solidFill>
                <a:latin typeface="Calibri" panose="020F0502020204030204" pitchFamily="34" charset="0"/>
              </a:rPr>
              <a:t>, A</a:t>
            </a:r>
            <a:r>
              <a:rPr lang="en-US" sz="6600" dirty="0">
                <a:solidFill>
                  <a:schemeClr val="bg1"/>
                </a:solidFill>
                <a:latin typeface="Calibri" panose="020F0502020204030204" pitchFamily="34" charset="0"/>
              </a:rPr>
              <a:t>. </a:t>
            </a:r>
            <a:r>
              <a:rPr lang="en-US" sz="6600" dirty="0" smtClean="0">
                <a:solidFill>
                  <a:schemeClr val="bg1"/>
                </a:solidFill>
                <a:latin typeface="Calibri" panose="020F0502020204030204" pitchFamily="34" charset="0"/>
              </a:rPr>
              <a:t>Hoffee</a:t>
            </a:r>
            <a:r>
              <a:rPr lang="en-US" sz="6600" baseline="30000" dirty="0" smtClean="0">
                <a:solidFill>
                  <a:schemeClr val="bg1"/>
                </a:solidFill>
                <a:latin typeface="Calibri" panose="020F0502020204030204" pitchFamily="34" charset="0"/>
              </a:rPr>
              <a:t>1</a:t>
            </a:r>
            <a:r>
              <a:rPr lang="en-US" sz="6600" dirty="0" smtClean="0">
                <a:solidFill>
                  <a:schemeClr val="bg1"/>
                </a:solidFill>
                <a:latin typeface="Calibri" panose="020F0502020204030204" pitchFamily="34" charset="0"/>
              </a:rPr>
              <a:t>, </a:t>
            </a:r>
            <a:r>
              <a:rPr lang="en-US" sz="6600" dirty="0" smtClean="0">
                <a:solidFill>
                  <a:schemeClr val="bg1"/>
                </a:solidFill>
                <a:latin typeface="Calibri" panose="020F0502020204030204" pitchFamily="34" charset="0"/>
              </a:rPr>
              <a:t>B.M. Althouse</a:t>
            </a:r>
            <a:r>
              <a:rPr lang="en-US" sz="6600" baseline="30000" dirty="0" smtClean="0">
                <a:solidFill>
                  <a:schemeClr val="bg1"/>
                </a:solidFill>
                <a:latin typeface="Calibri" panose="020F0502020204030204" pitchFamily="34" charset="0"/>
              </a:rPr>
              <a:t>2</a:t>
            </a:r>
            <a:r>
              <a:rPr lang="en-US" sz="6600" dirty="0" smtClean="0">
                <a:solidFill>
                  <a:schemeClr val="bg1"/>
                </a:solidFill>
                <a:latin typeface="Calibri" panose="020F0502020204030204" pitchFamily="34" charset="0"/>
              </a:rPr>
              <a:t>,</a:t>
            </a:r>
            <a:r>
              <a:rPr lang="en-US" sz="6600" dirty="0">
                <a:solidFill>
                  <a:schemeClr val="bg1"/>
                </a:solidFill>
                <a:latin typeface="Calibri" panose="020F0502020204030204" pitchFamily="34" charset="0"/>
              </a:rPr>
              <a:t> </a:t>
            </a:r>
            <a:r>
              <a:rPr lang="en-US" sz="6600" dirty="0" smtClean="0">
                <a:solidFill>
                  <a:schemeClr val="bg1"/>
                </a:solidFill>
                <a:latin typeface="Calibri" panose="020F0502020204030204" pitchFamily="34" charset="0"/>
              </a:rPr>
              <a:t>S.V. Scarpino</a:t>
            </a:r>
            <a:r>
              <a:rPr lang="en-US" sz="6600" baseline="30000" dirty="0" smtClean="0">
                <a:solidFill>
                  <a:schemeClr val="bg1"/>
                </a:solidFill>
                <a:latin typeface="Calibri" panose="020F0502020204030204" pitchFamily="34" charset="0"/>
              </a:rPr>
              <a:t>2</a:t>
            </a:r>
            <a:r>
              <a:rPr lang="en-US" sz="6600" dirty="0" smtClean="0">
                <a:solidFill>
                  <a:schemeClr val="bg1"/>
                </a:solidFill>
                <a:latin typeface="Calibri" panose="020F0502020204030204" pitchFamily="34" charset="0"/>
              </a:rPr>
              <a:t>, </a:t>
            </a:r>
            <a:r>
              <a:rPr lang="en-US" sz="6600" dirty="0" smtClean="0">
                <a:solidFill>
                  <a:schemeClr val="bg1"/>
                </a:solidFill>
                <a:latin typeface="Calibri" panose="020F0502020204030204" pitchFamily="34" charset="0"/>
              </a:rPr>
              <a:t>M.A</a:t>
            </a:r>
            <a:r>
              <a:rPr lang="en-US" sz="6600" dirty="0" smtClean="0">
                <a:solidFill>
                  <a:schemeClr val="bg1"/>
                </a:solidFill>
                <a:latin typeface="Calibri" panose="020F0502020204030204" pitchFamily="34" charset="0"/>
              </a:rPr>
              <a:t>. </a:t>
            </a:r>
            <a:r>
              <a:rPr lang="en-US" sz="6600" dirty="0" smtClean="0">
                <a:solidFill>
                  <a:schemeClr val="bg1"/>
                </a:solidFill>
                <a:latin typeface="Calibri" panose="020F0502020204030204" pitchFamily="34" charset="0"/>
              </a:rPr>
              <a:t>Poritz</a:t>
            </a:r>
            <a:r>
              <a:rPr lang="en-US" sz="6600" baseline="30000" dirty="0" smtClean="0">
                <a:solidFill>
                  <a:schemeClr val="bg1"/>
                </a:solidFill>
                <a:latin typeface="Calibri" panose="020F0502020204030204" pitchFamily="34" charset="0"/>
              </a:rPr>
              <a:t>3</a:t>
            </a:r>
            <a:endParaRPr lang="en-US" sz="6600" dirty="0" smtClean="0">
              <a:solidFill>
                <a:schemeClr val="bg1"/>
              </a:solidFill>
              <a:latin typeface="Calibri" panose="020F0502020204030204" pitchFamily="34" charset="0"/>
            </a:endParaRPr>
          </a:p>
        </p:txBody>
      </p:sp>
      <p:sp>
        <p:nvSpPr>
          <p:cNvPr id="9" name="Content Placeholder 2"/>
          <p:cNvSpPr txBox="1">
            <a:spLocks/>
          </p:cNvSpPr>
          <p:nvPr/>
        </p:nvSpPr>
        <p:spPr>
          <a:xfrm>
            <a:off x="1027829" y="5733885"/>
            <a:ext cx="13694982" cy="531203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6000" b="1" i="0" u="none" strike="noStrike" kern="1200" cap="none" spc="0" normalizeH="0" baseline="0" noProof="0" dirty="0" smtClean="0">
                <a:ln>
                  <a:noFill/>
                </a:ln>
                <a:solidFill>
                  <a:sysClr val="windowText" lastClr="000000"/>
                </a:solidFill>
                <a:effectLst/>
                <a:uLnTx/>
                <a:uFillTx/>
                <a:latin typeface="Calibri" panose="020F0502020204030204"/>
                <a:ea typeface="+mn-ea"/>
                <a:cs typeface="+mn-cs"/>
              </a:rPr>
              <a:t>Background</a:t>
            </a:r>
          </a:p>
          <a:p>
            <a:pPr marL="0" indent="0">
              <a:buNone/>
            </a:pPr>
            <a:r>
              <a:rPr lang="en-US" sz="3200" dirty="0" smtClean="0"/>
              <a:t>In </a:t>
            </a:r>
            <a:r>
              <a:rPr lang="en-US" sz="3200" dirty="0"/>
              <a:t>the United States (US), epidemiological reporting of respiratory illness typically focuses on influenza-like illness (ILI), </a:t>
            </a:r>
            <a:r>
              <a:rPr lang="en-US" sz="3200" dirty="0"/>
              <a:t>which is disseminated by the Centers for Disease Control and Prevention (CDC) and </a:t>
            </a:r>
            <a:r>
              <a:rPr lang="en-US" sz="3200" dirty="0" smtClean="0"/>
              <a:t>used </a:t>
            </a:r>
            <a:r>
              <a:rPr lang="en-US" sz="3200" dirty="0"/>
              <a:t>by healthcare professionals to monitor seasonal disease onset, duration, and severity. We have developed the Test Utilization Rate Normalized (TURN) metric using FilmArray® Trend, a cloud-based epidemiology system. Trend aggregates the FilmArray® Respiratory Panel (RP) test results from sites across the US. RP tests for 20 targets simultaneously, making TURN an indicator of broader respiratory illness. TURN is more comprehensive than ILI, which focuses on influenza and may mask other etiologies of respiratory disease.</a:t>
            </a:r>
          </a:p>
        </p:txBody>
      </p:sp>
      <p:sp>
        <p:nvSpPr>
          <p:cNvPr id="7" name="Rectangle 6"/>
          <p:cNvSpPr/>
          <p:nvPr/>
        </p:nvSpPr>
        <p:spPr>
          <a:xfrm>
            <a:off x="874859" y="5590640"/>
            <a:ext cx="14000922" cy="263055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3" name="Group 52"/>
          <p:cNvGrpSpPr/>
          <p:nvPr/>
        </p:nvGrpSpPr>
        <p:grpSpPr>
          <a:xfrm>
            <a:off x="15124453" y="30320441"/>
            <a:ext cx="18151572" cy="1686225"/>
            <a:chOff x="14502507" y="30196636"/>
            <a:chExt cx="16667017" cy="1810029"/>
          </a:xfrm>
        </p:grpSpPr>
        <p:pic>
          <p:nvPicPr>
            <p:cNvPr id="55" name="Picture 54"/>
            <p:cNvPicPr>
              <a:picLocks noChangeAspect="1"/>
            </p:cNvPicPr>
            <p:nvPr/>
          </p:nvPicPr>
          <p:blipFill>
            <a:blip r:embed="rId3"/>
            <a:stretch>
              <a:fillRect/>
            </a:stretch>
          </p:blipFill>
          <p:spPr>
            <a:xfrm>
              <a:off x="14505709" y="30196636"/>
              <a:ext cx="16663815" cy="1810029"/>
            </a:xfrm>
            <a:prstGeom prst="rect">
              <a:avLst/>
            </a:prstGeom>
          </p:spPr>
        </p:pic>
        <p:pic>
          <p:nvPicPr>
            <p:cNvPr id="56" name="Picture 55"/>
            <p:cNvPicPr>
              <a:picLocks noChangeAspect="1"/>
            </p:cNvPicPr>
            <p:nvPr/>
          </p:nvPicPr>
          <p:blipFill>
            <a:blip r:embed="rId4"/>
            <a:stretch>
              <a:fillRect/>
            </a:stretch>
          </p:blipFill>
          <p:spPr>
            <a:xfrm>
              <a:off x="14502507" y="30196636"/>
              <a:ext cx="3305102" cy="1807364"/>
            </a:xfrm>
            <a:prstGeom prst="rect">
              <a:avLst/>
            </a:prstGeom>
          </p:spPr>
        </p:pic>
        <p:sp>
          <p:nvSpPr>
            <p:cNvPr id="57" name="TextBox 56"/>
            <p:cNvSpPr txBox="1"/>
            <p:nvPr/>
          </p:nvSpPr>
          <p:spPr>
            <a:xfrm>
              <a:off x="19828480" y="30302229"/>
              <a:ext cx="8220849" cy="1585795"/>
            </a:xfrm>
            <a:prstGeom prst="rect">
              <a:avLst/>
            </a:prstGeom>
            <a:noFill/>
          </p:spPr>
          <p:txBody>
            <a:bodyPr wrap="none" rtlCol="0">
              <a:spAutoFit/>
            </a:bodyPr>
            <a:lstStyle/>
            <a:p>
              <a:r>
                <a:rPr lang="en-US" sz="3000" dirty="0" smtClean="0">
                  <a:solidFill>
                    <a:schemeClr val="bg1">
                      <a:lumMod val="85000"/>
                    </a:schemeClr>
                  </a:solidFill>
                </a:rPr>
                <a:t>				Lindsay Meyers</a:t>
              </a:r>
            </a:p>
            <a:p>
              <a:r>
                <a:rPr lang="en-US" sz="3000" dirty="0">
                  <a:solidFill>
                    <a:schemeClr val="bg1">
                      <a:lumMod val="85000"/>
                    </a:schemeClr>
                  </a:solidFill>
                </a:rPr>
                <a:t>Contact Information: </a:t>
              </a:r>
              <a:r>
                <a:rPr lang="en-US" sz="3000" dirty="0" smtClean="0">
                  <a:solidFill>
                    <a:schemeClr val="bg1">
                      <a:lumMod val="85000"/>
                    </a:schemeClr>
                  </a:solidFill>
                </a:rPr>
                <a:t>	BioFire Diagnostics, LLC</a:t>
              </a:r>
            </a:p>
            <a:p>
              <a:r>
                <a:rPr lang="en-US" sz="3000" dirty="0">
                  <a:solidFill>
                    <a:schemeClr val="bg1">
                      <a:lumMod val="85000"/>
                    </a:schemeClr>
                  </a:solidFill>
                </a:rPr>
                <a:t>	</a:t>
              </a:r>
              <a:r>
                <a:rPr lang="en-US" sz="3000" dirty="0" smtClean="0">
                  <a:solidFill>
                    <a:schemeClr val="bg1">
                      <a:lumMod val="85000"/>
                    </a:schemeClr>
                  </a:solidFill>
                </a:rPr>
                <a:t>			Lindsay.Meyers@BioFireDx.com </a:t>
              </a:r>
              <a:endParaRPr lang="en-US" sz="3000" dirty="0">
                <a:solidFill>
                  <a:schemeClr val="bg1">
                    <a:lumMod val="85000"/>
                  </a:schemeClr>
                </a:solidFill>
              </a:endParaRPr>
            </a:p>
          </p:txBody>
        </p:sp>
      </p:grpSp>
      <p:sp>
        <p:nvSpPr>
          <p:cNvPr id="13" name="Rectangle 12"/>
          <p:cNvSpPr/>
          <p:nvPr/>
        </p:nvSpPr>
        <p:spPr>
          <a:xfrm>
            <a:off x="15072283" y="15906750"/>
            <a:ext cx="18206268" cy="142072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58" name="Rectangle 57"/>
          <p:cNvSpPr/>
          <p:nvPr/>
        </p:nvSpPr>
        <p:spPr>
          <a:xfrm>
            <a:off x="15072283" y="5588154"/>
            <a:ext cx="18203743" cy="1016949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Content Placeholder 2"/>
          <p:cNvSpPr txBox="1">
            <a:spLocks/>
          </p:cNvSpPr>
          <p:nvPr/>
        </p:nvSpPr>
        <p:spPr>
          <a:xfrm>
            <a:off x="15611838" y="5798800"/>
            <a:ext cx="17207924" cy="964264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6000" b="1" dirty="0" smtClean="0">
                <a:solidFill>
                  <a:sysClr val="windowText" lastClr="000000"/>
                </a:solidFill>
                <a:latin typeface="Calibri" panose="020F0502020204030204"/>
              </a:rPr>
              <a:t>Method Summary</a:t>
            </a:r>
            <a:endParaRPr kumimoji="0" lang="en-US" sz="6000" b="1" i="0" u="none" strike="noStrike" kern="1200" cap="none" spc="0" normalizeH="0" baseline="0" noProof="0" dirty="0" smtClean="0">
              <a:ln>
                <a:noFill/>
              </a:ln>
              <a:solidFill>
                <a:sysClr val="windowText" lastClr="000000"/>
              </a:solidFill>
              <a:effectLst/>
              <a:uLnTx/>
              <a:uFillTx/>
              <a:latin typeface="Calibri" panose="020F0502020204030204"/>
            </a:endParaRPr>
          </a:p>
          <a:p>
            <a:pPr marL="0" indent="0" algn="just">
              <a:buNone/>
            </a:pPr>
            <a:r>
              <a:rPr lang="en-US" sz="3200" dirty="0" smtClean="0"/>
              <a:t>57,000 </a:t>
            </a:r>
            <a:r>
              <a:rPr lang="en-US" sz="3200" dirty="0"/>
              <a:t>HRV/EV positive test results were </a:t>
            </a:r>
            <a:r>
              <a:rPr lang="en-US" sz="3200" dirty="0" smtClean="0"/>
              <a:t>identified </a:t>
            </a:r>
            <a:r>
              <a:rPr lang="en-US" sz="3200" dirty="0"/>
              <a:t>in the FilmArray Trend dataset</a:t>
            </a:r>
            <a:r>
              <a:rPr lang="en-US" sz="3200" dirty="0" smtClean="0"/>
              <a:t>. We examined patterns </a:t>
            </a:r>
            <a:r>
              <a:rPr lang="en-US" sz="3200" dirty="0"/>
              <a:t>within the real time PCR </a:t>
            </a:r>
            <a:r>
              <a:rPr lang="en-US" sz="3200" dirty="0" smtClean="0"/>
              <a:t>data from the six </a:t>
            </a:r>
            <a:r>
              <a:rPr lang="en-US" sz="3200" dirty="0"/>
              <a:t>HRV/EV </a:t>
            </a:r>
            <a:r>
              <a:rPr lang="en-US" sz="3200" dirty="0" smtClean="0"/>
              <a:t>assays and developed an algorithm for detecting EV-D68: the </a:t>
            </a:r>
            <a:r>
              <a:rPr lang="en-US" sz="3200" dirty="0"/>
              <a:t>Pathogen Extended Resolution (PER) </a:t>
            </a:r>
            <a:r>
              <a:rPr lang="en-US" sz="3200" dirty="0" smtClean="0"/>
              <a:t>test. Four sites within the FilmArray Trend </a:t>
            </a:r>
            <a:r>
              <a:rPr lang="en-US" sz="3200" dirty="0"/>
              <a:t>w</a:t>
            </a:r>
            <a:r>
              <a:rPr lang="en-US" sz="3200" dirty="0" smtClean="0"/>
              <a:t>orking group: Children’s Hospital of Los Angeles (CHLA), Children’s Mercy Hospital (CMH), Albany Medical Center (AMC) and Primary Children’s Hospital (PCMC), contributed FilmArray data files from samples that were independently characterized by an EV-D68 specific PCR test. This data was used for algorithm tuning and evaluation.</a:t>
            </a:r>
          </a:p>
          <a:p>
            <a:pPr marL="0" indent="0" algn="just">
              <a:buNone/>
            </a:pPr>
            <a:r>
              <a:rPr lang="en-US" sz="3200" b="1" dirty="0" smtClean="0"/>
              <a:t>Pathogen Extended Resolution (PER) Test Development</a:t>
            </a:r>
          </a:p>
          <a:p>
            <a:pPr marL="514350" indent="-514350" algn="just">
              <a:buFont typeface="+mj-lt"/>
              <a:buAutoNum type="arabicPeriod"/>
            </a:pPr>
            <a:r>
              <a:rPr lang="en-US" sz="3200" dirty="0" smtClean="0"/>
              <a:t>The PER test was developed using machine learning to resolve patterns within the real time PCR measurements of the HRV/EV assays.  The measurements applied were </a:t>
            </a:r>
            <a:r>
              <a:rPr lang="en-US" sz="3200" dirty="0" err="1" smtClean="0"/>
              <a:t>Cp</a:t>
            </a:r>
            <a:r>
              <a:rPr lang="en-US" sz="3200" dirty="0" smtClean="0"/>
              <a:t>, TM and Max Fluorescence.</a:t>
            </a:r>
          </a:p>
          <a:p>
            <a:pPr marL="514350" indent="-514350" algn="just">
              <a:buFont typeface="+mj-lt"/>
              <a:buAutoNum type="arabicPeriod"/>
            </a:pPr>
            <a:r>
              <a:rPr lang="en-US" sz="3200" dirty="0" smtClean="0"/>
              <a:t>A </a:t>
            </a:r>
            <a:r>
              <a:rPr lang="en-US" sz="3200" dirty="0"/>
              <a:t>predictive classification model </a:t>
            </a:r>
            <a:r>
              <a:rPr lang="en-US" sz="3200" dirty="0" smtClean="0"/>
              <a:t>was trained on PCR </a:t>
            </a:r>
            <a:r>
              <a:rPr lang="en-US" sz="3200" dirty="0"/>
              <a:t>amplification </a:t>
            </a:r>
            <a:r>
              <a:rPr lang="en-US" sz="3200" dirty="0" smtClean="0"/>
              <a:t>and melt measurements.</a:t>
            </a:r>
          </a:p>
          <a:p>
            <a:pPr marL="514350" indent="-514350" algn="just">
              <a:buFont typeface="+mj-lt"/>
              <a:buAutoNum type="arabicPeriod"/>
            </a:pPr>
            <a:r>
              <a:rPr lang="en-US" sz="3200" dirty="0" smtClean="0"/>
              <a:t>A subset of FilmArray run files positive for HRV/EV and confirmed positive or negative by EV-D68 PCR were used in training the PER test to identify EV-D68.</a:t>
            </a:r>
          </a:p>
          <a:p>
            <a:pPr marL="514350" indent="-514350" algn="just">
              <a:buFont typeface="+mj-lt"/>
              <a:buAutoNum type="arabicPeriod"/>
            </a:pPr>
            <a:r>
              <a:rPr lang="en-US" sz="3200" dirty="0" smtClean="0"/>
              <a:t>A cross-validation of the PER test was performed using the CMH dataset. PER was used to evaluate the remaining laboratory datasets.</a:t>
            </a:r>
          </a:p>
          <a:p>
            <a:pPr marL="514350" indent="-514350" algn="just">
              <a:buFont typeface="+mj-lt"/>
              <a:buAutoNum type="arabicPeriod"/>
            </a:pPr>
            <a:r>
              <a:rPr lang="en-US" sz="3200" dirty="0"/>
              <a:t>EV-D68 rates </a:t>
            </a:r>
            <a:r>
              <a:rPr lang="en-US" sz="3200" dirty="0" smtClean="0"/>
              <a:t>predicted by the PER test were plotted by region and time.</a:t>
            </a:r>
            <a:endParaRPr lang="en-US" sz="3200" dirty="0">
              <a:latin typeface="Calibri" panose="020F0502020204030204"/>
            </a:endParaRPr>
          </a:p>
          <a:p>
            <a:pPr marL="0" lvl="0" indent="0" algn="just">
              <a:buNone/>
              <a:defRPr/>
            </a:pPr>
            <a:endParaRPr kumimoji="0" lang="en-US" sz="3200" b="0" i="0" u="none" strike="noStrike" kern="1200" cap="none" spc="0" normalizeH="0" baseline="0" noProof="0" dirty="0" smtClean="0">
              <a:ln>
                <a:noFill/>
              </a:ln>
              <a:solidFill>
                <a:sysClr val="windowText" lastClr="000000"/>
              </a:solidFill>
              <a:effectLst/>
              <a:uLnTx/>
              <a:uFillTx/>
              <a:latin typeface="Calibri" panose="020F0502020204030204"/>
            </a:endParaRPr>
          </a:p>
          <a:p>
            <a:pPr marL="0" lvl="0" indent="0" algn="just">
              <a:buNone/>
              <a:defRPr/>
            </a:pPr>
            <a:endParaRPr lang="en-US" sz="3200" dirty="0">
              <a:solidFill>
                <a:sysClr val="windowText" lastClr="000000"/>
              </a:solidFill>
              <a:latin typeface="Calibri" panose="020F0502020204030204"/>
            </a:endParaRPr>
          </a:p>
          <a:p>
            <a:pPr marL="0" lvl="0" indent="0" algn="just">
              <a:buNone/>
              <a:defRPr/>
            </a:pPr>
            <a:endParaRPr kumimoji="0" lang="en-US" sz="3200" b="0" i="0" u="none" strike="noStrike" kern="1200" cap="none" spc="0" normalizeH="0" baseline="0" noProof="0" dirty="0" smtClean="0">
              <a:ln>
                <a:noFill/>
              </a:ln>
              <a:solidFill>
                <a:sysClr val="windowText" lastClr="000000"/>
              </a:solidFill>
              <a:effectLst/>
              <a:uLnTx/>
              <a:uFillTx/>
              <a:latin typeface="Calibri" panose="020F0502020204030204"/>
            </a:endParaRPr>
          </a:p>
          <a:p>
            <a:pPr marL="0" lvl="0" indent="0" algn="just">
              <a:buNone/>
              <a:defRPr/>
            </a:pPr>
            <a:endParaRPr lang="en-US" sz="3200" dirty="0">
              <a:solidFill>
                <a:sysClr val="windowText" lastClr="000000"/>
              </a:solidFill>
              <a:latin typeface="Calibri" panose="020F0502020204030204"/>
            </a:endParaRPr>
          </a:p>
          <a:p>
            <a:pPr marL="0" lvl="0" indent="0" algn="just">
              <a:buNone/>
              <a:defRPr/>
            </a:pPr>
            <a:endParaRPr kumimoji="0" lang="en-US" sz="3200" b="0" i="0" u="none" strike="noStrike" kern="1200" cap="none" spc="0" normalizeH="0" baseline="0" noProof="0" dirty="0">
              <a:ln>
                <a:noFill/>
              </a:ln>
              <a:solidFill>
                <a:sysClr val="windowText" lastClr="000000"/>
              </a:solidFill>
              <a:effectLst/>
              <a:uLnTx/>
              <a:uFillTx/>
              <a:latin typeface="Calibri" panose="020F0502020204030204"/>
            </a:endParaRPr>
          </a:p>
        </p:txBody>
      </p:sp>
      <p:sp>
        <p:nvSpPr>
          <p:cNvPr id="65" name="Content Placeholder 2"/>
          <p:cNvSpPr txBox="1">
            <a:spLocks/>
          </p:cNvSpPr>
          <p:nvPr/>
        </p:nvSpPr>
        <p:spPr>
          <a:xfrm>
            <a:off x="33606049" y="27576879"/>
            <a:ext cx="16927776" cy="4389011"/>
          </a:xfrm>
          <a:prstGeom prst="rect">
            <a:avLst/>
          </a:prstGeom>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sz="3200" dirty="0" smtClean="0"/>
          </a:p>
        </p:txBody>
      </p:sp>
      <p:sp>
        <p:nvSpPr>
          <p:cNvPr id="4" name="TextBox 3"/>
          <p:cNvSpPr txBox="1"/>
          <p:nvPr/>
        </p:nvSpPr>
        <p:spPr>
          <a:xfrm>
            <a:off x="38417728" y="6712737"/>
            <a:ext cx="184730" cy="923330"/>
          </a:xfrm>
          <a:prstGeom prst="rect">
            <a:avLst/>
          </a:prstGeom>
          <a:noFill/>
        </p:spPr>
        <p:txBody>
          <a:bodyPr wrap="none" rtlCol="0">
            <a:spAutoFit/>
          </a:bodyPr>
          <a:lstStyle/>
          <a:p>
            <a:pPr algn="ctr"/>
            <a:endParaRPr lang="en-US" sz="5400" dirty="0">
              <a:solidFill>
                <a:schemeClr val="bg1">
                  <a:lumMod val="95000"/>
                </a:schemeClr>
              </a:solidFill>
            </a:endParaRPr>
          </a:p>
        </p:txBody>
      </p:sp>
      <p:sp>
        <p:nvSpPr>
          <p:cNvPr id="15" name="TextBox 14"/>
          <p:cNvSpPr txBox="1"/>
          <p:nvPr/>
        </p:nvSpPr>
        <p:spPr>
          <a:xfrm>
            <a:off x="44604256" y="4498832"/>
            <a:ext cx="6290505" cy="923330"/>
          </a:xfrm>
          <a:prstGeom prst="rect">
            <a:avLst/>
          </a:prstGeom>
          <a:noFill/>
        </p:spPr>
        <p:txBody>
          <a:bodyPr wrap="none" rtlCol="0">
            <a:spAutoFit/>
          </a:bodyPr>
          <a:lstStyle/>
          <a:p>
            <a:r>
              <a:rPr lang="en-US" sz="5400" b="1" dirty="0" smtClean="0">
                <a:solidFill>
                  <a:schemeClr val="bg1"/>
                </a:solidFill>
              </a:rPr>
              <a:t>Epidemics 2017 #XXX</a:t>
            </a:r>
            <a:endParaRPr lang="en-US" sz="5400" b="1" dirty="0">
              <a:solidFill>
                <a:schemeClr val="bg1"/>
              </a:solidFill>
            </a:endParaRPr>
          </a:p>
        </p:txBody>
      </p:sp>
      <p:sp>
        <p:nvSpPr>
          <p:cNvPr id="32" name="Rectangle 31"/>
          <p:cNvSpPr/>
          <p:nvPr/>
        </p:nvSpPr>
        <p:spPr>
          <a:xfrm>
            <a:off x="33606049" y="5590639"/>
            <a:ext cx="16927776" cy="2172782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45" name="TextBox 44"/>
          <p:cNvSpPr txBox="1"/>
          <p:nvPr/>
        </p:nvSpPr>
        <p:spPr>
          <a:xfrm>
            <a:off x="33858607" y="19889870"/>
            <a:ext cx="13438615" cy="646331"/>
          </a:xfrm>
          <a:prstGeom prst="rect">
            <a:avLst/>
          </a:prstGeom>
          <a:noFill/>
        </p:spPr>
        <p:txBody>
          <a:bodyPr wrap="none" rtlCol="0">
            <a:spAutoFit/>
          </a:bodyPr>
          <a:lstStyle/>
          <a:p>
            <a:r>
              <a:rPr lang="en-US" sz="3600" b="1" dirty="0" smtClean="0"/>
              <a:t>Figure 4: Regional Percentages of EV-D68 as Predicted by the PER test</a:t>
            </a:r>
            <a:endParaRPr lang="en-US" sz="3600" b="1" dirty="0"/>
          </a:p>
        </p:txBody>
      </p:sp>
      <p:sp>
        <p:nvSpPr>
          <p:cNvPr id="43" name="Rectangle 42"/>
          <p:cNvSpPr/>
          <p:nvPr/>
        </p:nvSpPr>
        <p:spPr>
          <a:xfrm>
            <a:off x="15384435" y="16047788"/>
            <a:ext cx="17581963" cy="4370427"/>
          </a:xfrm>
          <a:prstGeom prst="rect">
            <a:avLst/>
          </a:prstGeom>
        </p:spPr>
        <p:txBody>
          <a:bodyPr wrap="square">
            <a:spAutoFit/>
          </a:bodyPr>
          <a:lstStyle/>
          <a:p>
            <a:pPr lvl="0" algn="just">
              <a:lnSpc>
                <a:spcPct val="90000"/>
              </a:lnSpc>
              <a:spcBef>
                <a:spcPts val="1000"/>
              </a:spcBef>
              <a:defRPr/>
            </a:pPr>
            <a:r>
              <a:rPr lang="en-US" sz="6000" b="1" dirty="0" smtClean="0"/>
              <a:t>Summary of Results</a:t>
            </a:r>
            <a:endParaRPr lang="en-US" sz="6000" b="1" dirty="0"/>
          </a:p>
          <a:p>
            <a:pPr marL="514350" indent="-514350" algn="just">
              <a:buFont typeface="+mj-lt"/>
              <a:buAutoNum type="arabicPeriod"/>
            </a:pPr>
            <a:r>
              <a:rPr lang="en-US" sz="3200" dirty="0" smtClean="0"/>
              <a:t>The percent positivity for the PER test, trained to identify EV-D68, demonstrated an overall </a:t>
            </a:r>
            <a:r>
              <a:rPr lang="en-US" sz="3200" dirty="0"/>
              <a:t>sensitivity </a:t>
            </a:r>
            <a:r>
              <a:rPr lang="en-US" sz="3200" dirty="0" smtClean="0"/>
              <a:t>of 91% and specificity of 88% when evaluated against 710 clinical samples.</a:t>
            </a:r>
          </a:p>
          <a:p>
            <a:pPr marL="514350" indent="-514350" algn="just">
              <a:buFont typeface="+mj-lt"/>
              <a:buAutoNum type="arabicPeriod"/>
            </a:pPr>
            <a:r>
              <a:rPr lang="en-US" sz="3200" dirty="0" smtClean="0"/>
              <a:t>The PER test predicted EV-D68 positivity in 3% of all RP tests within the Trend dataset. </a:t>
            </a:r>
          </a:p>
          <a:p>
            <a:pPr marL="514350" indent="-514350" algn="just">
              <a:buFont typeface="+mj-lt"/>
              <a:buAutoNum type="arabicPeriod"/>
            </a:pPr>
            <a:r>
              <a:rPr lang="en-US" sz="3200" dirty="0" smtClean="0"/>
              <a:t>When plotted over time, the percentages of predicted EV-D68 per regional RP tests were generally low with occasional regional peaks: the Midwest at &gt;25% in fall 2014 and the South at nearly 15% in 2016. Individual sites within these regions showed much higher rates,  peaking at 45% of all RP tests.</a:t>
            </a:r>
          </a:p>
          <a:p>
            <a:pPr marL="514350" indent="-514350" algn="just">
              <a:buFont typeface="+mj-lt"/>
              <a:buAutoNum type="arabicPeriod"/>
            </a:pPr>
            <a:endParaRPr lang="en-US" sz="3200" dirty="0"/>
          </a:p>
        </p:txBody>
      </p:sp>
      <p:sp>
        <p:nvSpPr>
          <p:cNvPr id="48" name="Content Placeholder 2"/>
          <p:cNvSpPr txBox="1">
            <a:spLocks/>
          </p:cNvSpPr>
          <p:nvPr/>
        </p:nvSpPr>
        <p:spPr>
          <a:xfrm>
            <a:off x="982245" y="18638000"/>
            <a:ext cx="7755355" cy="425644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3600" b="1" noProof="0" dirty="0" smtClean="0">
                <a:solidFill>
                  <a:sysClr val="windowText" lastClr="000000"/>
                </a:solidFill>
                <a:latin typeface="Calibri" panose="020F0502020204030204"/>
              </a:rPr>
              <a:t>FilmArray Trend Working Group</a:t>
            </a:r>
          </a:p>
          <a:p>
            <a:pPr marL="0" indent="0" algn="just">
              <a:buNone/>
            </a:pPr>
            <a:r>
              <a:rPr lang="en-US" sz="2000" dirty="0" smtClean="0"/>
              <a:t>Fredrick </a:t>
            </a:r>
            <a:r>
              <a:rPr lang="en-US" sz="2000" dirty="0"/>
              <a:t>S. </a:t>
            </a:r>
            <a:r>
              <a:rPr lang="en-US" sz="2000" b="1" dirty="0" smtClean="0"/>
              <a:t>Nolte</a:t>
            </a:r>
            <a:r>
              <a:rPr lang="en-US" sz="2000" dirty="0" smtClean="0"/>
              <a:t>, Med. Univ. of South Carolina; </a:t>
            </a:r>
            <a:r>
              <a:rPr lang="en-US" sz="2000" dirty="0"/>
              <a:t>Amy </a:t>
            </a:r>
            <a:r>
              <a:rPr lang="en-US" sz="2000" b="1" dirty="0" smtClean="0"/>
              <a:t>Leber</a:t>
            </a:r>
            <a:r>
              <a:rPr lang="en-US" sz="2000" dirty="0" smtClean="0"/>
              <a:t>, Nationwide Child. Hosp.; Kevin </a:t>
            </a:r>
            <a:r>
              <a:rPr lang="en-US" sz="2000" b="1" dirty="0" smtClean="0"/>
              <a:t>Maggert</a:t>
            </a:r>
            <a:r>
              <a:rPr lang="en-US" sz="2000" dirty="0" smtClean="0"/>
              <a:t>, South Bend Med. Found; </a:t>
            </a:r>
            <a:r>
              <a:rPr lang="en-US" sz="2000" dirty="0"/>
              <a:t>Virginia </a:t>
            </a:r>
            <a:r>
              <a:rPr lang="en-US" sz="2000" b="1" dirty="0" smtClean="0"/>
              <a:t>Donovan</a:t>
            </a:r>
            <a:r>
              <a:rPr lang="en-US" sz="2000" dirty="0" smtClean="0"/>
              <a:t>, Winthrop Univ. Hosp.; </a:t>
            </a:r>
            <a:r>
              <a:rPr lang="en-US" sz="2000" dirty="0"/>
              <a:t>Jenifer </a:t>
            </a:r>
            <a:r>
              <a:rPr lang="en-US" sz="2000" b="1" dirty="0"/>
              <a:t>Dien </a:t>
            </a:r>
            <a:r>
              <a:rPr lang="en-US" sz="2000" b="1" dirty="0" smtClean="0"/>
              <a:t>Bard</a:t>
            </a:r>
            <a:r>
              <a:rPr lang="en-US" sz="2000" dirty="0" smtClean="0"/>
              <a:t>, Child. Hosp. of Los Angeles; Silvia </a:t>
            </a:r>
            <a:r>
              <a:rPr lang="en-US" sz="2000" b="1" dirty="0" smtClean="0"/>
              <a:t>Spitzer</a:t>
            </a:r>
            <a:r>
              <a:rPr lang="en-US" sz="2000" dirty="0" smtClean="0"/>
              <a:t>, Stony Brook Univ. Hosp.; </a:t>
            </a:r>
            <a:r>
              <a:rPr lang="en-US" sz="2000" dirty="0"/>
              <a:t>Kathleen </a:t>
            </a:r>
            <a:r>
              <a:rPr lang="en-US" sz="2000" b="1" dirty="0" smtClean="0"/>
              <a:t>Stellrecht</a:t>
            </a:r>
            <a:r>
              <a:rPr lang="en-US" sz="2000" dirty="0" smtClean="0"/>
              <a:t>, Albany  Med. Cent.; </a:t>
            </a:r>
            <a:r>
              <a:rPr lang="en-US" sz="2000" dirty="0"/>
              <a:t>Hossein </a:t>
            </a:r>
            <a:r>
              <a:rPr lang="en-US" sz="2000" b="1" dirty="0" smtClean="0"/>
              <a:t>Salimnia</a:t>
            </a:r>
            <a:r>
              <a:rPr lang="en-US" sz="2000" dirty="0" smtClean="0"/>
              <a:t>, Detroit Med. Cent.; </a:t>
            </a:r>
            <a:r>
              <a:rPr lang="en-US" sz="2000" dirty="0"/>
              <a:t>Rangaraj </a:t>
            </a:r>
            <a:r>
              <a:rPr lang="en-US" sz="2000" b="1" dirty="0" smtClean="0"/>
              <a:t>Selvarangan</a:t>
            </a:r>
            <a:r>
              <a:rPr lang="en-US" sz="2000" dirty="0" smtClean="0"/>
              <a:t>, Child. Mercy Hosp.; </a:t>
            </a:r>
            <a:r>
              <a:rPr lang="en-US" sz="2000" dirty="0"/>
              <a:t>Stefan </a:t>
            </a:r>
            <a:r>
              <a:rPr lang="en-US" sz="2000" b="1" dirty="0" smtClean="0"/>
              <a:t>Juretschko</a:t>
            </a:r>
            <a:r>
              <a:rPr lang="en-US" sz="2000" dirty="0" smtClean="0"/>
              <a:t>, Northwell Health; </a:t>
            </a:r>
            <a:r>
              <a:rPr lang="en-US" sz="2000" dirty="0"/>
              <a:t>Judy A. </a:t>
            </a:r>
            <a:r>
              <a:rPr lang="en-US" sz="2000" b="1" dirty="0" smtClean="0"/>
              <a:t>Daly</a:t>
            </a:r>
            <a:r>
              <a:rPr lang="en-US" sz="2000" dirty="0"/>
              <a:t>, </a:t>
            </a:r>
            <a:r>
              <a:rPr lang="en-US" sz="2000" dirty="0" smtClean="0"/>
              <a:t>Primary </a:t>
            </a:r>
            <a:r>
              <a:rPr lang="en-US" sz="2000" dirty="0"/>
              <a:t>Child. Hosp.; </a:t>
            </a:r>
            <a:r>
              <a:rPr lang="en-US" sz="2000" dirty="0" smtClean="0"/>
              <a:t>Jeremy </a:t>
            </a:r>
            <a:r>
              <a:rPr lang="en-US" sz="2000" dirty="0"/>
              <a:t>C. </a:t>
            </a:r>
            <a:r>
              <a:rPr lang="en-US" sz="2000" b="1" dirty="0" smtClean="0"/>
              <a:t>Wallentine</a:t>
            </a:r>
            <a:r>
              <a:rPr lang="en-US" sz="2000" dirty="0" smtClean="0"/>
              <a:t>, Intermountain Med. Cent.; Kristy </a:t>
            </a:r>
            <a:r>
              <a:rPr lang="en-US" sz="2000" b="1" dirty="0" smtClean="0"/>
              <a:t>Lindsey</a:t>
            </a:r>
            <a:r>
              <a:rPr lang="en-US" sz="2000" dirty="0" smtClean="0"/>
              <a:t>, Baystate Health; Sharon </a:t>
            </a:r>
            <a:r>
              <a:rPr lang="en-US" sz="2000" dirty="0"/>
              <a:t>L. </a:t>
            </a:r>
            <a:r>
              <a:rPr lang="en-US" sz="2000" b="1" dirty="0" smtClean="0"/>
              <a:t>Read</a:t>
            </a:r>
            <a:r>
              <a:rPr lang="en-US" sz="2000" dirty="0" smtClean="0"/>
              <a:t>, UC San Diego Med. Center; </a:t>
            </a:r>
            <a:r>
              <a:rPr lang="en-US" sz="2000" dirty="0"/>
              <a:t>Maria </a:t>
            </a:r>
            <a:r>
              <a:rPr lang="en-US" sz="2000" b="1" dirty="0" smtClean="0"/>
              <a:t>Aguero-Rosenfeld</a:t>
            </a:r>
            <a:r>
              <a:rPr lang="en-US" sz="2000" dirty="0" smtClean="0"/>
              <a:t>, NYU Langone Med. Cent.; </a:t>
            </a:r>
            <a:r>
              <a:rPr lang="en-US" sz="2000" dirty="0"/>
              <a:t>Paul </a:t>
            </a:r>
            <a:r>
              <a:rPr lang="en-US" sz="2000" b="1" dirty="0" smtClean="0"/>
              <a:t>Fey</a:t>
            </a:r>
            <a:r>
              <a:rPr lang="en-US" sz="2000" dirty="0" smtClean="0"/>
              <a:t>, University of Nebraska Med Center; Gregory </a:t>
            </a:r>
            <a:r>
              <a:rPr lang="en-US" sz="2000" dirty="0"/>
              <a:t>A. </a:t>
            </a:r>
            <a:r>
              <a:rPr lang="en-US" sz="2000" b="1" dirty="0" smtClean="0"/>
              <a:t>Storch</a:t>
            </a:r>
            <a:r>
              <a:rPr lang="en-US" sz="2000" dirty="0" smtClean="0"/>
              <a:t>, St. Louis Child. Hosp.; </a:t>
            </a:r>
            <a:r>
              <a:rPr lang="en-US" sz="2000" dirty="0"/>
              <a:t>Jennifer </a:t>
            </a:r>
            <a:r>
              <a:rPr lang="en-US" sz="2000" b="1" dirty="0" smtClean="0"/>
              <a:t>Meredith</a:t>
            </a:r>
            <a:r>
              <a:rPr lang="en-US" sz="2000" dirty="0" smtClean="0"/>
              <a:t>, Greenville Health System; </a:t>
            </a:r>
            <a:r>
              <a:rPr lang="en-US" sz="2000" dirty="0"/>
              <a:t>Steve </a:t>
            </a:r>
            <a:r>
              <a:rPr lang="en-US" sz="2000" b="1" dirty="0" smtClean="0"/>
              <a:t>Melnick</a:t>
            </a:r>
            <a:r>
              <a:rPr lang="en-US" sz="2000" dirty="0" smtClean="0"/>
              <a:t>, Miami Child. Hosp.</a:t>
            </a:r>
            <a:endParaRPr lang="en-US" sz="2000" dirty="0"/>
          </a:p>
        </p:txBody>
      </p:sp>
      <p:sp>
        <p:nvSpPr>
          <p:cNvPr id="51" name="TextBox 50"/>
          <p:cNvSpPr txBox="1"/>
          <p:nvPr/>
        </p:nvSpPr>
        <p:spPr>
          <a:xfrm>
            <a:off x="26801785" y="21379075"/>
            <a:ext cx="6164613" cy="6986528"/>
          </a:xfrm>
          <a:prstGeom prst="rect">
            <a:avLst/>
          </a:prstGeom>
          <a:noFill/>
        </p:spPr>
        <p:txBody>
          <a:bodyPr wrap="square" rtlCol="0">
            <a:spAutoFit/>
          </a:bodyPr>
          <a:lstStyle/>
          <a:p>
            <a:pPr algn="just"/>
            <a:r>
              <a:rPr lang="en-US" sz="3200" dirty="0" smtClean="0"/>
              <a:t>306 of 532 </a:t>
            </a:r>
            <a:r>
              <a:rPr lang="en-US" sz="3200" dirty="0"/>
              <a:t>samples from Children’s Mercy Hospital </a:t>
            </a:r>
            <a:r>
              <a:rPr lang="en-US" sz="3200" dirty="0" smtClean="0"/>
              <a:t>(Kansas City, MO), tested positive by EV-D68 PCR (57%); Principal Component Analysis (PCA) is a method for identifying patterns in multi- dimensional data</a:t>
            </a:r>
            <a:r>
              <a:rPr lang="en-US" sz="3200" dirty="0"/>
              <a:t>. The first two components of </a:t>
            </a:r>
            <a:r>
              <a:rPr lang="en-US" sz="3200" dirty="0" smtClean="0"/>
              <a:t>a non-linear kernel </a:t>
            </a:r>
            <a:r>
              <a:rPr lang="en-US" sz="3200" dirty="0"/>
              <a:t>PCA </a:t>
            </a:r>
            <a:r>
              <a:rPr lang="en-US" sz="3200" dirty="0" smtClean="0"/>
              <a:t>are plotted </a:t>
            </a:r>
            <a:r>
              <a:rPr lang="en-US" sz="3200" dirty="0"/>
              <a:t>to visualize </a:t>
            </a:r>
            <a:r>
              <a:rPr lang="en-US" sz="3200" dirty="0" smtClean="0"/>
              <a:t>the confirmed positive (purple) and negative (blue) tests. Trend dataset HRV/EV positives from all sites with unknown EV-D68 status are shown in black.</a:t>
            </a:r>
            <a:endParaRPr lang="en-US" sz="3200" dirty="0"/>
          </a:p>
        </p:txBody>
      </p:sp>
      <p:sp>
        <p:nvSpPr>
          <p:cNvPr id="68" name="TextBox 67"/>
          <p:cNvSpPr txBox="1"/>
          <p:nvPr/>
        </p:nvSpPr>
        <p:spPr>
          <a:xfrm>
            <a:off x="1028030" y="11045915"/>
            <a:ext cx="11212583" cy="646331"/>
          </a:xfrm>
          <a:prstGeom prst="rect">
            <a:avLst/>
          </a:prstGeom>
          <a:noFill/>
        </p:spPr>
        <p:txBody>
          <a:bodyPr wrap="square" rtlCol="0">
            <a:spAutoFit/>
          </a:bodyPr>
          <a:lstStyle/>
          <a:p>
            <a:r>
              <a:rPr lang="en-US" sz="3600" b="1" dirty="0" smtClean="0"/>
              <a:t>Figure 1: Trend RP pathogen percent positivity</a:t>
            </a:r>
            <a:endParaRPr lang="en-US" sz="3600" b="1" dirty="0"/>
          </a:p>
        </p:txBody>
      </p:sp>
      <p:sp>
        <p:nvSpPr>
          <p:cNvPr id="69" name="TextBox 68"/>
          <p:cNvSpPr txBox="1"/>
          <p:nvPr/>
        </p:nvSpPr>
        <p:spPr>
          <a:xfrm>
            <a:off x="1509334" y="17532690"/>
            <a:ext cx="12792093" cy="954107"/>
          </a:xfrm>
          <a:prstGeom prst="rect">
            <a:avLst/>
          </a:prstGeom>
          <a:noFill/>
        </p:spPr>
        <p:txBody>
          <a:bodyPr wrap="square" rtlCol="0">
            <a:spAutoFit/>
          </a:bodyPr>
          <a:lstStyle/>
          <a:p>
            <a:pPr algn="just"/>
            <a:r>
              <a:rPr lang="en-US" sz="2800" i="1" dirty="0" smtClean="0"/>
              <a:t>Three week moving average of percent organism positivity detected at the participating sites in </a:t>
            </a:r>
            <a:r>
              <a:rPr lang="en-US" sz="2800" i="1" dirty="0"/>
              <a:t>the period of July 2013 to </a:t>
            </a:r>
            <a:r>
              <a:rPr lang="en-US" sz="2800" i="1" dirty="0" smtClean="0"/>
              <a:t>October </a:t>
            </a:r>
            <a:r>
              <a:rPr lang="en-US" sz="2800" i="1" dirty="0" smtClean="0"/>
              <a:t>2017. www.SyndromicTrends.com</a:t>
            </a:r>
            <a:endParaRPr lang="en-US" sz="2800" i="1" dirty="0"/>
          </a:p>
        </p:txBody>
      </p:sp>
      <p:sp>
        <p:nvSpPr>
          <p:cNvPr id="12" name="TextBox 11"/>
          <p:cNvSpPr txBox="1"/>
          <p:nvPr/>
        </p:nvSpPr>
        <p:spPr>
          <a:xfrm>
            <a:off x="33713263" y="27576879"/>
            <a:ext cx="16460822" cy="4647426"/>
          </a:xfrm>
          <a:prstGeom prst="rect">
            <a:avLst/>
          </a:prstGeom>
          <a:noFill/>
        </p:spPr>
        <p:txBody>
          <a:bodyPr wrap="square" rtlCol="0">
            <a:spAutoFit/>
          </a:bodyPr>
          <a:lstStyle/>
          <a:p>
            <a:pPr lvl="0" algn="just">
              <a:lnSpc>
                <a:spcPct val="90000"/>
              </a:lnSpc>
              <a:spcBef>
                <a:spcPts val="1000"/>
              </a:spcBef>
              <a:defRPr/>
            </a:pPr>
            <a:r>
              <a:rPr lang="en-US" sz="6000" b="1" dirty="0">
                <a:solidFill>
                  <a:sysClr val="windowText" lastClr="000000"/>
                </a:solidFill>
              </a:rPr>
              <a:t>Conclusions</a:t>
            </a:r>
          </a:p>
          <a:p>
            <a:pPr algn="just"/>
            <a:r>
              <a:rPr lang="en-US" sz="3200" dirty="0"/>
              <a:t>We have demonstrated that the </a:t>
            </a:r>
            <a:r>
              <a:rPr lang="en-US" sz="3200" dirty="0" smtClean="0"/>
              <a:t>PCR </a:t>
            </a:r>
            <a:r>
              <a:rPr lang="en-US" sz="3200" dirty="0"/>
              <a:t>amplification </a:t>
            </a:r>
            <a:r>
              <a:rPr lang="en-US" sz="3200" dirty="0" smtClean="0"/>
              <a:t>data available </a:t>
            </a:r>
            <a:r>
              <a:rPr lang="en-US" sz="3200" dirty="0"/>
              <a:t>to BioFire through the FilmArray</a:t>
            </a:r>
            <a:r>
              <a:rPr lang="en-US" sz="3200" baseline="30000" dirty="0"/>
              <a:t> </a:t>
            </a:r>
            <a:r>
              <a:rPr lang="en-US" sz="3200" dirty="0"/>
              <a:t>Trend database can be used to identify </a:t>
            </a:r>
            <a:r>
              <a:rPr lang="en-US" sz="3200" dirty="0" smtClean="0"/>
              <a:t>signatures associated </a:t>
            </a:r>
            <a:r>
              <a:rPr lang="en-US" sz="3200" dirty="0"/>
              <a:t>with EV-D68, a serotype implicated in severe disease. Development of the Pathogen Expanded Resolution (PER) Test to identify patterns masked within the </a:t>
            </a:r>
            <a:r>
              <a:rPr lang="en-US" sz="3200" dirty="0" smtClean="0"/>
              <a:t>FilmArray® software </a:t>
            </a:r>
            <a:r>
              <a:rPr lang="en-US" sz="3200" dirty="0"/>
              <a:t>has the potential </a:t>
            </a:r>
            <a:r>
              <a:rPr lang="en-US" sz="3200" dirty="0" smtClean="0"/>
              <a:t>to </a:t>
            </a:r>
            <a:r>
              <a:rPr lang="en-US" sz="3200" dirty="0"/>
              <a:t>provide alerts to network participants of anomalous patterns in </a:t>
            </a:r>
            <a:r>
              <a:rPr lang="en-US" sz="3200" dirty="0" smtClean="0"/>
              <a:t>pathogen </a:t>
            </a:r>
            <a:r>
              <a:rPr lang="en-US" sz="3200" dirty="0"/>
              <a:t>trends.  Further validation, development and refinement of these </a:t>
            </a:r>
            <a:r>
              <a:rPr lang="en-US" sz="3200" dirty="0" smtClean="0"/>
              <a:t>trend </a:t>
            </a:r>
            <a:r>
              <a:rPr lang="en-US" sz="3200" dirty="0"/>
              <a:t>algorithms and how to use them must be explored before broad implementation.</a:t>
            </a:r>
          </a:p>
          <a:p>
            <a:pPr algn="just"/>
            <a:endParaRPr lang="en-US" dirty="0"/>
          </a:p>
        </p:txBody>
      </p:sp>
      <p:sp>
        <p:nvSpPr>
          <p:cNvPr id="6" name="TextBox 5"/>
          <p:cNvSpPr txBox="1"/>
          <p:nvPr/>
        </p:nvSpPr>
        <p:spPr>
          <a:xfrm>
            <a:off x="8412715" y="23690396"/>
            <a:ext cx="6091004" cy="7971413"/>
          </a:xfrm>
          <a:prstGeom prst="rect">
            <a:avLst/>
          </a:prstGeom>
          <a:noFill/>
        </p:spPr>
        <p:txBody>
          <a:bodyPr wrap="square" rtlCol="0">
            <a:spAutoFit/>
          </a:bodyPr>
          <a:lstStyle/>
          <a:p>
            <a:r>
              <a:rPr lang="en-US" sz="3200" dirty="0" smtClean="0"/>
              <a:t>We have developed a metric, Test Utilization Rate Normalized (TURN) which estimates increased test usage at a given site compared to historical data.  TURN for </a:t>
            </a:r>
            <a:r>
              <a:rPr lang="en-US" sz="3200" dirty="0"/>
              <a:t>each </a:t>
            </a:r>
            <a:r>
              <a:rPr lang="en-US" sz="3200" dirty="0" smtClean="0"/>
              <a:t>region </a:t>
            </a:r>
            <a:r>
              <a:rPr lang="en-US" sz="3200" dirty="0"/>
              <a:t>was </a:t>
            </a:r>
            <a:r>
              <a:rPr lang="en-US" sz="3200" dirty="0" smtClean="0"/>
              <a:t>plotted over time and evaluated </a:t>
            </a:r>
            <a:r>
              <a:rPr lang="en-US" sz="3200" dirty="0"/>
              <a:t>for increased RP usage associated with HRV/EV </a:t>
            </a:r>
            <a:r>
              <a:rPr lang="en-US" sz="3200" dirty="0" smtClean="0"/>
              <a:t>positivity and the 2014 </a:t>
            </a:r>
            <a:r>
              <a:rPr lang="en-US" sz="3200" dirty="0"/>
              <a:t>EV-D68 </a:t>
            </a:r>
            <a:r>
              <a:rPr lang="en-US" sz="3200" dirty="0" smtClean="0"/>
              <a:t>outbreak.  Figure 2.A displays an increase in TURN of 3.5 fold over the previous summer test rate for the Midwest region.  Correlating with this is a peak HRV/EV positivity rate of 55% across all sites (</a:t>
            </a:r>
            <a:r>
              <a:rPr lang="en-US" sz="3200" dirty="0"/>
              <a:t>Figure </a:t>
            </a:r>
            <a:r>
              <a:rPr lang="en-US" sz="3200" dirty="0" smtClean="0"/>
              <a:t>2B</a:t>
            </a:r>
            <a:r>
              <a:rPr lang="en-US" sz="3200" dirty="0"/>
              <a:t>) </a:t>
            </a:r>
            <a:r>
              <a:rPr lang="en-US" sz="3200" dirty="0" smtClean="0"/>
              <a:t>and 65% for that region.</a:t>
            </a:r>
            <a:endParaRPr lang="en-US" sz="3200" dirty="0"/>
          </a:p>
        </p:txBody>
      </p:sp>
      <p:pic>
        <p:nvPicPr>
          <p:cNvPr id="38" name="Picture 3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41070" y="23751434"/>
            <a:ext cx="7072054" cy="3249790"/>
          </a:xfrm>
          <a:prstGeom prst="rect">
            <a:avLst/>
          </a:prstGeom>
          <a:ln>
            <a:solidFill>
              <a:schemeClr val="tx1"/>
            </a:solidFill>
          </a:ln>
        </p:spPr>
      </p:pic>
      <p:sp>
        <p:nvSpPr>
          <p:cNvPr id="52" name="TextBox 51"/>
          <p:cNvSpPr txBox="1"/>
          <p:nvPr/>
        </p:nvSpPr>
        <p:spPr>
          <a:xfrm>
            <a:off x="33924329" y="6761054"/>
            <a:ext cx="16141550" cy="3046988"/>
          </a:xfrm>
          <a:prstGeom prst="rect">
            <a:avLst/>
          </a:prstGeom>
          <a:noFill/>
        </p:spPr>
        <p:txBody>
          <a:bodyPr wrap="square" rtlCol="0">
            <a:spAutoFit/>
          </a:bodyPr>
          <a:lstStyle/>
          <a:p>
            <a:pPr algn="just"/>
            <a:r>
              <a:rPr lang="en-US" sz="3200" dirty="0" smtClean="0"/>
              <a:t>The FilmArray tests characterized as EV-D68 were used for PER test development and performance evaluation. A repeated cross validation of the PER test on CMH data, where 30% of the results were blinded, was used to define positive and negative predictions for EV-D68. The PER test was then trained </a:t>
            </a:r>
            <a:r>
              <a:rPr lang="en-US" sz="3200" dirty="0"/>
              <a:t>on the full CMH dataset </a:t>
            </a:r>
            <a:r>
              <a:rPr lang="en-US" sz="3200" dirty="0" smtClean="0"/>
              <a:t>and used to evaluate the </a:t>
            </a:r>
            <a:r>
              <a:rPr lang="en-US" sz="3200" dirty="0"/>
              <a:t>remaining three </a:t>
            </a:r>
            <a:r>
              <a:rPr lang="en-US" sz="3200" dirty="0" smtClean="0"/>
              <a:t>datasets for EV-D68 prediction, compared to laboratory tests (Table 1). The CMH results shown in Table 1, are those from the cross validation.</a:t>
            </a:r>
            <a:endParaRPr lang="en-US" sz="3200" dirty="0"/>
          </a:p>
        </p:txBody>
      </p:sp>
      <p:sp>
        <p:nvSpPr>
          <p:cNvPr id="70" name="TextBox 69"/>
          <p:cNvSpPr txBox="1"/>
          <p:nvPr/>
        </p:nvSpPr>
        <p:spPr>
          <a:xfrm>
            <a:off x="33924329" y="9916959"/>
            <a:ext cx="9904891" cy="646331"/>
          </a:xfrm>
          <a:prstGeom prst="rect">
            <a:avLst/>
          </a:prstGeom>
          <a:noFill/>
        </p:spPr>
        <p:txBody>
          <a:bodyPr wrap="none" rtlCol="0">
            <a:spAutoFit/>
          </a:bodyPr>
          <a:lstStyle/>
          <a:p>
            <a:r>
              <a:rPr lang="en-US" sz="3600" b="1" dirty="0" smtClean="0"/>
              <a:t>Table 1: Evaluation of the PER Test and EV-D68 PCR</a:t>
            </a:r>
            <a:endParaRPr lang="en-US" sz="3600" b="1" dirty="0"/>
          </a:p>
        </p:txBody>
      </p:sp>
      <p:sp>
        <p:nvSpPr>
          <p:cNvPr id="74" name="TextBox 73"/>
          <p:cNvSpPr txBox="1"/>
          <p:nvPr/>
        </p:nvSpPr>
        <p:spPr>
          <a:xfrm>
            <a:off x="33858607" y="17183393"/>
            <a:ext cx="16141550" cy="2554545"/>
          </a:xfrm>
          <a:prstGeom prst="rect">
            <a:avLst/>
          </a:prstGeom>
          <a:noFill/>
        </p:spPr>
        <p:txBody>
          <a:bodyPr wrap="square" rtlCol="0">
            <a:spAutoFit/>
          </a:bodyPr>
          <a:lstStyle/>
          <a:p>
            <a:pPr algn="just"/>
            <a:r>
              <a:rPr lang="en-US" sz="3200" dirty="0" smtClean="0">
                <a:solidFill>
                  <a:sysClr val="windowText" lastClr="000000"/>
                </a:solidFill>
              </a:rPr>
              <a:t>The EV-D68 PER test was </a:t>
            </a:r>
            <a:r>
              <a:rPr lang="en-US" sz="3200" dirty="0">
                <a:solidFill>
                  <a:sysClr val="windowText" lastClr="000000"/>
                </a:solidFill>
              </a:rPr>
              <a:t>used to estimate prevalence of EV-D68 in the population </a:t>
            </a:r>
            <a:r>
              <a:rPr lang="en-US" sz="3200" dirty="0" smtClean="0">
                <a:solidFill>
                  <a:sysClr val="windowText" lastClr="000000"/>
                </a:solidFill>
              </a:rPr>
              <a:t>of over </a:t>
            </a:r>
            <a:r>
              <a:rPr lang="en-US" sz="3200" dirty="0" smtClean="0"/>
              <a:t>300,000 Respiratory Panel </a:t>
            </a:r>
            <a:r>
              <a:rPr lang="en-US" sz="3200" dirty="0"/>
              <a:t>tests</a:t>
            </a:r>
            <a:r>
              <a:rPr lang="en-US" sz="3200" dirty="0" smtClean="0">
                <a:solidFill>
                  <a:sysClr val="windowText" lastClr="000000"/>
                </a:solidFill>
              </a:rPr>
              <a:t>, from July 2014 to May 2017. The </a:t>
            </a:r>
            <a:r>
              <a:rPr lang="en-US" sz="3200" dirty="0">
                <a:solidFill>
                  <a:sysClr val="windowText" lastClr="000000"/>
                </a:solidFill>
              </a:rPr>
              <a:t>predicted </a:t>
            </a:r>
            <a:r>
              <a:rPr lang="en-US" sz="3200" dirty="0" smtClean="0">
                <a:solidFill>
                  <a:sysClr val="windowText" lastClr="000000"/>
                </a:solidFill>
              </a:rPr>
              <a:t>smoothed weekly percent detection of the EV-D68 tests among all patients tested with the Respiratory Panel shows the  highest percentage of </a:t>
            </a:r>
            <a:r>
              <a:rPr lang="en-US" sz="3200" dirty="0" smtClean="0"/>
              <a:t>positives</a:t>
            </a:r>
            <a:r>
              <a:rPr lang="en-US" sz="3200" dirty="0" smtClean="0">
                <a:solidFill>
                  <a:sysClr val="windowText" lastClr="000000"/>
                </a:solidFill>
              </a:rPr>
              <a:t> in the Midwest, fall of 2014 (Figure 4). A moderate resurgence of detections occurred across several regions in fall of 2016.</a:t>
            </a:r>
            <a:endParaRPr lang="en-US" sz="3200" dirty="0">
              <a:solidFill>
                <a:sysClr val="windowText" lastClr="000000"/>
              </a:solidFill>
            </a:endParaRPr>
          </a:p>
        </p:txBody>
      </p:sp>
      <p:sp>
        <p:nvSpPr>
          <p:cNvPr id="75" name="Rectangle 74"/>
          <p:cNvSpPr/>
          <p:nvPr/>
        </p:nvSpPr>
        <p:spPr>
          <a:xfrm>
            <a:off x="33713263" y="16137370"/>
            <a:ext cx="14945246" cy="1015663"/>
          </a:xfrm>
          <a:prstGeom prst="rect">
            <a:avLst/>
          </a:prstGeom>
        </p:spPr>
        <p:txBody>
          <a:bodyPr wrap="none">
            <a:spAutoFit/>
          </a:bodyPr>
          <a:lstStyle/>
          <a:p>
            <a:pPr algn="ctr"/>
            <a:r>
              <a:rPr lang="en-US" sz="6000" b="1" dirty="0">
                <a:solidFill>
                  <a:sysClr val="windowText" lastClr="000000"/>
                </a:solidFill>
              </a:rPr>
              <a:t>Regional Trends of </a:t>
            </a:r>
            <a:r>
              <a:rPr lang="en-US" sz="6000" b="1" dirty="0" smtClean="0">
                <a:solidFill>
                  <a:sysClr val="windowText" lastClr="000000"/>
                </a:solidFill>
              </a:rPr>
              <a:t>EV-D68 PER Test 2013-2017</a:t>
            </a:r>
            <a:endParaRPr lang="en-US" sz="6000" b="1" dirty="0">
              <a:solidFill>
                <a:sysClr val="windowText" lastClr="000000"/>
              </a:solidFill>
            </a:endParaRPr>
          </a:p>
        </p:txBody>
      </p:sp>
      <p:pic>
        <p:nvPicPr>
          <p:cNvPr id="2" name="Picture 1"/>
          <p:cNvPicPr>
            <a:picLocks noChangeAspect="1"/>
          </p:cNvPicPr>
          <p:nvPr/>
        </p:nvPicPr>
        <p:blipFill rotWithShape="1">
          <a:blip r:embed="rId6">
            <a:extLst>
              <a:ext uri="{28A0092B-C50C-407E-A947-70E740481C1C}">
                <a14:useLocalDpi xmlns:a14="http://schemas.microsoft.com/office/drawing/2010/main" val="0"/>
              </a:ext>
            </a:extLst>
          </a:blip>
          <a:srcRect t="7844" r="15416"/>
          <a:stretch/>
        </p:blipFill>
        <p:spPr>
          <a:xfrm>
            <a:off x="8737600" y="19259039"/>
            <a:ext cx="5075135" cy="3159690"/>
          </a:xfrm>
          <a:prstGeom prst="rect">
            <a:avLst/>
          </a:prstGeom>
        </p:spPr>
      </p:pic>
      <p:pic>
        <p:nvPicPr>
          <p:cNvPr id="66" name="Picture 65"/>
          <p:cNvPicPr>
            <a:picLocks noChangeAspect="1"/>
          </p:cNvPicPr>
          <p:nvPr/>
        </p:nvPicPr>
        <p:blipFill rotWithShape="1">
          <a:blip r:embed="rId7">
            <a:extLst>
              <a:ext uri="{28A0092B-C50C-407E-A947-70E740481C1C}">
                <a14:useLocalDpi xmlns:a14="http://schemas.microsoft.com/office/drawing/2010/main" val="0"/>
              </a:ext>
            </a:extLst>
          </a:blip>
          <a:srcRect l="85440" t="42703" b="39063"/>
          <a:stretch/>
        </p:blipFill>
        <p:spPr>
          <a:xfrm>
            <a:off x="12966769" y="21236200"/>
            <a:ext cx="1079682" cy="800100"/>
          </a:xfrm>
          <a:prstGeom prst="rect">
            <a:avLst/>
          </a:prstGeom>
        </p:spPr>
      </p:pic>
      <p:pic>
        <p:nvPicPr>
          <p:cNvPr id="3" name="Picture 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86683" y="27168028"/>
            <a:ext cx="7073873" cy="3726426"/>
          </a:xfrm>
          <a:prstGeom prst="rect">
            <a:avLst/>
          </a:prstGeom>
          <a:ln>
            <a:solidFill>
              <a:schemeClr val="tx1"/>
            </a:solidFill>
          </a:ln>
        </p:spPr>
      </p:pic>
      <p:sp>
        <p:nvSpPr>
          <p:cNvPr id="10" name="TextBox 9"/>
          <p:cNvSpPr txBox="1"/>
          <p:nvPr/>
        </p:nvSpPr>
        <p:spPr>
          <a:xfrm>
            <a:off x="7569802" y="23735749"/>
            <a:ext cx="433132" cy="584775"/>
          </a:xfrm>
          <a:prstGeom prst="rect">
            <a:avLst/>
          </a:prstGeom>
          <a:noFill/>
        </p:spPr>
        <p:txBody>
          <a:bodyPr wrap="none" rtlCol="0">
            <a:spAutoFit/>
          </a:bodyPr>
          <a:lstStyle/>
          <a:p>
            <a:r>
              <a:rPr lang="en-US" sz="3200" b="1" dirty="0" smtClean="0"/>
              <a:t>A</a:t>
            </a:r>
            <a:endParaRPr lang="en-US" sz="3200" b="1" dirty="0"/>
          </a:p>
        </p:txBody>
      </p:sp>
      <p:sp>
        <p:nvSpPr>
          <p:cNvPr id="44" name="TextBox 43"/>
          <p:cNvSpPr txBox="1"/>
          <p:nvPr/>
        </p:nvSpPr>
        <p:spPr>
          <a:xfrm>
            <a:off x="7569802" y="27284491"/>
            <a:ext cx="415498" cy="584775"/>
          </a:xfrm>
          <a:prstGeom prst="rect">
            <a:avLst/>
          </a:prstGeom>
          <a:noFill/>
        </p:spPr>
        <p:txBody>
          <a:bodyPr wrap="none" rtlCol="0">
            <a:spAutoFit/>
          </a:bodyPr>
          <a:lstStyle/>
          <a:p>
            <a:r>
              <a:rPr lang="en-US" sz="3200" b="1" dirty="0" smtClean="0"/>
              <a:t>B</a:t>
            </a:r>
            <a:endParaRPr lang="en-US" sz="3200" b="1" dirty="0"/>
          </a:p>
        </p:txBody>
      </p:sp>
      <p:sp>
        <p:nvSpPr>
          <p:cNvPr id="11" name="TextBox 10"/>
          <p:cNvSpPr txBox="1"/>
          <p:nvPr/>
        </p:nvSpPr>
        <p:spPr>
          <a:xfrm>
            <a:off x="2363211" y="3883489"/>
            <a:ext cx="45642790" cy="1323439"/>
          </a:xfrm>
          <a:prstGeom prst="rect">
            <a:avLst/>
          </a:prstGeom>
          <a:noFill/>
        </p:spPr>
        <p:txBody>
          <a:bodyPr wrap="square" rtlCol="0">
            <a:spAutoFit/>
          </a:bodyPr>
          <a:lstStyle/>
          <a:p>
            <a:pPr algn="ctr"/>
            <a:r>
              <a:rPr lang="en-US" sz="4000" baseline="30000" dirty="0">
                <a:solidFill>
                  <a:prstClr val="black"/>
                </a:solidFill>
              </a:rPr>
              <a:t> </a:t>
            </a:r>
            <a:r>
              <a:rPr lang="en-US" sz="4000" baseline="30000" dirty="0">
                <a:solidFill>
                  <a:prstClr val="white"/>
                </a:solidFill>
              </a:rPr>
              <a:t>1</a:t>
            </a:r>
            <a:r>
              <a:rPr lang="en-US" sz="4000" dirty="0">
                <a:solidFill>
                  <a:prstClr val="white"/>
                </a:solidFill>
              </a:rPr>
              <a:t>BioFire Diagnostics, Salt Lake City, </a:t>
            </a:r>
            <a:r>
              <a:rPr lang="en-US" sz="4000" dirty="0" smtClean="0">
                <a:solidFill>
                  <a:prstClr val="white"/>
                </a:solidFill>
              </a:rPr>
              <a:t>UT;</a:t>
            </a:r>
            <a:r>
              <a:rPr lang="en-US" sz="4000" dirty="0">
                <a:solidFill>
                  <a:prstClr val="white"/>
                </a:solidFill>
              </a:rPr>
              <a:t> </a:t>
            </a:r>
            <a:r>
              <a:rPr lang="en-US" sz="4000" baseline="30000" dirty="0">
                <a:solidFill>
                  <a:prstClr val="black"/>
                </a:solidFill>
              </a:rPr>
              <a:t> </a:t>
            </a:r>
            <a:r>
              <a:rPr lang="en-US" sz="4000" baseline="30000" dirty="0">
                <a:solidFill>
                  <a:prstClr val="white"/>
                </a:solidFill>
              </a:rPr>
              <a:t>2</a:t>
            </a:r>
            <a:r>
              <a:rPr lang="en-US" sz="4000" dirty="0" smtClean="0">
                <a:solidFill>
                  <a:prstClr val="white"/>
                </a:solidFill>
              </a:rPr>
              <a:t>Santa Fe Institute, Santa Fe, NM; </a:t>
            </a:r>
            <a:r>
              <a:rPr lang="en-US" sz="4000" baseline="30000" dirty="0">
                <a:solidFill>
                  <a:prstClr val="white"/>
                </a:solidFill>
              </a:rPr>
              <a:t>3</a:t>
            </a:r>
            <a:r>
              <a:rPr lang="en-US" sz="4000" dirty="0" smtClean="0">
                <a:solidFill>
                  <a:prstClr val="white"/>
                </a:solidFill>
              </a:rPr>
              <a:t>BioFire </a:t>
            </a:r>
            <a:r>
              <a:rPr lang="en-US" sz="4000" dirty="0">
                <a:solidFill>
                  <a:prstClr val="white"/>
                </a:solidFill>
              </a:rPr>
              <a:t>Defense, Salt Lake City, UT</a:t>
            </a:r>
          </a:p>
          <a:p>
            <a:pPr algn="ctr"/>
            <a:endParaRPr lang="en-US" sz="4000" dirty="0"/>
          </a:p>
        </p:txBody>
      </p:sp>
      <p:graphicFrame>
        <p:nvGraphicFramePr>
          <p:cNvPr id="14" name="Table 13"/>
          <p:cNvGraphicFramePr>
            <a:graphicFrameLocks noGrp="1"/>
          </p:cNvGraphicFramePr>
          <p:nvPr>
            <p:extLst>
              <p:ext uri="{D42A27DB-BD31-4B8C-83A1-F6EECF244321}">
                <p14:modId xmlns:p14="http://schemas.microsoft.com/office/powerpoint/2010/main" val="2801821121"/>
              </p:ext>
            </p:extLst>
          </p:nvPr>
        </p:nvGraphicFramePr>
        <p:xfrm>
          <a:off x="34647867" y="10575497"/>
          <a:ext cx="14844139" cy="5263005"/>
        </p:xfrm>
        <a:graphic>
          <a:graphicData uri="http://schemas.openxmlformats.org/drawingml/2006/table">
            <a:tbl>
              <a:tblPr firstRow="1" bandRow="1">
                <a:tableStyleId>{5C22544A-7EE6-4342-B048-85BDC9FD1C3A}</a:tableStyleId>
              </a:tblPr>
              <a:tblGrid>
                <a:gridCol w="2733521"/>
                <a:gridCol w="2035277"/>
                <a:gridCol w="2241755"/>
                <a:gridCol w="1917290"/>
                <a:gridCol w="1670368"/>
                <a:gridCol w="1287780"/>
                <a:gridCol w="1670368"/>
                <a:gridCol w="1287780"/>
              </a:tblGrid>
              <a:tr h="370840">
                <a:tc>
                  <a:txBody>
                    <a:bodyPr/>
                    <a:lstStyle/>
                    <a:p>
                      <a:pPr algn="ctr"/>
                      <a:r>
                        <a:rPr lang="en-US" sz="3200" b="1" dirty="0" smtClean="0">
                          <a:solidFill>
                            <a:schemeClr val="tx1"/>
                          </a:solidFill>
                        </a:rPr>
                        <a:t>Clinical Site</a:t>
                      </a:r>
                      <a:endParaRPr lang="en-US" sz="3200" b="1" dirty="0">
                        <a:solidFill>
                          <a:schemeClr val="tx1"/>
                        </a:solidFill>
                      </a:endParaRPr>
                    </a:p>
                  </a:txBody>
                  <a:tcPr anchor="b">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3200" b="1" dirty="0" smtClean="0">
                          <a:solidFill>
                            <a:schemeClr val="tx1"/>
                          </a:solidFill>
                        </a:rPr>
                        <a:t>Location</a:t>
                      </a:r>
                      <a:endParaRPr lang="en-US" sz="3200" b="1" dirty="0">
                        <a:solidFill>
                          <a:schemeClr val="tx1"/>
                        </a:solidFill>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3200" b="1" dirty="0" smtClean="0">
                          <a:solidFill>
                            <a:schemeClr val="tx1"/>
                          </a:solidFill>
                        </a:rPr>
                        <a:t>Samples</a:t>
                      </a:r>
                      <a:r>
                        <a:rPr lang="en-US" sz="3200" b="1" baseline="0" dirty="0" smtClean="0">
                          <a:solidFill>
                            <a:schemeClr val="tx1"/>
                          </a:solidFill>
                        </a:rPr>
                        <a:t> </a:t>
                      </a:r>
                      <a:r>
                        <a:rPr lang="en-US" sz="3200" b="1" dirty="0" smtClean="0">
                          <a:solidFill>
                            <a:schemeClr val="tx1"/>
                          </a:solidFill>
                        </a:rPr>
                        <a:t>Month-Year</a:t>
                      </a:r>
                      <a:endParaRPr lang="en-US" sz="3200" b="1" dirty="0">
                        <a:solidFill>
                          <a:schemeClr val="tx1"/>
                        </a:solidFill>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3200" b="1" dirty="0" smtClean="0">
                          <a:solidFill>
                            <a:schemeClr val="tx1"/>
                          </a:solidFill>
                        </a:rPr>
                        <a:t>FilmArray Tests</a:t>
                      </a:r>
                      <a:endParaRPr lang="en-US" sz="3200" b="1" dirty="0">
                        <a:solidFill>
                          <a:schemeClr val="tx1"/>
                        </a:solidFill>
                      </a:endParaRPr>
                    </a:p>
                  </a:txBody>
                  <a:tcPr anchor="b">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lumMod val="85000"/>
                      </a:schemeClr>
                    </a:solidFill>
                  </a:tcPr>
                </a:tc>
                <a:tc gridSpan="2">
                  <a:txBody>
                    <a:bodyPr/>
                    <a:lstStyle/>
                    <a:p>
                      <a:pPr algn="ctr"/>
                      <a:r>
                        <a:rPr lang="en-US" sz="3200" b="1" dirty="0" smtClean="0">
                          <a:solidFill>
                            <a:schemeClr val="tx1"/>
                          </a:solidFill>
                        </a:rPr>
                        <a:t>Sensitivity</a:t>
                      </a:r>
                      <a:endParaRPr lang="en-US" sz="3200" b="1" dirty="0">
                        <a:solidFill>
                          <a:schemeClr val="tx1"/>
                        </a:solidFill>
                      </a:endParaRPr>
                    </a:p>
                  </a:txBody>
                  <a:tcPr anchor="b">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dirty="0"/>
                    </a:p>
                  </a:txBody>
                  <a:tcPr/>
                </a:tc>
                <a:tc gridSpan="2">
                  <a:txBody>
                    <a:bodyPr/>
                    <a:lstStyle/>
                    <a:p>
                      <a:pPr algn="ctr"/>
                      <a:r>
                        <a:rPr lang="en-US" sz="3200" b="1" dirty="0" smtClean="0">
                          <a:solidFill>
                            <a:schemeClr val="tx1"/>
                          </a:solidFill>
                        </a:rPr>
                        <a:t>Specificity</a:t>
                      </a:r>
                      <a:endParaRPr lang="en-US" sz="3200" b="1" dirty="0">
                        <a:solidFill>
                          <a:schemeClr val="tx1"/>
                        </a:solidFill>
                      </a:endParaRPr>
                    </a:p>
                  </a:txBody>
                  <a:tcPr anchor="b">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dirty="0"/>
                    </a:p>
                  </a:txBody>
                  <a:tcPr/>
                </a:tc>
              </a:tr>
              <a:tr h="370840">
                <a:tc>
                  <a:txBody>
                    <a:bodyPr/>
                    <a:lstStyle/>
                    <a:p>
                      <a:pPr algn="ctr"/>
                      <a:r>
                        <a:rPr lang="en-US" sz="2600" dirty="0" smtClean="0"/>
                        <a:t>Children’s Hospital of Los Angeles</a:t>
                      </a:r>
                      <a:endParaRPr lang="en-US" sz="2600" dirty="0"/>
                    </a:p>
                  </a:txBody>
                  <a:tcPr anchor="b">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600" dirty="0" smtClean="0"/>
                        <a:t>Los Angeles, CA</a:t>
                      </a:r>
                      <a:endParaRPr lang="en-US" sz="2600" dirty="0"/>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600" dirty="0" smtClean="0"/>
                        <a:t>Sept.</a:t>
                      </a:r>
                      <a:r>
                        <a:rPr lang="en-US" sz="2600" baseline="0" dirty="0" smtClean="0"/>
                        <a:t> 2016</a:t>
                      </a:r>
                      <a:endParaRPr lang="en-US" sz="2600" dirty="0"/>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600" dirty="0" smtClean="0"/>
                        <a:t>79</a:t>
                      </a:r>
                      <a:endParaRPr lang="en-US" sz="2600" dirty="0"/>
                    </a:p>
                  </a:txBody>
                  <a:tcPr anchor="b">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600" dirty="0" smtClean="0"/>
                        <a:t>11/11</a:t>
                      </a:r>
                      <a:endParaRPr lang="en-US" sz="2600" dirty="0"/>
                    </a:p>
                  </a:txBody>
                  <a:tcPr anchor="b">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600" dirty="0" smtClean="0"/>
                        <a:t>100%</a:t>
                      </a:r>
                      <a:endParaRPr lang="en-US" sz="2600" dirty="0"/>
                    </a:p>
                  </a:txBody>
                  <a:tcPr anchor="b">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600" dirty="0" smtClean="0"/>
                        <a:t>64/68</a:t>
                      </a:r>
                      <a:endParaRPr lang="en-US" sz="2600" dirty="0"/>
                    </a:p>
                  </a:txBody>
                  <a:tcPr anchor="b">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600" dirty="0" smtClean="0"/>
                        <a:t>94%</a:t>
                      </a:r>
                    </a:p>
                  </a:txBody>
                  <a:tcPr anchor="b">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sz="2600" dirty="0" smtClean="0"/>
                        <a:t>Children’s Mercy Hospital</a:t>
                      </a:r>
                      <a:endParaRPr lang="en-US" sz="2600" dirty="0"/>
                    </a:p>
                  </a:txBody>
                  <a:tcPr anchor="b">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sz="2600" dirty="0" smtClean="0"/>
                        <a:t>Kansas City, MO</a:t>
                      </a:r>
                      <a:endParaRPr lang="en-US" sz="2600" dirty="0"/>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sz="2600" dirty="0" smtClean="0"/>
                        <a:t>Jul. – Dec. 2014</a:t>
                      </a:r>
                      <a:endParaRPr lang="en-US" sz="2600" dirty="0"/>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sz="2600" dirty="0" smtClean="0"/>
                        <a:t>532</a:t>
                      </a:r>
                      <a:endParaRPr lang="en-US" sz="2600" dirty="0"/>
                    </a:p>
                  </a:txBody>
                  <a:tcPr anchor="b">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sz="2600" dirty="0" smtClean="0"/>
                        <a:t>279/306</a:t>
                      </a:r>
                      <a:endParaRPr lang="en-US" sz="2600" dirty="0"/>
                    </a:p>
                  </a:txBody>
                  <a:tcPr anchor="b">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sz="2600" dirty="0" smtClean="0"/>
                        <a:t>91%</a:t>
                      </a:r>
                      <a:endParaRPr lang="en-US" sz="2600" dirty="0"/>
                    </a:p>
                  </a:txBody>
                  <a:tcPr anchor="b">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sz="2600" dirty="0" smtClean="0"/>
                        <a:t>205/226</a:t>
                      </a:r>
                      <a:endParaRPr lang="en-US" sz="2600" dirty="0"/>
                    </a:p>
                  </a:txBody>
                  <a:tcPr anchor="b">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sz="2600" dirty="0" smtClean="0"/>
                        <a:t>91%</a:t>
                      </a:r>
                      <a:endParaRPr lang="en-US" sz="2600" dirty="0"/>
                    </a:p>
                  </a:txBody>
                  <a:tcPr anchor="b">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r>
              <a:tr h="370840">
                <a:tc>
                  <a:txBody>
                    <a:bodyPr/>
                    <a:lstStyle/>
                    <a:p>
                      <a:pPr algn="ctr"/>
                      <a:r>
                        <a:rPr lang="en-US" sz="2600" dirty="0" smtClean="0"/>
                        <a:t>Albany Medical Center</a:t>
                      </a:r>
                      <a:endParaRPr lang="en-US" sz="2600" dirty="0"/>
                    </a:p>
                  </a:txBody>
                  <a:tcPr anchor="b">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600" dirty="0" smtClean="0"/>
                        <a:t>Albany,</a:t>
                      </a:r>
                      <a:r>
                        <a:rPr lang="en-US" sz="2600" baseline="0" dirty="0" smtClean="0"/>
                        <a:t> NY</a:t>
                      </a:r>
                      <a:endParaRPr lang="en-US" sz="2600" dirty="0"/>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600" dirty="0" smtClean="0"/>
                        <a:t>Aug. – Sept. 2014</a:t>
                      </a:r>
                      <a:endParaRPr lang="en-US" sz="2600" dirty="0"/>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600" dirty="0" smtClean="0"/>
                        <a:t>77</a:t>
                      </a:r>
                      <a:endParaRPr lang="en-US" sz="2600" dirty="0"/>
                    </a:p>
                  </a:txBody>
                  <a:tcPr anchor="b">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600" dirty="0" smtClean="0"/>
                        <a:t>16/18</a:t>
                      </a:r>
                      <a:endParaRPr lang="en-US" sz="2600" dirty="0"/>
                    </a:p>
                  </a:txBody>
                  <a:tcPr anchor="b">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600" dirty="0" smtClean="0"/>
                        <a:t>89%</a:t>
                      </a:r>
                      <a:endParaRPr lang="en-US" sz="2600" dirty="0"/>
                    </a:p>
                  </a:txBody>
                  <a:tcPr anchor="b">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600" dirty="0" smtClean="0"/>
                        <a:t>42/59</a:t>
                      </a:r>
                      <a:endParaRPr lang="en-US" sz="2600" dirty="0"/>
                    </a:p>
                  </a:txBody>
                  <a:tcPr anchor="b">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600" dirty="0" smtClean="0"/>
                        <a:t>71%</a:t>
                      </a:r>
                      <a:endParaRPr lang="en-US" sz="2600" dirty="0"/>
                    </a:p>
                  </a:txBody>
                  <a:tcPr anchor="b">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sz="2600" dirty="0" smtClean="0"/>
                        <a:t>Primary Children’s Hospital</a:t>
                      </a:r>
                      <a:endParaRPr lang="en-US" sz="2600" dirty="0"/>
                    </a:p>
                  </a:txBody>
                  <a:tcPr anchor="b">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sz="2600" dirty="0" smtClean="0"/>
                        <a:t>Salt Lake City, UT</a:t>
                      </a:r>
                      <a:endParaRPr lang="en-US" sz="2600" dirty="0"/>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sz="2600" dirty="0" smtClean="0"/>
                        <a:t>Aug. – Sept. 2014</a:t>
                      </a:r>
                      <a:endParaRPr lang="en-US" sz="2600" dirty="0"/>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sz="2600" dirty="0" smtClean="0"/>
                        <a:t>22</a:t>
                      </a:r>
                      <a:endParaRPr lang="en-US" sz="2600" dirty="0"/>
                    </a:p>
                  </a:txBody>
                  <a:tcPr anchor="b">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sz="2600" dirty="0" smtClean="0"/>
                        <a:t>10/12</a:t>
                      </a:r>
                      <a:endParaRPr lang="en-US" sz="2600" dirty="0"/>
                    </a:p>
                  </a:txBody>
                  <a:tcPr anchor="b">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sz="2600" dirty="0" smtClean="0"/>
                        <a:t>83%</a:t>
                      </a:r>
                      <a:endParaRPr lang="en-US" sz="2600" dirty="0"/>
                    </a:p>
                  </a:txBody>
                  <a:tcPr anchor="b">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sz="2600" dirty="0" smtClean="0"/>
                        <a:t>9/10</a:t>
                      </a:r>
                      <a:endParaRPr lang="en-US" sz="2600" dirty="0"/>
                    </a:p>
                  </a:txBody>
                  <a:tcPr anchor="b">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sz="2600" dirty="0" smtClean="0"/>
                        <a:t>90%</a:t>
                      </a:r>
                      <a:endParaRPr lang="en-US" sz="2600" dirty="0"/>
                    </a:p>
                  </a:txBody>
                  <a:tcPr anchor="b">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lumMod val="95000"/>
                      </a:schemeClr>
                    </a:solidFill>
                  </a:tcPr>
                </a:tc>
              </a:tr>
              <a:tr h="660525">
                <a:tc>
                  <a:txBody>
                    <a:bodyPr/>
                    <a:lstStyle/>
                    <a:p>
                      <a:pPr algn="ctr"/>
                      <a:endParaRPr lang="en-US" sz="3200" b="1" dirty="0"/>
                    </a:p>
                  </a:txBody>
                  <a:tcPr anchor="b">
                    <a:lnT w="38100" cap="flat" cmpd="sng" algn="ctr">
                      <a:solidFill>
                        <a:schemeClr val="tx1"/>
                      </a:solidFill>
                      <a:prstDash val="solid"/>
                      <a:round/>
                      <a:headEnd type="none" w="med" len="med"/>
                      <a:tailEnd type="none" w="med" len="med"/>
                    </a:lnT>
                    <a:noFill/>
                  </a:tcPr>
                </a:tc>
                <a:tc>
                  <a:txBody>
                    <a:bodyPr/>
                    <a:lstStyle/>
                    <a:p>
                      <a:pPr algn="ctr"/>
                      <a:endParaRPr lang="en-US" sz="3200" dirty="0"/>
                    </a:p>
                  </a:txBody>
                  <a:tcPr anchor="b">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noFill/>
                  </a:tcPr>
                </a:tc>
                <a:tc>
                  <a:txBody>
                    <a:bodyPr/>
                    <a:lstStyle/>
                    <a:p>
                      <a:pPr algn="ctr"/>
                      <a:r>
                        <a:rPr lang="en-US" sz="2800" b="1" dirty="0" smtClean="0"/>
                        <a:t>Combined</a:t>
                      </a:r>
                      <a:endParaRPr lang="en-US" sz="2800" b="1" dirty="0"/>
                    </a:p>
                  </a:txBody>
                  <a:tcPr anchor="b">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r>
                        <a:rPr lang="en-US" sz="2800" dirty="0" smtClean="0"/>
                        <a:t>710</a:t>
                      </a:r>
                      <a:endParaRPr lang="en-US" sz="2800" dirty="0"/>
                    </a:p>
                  </a:txBody>
                  <a:tcPr anchor="b">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r>
                        <a:rPr lang="en-US" sz="2800" dirty="0" smtClean="0"/>
                        <a:t>316/347</a:t>
                      </a:r>
                      <a:endParaRPr lang="en-US" sz="2800" dirty="0"/>
                    </a:p>
                  </a:txBody>
                  <a:tcPr anchor="b">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r>
                        <a:rPr lang="en-US" sz="2800" dirty="0" smtClean="0"/>
                        <a:t>91%</a:t>
                      </a:r>
                      <a:endParaRPr lang="en-US" sz="2800" dirty="0"/>
                    </a:p>
                  </a:txBody>
                  <a:tcPr anchor="b">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r>
                        <a:rPr lang="en-US" sz="2800" dirty="0" smtClean="0"/>
                        <a:t>320/363</a:t>
                      </a:r>
                      <a:endParaRPr lang="en-US" sz="2800" dirty="0"/>
                    </a:p>
                  </a:txBody>
                  <a:tcPr anchor="b">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r>
                        <a:rPr lang="en-US" sz="2800" dirty="0" smtClean="0"/>
                        <a:t>88%</a:t>
                      </a:r>
                      <a:endParaRPr lang="en-US" sz="2800" dirty="0"/>
                    </a:p>
                  </a:txBody>
                  <a:tcPr anchor="b">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r>
            </a:tbl>
          </a:graphicData>
        </a:graphic>
      </p:graphicFrame>
      <p:pic>
        <p:nvPicPr>
          <p:cNvPr id="19" name="Picture 18"/>
          <p:cNvPicPr>
            <a:picLocks noChangeAspect="1"/>
          </p:cNvPicPr>
          <p:nvPr/>
        </p:nvPicPr>
        <p:blipFill rotWithShape="1">
          <a:blip r:embed="rId9"/>
          <a:srcRect b="979"/>
          <a:stretch/>
        </p:blipFill>
        <p:spPr>
          <a:xfrm>
            <a:off x="33750501" y="20448030"/>
            <a:ext cx="16783324" cy="6363485"/>
          </a:xfrm>
          <a:prstGeom prst="rect">
            <a:avLst/>
          </a:prstGeom>
        </p:spPr>
      </p:pic>
      <p:pic>
        <p:nvPicPr>
          <p:cNvPr id="20" name="Picture 19"/>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5509473" y="21280779"/>
            <a:ext cx="11250669" cy="8564936"/>
          </a:xfrm>
          <a:prstGeom prst="rect">
            <a:avLst/>
          </a:prstGeom>
        </p:spPr>
      </p:pic>
      <p:sp>
        <p:nvSpPr>
          <p:cNvPr id="16" name="TextBox 15"/>
          <p:cNvSpPr txBox="1"/>
          <p:nvPr/>
        </p:nvSpPr>
        <p:spPr>
          <a:xfrm>
            <a:off x="47420891" y="22498434"/>
            <a:ext cx="2579266" cy="1200329"/>
          </a:xfrm>
          <a:prstGeom prst="rect">
            <a:avLst/>
          </a:prstGeom>
          <a:noFill/>
        </p:spPr>
        <p:txBody>
          <a:bodyPr wrap="square" rtlCol="0">
            <a:spAutoFit/>
          </a:bodyPr>
          <a:lstStyle/>
          <a:p>
            <a:r>
              <a:rPr lang="en-US" sz="2400" dirty="0" smtClean="0"/>
              <a:t>	100%                	Confidence 	Interval</a:t>
            </a:r>
            <a:endParaRPr lang="en-US" sz="2400" dirty="0"/>
          </a:p>
        </p:txBody>
      </p:sp>
      <p:sp>
        <p:nvSpPr>
          <p:cNvPr id="18" name="Rectangle 17"/>
          <p:cNvSpPr/>
          <p:nvPr/>
        </p:nvSpPr>
        <p:spPr>
          <a:xfrm>
            <a:off x="47503170" y="22498434"/>
            <a:ext cx="854593" cy="461665"/>
          </a:xfrm>
          <a:prstGeom prst="rect">
            <a:avLst/>
          </a:prstGeom>
        </p:spPr>
        <p:txBody>
          <a:bodyPr wrap="none">
            <a:spAutoFit/>
          </a:bodyPr>
          <a:lstStyle/>
          <a:p>
            <a:r>
              <a:rPr lang="en-US" sz="2400" dirty="0" smtClean="0"/>
              <a:t>AREA</a:t>
            </a:r>
            <a:endParaRPr lang="en-US" sz="2400" dirty="0"/>
          </a:p>
        </p:txBody>
      </p:sp>
      <p:pic>
        <p:nvPicPr>
          <p:cNvPr id="21" name="Picture 20"/>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257175" y="11683065"/>
            <a:ext cx="13044252" cy="5892636"/>
          </a:xfrm>
          <a:prstGeom prst="rect">
            <a:avLst/>
          </a:prstGeom>
        </p:spPr>
      </p:pic>
    </p:spTree>
    <p:extLst>
      <p:ext uri="{BB962C8B-B14F-4D97-AF65-F5344CB8AC3E}">
        <p14:creationId xmlns:p14="http://schemas.microsoft.com/office/powerpoint/2010/main" val="49481460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28300</TotalTime>
  <Words>1335</Words>
  <Application>Microsoft Office PowerPoint</Application>
  <PresentationFormat>Custom</PresentationFormat>
  <Paragraphs>130</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Brad Graham</dc:creator>
  <cp:lastModifiedBy>Aimie Faucett</cp:lastModifiedBy>
  <cp:revision>388</cp:revision>
  <cp:lastPrinted>2017-05-04T22:46:17Z</cp:lastPrinted>
  <dcterms:created xsi:type="dcterms:W3CDTF">2016-03-22T21:39:30Z</dcterms:created>
  <dcterms:modified xsi:type="dcterms:W3CDTF">2017-06-14T18:34:32Z</dcterms:modified>
</cp:coreProperties>
</file>