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51206400" cy="323977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76" autoAdjust="0"/>
    <p:restoredTop sz="94660"/>
  </p:normalViewPr>
  <p:slideViewPr>
    <p:cSldViewPr snapToGrid="0">
      <p:cViewPr>
        <p:scale>
          <a:sx n="33" d="100"/>
          <a:sy n="33" d="100"/>
        </p:scale>
        <p:origin x="19" y="-12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02126"/>
            <a:ext cx="38404800" cy="11279199"/>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7016294"/>
            <a:ext cx="38404800" cy="7821942"/>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71918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1122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24878"/>
            <a:ext cx="11041380" cy="2745555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724878"/>
            <a:ext cx="32484060" cy="274555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37132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40525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076931"/>
            <a:ext cx="44165520" cy="13476541"/>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1680965"/>
            <a:ext cx="44165520" cy="708699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29280-5F52-42AC-9D20-2E88B5F05654}"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243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F29280-5F52-42AC-9D20-2E88B5F05654}"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93103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24880"/>
            <a:ext cx="44165520" cy="62620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941939"/>
            <a:ext cx="21662705"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834160"/>
            <a:ext cx="21662705"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941939"/>
            <a:ext cx="21769390"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834160"/>
            <a:ext cx="21769390"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29280-5F52-42AC-9D20-2E88B5F05654}"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7009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F29280-5F52-42AC-9D20-2E88B5F05654}"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887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29280-5F52-42AC-9D20-2E88B5F05654}"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406463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664671"/>
            <a:ext cx="25923240" cy="23023366"/>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3267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664671"/>
            <a:ext cx="25923240" cy="23023366"/>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5930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24880"/>
            <a:ext cx="44165520" cy="62620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624388"/>
            <a:ext cx="44165520" cy="205560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0027870"/>
            <a:ext cx="11521440" cy="1724878"/>
          </a:xfrm>
          <a:prstGeom prst="rect">
            <a:avLst/>
          </a:prstGeom>
        </p:spPr>
        <p:txBody>
          <a:bodyPr vert="horz" lIns="91440" tIns="45720" rIns="91440" bIns="45720" rtlCol="0" anchor="ctr"/>
          <a:lstStyle>
            <a:lvl1pPr algn="l">
              <a:defRPr sz="5040">
                <a:solidFill>
                  <a:schemeClr val="tx1">
                    <a:tint val="75000"/>
                  </a:schemeClr>
                </a:solidFill>
              </a:defRPr>
            </a:lvl1pPr>
          </a:lstStyle>
          <a:p>
            <a:fld id="{DCF29280-5F52-42AC-9D20-2E88B5F05654}" type="datetimeFigureOut">
              <a:rPr lang="en-US" smtClean="0"/>
              <a:t>11/8/2016</a:t>
            </a:fld>
            <a:endParaRPr lang="en-US"/>
          </a:p>
        </p:txBody>
      </p:sp>
      <p:sp>
        <p:nvSpPr>
          <p:cNvPr id="5" name="Footer Placeholder 4"/>
          <p:cNvSpPr>
            <a:spLocks noGrp="1"/>
          </p:cNvSpPr>
          <p:nvPr>
            <p:ph type="ftr" sz="quarter" idx="3"/>
          </p:nvPr>
        </p:nvSpPr>
        <p:spPr>
          <a:xfrm>
            <a:off x="16962120" y="30027870"/>
            <a:ext cx="17282160" cy="1724878"/>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027870"/>
            <a:ext cx="11521440" cy="1724878"/>
          </a:xfrm>
          <a:prstGeom prst="rect">
            <a:avLst/>
          </a:prstGeom>
        </p:spPr>
        <p:txBody>
          <a:bodyPr vert="horz" lIns="91440" tIns="45720" rIns="91440" bIns="45720" rtlCol="0" anchor="ctr"/>
          <a:lstStyle>
            <a:lvl1pPr algn="r">
              <a:defRPr sz="5040">
                <a:solidFill>
                  <a:schemeClr val="tx1">
                    <a:tint val="75000"/>
                  </a:schemeClr>
                </a:solidFill>
              </a:defRPr>
            </a:lvl1pPr>
          </a:lstStyle>
          <a:p>
            <a:fld id="{0F25E47F-E2E9-42B0-94C2-67BBF5971B03}" type="slidenum">
              <a:rPr lang="en-US" smtClean="0"/>
              <a:t>‹#›</a:t>
            </a:fld>
            <a:endParaRPr lang="en-US"/>
          </a:p>
        </p:txBody>
      </p:sp>
    </p:spTree>
    <p:extLst>
      <p:ext uri="{BB962C8B-B14F-4D97-AF65-F5344CB8AC3E}">
        <p14:creationId xmlns:p14="http://schemas.microsoft.com/office/powerpoint/2010/main" val="31913296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p:cNvSpPr txBox="1"/>
          <p:nvPr/>
        </p:nvSpPr>
        <p:spPr>
          <a:xfrm>
            <a:off x="33808539" y="5784698"/>
            <a:ext cx="16160980" cy="10618291"/>
          </a:xfrm>
          <a:prstGeom prst="rect">
            <a:avLst/>
          </a:prstGeom>
          <a:noFill/>
          <a:ln>
            <a:solidFill>
              <a:schemeClr val="tx1"/>
            </a:solidFill>
          </a:ln>
        </p:spPr>
        <p:txBody>
          <a:bodyPr wrap="square" rtlCol="0">
            <a:spAutoFit/>
          </a:bodyPr>
          <a:lstStyle/>
          <a:p>
            <a:pPr algn="ctr"/>
            <a:r>
              <a:rPr lang="en-US" sz="6000" b="1" dirty="0" smtClean="0">
                <a:solidFill>
                  <a:sysClr val="windowText" lastClr="000000"/>
                </a:solidFill>
              </a:rPr>
              <a:t>GI Panel Polymicrobial Detections</a:t>
            </a:r>
            <a:endParaRPr lang="en-US" sz="6000" b="1" dirty="0">
              <a:solidFill>
                <a:sysClr val="windowText" lastClr="000000"/>
              </a:solidFill>
            </a:endParaRPr>
          </a:p>
          <a:p>
            <a:r>
              <a:rPr lang="en-US" sz="2800" dirty="0">
                <a:solidFill>
                  <a:prstClr val="black"/>
                </a:solidFill>
              </a:rPr>
              <a:t>Percent detection of organisms in FilmArray GI </a:t>
            </a:r>
            <a:r>
              <a:rPr lang="en-US" sz="2800" dirty="0" smtClean="0">
                <a:solidFill>
                  <a:prstClr val="black"/>
                </a:solidFill>
              </a:rPr>
              <a:t>Panel tests </a:t>
            </a:r>
            <a:r>
              <a:rPr lang="en-US" sz="2800" dirty="0">
                <a:solidFill>
                  <a:prstClr val="black"/>
                </a:solidFill>
              </a:rPr>
              <a:t>are aggregated for all </a:t>
            </a:r>
            <a:r>
              <a:rPr lang="en-US" sz="2800" dirty="0" smtClean="0"/>
              <a:t>six </a:t>
            </a:r>
            <a:r>
              <a:rPr lang="en-US" sz="2800" dirty="0"/>
              <a:t>US </a:t>
            </a:r>
            <a:r>
              <a:rPr lang="en-US" sz="2800" dirty="0">
                <a:solidFill>
                  <a:prstClr val="black"/>
                </a:solidFill>
              </a:rPr>
              <a:t>sites in 2016. One or more organisms are detected in </a:t>
            </a:r>
            <a:r>
              <a:rPr lang="en-US" sz="2800" dirty="0" smtClean="0"/>
              <a:t>47.8%</a:t>
            </a:r>
            <a:r>
              <a:rPr lang="en-US" sz="2800" dirty="0" smtClean="0">
                <a:solidFill>
                  <a:srgbClr val="FF0000"/>
                </a:solidFill>
              </a:rPr>
              <a:t> </a:t>
            </a:r>
            <a:r>
              <a:rPr lang="en-US" sz="2800" dirty="0" smtClean="0"/>
              <a:t>(35.8%-69.9% range)</a:t>
            </a:r>
            <a:r>
              <a:rPr lang="en-US" sz="2800" dirty="0" smtClean="0">
                <a:solidFill>
                  <a:srgbClr val="FF0000"/>
                </a:solidFill>
              </a:rPr>
              <a:t> </a:t>
            </a:r>
            <a:r>
              <a:rPr lang="en-US" sz="2800" dirty="0" smtClean="0">
                <a:solidFill>
                  <a:prstClr val="black"/>
                </a:solidFill>
              </a:rPr>
              <a:t>of </a:t>
            </a:r>
            <a:r>
              <a:rPr lang="en-US" sz="2800" dirty="0">
                <a:solidFill>
                  <a:prstClr val="black"/>
                </a:solidFill>
              </a:rPr>
              <a:t>all </a:t>
            </a:r>
            <a:r>
              <a:rPr lang="en-US" sz="2800" dirty="0" smtClean="0">
                <a:solidFill>
                  <a:prstClr val="black"/>
                </a:solidFill>
              </a:rPr>
              <a:t>tests.</a:t>
            </a:r>
            <a:r>
              <a:rPr lang="en-US" sz="2800" dirty="0" smtClean="0"/>
              <a:t> The dual detection </a:t>
            </a:r>
            <a:r>
              <a:rPr lang="en-US" sz="2800" dirty="0"/>
              <a:t>rates</a:t>
            </a:r>
            <a:r>
              <a:rPr lang="en-US" sz="2800" dirty="0" smtClean="0"/>
              <a:t>, i.e. tests in which </a:t>
            </a:r>
            <a:r>
              <a:rPr lang="en-US" sz="2800" dirty="0"/>
              <a:t>two targets are detected </a:t>
            </a:r>
            <a:r>
              <a:rPr lang="en-US" sz="2800" dirty="0" smtClean="0"/>
              <a:t>as positive within </a:t>
            </a:r>
            <a:r>
              <a:rPr lang="en-US" sz="2800" dirty="0"/>
              <a:t>a </a:t>
            </a:r>
            <a:r>
              <a:rPr lang="en-US" sz="2800" dirty="0" smtClean="0"/>
              <a:t>single FilmArray GI Panel, are calculated and reported below. Dual detections occur in 11.4% of tests, while 14.9% of tests contain 2-4 positive pathogens. The rate of dual detection is expected to correlate with percent detection for each organism. The dots display the organism’s total dual detection rate. The bars indicate the organism’s percent detection rate. The figure shows that a  general correlation exists; however, variances can be observed (i.e. the detection rate of EPEC and C. diff are significantly different, yet the rate of dual detection of these organisms are similar).</a:t>
            </a:r>
            <a:endParaRPr lang="en-US" sz="2800" dirty="0"/>
          </a:p>
          <a:p>
            <a:endParaRPr lang="en-US" sz="2800" dirty="0" smtClean="0"/>
          </a:p>
          <a:p>
            <a:endParaRPr lang="en-US" sz="2800" dirty="0" smtClean="0"/>
          </a:p>
          <a:p>
            <a:endParaRPr lang="en-US" sz="2800" dirty="0" smtClean="0"/>
          </a:p>
          <a:p>
            <a:endParaRPr lang="en-US" sz="2800" dirty="0" smtClean="0"/>
          </a:p>
          <a:p>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p:txBody>
      </p:sp>
      <p:pic>
        <p:nvPicPr>
          <p:cNvPr id="1026" name="Picture 2" descr="http://itweb.isaos/sales/images/CrossH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360"/>
            <a:ext cx="51187932" cy="6109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0095" y="-153561"/>
            <a:ext cx="49745375" cy="1446550"/>
          </a:xfrm>
          <a:prstGeom prst="rect">
            <a:avLst/>
          </a:prstGeom>
          <a:noFill/>
        </p:spPr>
        <p:txBody>
          <a:bodyPr wrap="square" rtlCol="0">
            <a:spAutoFit/>
          </a:bodyPr>
          <a:lstStyle/>
          <a:p>
            <a:pPr algn="ctr"/>
            <a:r>
              <a:rPr lang="en-US" sz="8800" b="1" dirty="0" smtClean="0">
                <a:solidFill>
                  <a:schemeClr val="bg1"/>
                </a:solidFill>
              </a:rPr>
              <a:t>A Cloud Based Epidemiology Network to Track Gastrointestinal Pathogens in Real Time</a:t>
            </a:r>
            <a:endParaRPr lang="en-US" sz="8800" b="1" dirty="0">
              <a:solidFill>
                <a:schemeClr val="bg1"/>
              </a:solidFill>
            </a:endParaRPr>
          </a:p>
        </p:txBody>
      </p:sp>
      <p:sp>
        <p:nvSpPr>
          <p:cNvPr id="8" name="Subtitle 2"/>
          <p:cNvSpPr txBox="1">
            <a:spLocks/>
          </p:cNvSpPr>
          <p:nvPr/>
        </p:nvSpPr>
        <p:spPr>
          <a:xfrm>
            <a:off x="1850095" y="1452560"/>
            <a:ext cx="46866447" cy="2153428"/>
          </a:xfrm>
          <a:prstGeom prst="rect">
            <a:avLst/>
          </a:prstGeom>
        </p:spPr>
        <p:txBody>
          <a:bodyPr>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 N. Faucett</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R</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K.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Nelson</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 S. Nolte</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2</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Aguero-Rosenfeld</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3</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J. A</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Daly</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4</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J</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C. Wallentine</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5</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S. L. Reed</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6</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Leber</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7</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 M. Rogatcheva</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B.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Malin</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8</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 C. Ginocchio</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Poritz</a:t>
            </a:r>
            <a:r>
              <a:rPr lang="en-US" sz="6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9</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L. </a:t>
            </a:r>
            <a:r>
              <a:rPr lang="en-US" sz="6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Meyers</a:t>
            </a:r>
            <a:r>
              <a:rPr lang="en-US" sz="60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6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BioFire Diagnostics, Salt Lake City, UT,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2</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Med. Univ. of South Carolina, Charleston, SC</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3</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NYU </a:t>
            </a:r>
            <a:r>
              <a:rPr lang="en-US" sz="3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Langone</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Med. Ctr., New York, NY, </a:t>
            </a:r>
            <a:r>
              <a:rPr lang="en-US" sz="36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4</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Primary </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Child. Hosp., Salt Lake City, UT</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36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5</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Intermountain Med. Ctr., </a:t>
            </a:r>
            <a:r>
              <a:rPr lang="en-US" sz="3600" dirty="0" err="1"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Murry</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UT,</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6</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UC  </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San Diego, San Diego, CA,</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36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7</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Nationwide Child. Hosp., Columbus, OH, </a:t>
            </a:r>
            <a:r>
              <a:rPr lang="en-US" sz="36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8</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Vanderbilt </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Univ., Nashville, TN, </a:t>
            </a:r>
            <a:r>
              <a:rPr lang="en-US" sz="3600" baseline="30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9</a:t>
            </a:r>
            <a:r>
              <a:rPr lang="en-US" sz="36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BioFire </a:t>
            </a:r>
            <a:r>
              <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Defense, Murray, UT</a:t>
            </a:r>
          </a:p>
          <a:p>
            <a:pPr marL="0" indent="0" algn="ctr">
              <a:buNone/>
            </a:pPr>
            <a:endParaRPr lang="en-US" sz="6600" dirty="0">
              <a:solidFill>
                <a:schemeClr val="bg1"/>
              </a:solidFill>
            </a:endParaRPr>
          </a:p>
        </p:txBody>
      </p:sp>
      <p:sp>
        <p:nvSpPr>
          <p:cNvPr id="9" name="Content Placeholder 2"/>
          <p:cNvSpPr txBox="1">
            <a:spLocks/>
          </p:cNvSpPr>
          <p:nvPr/>
        </p:nvSpPr>
        <p:spPr>
          <a:xfrm>
            <a:off x="1120969" y="5581484"/>
            <a:ext cx="13569188" cy="3724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Background</a:t>
            </a:r>
          </a:p>
          <a:p>
            <a:pPr marL="0" indent="0">
              <a:buNone/>
            </a:pPr>
            <a:r>
              <a:rPr lang="en-US" dirty="0"/>
              <a:t>Real-time monitoring of gastrointestinal </a:t>
            </a:r>
            <a:r>
              <a:rPr lang="en-US" dirty="0" smtClean="0"/>
              <a:t>infectious diseases has </a:t>
            </a:r>
            <a:r>
              <a:rPr lang="en-US" dirty="0"/>
              <a:t>the potential to benefit public health by facilitating the early detection of pathogen outbreaks. Efficient tracking of </a:t>
            </a:r>
            <a:r>
              <a:rPr lang="en-US" dirty="0" smtClean="0"/>
              <a:t>infectious diseases </a:t>
            </a:r>
            <a:r>
              <a:rPr lang="en-US" dirty="0"/>
              <a:t>requires 1) broadly-distributed, comprehensive diagnostic testing and 2) rapid electronic collection, analysis and distribution of data. Several FDA-cleared diagnostic platforms are in use in clinical laboratories, which have assays for many of the large groups of infectious agents known to cause diarrhea. </a:t>
            </a:r>
            <a:r>
              <a:rPr lang="en-US" dirty="0" smtClean="0"/>
              <a:t>The BioFire Diagnostics’ FilmArray</a:t>
            </a:r>
            <a:r>
              <a:rPr lang="en-US" dirty="0"/>
              <a:t>® </a:t>
            </a:r>
            <a:r>
              <a:rPr lang="en-US" dirty="0" smtClean="0"/>
              <a:t>is </a:t>
            </a:r>
            <a:r>
              <a:rPr lang="en-US" dirty="0"/>
              <a:t>one such system. The </a:t>
            </a:r>
            <a:r>
              <a:rPr lang="en-US" dirty="0" smtClean="0"/>
              <a:t>FilmArray </a:t>
            </a:r>
            <a:r>
              <a:rPr lang="en-US" dirty="0"/>
              <a:t>Gastrointestinal (GI) Panel detects 22 pathogens. While the first condition for tracking </a:t>
            </a:r>
            <a:r>
              <a:rPr lang="en-US" dirty="0" smtClean="0"/>
              <a:t>GI diseases </a:t>
            </a:r>
            <a:r>
              <a:rPr lang="en-US" dirty="0"/>
              <a:t>has been met, the second </a:t>
            </a:r>
            <a:r>
              <a:rPr lang="en-US" dirty="0" smtClean="0"/>
              <a:t>has </a:t>
            </a:r>
            <a:r>
              <a:rPr lang="en-US" dirty="0"/>
              <a:t>not; there is no general, automated electronic mechanism for aggregating GI test results from across the United States in real-time.</a:t>
            </a:r>
          </a:p>
        </p:txBody>
      </p:sp>
      <p:sp>
        <p:nvSpPr>
          <p:cNvPr id="7" name="Rectangle 6"/>
          <p:cNvSpPr/>
          <p:nvPr/>
        </p:nvSpPr>
        <p:spPr>
          <a:xfrm>
            <a:off x="874858" y="5549076"/>
            <a:ext cx="14020963" cy="4862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15124453" y="30320441"/>
            <a:ext cx="18151572" cy="1686225"/>
            <a:chOff x="14502507" y="30196636"/>
            <a:chExt cx="16667017" cy="1810029"/>
          </a:xfrm>
        </p:grpSpPr>
        <p:pic>
          <p:nvPicPr>
            <p:cNvPr id="55" name="Picture 54"/>
            <p:cNvPicPr>
              <a:picLocks noChangeAspect="1"/>
            </p:cNvPicPr>
            <p:nvPr/>
          </p:nvPicPr>
          <p:blipFill>
            <a:blip r:embed="rId3"/>
            <a:stretch>
              <a:fillRect/>
            </a:stretch>
          </p:blipFill>
          <p:spPr>
            <a:xfrm>
              <a:off x="14505709" y="30196636"/>
              <a:ext cx="16663815" cy="1810029"/>
            </a:xfrm>
            <a:prstGeom prst="rect">
              <a:avLst/>
            </a:prstGeom>
          </p:spPr>
        </p:pic>
        <p:pic>
          <p:nvPicPr>
            <p:cNvPr id="56" name="Picture 55"/>
            <p:cNvPicPr>
              <a:picLocks noChangeAspect="1"/>
            </p:cNvPicPr>
            <p:nvPr/>
          </p:nvPicPr>
          <p:blipFill>
            <a:blip r:embed="rId4"/>
            <a:stretch>
              <a:fillRect/>
            </a:stretch>
          </p:blipFill>
          <p:spPr>
            <a:xfrm>
              <a:off x="14502507" y="30196636"/>
              <a:ext cx="3305102" cy="1807364"/>
            </a:xfrm>
            <a:prstGeom prst="rect">
              <a:avLst/>
            </a:prstGeom>
          </p:spPr>
        </p:pic>
        <p:sp>
          <p:nvSpPr>
            <p:cNvPr id="57" name="TextBox 56"/>
            <p:cNvSpPr txBox="1"/>
            <p:nvPr/>
          </p:nvSpPr>
          <p:spPr>
            <a:xfrm>
              <a:off x="19828480" y="30302229"/>
              <a:ext cx="8004068" cy="1585795"/>
            </a:xfrm>
            <a:prstGeom prst="rect">
              <a:avLst/>
            </a:prstGeom>
            <a:noFill/>
          </p:spPr>
          <p:txBody>
            <a:bodyPr wrap="none" rtlCol="0">
              <a:spAutoFit/>
            </a:bodyPr>
            <a:lstStyle/>
            <a:p>
              <a:r>
                <a:rPr lang="en-US" sz="3000" dirty="0" smtClean="0">
                  <a:solidFill>
                    <a:schemeClr val="bg1">
                      <a:lumMod val="85000"/>
                    </a:schemeClr>
                  </a:solidFill>
                </a:rPr>
                <a:t>				Aimie Faucett</a:t>
              </a:r>
            </a:p>
            <a:p>
              <a:r>
                <a:rPr lang="en-US" sz="3000" dirty="0">
                  <a:solidFill>
                    <a:schemeClr val="bg1">
                      <a:lumMod val="85000"/>
                    </a:schemeClr>
                  </a:solidFill>
                </a:rPr>
                <a:t>Contact Information: </a:t>
              </a:r>
              <a:r>
                <a:rPr lang="en-US" sz="3000" dirty="0" smtClean="0">
                  <a:solidFill>
                    <a:schemeClr val="bg1">
                      <a:lumMod val="85000"/>
                    </a:schemeClr>
                  </a:solidFill>
                </a:rPr>
                <a:t>	BioFire Diagnostics, LLC</a:t>
              </a:r>
            </a:p>
            <a:p>
              <a:r>
                <a:rPr lang="en-US" sz="3000" dirty="0" smtClean="0">
                  <a:solidFill>
                    <a:schemeClr val="bg1">
                      <a:lumMod val="85000"/>
                    </a:schemeClr>
                  </a:solidFill>
                </a:rPr>
                <a:t>				Aimie.Faucett@BioFireDx.com </a:t>
              </a:r>
              <a:endParaRPr lang="en-US" sz="3000" dirty="0">
                <a:solidFill>
                  <a:schemeClr val="bg1">
                    <a:lumMod val="85000"/>
                  </a:schemeClr>
                </a:solidFill>
              </a:endParaRPr>
            </a:p>
          </p:txBody>
        </p:sp>
      </p:grpSp>
      <p:sp>
        <p:nvSpPr>
          <p:cNvPr id="13" name="Rectangle 12"/>
          <p:cNvSpPr/>
          <p:nvPr/>
        </p:nvSpPr>
        <p:spPr>
          <a:xfrm>
            <a:off x="15072283" y="5590639"/>
            <a:ext cx="18206268" cy="24619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874858" y="10609667"/>
            <a:ext cx="14020963" cy="10440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1030879" y="10605069"/>
            <a:ext cx="13659278" cy="385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dirty="0" smtClean="0">
                <a:solidFill>
                  <a:sysClr val="windowText" lastClr="000000"/>
                </a:solidFill>
                <a:latin typeface="Calibri" panose="020F0502020204030204"/>
              </a:rPr>
              <a:t>Methods</a:t>
            </a:r>
            <a:endPar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ndParaRPr>
          </a:p>
          <a:p>
            <a:pPr marL="0" indent="0" algn="just">
              <a:buNone/>
              <a:defRPr/>
            </a:pPr>
            <a:r>
              <a:rPr lang="en-US" dirty="0" smtClean="0"/>
              <a:t>BioFire Diagnostics has </a:t>
            </a:r>
            <a:r>
              <a:rPr lang="en-US" dirty="0"/>
              <a:t>implemented a cloud-based epidemiology network, </a:t>
            </a:r>
            <a:r>
              <a:rPr lang="en-US" dirty="0" smtClean="0"/>
              <a:t>FilmArray Trend</a:t>
            </a:r>
            <a:r>
              <a:rPr lang="en-US" dirty="0"/>
              <a:t>. The system connects </a:t>
            </a:r>
            <a:r>
              <a:rPr lang="en-US" dirty="0" smtClean="0"/>
              <a:t>FilmArray Systems </a:t>
            </a:r>
            <a:r>
              <a:rPr lang="en-US" dirty="0"/>
              <a:t>directly to the cloud, automatically exporting electronic de-identified test results to a secure, HIPAA-compliant database. Web-based views of the aggregated data are accessible to various user groups: clinical users can track institutional and local trends, and the public can monitor bacteria, viruses and parasites causing infectious GI disease. This automated approach does not require labor intensive manual processing or data extraction from information systems that vary by hospital.</a:t>
            </a:r>
            <a:endParaRPr kumimoji="0" lang="en-US"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65" name="Content Placeholder 2"/>
          <p:cNvSpPr txBox="1">
            <a:spLocks/>
          </p:cNvSpPr>
          <p:nvPr/>
        </p:nvSpPr>
        <p:spPr>
          <a:xfrm>
            <a:off x="33808539" y="28251312"/>
            <a:ext cx="16160979" cy="24484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noProof="0" dirty="0" smtClean="0">
                <a:solidFill>
                  <a:sysClr val="windowText" lastClr="000000"/>
                </a:solidFill>
                <a:latin typeface="Calibri" panose="020F0502020204030204" pitchFamily="34" charset="0"/>
              </a:rPr>
              <a:t>Conclusions</a:t>
            </a:r>
          </a:p>
          <a:p>
            <a:pPr marL="0" indent="0">
              <a:buNone/>
            </a:pPr>
            <a:r>
              <a:rPr lang="en-US" dirty="0" smtClean="0"/>
              <a:t>FilmArray </a:t>
            </a:r>
            <a:r>
              <a:rPr lang="en-US" dirty="0"/>
              <a:t>Trend is </a:t>
            </a:r>
            <a:r>
              <a:rPr lang="en-US" dirty="0" smtClean="0"/>
              <a:t>a real-time monitoring system that allows automated electronic aggregation and analysis of FilmArray GI Panel test results collected from participating sites around the United States. FilmArray Trend is scalable as it is easy to implement the system at a large number of sites. Adoption of FilmArray Trend should enable monitoring of GI infectious disease with greater seasonal and geographic resolution. The greater the number of contributing sites, the finer the geographic resolution that can be obtained while maintaining privacy of individual site trends. Sites participating in FilmArray Trend may also utilize the Trend website to facilitate GI infectious disease reporting.</a:t>
            </a:r>
            <a:endParaRPr lang="en-US" dirty="0"/>
          </a:p>
          <a:p>
            <a:pPr marL="0" indent="0">
              <a:buNone/>
            </a:pPr>
            <a:endParaRPr lang="en-US" dirty="0"/>
          </a:p>
        </p:txBody>
      </p:sp>
      <p:sp>
        <p:nvSpPr>
          <p:cNvPr id="4" name="TextBox 3"/>
          <p:cNvSpPr txBox="1"/>
          <p:nvPr/>
        </p:nvSpPr>
        <p:spPr>
          <a:xfrm>
            <a:off x="38417728" y="6712737"/>
            <a:ext cx="184730" cy="923330"/>
          </a:xfrm>
          <a:prstGeom prst="rect">
            <a:avLst/>
          </a:prstGeom>
          <a:noFill/>
        </p:spPr>
        <p:txBody>
          <a:bodyPr wrap="none" rtlCol="0">
            <a:spAutoFit/>
          </a:bodyPr>
          <a:lstStyle/>
          <a:p>
            <a:pPr algn="ctr"/>
            <a:endParaRPr lang="en-US" sz="5400" dirty="0">
              <a:solidFill>
                <a:schemeClr val="bg1">
                  <a:lumMod val="95000"/>
                </a:schemeClr>
              </a:solidFill>
            </a:endParaRPr>
          </a:p>
        </p:txBody>
      </p:sp>
      <p:sp>
        <p:nvSpPr>
          <p:cNvPr id="67" name="Content Placeholder 2"/>
          <p:cNvSpPr txBox="1">
            <a:spLocks/>
          </p:cNvSpPr>
          <p:nvPr/>
        </p:nvSpPr>
        <p:spPr>
          <a:xfrm>
            <a:off x="15229306" y="5633352"/>
            <a:ext cx="17866118" cy="35256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noProof="0" dirty="0" smtClean="0">
                <a:solidFill>
                  <a:sysClr val="windowText" lastClr="000000"/>
                </a:solidFill>
                <a:latin typeface="Calibri" panose="020F0502020204030204"/>
              </a:rPr>
              <a:t>FilmArray Trend GI Pathogen</a:t>
            </a:r>
            <a:r>
              <a:rPr lang="en-US" sz="6000" b="1" dirty="0" smtClean="0">
                <a:solidFill>
                  <a:sysClr val="windowText" lastClr="000000"/>
                </a:solidFill>
                <a:latin typeface="Calibri" panose="020F0502020204030204"/>
              </a:rPr>
              <a:t> Percent Detection</a:t>
            </a:r>
            <a:endParaRPr lang="en-US" sz="6000" b="1" noProof="0" dirty="0" smtClean="0">
              <a:solidFill>
                <a:sysClr val="windowText" lastClr="000000"/>
              </a:solidFill>
              <a:latin typeface="Calibri" panose="020F0502020204030204"/>
            </a:endParaRPr>
          </a:p>
          <a:p>
            <a:pPr marL="0" indent="0">
              <a:buNone/>
            </a:pPr>
            <a:r>
              <a:rPr lang="en-US" dirty="0" smtClean="0"/>
              <a:t>De-identified percent detection trends are displayed in stacked graphs as </a:t>
            </a:r>
            <a:r>
              <a:rPr lang="en-US" dirty="0"/>
              <a:t>a 3-week moving average of positive pathogen </a:t>
            </a:r>
            <a:r>
              <a:rPr lang="en-US" dirty="0" smtClean="0"/>
              <a:t>results per total FilmArray GI panels run. Percent detection of the 22 pathogens that can be detected in a single FilmArray GI Panel are shown for calendar year 2016 (year-to-date). The time series plots show GI Panel detections due to viral organisms was elevated in Spring, while parasites and diarrheagenic E. coli/</a:t>
            </a:r>
            <a:r>
              <a:rPr lang="en-US" dirty="0" err="1" smtClean="0"/>
              <a:t>Shigella</a:t>
            </a:r>
            <a:r>
              <a:rPr lang="en-US" dirty="0" smtClean="0"/>
              <a:t> were detected at higher rates in late Summer. These trends indicate increased periods of positivity within our sample population exist. Bacterial pathogens appear to be present in approximately 25% of GI Panel test over the duration of 2016</a:t>
            </a:r>
            <a:r>
              <a:rPr lang="en-US" dirty="0" smtClean="0">
                <a:solidFill>
                  <a:srgbClr val="0070C0"/>
                </a:solidFill>
              </a:rPr>
              <a:t>. </a:t>
            </a:r>
            <a:endParaRPr lang="en-US" dirty="0">
              <a:solidFill>
                <a:srgbClr val="0070C0"/>
              </a:solidFill>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Viral organisms show an increase in percent positivity in Spring 2016 within the sample population. Among viruses, norovirus is associated with the elevated rate of detection, while rotavirus had an isolated period of elevated detection in late Summer. In the same population, the rate of detection of bacterial organisms tends to fluctuate about a mean of 23.8% with a relatively low standard deviation (3.1%) for </a:t>
            </a:r>
            <a:r>
              <a:rPr lang="en-US" dirty="0"/>
              <a:t>the duration of 2016.</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Parasites and diarrheagenic E. coli/</a:t>
            </a:r>
            <a:r>
              <a:rPr lang="en-US" dirty="0" err="1" smtClean="0"/>
              <a:t>Shigella</a:t>
            </a:r>
            <a:r>
              <a:rPr lang="en-US" dirty="0" smtClean="0"/>
              <a:t> show an increase in detection rate in late Summer within the FilmArray Trend population. The parasitic detections occur at a relatively low rate (&lt;5% in most periods) with the late summer increase associated with  Cryptosporidium. Diarrheagenic E. coli/</a:t>
            </a:r>
            <a:r>
              <a:rPr lang="en-US" dirty="0" err="1" smtClean="0"/>
              <a:t>Shigella</a:t>
            </a:r>
            <a:r>
              <a:rPr lang="en-US" dirty="0" smtClean="0"/>
              <a:t> detections appear to have a sustained period of increased detection in late Summer into Fall, associated with </a:t>
            </a:r>
            <a:r>
              <a:rPr lang="en-US" dirty="0" err="1" smtClean="0"/>
              <a:t>Enteropathogenic</a:t>
            </a:r>
            <a:r>
              <a:rPr lang="en-US" dirty="0"/>
              <a:t> </a:t>
            </a:r>
            <a:r>
              <a:rPr lang="en-US" i="1" dirty="0"/>
              <a:t>E. coli</a:t>
            </a:r>
            <a:r>
              <a:rPr lang="en-US" dirty="0"/>
              <a:t> (EPEC</a:t>
            </a:r>
            <a:r>
              <a:rPr lang="en-US" dirty="0" smtClean="0"/>
              <a:t>).</a:t>
            </a:r>
            <a:endParaRPr lang="en-US" dirty="0"/>
          </a:p>
        </p:txBody>
      </p:sp>
      <p:sp>
        <p:nvSpPr>
          <p:cNvPr id="15" name="TextBox 14"/>
          <p:cNvSpPr txBox="1"/>
          <p:nvPr/>
        </p:nvSpPr>
        <p:spPr>
          <a:xfrm>
            <a:off x="48951341" y="4173240"/>
            <a:ext cx="1415772" cy="923330"/>
          </a:xfrm>
          <a:prstGeom prst="rect">
            <a:avLst/>
          </a:prstGeom>
          <a:noFill/>
        </p:spPr>
        <p:txBody>
          <a:bodyPr wrap="none" rtlCol="0">
            <a:spAutoFit/>
          </a:bodyPr>
          <a:lstStyle/>
          <a:p>
            <a:r>
              <a:rPr lang="en-US" sz="5400" b="1" dirty="0" smtClean="0">
                <a:solidFill>
                  <a:schemeClr val="bg1"/>
                </a:solidFill>
              </a:rPr>
              <a:t>#I11</a:t>
            </a:r>
            <a:endParaRPr lang="en-US" sz="5400" b="1" dirty="0">
              <a:solidFill>
                <a:schemeClr val="bg1"/>
              </a:solidFill>
            </a:endParaRPr>
          </a:p>
        </p:txBody>
      </p:sp>
      <p:sp>
        <p:nvSpPr>
          <p:cNvPr id="42" name="Text Box 2"/>
          <p:cNvSpPr txBox="1">
            <a:spLocks noChangeArrowheads="1"/>
          </p:cNvSpPr>
          <p:nvPr/>
        </p:nvSpPr>
        <p:spPr bwMode="auto">
          <a:xfrm>
            <a:off x="1004171" y="14302931"/>
            <a:ext cx="13474184" cy="671307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325"/>
              </a:spcAft>
            </a:pPr>
            <a:r>
              <a:rPr lang="en-US" sz="3200" dirty="0" smtClean="0">
                <a:effectLst/>
                <a:ea typeface="Calibri" panose="020F0502020204030204" pitchFamily="34" charset="0"/>
              </a:rPr>
              <a:t>Bottom-Out </a:t>
            </a:r>
            <a:r>
              <a:rPr lang="en-US" sz="3200" dirty="0">
                <a:effectLst/>
                <a:ea typeface="Calibri" panose="020F0502020204030204" pitchFamily="34" charset="0"/>
              </a:rPr>
              <a:t>vs Top-Out </a:t>
            </a:r>
            <a:r>
              <a:rPr lang="en-US" sz="3200" dirty="0" smtClean="0">
                <a:effectLst/>
                <a:ea typeface="Calibri" panose="020F0502020204030204" pitchFamily="34" charset="0"/>
              </a:rPr>
              <a:t>Data </a:t>
            </a:r>
            <a:r>
              <a:rPr lang="en-US" sz="3200" dirty="0" smtClean="0">
                <a:effectLst/>
                <a:ea typeface="Calibri" panose="020F0502020204030204" pitchFamily="34" charset="0"/>
              </a:rPr>
              <a:t>export</a:t>
            </a:r>
            <a:endParaRPr lang="en-US" sz="3200" b="1" dirty="0">
              <a:ea typeface="Calibri" panose="020F0502020204030204" pitchFamily="34" charset="0"/>
            </a:endParaRPr>
          </a:p>
          <a:p>
            <a:pPr marL="0" marR="0">
              <a:spcBef>
                <a:spcPts val="0"/>
              </a:spcBef>
              <a:spcAft>
                <a:spcPts val="325"/>
              </a:spcAft>
            </a:pPr>
            <a:endParaRPr lang="en-US" sz="3200" b="1" dirty="0" smtClean="0">
              <a:effectLst/>
              <a:ea typeface="Calibri" panose="020F0502020204030204" pitchFamily="34" charset="0"/>
            </a:endParaRPr>
          </a:p>
          <a:p>
            <a:pPr marL="0" marR="0">
              <a:spcBef>
                <a:spcPts val="0"/>
              </a:spcBef>
              <a:spcAft>
                <a:spcPts val="325"/>
              </a:spcAft>
            </a:pPr>
            <a:endParaRPr lang="en-US" sz="3200" b="1" dirty="0">
              <a:ea typeface="Calibri" panose="020F0502020204030204" pitchFamily="34" charset="0"/>
            </a:endParaRPr>
          </a:p>
          <a:p>
            <a:pPr marL="0" marR="0">
              <a:spcBef>
                <a:spcPts val="0"/>
              </a:spcBef>
              <a:spcAft>
                <a:spcPts val="325"/>
              </a:spcAft>
            </a:pPr>
            <a:endParaRPr lang="en-US" sz="3200" b="1" dirty="0" smtClean="0">
              <a:effectLst/>
              <a:ea typeface="Calibri" panose="020F0502020204030204" pitchFamily="34" charset="0"/>
            </a:endParaRPr>
          </a:p>
          <a:p>
            <a:pPr marL="0" marR="0">
              <a:spcBef>
                <a:spcPts val="0"/>
              </a:spcBef>
              <a:spcAft>
                <a:spcPts val="325"/>
              </a:spcAft>
            </a:pPr>
            <a:endParaRPr lang="en-US" sz="3200" b="1" dirty="0">
              <a:ea typeface="Calibri" panose="020F0502020204030204" pitchFamily="34" charset="0"/>
            </a:endParaRPr>
          </a:p>
          <a:p>
            <a:pPr marL="0" marR="0">
              <a:spcBef>
                <a:spcPts val="0"/>
              </a:spcBef>
              <a:spcAft>
                <a:spcPts val="325"/>
              </a:spcAft>
            </a:pPr>
            <a:endParaRPr lang="en-US" sz="3200" b="1" dirty="0" smtClean="0">
              <a:effectLst/>
              <a:ea typeface="Calibri" panose="020F0502020204030204" pitchFamily="34" charset="0"/>
            </a:endParaRPr>
          </a:p>
          <a:p>
            <a:pPr marL="0" marR="0">
              <a:spcBef>
                <a:spcPts val="0"/>
              </a:spcBef>
              <a:spcAft>
                <a:spcPts val="325"/>
              </a:spcAft>
            </a:pPr>
            <a:endParaRPr lang="en-US" sz="3200" b="1" dirty="0">
              <a:ea typeface="Calibri" panose="020F0502020204030204" pitchFamily="34" charset="0"/>
            </a:endParaRPr>
          </a:p>
          <a:p>
            <a:pPr marL="0" marR="0">
              <a:spcBef>
                <a:spcPts val="0"/>
              </a:spcBef>
              <a:spcAft>
                <a:spcPts val="325"/>
              </a:spcAft>
            </a:pPr>
            <a:endParaRPr lang="en-US" sz="3200" b="1" dirty="0" smtClean="0">
              <a:effectLst/>
              <a:ea typeface="Calibri" panose="020F0502020204030204" pitchFamily="34" charset="0"/>
            </a:endParaRPr>
          </a:p>
          <a:p>
            <a:pPr marL="0" marR="0">
              <a:spcBef>
                <a:spcPts val="0"/>
              </a:spcBef>
              <a:spcAft>
                <a:spcPts val="325"/>
              </a:spcAft>
            </a:pPr>
            <a:endParaRPr lang="en-US" sz="3200" b="1" dirty="0">
              <a:ea typeface="Calibri" panose="020F0502020204030204" pitchFamily="34" charset="0"/>
            </a:endParaRPr>
          </a:p>
          <a:p>
            <a:pPr marL="0" marR="0">
              <a:spcBef>
                <a:spcPts val="0"/>
              </a:spcBef>
              <a:spcAft>
                <a:spcPts val="325"/>
              </a:spcAft>
            </a:pPr>
            <a:endParaRPr lang="en-US" sz="2800" dirty="0">
              <a:effectLst/>
              <a:ea typeface="Calibri" panose="020F0502020204030204" pitchFamily="34" charset="0"/>
            </a:endParaRPr>
          </a:p>
          <a:p>
            <a:pPr marL="0" marR="0">
              <a:spcBef>
                <a:spcPts val="0"/>
              </a:spcBef>
              <a:spcAft>
                <a:spcPts val="325"/>
              </a:spcAft>
            </a:pPr>
            <a:endParaRPr lang="en-US" sz="2800" dirty="0" smtClean="0">
              <a:effectLst/>
              <a:ea typeface="Calibri" panose="020F0502020204030204" pitchFamily="34" charset="0"/>
            </a:endParaRPr>
          </a:p>
          <a:p>
            <a:pPr>
              <a:spcAft>
                <a:spcPts val="325"/>
              </a:spcAft>
            </a:pPr>
            <a:r>
              <a:rPr lang="en-US" sz="2800" dirty="0" smtClean="0">
                <a:effectLst/>
                <a:ea typeface="Calibri" panose="020F0502020204030204" pitchFamily="34" charset="0"/>
              </a:rPr>
              <a:t>Lines</a:t>
            </a:r>
            <a:r>
              <a:rPr lang="en-US" sz="2800" dirty="0">
                <a:effectLst/>
                <a:ea typeface="Calibri" panose="020F0502020204030204" pitchFamily="34" charset="0"/>
              </a:rPr>
              <a:t>: </a:t>
            </a:r>
            <a:r>
              <a:rPr lang="en-US" sz="2800" dirty="0">
                <a:solidFill>
                  <a:srgbClr val="00B050"/>
                </a:solidFill>
                <a:effectLst/>
                <a:ea typeface="Calibri" panose="020F0502020204030204" pitchFamily="34" charset="0"/>
              </a:rPr>
              <a:t>Green</a:t>
            </a:r>
            <a:r>
              <a:rPr lang="en-US" sz="2800" dirty="0">
                <a:effectLst/>
                <a:ea typeface="Calibri" panose="020F0502020204030204" pitchFamily="34" charset="0"/>
              </a:rPr>
              <a:t>: existing data export pathways.  </a:t>
            </a:r>
            <a:r>
              <a:rPr lang="en-US" sz="2800" b="1" dirty="0">
                <a:solidFill>
                  <a:srgbClr val="0070C0"/>
                </a:solidFill>
                <a:effectLst/>
                <a:ea typeface="Calibri" panose="020F0502020204030204" pitchFamily="34" charset="0"/>
              </a:rPr>
              <a:t>Blue dashes</a:t>
            </a:r>
            <a:r>
              <a:rPr lang="en-US" sz="2800" dirty="0">
                <a:effectLst/>
                <a:ea typeface="Calibri" panose="020F0502020204030204" pitchFamily="34" charset="0"/>
              </a:rPr>
              <a:t>: LIS connectivity of </a:t>
            </a:r>
            <a:r>
              <a:rPr lang="en-US" sz="2800" dirty="0" smtClean="0">
                <a:effectLst/>
                <a:ea typeface="Calibri" panose="020F0502020204030204" pitchFamily="34" charset="0"/>
              </a:rPr>
              <a:t>FilmArray</a:t>
            </a:r>
            <a:r>
              <a:rPr lang="en-US" sz="2800" dirty="0" smtClean="0"/>
              <a:t> </a:t>
            </a:r>
            <a:r>
              <a:rPr lang="en-US" sz="2800" dirty="0" smtClean="0">
                <a:effectLst/>
                <a:ea typeface="Calibri" panose="020F0502020204030204" pitchFamily="34" charset="0"/>
              </a:rPr>
              <a:t>System.  </a:t>
            </a:r>
            <a:r>
              <a:rPr lang="en-US" sz="2800" b="1" dirty="0">
                <a:solidFill>
                  <a:srgbClr val="0070C0"/>
                </a:solidFill>
                <a:effectLst/>
                <a:ea typeface="Calibri" panose="020F0502020204030204" pitchFamily="34" charset="0"/>
              </a:rPr>
              <a:t>Blue solid: </a:t>
            </a:r>
            <a:r>
              <a:rPr lang="en-US" sz="2800" dirty="0" smtClean="0">
                <a:effectLst/>
                <a:ea typeface="Calibri" panose="020F0502020204030204" pitchFamily="34" charset="0"/>
              </a:rPr>
              <a:t>FilmArray</a:t>
            </a:r>
            <a:r>
              <a:rPr lang="en-US" sz="2800" dirty="0"/>
              <a:t> </a:t>
            </a:r>
            <a:r>
              <a:rPr lang="en-US" sz="2800" dirty="0" smtClean="0">
                <a:effectLst/>
                <a:ea typeface="Calibri" panose="020F0502020204030204" pitchFamily="34" charset="0"/>
              </a:rPr>
              <a:t>export </a:t>
            </a:r>
            <a:r>
              <a:rPr lang="en-US" sz="2800" dirty="0">
                <a:effectLst/>
                <a:ea typeface="Calibri" panose="020F0502020204030204" pitchFamily="34" charset="0"/>
              </a:rPr>
              <a:t>pathways </a:t>
            </a:r>
            <a:r>
              <a:rPr lang="en-US" sz="2800" dirty="0" smtClean="0">
                <a:effectLst/>
                <a:ea typeface="Calibri" panose="020F0502020204030204" pitchFamily="34" charset="0"/>
              </a:rPr>
              <a:t>developed through FilmArray</a:t>
            </a:r>
            <a:r>
              <a:rPr lang="en-US" sz="2800" dirty="0" smtClean="0"/>
              <a:t> </a:t>
            </a:r>
            <a:r>
              <a:rPr lang="en-US" sz="2800" dirty="0" smtClean="0">
                <a:effectLst/>
                <a:ea typeface="Calibri" panose="020F0502020204030204" pitchFamily="34" charset="0"/>
              </a:rPr>
              <a:t>Trend. </a:t>
            </a:r>
            <a:endParaRPr lang="en-US" sz="2800" dirty="0">
              <a:effectLst/>
              <a:ea typeface="Calibri" panose="020F0502020204030204" pitchFamily="34" charset="0"/>
            </a:endParaRPr>
          </a:p>
        </p:txBody>
      </p:sp>
      <p:pic>
        <p:nvPicPr>
          <p:cNvPr id="43" name="Picture 42"/>
          <p:cNvPicPr>
            <a:picLocks noChangeAspect="1"/>
          </p:cNvPicPr>
          <p:nvPr/>
        </p:nvPicPr>
        <p:blipFill>
          <a:blip r:embed="rId5"/>
          <a:stretch>
            <a:fillRect/>
          </a:stretch>
        </p:blipFill>
        <p:spPr>
          <a:xfrm>
            <a:off x="3960027" y="15094675"/>
            <a:ext cx="7748839" cy="4912704"/>
          </a:xfrm>
          <a:prstGeom prst="rect">
            <a:avLst/>
          </a:prstGeom>
        </p:spPr>
      </p:pic>
      <p:sp>
        <p:nvSpPr>
          <p:cNvPr id="32" name="Rectangle 31"/>
          <p:cNvSpPr/>
          <p:nvPr/>
        </p:nvSpPr>
        <p:spPr>
          <a:xfrm>
            <a:off x="33475054" y="5591549"/>
            <a:ext cx="16874095" cy="22172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p:cNvSpPr txBox="1"/>
          <p:nvPr/>
        </p:nvSpPr>
        <p:spPr>
          <a:xfrm>
            <a:off x="33774217" y="16750599"/>
            <a:ext cx="16195301" cy="10618291"/>
          </a:xfrm>
          <a:prstGeom prst="rect">
            <a:avLst/>
          </a:prstGeom>
          <a:noFill/>
          <a:ln>
            <a:solidFill>
              <a:schemeClr val="tx1"/>
            </a:solidFill>
          </a:ln>
        </p:spPr>
        <p:txBody>
          <a:bodyPr wrap="square" rtlCol="0">
            <a:spAutoFit/>
          </a:bodyPr>
          <a:lstStyle/>
          <a:p>
            <a:pPr algn="ctr"/>
            <a:r>
              <a:rPr lang="en-US" sz="6000" b="1" dirty="0" smtClean="0">
                <a:solidFill>
                  <a:sysClr val="windowText" lastClr="000000"/>
                </a:solidFill>
              </a:rPr>
              <a:t>Prevalence Trends of Rotavirus</a:t>
            </a:r>
            <a:endParaRPr lang="en-US" sz="3600" dirty="0" smtClean="0"/>
          </a:p>
          <a:p>
            <a:r>
              <a:rPr lang="en-US" sz="2800" dirty="0" smtClean="0"/>
              <a:t>The percent detection of rotavirus A is calculated as a three-week centered moving average for the FilmArray Trend population and overlaid with the national prevalence of rotavirus over the same time frame as reported by the </a:t>
            </a:r>
            <a:r>
              <a:rPr lang="en-US" sz="2800" dirty="0"/>
              <a:t>National Respiratory and Enteric Virus Surveillance System (NREVSS</a:t>
            </a:r>
            <a:r>
              <a:rPr lang="en-US" sz="2800" dirty="0" smtClean="0"/>
              <a:t>). While rotavirus had a winter seasonality prior to widespread vaccination in the United States, both NREVSS and FilmArray Trend data show no increase of rotavirus detection in Winter 2016. Time series plots are noisy in both datasets.  This may be due to the small sample size of the FilmArray Trend dataset or the lack of seasonality/outbreaks over the 2016 season.</a:t>
            </a:r>
          </a:p>
          <a:p>
            <a:endParaRPr lang="en-US" sz="2800" dirty="0"/>
          </a:p>
          <a:p>
            <a:endParaRPr lang="en-US" sz="2800" dirty="0" smtClean="0"/>
          </a:p>
          <a:p>
            <a:endParaRPr lang="en-US" sz="2800" dirty="0" smtClean="0"/>
          </a:p>
          <a:p>
            <a:endParaRPr lang="en-US" sz="2800" dirty="0"/>
          </a:p>
          <a:p>
            <a:endParaRPr lang="en-US" sz="2800" dirty="0" smtClean="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sp>
        <p:nvSpPr>
          <p:cNvPr id="147" name="Rectangle 146"/>
          <p:cNvSpPr/>
          <p:nvPr/>
        </p:nvSpPr>
        <p:spPr>
          <a:xfrm>
            <a:off x="33504656" y="28238874"/>
            <a:ext cx="16844493" cy="37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874859" y="21171944"/>
            <a:ext cx="14020963" cy="108320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0969" y="21212211"/>
            <a:ext cx="13569188" cy="6986528"/>
          </a:xfrm>
          <a:prstGeom prst="rect">
            <a:avLst/>
          </a:prstGeom>
        </p:spPr>
        <p:txBody>
          <a:bodyPr wrap="square">
            <a:spAutoFit/>
          </a:bodyPr>
          <a:lstStyle/>
          <a:p>
            <a:pPr lvl="0" algn="ctr">
              <a:lnSpc>
                <a:spcPct val="90000"/>
              </a:lnSpc>
              <a:spcBef>
                <a:spcPts val="1000"/>
              </a:spcBef>
              <a:defRPr/>
            </a:pPr>
            <a:r>
              <a:rPr lang="en-US" sz="6000" b="1" dirty="0">
                <a:solidFill>
                  <a:sysClr val="windowText" lastClr="000000"/>
                </a:solidFill>
              </a:rPr>
              <a:t>Results</a:t>
            </a:r>
          </a:p>
          <a:p>
            <a:pPr algn="just">
              <a:spcAft>
                <a:spcPts val="1200"/>
              </a:spcAft>
            </a:pPr>
            <a:r>
              <a:rPr lang="en-US" sz="2800" dirty="0" smtClean="0"/>
              <a:t>Six US sites are participants in the initial GI FilmArray Trend pilot study, Medical University of South Carolina (SC), Primary Children’s Medical Center (UT), UC San Diego Medical Center (CA), NYU Langone Medical Center (NY), Nationwide Children’s Hospital (OH), and Intermountain Healthcare (UT), with approximately 45 FilmArray Systems </a:t>
            </a:r>
            <a:r>
              <a:rPr lang="en-US" sz="2800" dirty="0"/>
              <a:t>in the cohort. T</a:t>
            </a:r>
            <a:r>
              <a:rPr lang="en-US" sz="2800" dirty="0" smtClean="0"/>
              <a:t>he </a:t>
            </a:r>
            <a:r>
              <a:rPr lang="en-US" sz="2800" dirty="0"/>
              <a:t>group </a:t>
            </a:r>
            <a:r>
              <a:rPr lang="en-US" sz="2800" dirty="0" smtClean="0"/>
              <a:t>contributed </a:t>
            </a:r>
            <a:r>
              <a:rPr lang="en-US" sz="2800" dirty="0"/>
              <a:t>over </a:t>
            </a:r>
            <a:r>
              <a:rPr lang="en-US" sz="2800" dirty="0" smtClean="0"/>
              <a:t>5,300 </a:t>
            </a:r>
            <a:r>
              <a:rPr lang="en-US" sz="2800" dirty="0"/>
              <a:t>test results to the project </a:t>
            </a:r>
            <a:r>
              <a:rPr lang="en-US" sz="2800" dirty="0" smtClean="0"/>
              <a:t>in 2016. </a:t>
            </a:r>
            <a:r>
              <a:rPr lang="en-US" sz="2800" dirty="0"/>
              <a:t>Data </a:t>
            </a:r>
            <a:r>
              <a:rPr lang="en-US" sz="2800" dirty="0" smtClean="0"/>
              <a:t>presented include</a:t>
            </a:r>
            <a:r>
              <a:rPr lang="en-US" sz="2800" dirty="0"/>
              <a:t>: 1) GI pathogen </a:t>
            </a:r>
            <a:r>
              <a:rPr lang="en-US" sz="2800" dirty="0" smtClean="0"/>
              <a:t>percent detection; </a:t>
            </a:r>
            <a:r>
              <a:rPr lang="en-US" sz="2800" dirty="0"/>
              <a:t>2) Polymicrobial detections, which </a:t>
            </a:r>
            <a:r>
              <a:rPr lang="en-US" sz="2800" dirty="0" smtClean="0"/>
              <a:t>may indicate</a:t>
            </a:r>
            <a:r>
              <a:rPr lang="en-US" sz="2800" dirty="0"/>
              <a:t> </a:t>
            </a:r>
            <a:r>
              <a:rPr lang="en-US" sz="2800" dirty="0" smtClean="0"/>
              <a:t>interactions between pathogens in the infected population, and; </a:t>
            </a:r>
            <a:r>
              <a:rPr lang="en-US" sz="2800" dirty="0"/>
              <a:t>3) Rotavirus prevalence trends compared to CDC </a:t>
            </a:r>
            <a:r>
              <a:rPr lang="en-US" sz="2800" dirty="0" smtClean="0"/>
              <a:t>national rotavirus </a:t>
            </a:r>
            <a:r>
              <a:rPr lang="en-US" sz="2800" dirty="0"/>
              <a:t>surveillance</a:t>
            </a:r>
            <a:r>
              <a:rPr lang="en-US" sz="2800" dirty="0" smtClean="0"/>
              <a:t>.</a:t>
            </a:r>
            <a:endParaRPr lang="en-US" sz="2800" dirty="0"/>
          </a:p>
          <a:p>
            <a:r>
              <a:rPr lang="en-US" sz="3800" b="1" dirty="0" smtClean="0">
                <a:solidFill>
                  <a:sysClr val="windowText" lastClr="000000"/>
                </a:solidFill>
              </a:rPr>
              <a:t>Trend Site Participation</a:t>
            </a:r>
          </a:p>
          <a:p>
            <a:endParaRPr lang="en-US" sz="2800" dirty="0">
              <a:solidFill>
                <a:srgbClr val="FF0000"/>
              </a:solidFill>
            </a:endParaRPr>
          </a:p>
          <a:p>
            <a:endParaRPr lang="en-US" sz="3800" b="1" dirty="0" smtClean="0">
              <a:solidFill>
                <a:sysClr val="windowText" lastClr="000000"/>
              </a:solidFill>
            </a:endParaRPr>
          </a:p>
          <a:p>
            <a:pPr lvl="0" algn="just"/>
            <a:endParaRPr lang="en-US" sz="2800" dirty="0" smtClean="0">
              <a:solidFill>
                <a:prstClr val="black"/>
              </a:solidFill>
            </a:endParaRPr>
          </a:p>
          <a:p>
            <a:pPr lvl="0" algn="just"/>
            <a:endParaRPr lang="en-US" sz="2800" dirty="0">
              <a:solidFill>
                <a:prstClr val="black"/>
              </a:solidFill>
            </a:endParaRPr>
          </a:p>
        </p:txBody>
      </p:sp>
      <p:grpSp>
        <p:nvGrpSpPr>
          <p:cNvPr id="18" name="Group 17"/>
          <p:cNvGrpSpPr/>
          <p:nvPr/>
        </p:nvGrpSpPr>
        <p:grpSpPr>
          <a:xfrm>
            <a:off x="3190738" y="26329170"/>
            <a:ext cx="8518128" cy="5140822"/>
            <a:chOff x="3190738" y="26085330"/>
            <a:chExt cx="8518128" cy="5140822"/>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0738" y="26085330"/>
              <a:ext cx="8518128" cy="5140822"/>
            </a:xfrm>
            <a:prstGeom prst="rect">
              <a:avLst/>
            </a:prstGeom>
          </p:spPr>
        </p:pic>
        <p:sp>
          <p:nvSpPr>
            <p:cNvPr id="16" name="Oval 15"/>
            <p:cNvSpPr/>
            <p:nvPr/>
          </p:nvSpPr>
          <p:spPr>
            <a:xfrm>
              <a:off x="3960027" y="29296363"/>
              <a:ext cx="304800" cy="2813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979935" y="27986630"/>
              <a:ext cx="304800" cy="2813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9575381" y="27957520"/>
              <a:ext cx="304800" cy="2813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149812" y="29155686"/>
              <a:ext cx="304800" cy="2813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p:cNvSpPr/>
          <p:nvPr/>
        </p:nvSpPr>
        <p:spPr>
          <a:xfrm>
            <a:off x="5132335" y="28142024"/>
            <a:ext cx="304800" cy="2813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0825061" y="27622993"/>
            <a:ext cx="304800" cy="2813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p:cNvPicPr>
          <p:nvPr/>
        </p:nvPicPr>
        <p:blipFill>
          <a:blip r:embed="rId7">
            <a:extLst>
              <a:ext uri="{28A0092B-C50C-407E-A947-70E740481C1C}">
                <a14:useLocalDpi xmlns:a14="http://schemas.microsoft.com/office/drawing/2010/main" val="0"/>
              </a:ext>
            </a:extLst>
          </a:blip>
          <a:stretch>
            <a:fillRect/>
          </a:stretch>
        </p:blipFill>
        <p:spPr>
          <a:xfrm>
            <a:off x="16919750" y="9012782"/>
            <a:ext cx="12993624" cy="7607808"/>
          </a:xfrm>
          <a:prstGeom prst="rect">
            <a:avLst/>
          </a:prstGeom>
        </p:spPr>
      </p:pic>
      <p:sp>
        <p:nvSpPr>
          <p:cNvPr id="49" name="TextBox 48"/>
          <p:cNvSpPr txBox="1"/>
          <p:nvPr/>
        </p:nvSpPr>
        <p:spPr>
          <a:xfrm>
            <a:off x="28685582" y="15359367"/>
            <a:ext cx="2338086" cy="338554"/>
          </a:xfrm>
          <a:prstGeom prst="rect">
            <a:avLst/>
          </a:prstGeom>
          <a:noFill/>
        </p:spPr>
        <p:txBody>
          <a:bodyPr wrap="square" rtlCol="0">
            <a:spAutoFit/>
          </a:bodyPr>
          <a:lstStyle/>
          <a:p>
            <a:r>
              <a:rPr lang="en-US" sz="1600" b="1" dirty="0" smtClean="0"/>
              <a:t>Percent Detection</a:t>
            </a:r>
            <a:endParaRPr lang="en-US" sz="1600" b="1" dirty="0"/>
          </a:p>
        </p:txBody>
      </p:sp>
      <p:grpSp>
        <p:nvGrpSpPr>
          <p:cNvPr id="28" name="Group 27"/>
          <p:cNvGrpSpPr/>
          <p:nvPr/>
        </p:nvGrpSpPr>
        <p:grpSpPr>
          <a:xfrm>
            <a:off x="36842667" y="10222321"/>
            <a:ext cx="10058400" cy="5850825"/>
            <a:chOff x="36842667" y="10222321"/>
            <a:chExt cx="10058400" cy="5850825"/>
          </a:xfrm>
        </p:grpSpPr>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42667" y="10222321"/>
              <a:ext cx="10058400" cy="5747657"/>
            </a:xfrm>
            <a:prstGeom prst="rect">
              <a:avLst/>
            </a:prstGeom>
          </p:spPr>
        </p:pic>
        <p:sp>
          <p:nvSpPr>
            <p:cNvPr id="22" name="Rectangle 21"/>
            <p:cNvSpPr/>
            <p:nvPr/>
          </p:nvSpPr>
          <p:spPr>
            <a:xfrm>
              <a:off x="39377073" y="15796843"/>
              <a:ext cx="162046" cy="148650"/>
            </a:xfrm>
            <a:prstGeom prst="rect">
              <a:avLst/>
            </a:prstGeom>
            <a:solidFill>
              <a:schemeClr val="accent3">
                <a:lumMod val="60000"/>
                <a:lumOff val="40000"/>
              </a:schemeClr>
            </a:solidFill>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42349292" y="15792784"/>
              <a:ext cx="162045" cy="1527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9499827" y="15703814"/>
              <a:ext cx="2271228" cy="369332"/>
            </a:xfrm>
            <a:prstGeom prst="rect">
              <a:avLst/>
            </a:prstGeom>
            <a:noFill/>
          </p:spPr>
          <p:txBody>
            <a:bodyPr wrap="square" rtlCol="0">
              <a:spAutoFit/>
            </a:bodyPr>
            <a:lstStyle/>
            <a:p>
              <a:r>
                <a:rPr lang="en-US" dirty="0" smtClean="0"/>
                <a:t>Percent Detection</a:t>
              </a:r>
              <a:endParaRPr lang="en-US" dirty="0"/>
            </a:p>
          </p:txBody>
        </p:sp>
        <p:sp>
          <p:nvSpPr>
            <p:cNvPr id="52" name="TextBox 51"/>
            <p:cNvSpPr txBox="1"/>
            <p:nvPr/>
          </p:nvSpPr>
          <p:spPr>
            <a:xfrm>
              <a:off x="42521068" y="15703814"/>
              <a:ext cx="3437681" cy="369332"/>
            </a:xfrm>
            <a:prstGeom prst="rect">
              <a:avLst/>
            </a:prstGeom>
            <a:noFill/>
          </p:spPr>
          <p:txBody>
            <a:bodyPr wrap="square" rtlCol="0">
              <a:spAutoFit/>
            </a:bodyPr>
            <a:lstStyle/>
            <a:p>
              <a:r>
                <a:rPr lang="en-US" dirty="0" smtClean="0"/>
                <a:t>Dual Detection Rate</a:t>
              </a:r>
              <a:endParaRPr lang="en-US" dirty="0"/>
            </a:p>
          </p:txBody>
        </p:sp>
      </p:grpSp>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82901" y="20612497"/>
            <a:ext cx="10058400" cy="6522526"/>
          </a:xfrm>
          <a:prstGeom prst="rect">
            <a:avLst/>
          </a:prstGeom>
        </p:spPr>
      </p:pic>
      <p:pic>
        <p:nvPicPr>
          <p:cNvPr id="33" name="Picture 32"/>
          <p:cNvPicPr>
            <a:picLocks/>
          </p:cNvPicPr>
          <p:nvPr/>
        </p:nvPicPr>
        <p:blipFill>
          <a:blip r:embed="rId10">
            <a:extLst>
              <a:ext uri="{28A0092B-C50C-407E-A947-70E740481C1C}">
                <a14:useLocalDpi xmlns:a14="http://schemas.microsoft.com/office/drawing/2010/main" val="0"/>
              </a:ext>
            </a:extLst>
          </a:blip>
          <a:stretch>
            <a:fillRect/>
          </a:stretch>
        </p:blipFill>
        <p:spPr>
          <a:xfrm>
            <a:off x="24530226" y="18356977"/>
            <a:ext cx="8229600" cy="4572000"/>
          </a:xfrm>
          <a:prstGeom prst="rect">
            <a:avLst/>
          </a:prstGeom>
        </p:spPr>
      </p:pic>
      <p:pic>
        <p:nvPicPr>
          <p:cNvPr id="34" name="Picture 33"/>
          <p:cNvPicPr>
            <a:picLocks/>
          </p:cNvPicPr>
          <p:nvPr/>
        </p:nvPicPr>
        <p:blipFill>
          <a:blip r:embed="rId11">
            <a:extLst>
              <a:ext uri="{28A0092B-C50C-407E-A947-70E740481C1C}">
                <a14:useLocalDpi xmlns:a14="http://schemas.microsoft.com/office/drawing/2010/main" val="0"/>
              </a:ext>
            </a:extLst>
          </a:blip>
          <a:stretch>
            <a:fillRect/>
          </a:stretch>
        </p:blipFill>
        <p:spPr>
          <a:xfrm>
            <a:off x="24530226" y="25502782"/>
            <a:ext cx="8229600" cy="4572000"/>
          </a:xfrm>
          <a:prstGeom prst="rect">
            <a:avLst/>
          </a:prstGeom>
        </p:spPr>
      </p:pic>
      <p:pic>
        <p:nvPicPr>
          <p:cNvPr id="35" name="Picture 34"/>
          <p:cNvPicPr>
            <a:picLocks/>
          </p:cNvPicPr>
          <p:nvPr/>
        </p:nvPicPr>
        <p:blipFill>
          <a:blip r:embed="rId12">
            <a:extLst>
              <a:ext uri="{28A0092B-C50C-407E-A947-70E740481C1C}">
                <a14:useLocalDpi xmlns:a14="http://schemas.microsoft.com/office/drawing/2010/main" val="0"/>
              </a:ext>
            </a:extLst>
          </a:blip>
          <a:stretch>
            <a:fillRect/>
          </a:stretch>
        </p:blipFill>
        <p:spPr>
          <a:xfrm>
            <a:off x="15589709" y="25502782"/>
            <a:ext cx="8229600" cy="4572000"/>
          </a:xfrm>
          <a:prstGeom prst="rect">
            <a:avLst/>
          </a:prstGeom>
        </p:spPr>
      </p:pic>
      <p:pic>
        <p:nvPicPr>
          <p:cNvPr id="36" name="Picture 35"/>
          <p:cNvPicPr>
            <a:picLocks/>
          </p:cNvPicPr>
          <p:nvPr/>
        </p:nvPicPr>
        <p:blipFill>
          <a:blip r:embed="rId13">
            <a:extLst>
              <a:ext uri="{28A0092B-C50C-407E-A947-70E740481C1C}">
                <a14:useLocalDpi xmlns:a14="http://schemas.microsoft.com/office/drawing/2010/main" val="0"/>
              </a:ext>
            </a:extLst>
          </a:blip>
          <a:stretch>
            <a:fillRect/>
          </a:stretch>
        </p:blipFill>
        <p:spPr>
          <a:xfrm>
            <a:off x="15589709" y="18356977"/>
            <a:ext cx="8229600" cy="4572000"/>
          </a:xfrm>
          <a:prstGeom prst="rect">
            <a:avLst/>
          </a:prstGeom>
        </p:spPr>
      </p:pic>
    </p:spTree>
    <p:extLst>
      <p:ext uri="{BB962C8B-B14F-4D97-AF65-F5344CB8AC3E}">
        <p14:creationId xmlns:p14="http://schemas.microsoft.com/office/powerpoint/2010/main" val="494814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11045</TotalTime>
  <Words>1033</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Graham</dc:creator>
  <cp:lastModifiedBy>Aimie Faucett</cp:lastModifiedBy>
  <cp:revision>262</cp:revision>
  <cp:lastPrinted>2016-04-27T20:59:36Z</cp:lastPrinted>
  <dcterms:created xsi:type="dcterms:W3CDTF">2016-03-22T21:39:30Z</dcterms:created>
  <dcterms:modified xsi:type="dcterms:W3CDTF">2016-11-08T22:11:52Z</dcterms:modified>
</cp:coreProperties>
</file>