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Lst>
  <p:sldSz cx="51206400" cy="323977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94660"/>
  </p:normalViewPr>
  <p:slideViewPr>
    <p:cSldViewPr snapToGrid="0">
      <p:cViewPr>
        <p:scale>
          <a:sx n="25" d="100"/>
          <a:sy n="25" d="100"/>
        </p:scale>
        <p:origin x="19" y="-10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02126"/>
            <a:ext cx="38404800" cy="11279199"/>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6400800" y="17016294"/>
            <a:ext cx="38404800" cy="7821942"/>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71918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11220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24878"/>
            <a:ext cx="11041380" cy="2745555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0" y="1724878"/>
            <a:ext cx="32484060" cy="274555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37132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40525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076931"/>
            <a:ext cx="44165520" cy="13476541"/>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3493770" y="21680965"/>
            <a:ext cx="44165520" cy="708699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F29280-5F52-42AC-9D20-2E88B5F05654}"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2438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F29280-5F52-42AC-9D20-2E88B5F05654}"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93103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24880"/>
            <a:ext cx="44165520" cy="626205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2" y="7941939"/>
            <a:ext cx="21662705"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3527112" y="11834160"/>
            <a:ext cx="21662705"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0" y="7941939"/>
            <a:ext cx="21769390"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25923240" y="11834160"/>
            <a:ext cx="21769390"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F29280-5F52-42AC-9D20-2E88B5F05654}" type="datetimeFigureOut">
              <a:rPr lang="en-US" smtClean="0"/>
              <a:t>9/19/2016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70096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F29280-5F52-42AC-9D20-2E88B5F05654}" type="datetimeFigureOut">
              <a:rPr lang="en-US" smtClean="0"/>
              <a:t>9/19/2016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8877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29280-5F52-42AC-9D20-2E88B5F05654}" type="datetimeFigureOut">
              <a:rPr lang="en-US" smtClean="0"/>
              <a:t>9/19/2016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406463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21769390" y="4664671"/>
            <a:ext cx="25923240" cy="23023366"/>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32672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4664671"/>
            <a:ext cx="25923240" cy="23023366"/>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5930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24880"/>
            <a:ext cx="44165520" cy="626205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8624388"/>
            <a:ext cx="44165520" cy="205560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30027870"/>
            <a:ext cx="11521440" cy="1724878"/>
          </a:xfrm>
          <a:prstGeom prst="rect">
            <a:avLst/>
          </a:prstGeom>
        </p:spPr>
        <p:txBody>
          <a:bodyPr vert="horz" lIns="91440" tIns="45720" rIns="91440" bIns="45720" rtlCol="0" anchor="ctr"/>
          <a:lstStyle>
            <a:lvl1pPr algn="l">
              <a:defRPr sz="5040">
                <a:solidFill>
                  <a:schemeClr val="tx1">
                    <a:tint val="75000"/>
                  </a:schemeClr>
                </a:solidFill>
              </a:defRPr>
            </a:lvl1pPr>
          </a:lstStyle>
          <a:p>
            <a:fld id="{DCF29280-5F52-42AC-9D20-2E88B5F05654}" type="datetimeFigureOut">
              <a:rPr lang="en-US" smtClean="0"/>
              <a:t>9/19/2016</a:t>
            </a:fld>
            <a:endParaRPr lang="en-US"/>
          </a:p>
        </p:txBody>
      </p:sp>
      <p:sp>
        <p:nvSpPr>
          <p:cNvPr id="5" name="Footer Placeholder 4"/>
          <p:cNvSpPr>
            <a:spLocks noGrp="1"/>
          </p:cNvSpPr>
          <p:nvPr>
            <p:ph type="ftr" sz="quarter" idx="3"/>
          </p:nvPr>
        </p:nvSpPr>
        <p:spPr>
          <a:xfrm>
            <a:off x="16962120" y="30027870"/>
            <a:ext cx="17282160" cy="1724878"/>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0027870"/>
            <a:ext cx="11521440" cy="1724878"/>
          </a:xfrm>
          <a:prstGeom prst="rect">
            <a:avLst/>
          </a:prstGeom>
        </p:spPr>
        <p:txBody>
          <a:bodyPr vert="horz" lIns="91440" tIns="45720" rIns="91440" bIns="45720" rtlCol="0" anchor="ctr"/>
          <a:lstStyle>
            <a:lvl1pPr algn="r">
              <a:defRPr sz="5040">
                <a:solidFill>
                  <a:schemeClr val="tx1">
                    <a:tint val="75000"/>
                  </a:schemeClr>
                </a:solidFill>
              </a:defRPr>
            </a:lvl1pPr>
          </a:lstStyle>
          <a:p>
            <a:fld id="{0F25E47F-E2E9-42B0-94C2-67BBF5971B03}" type="slidenum">
              <a:rPr lang="en-US" smtClean="0"/>
              <a:t>‹#›</a:t>
            </a:fld>
            <a:endParaRPr lang="en-US"/>
          </a:p>
        </p:txBody>
      </p:sp>
    </p:spTree>
    <p:extLst>
      <p:ext uri="{BB962C8B-B14F-4D97-AF65-F5344CB8AC3E}">
        <p14:creationId xmlns:p14="http://schemas.microsoft.com/office/powerpoint/2010/main" val="31913296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p:cNvSpPr txBox="1"/>
          <p:nvPr/>
        </p:nvSpPr>
        <p:spPr>
          <a:xfrm>
            <a:off x="33808539" y="5784698"/>
            <a:ext cx="16160980" cy="8279190"/>
          </a:xfrm>
          <a:prstGeom prst="rect">
            <a:avLst/>
          </a:prstGeom>
          <a:noFill/>
          <a:ln>
            <a:solidFill>
              <a:schemeClr val="tx1"/>
            </a:solidFill>
          </a:ln>
        </p:spPr>
        <p:txBody>
          <a:bodyPr wrap="square" rtlCol="0">
            <a:spAutoFit/>
          </a:bodyPr>
          <a:lstStyle/>
          <a:p>
            <a:pPr algn="ctr"/>
            <a:r>
              <a:rPr lang="en-US" sz="6000" b="1" dirty="0" smtClean="0">
                <a:solidFill>
                  <a:sysClr val="windowText" lastClr="000000"/>
                </a:solidFill>
              </a:rPr>
              <a:t>Normalized FA Test Utilization Rate</a:t>
            </a:r>
            <a:endParaRPr lang="en-US" sz="6000" b="1" dirty="0">
              <a:solidFill>
                <a:sysClr val="windowText" lastClr="000000"/>
              </a:solidFill>
            </a:endParaRPr>
          </a:p>
          <a:p>
            <a:pPr algn="just"/>
            <a:r>
              <a:rPr lang="en-US" sz="2800" dirty="0" smtClean="0"/>
              <a:t>We generate a normalized FilmArray Test </a:t>
            </a:r>
            <a:r>
              <a:rPr lang="en-US" sz="2800" dirty="0"/>
              <a:t>U</a:t>
            </a:r>
            <a:r>
              <a:rPr lang="en-US" sz="2800" dirty="0" smtClean="0"/>
              <a:t>tilization (FATU) </a:t>
            </a:r>
            <a:r>
              <a:rPr lang="en-US" sz="2800" dirty="0"/>
              <a:t>rate per week </a:t>
            </a:r>
            <a:r>
              <a:rPr lang="en-US" sz="2800" dirty="0" smtClean="0"/>
              <a:t>as an indicator of generalized respiratory disease fluctuations.  The FATU rate is shown along with </a:t>
            </a:r>
            <a:r>
              <a:rPr lang="en-US" sz="2800" dirty="0"/>
              <a:t>the ILI rate reported by the CDC. Fluctuations in the </a:t>
            </a:r>
            <a:r>
              <a:rPr lang="en-US" sz="2800" dirty="0" smtClean="0"/>
              <a:t>FATU rate </a:t>
            </a:r>
            <a:r>
              <a:rPr lang="en-US" sz="2800" dirty="0"/>
              <a:t>are similar to ILI </a:t>
            </a:r>
            <a:r>
              <a:rPr lang="en-US" sz="2800" dirty="0" smtClean="0"/>
              <a:t>trends, and may identify general respiratory disease not detected by ILI as seen in the increased test rate associated with Human Rhinovirus, fall 2014. </a:t>
            </a:r>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a:solidFill>
                <a:sysClr val="windowText" lastClr="000000"/>
              </a:solidFill>
            </a:endParaRPr>
          </a:p>
        </p:txBody>
      </p:sp>
      <p:pic>
        <p:nvPicPr>
          <p:cNvPr id="1026" name="Picture 2" descr="http://itweb.isaos/sales/images/CrossHa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51187932" cy="6109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42024" y="-471564"/>
            <a:ext cx="49745375" cy="1446550"/>
          </a:xfrm>
          <a:prstGeom prst="rect">
            <a:avLst/>
          </a:prstGeom>
          <a:noFill/>
        </p:spPr>
        <p:txBody>
          <a:bodyPr wrap="square" rtlCol="0">
            <a:spAutoFit/>
          </a:bodyPr>
          <a:lstStyle/>
          <a:p>
            <a:pPr algn="ctr"/>
            <a:r>
              <a:rPr lang="en-US" sz="8800" b="1" dirty="0">
                <a:solidFill>
                  <a:schemeClr val="bg1"/>
                </a:solidFill>
              </a:rPr>
              <a:t>Implementation of an </a:t>
            </a:r>
            <a:r>
              <a:rPr lang="en-US" sz="8800" b="1" dirty="0" smtClean="0">
                <a:solidFill>
                  <a:schemeClr val="bg1"/>
                </a:solidFill>
              </a:rPr>
              <a:t>Instantaneous </a:t>
            </a:r>
            <a:r>
              <a:rPr lang="en-US" sz="8800" b="1" dirty="0">
                <a:solidFill>
                  <a:schemeClr val="bg1"/>
                </a:solidFill>
              </a:rPr>
              <a:t>Pathogen Specific Surveillance (iPaSS) System</a:t>
            </a:r>
          </a:p>
        </p:txBody>
      </p:sp>
      <p:sp>
        <p:nvSpPr>
          <p:cNvPr id="8" name="Subtitle 2"/>
          <p:cNvSpPr txBox="1">
            <a:spLocks/>
          </p:cNvSpPr>
          <p:nvPr/>
        </p:nvSpPr>
        <p:spPr>
          <a:xfrm>
            <a:off x="0" y="1234204"/>
            <a:ext cx="49473852" cy="3767793"/>
          </a:xfrm>
          <a:prstGeom prst="rect">
            <a:avLst/>
          </a:prstGeom>
        </p:spPr>
        <p:txBody>
          <a:bodyPr>
            <a:noAutofit/>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L. Meyers</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R. K. Nelson</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 S. Nolte</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2</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 Janowiak</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3</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V. Donovan</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4</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 Leber</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5</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J. Dien Bard</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6</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 Spitzer</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7</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K. Stellrecht</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8</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P. Fey</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9</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H. Salimnia</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10</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 Aguero-Rosenfeld</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11</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K. Lindsey</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12</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G. A. Storch</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13</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J. Daly</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14</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A.N. Faucett</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P. Gestland</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14</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B. A. Malin</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15</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C. C. Ginocchio</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 A. Poritz</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16</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endPar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BioFire Diagnostics, Salt Lake City, UT,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2</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Med. Univ. of South Carolina, Charleston, SC,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3</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South Bend Med. </a:t>
            </a:r>
            <a:r>
              <a:rPr lang="en-US" sz="3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Fndn</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South Bend, IN,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4</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Wintrhop Univ. Hosp., Mineola, NY,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5</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Nationwide Child. Hosp., Columbus, OH,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6</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Child. Hosp. of L.A., Los Angeles, CA,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7</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Stony Brook Univ. Med. Ctr., Stony Brook, NY,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8</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Albany Med. Ctr., Albany, NY,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9</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U. of Nebraska Med. Ctr., Omaha, NE,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10</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Detroit Med. Ctr., Detroit, MI,</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11</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NYU Langone Med. Ctr., New York, NY,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12</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Baystate Med. Ctr. Springfield, MA,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13</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St. Louise Child. Hosp., St. Louise, MO,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14</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Primary Child. Hosp., Salt Lake City, UT,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15</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Vanderbilt Univ., Nashville, TN,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16</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BioFire Defense, Murray, UT</a:t>
            </a:r>
          </a:p>
          <a:p>
            <a:pPr marL="0" indent="0" algn="ctr">
              <a:buNone/>
            </a:pPr>
            <a:endParaRPr lang="en-US" sz="6600" dirty="0">
              <a:solidFill>
                <a:schemeClr val="bg1"/>
              </a:solidFill>
            </a:endParaRPr>
          </a:p>
        </p:txBody>
      </p:sp>
      <p:sp>
        <p:nvSpPr>
          <p:cNvPr id="9" name="Content Placeholder 2"/>
          <p:cNvSpPr txBox="1">
            <a:spLocks/>
          </p:cNvSpPr>
          <p:nvPr/>
        </p:nvSpPr>
        <p:spPr>
          <a:xfrm>
            <a:off x="1027829" y="5733884"/>
            <a:ext cx="13694982" cy="3724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Background</a:t>
            </a:r>
          </a:p>
          <a:p>
            <a:pPr marL="0" indent="0" algn="just">
              <a:buNone/>
            </a:pPr>
            <a:r>
              <a:rPr lang="en-US" dirty="0"/>
              <a:t>Real-time monitoring of infectious disease (ID) across the United States benefits public health. Tracking ID requires 1) comprehensive, diagnostic testing and 2) rapid automated collection, analysis and distribution of this data. The first requirement has been met. Several diagnostic platforms are available for testing large groups of infectious agents causing similar syndromes. BioFire’s FilmArray® (FA) Instrument is one such system. The FA® Respiratory Pathogen (RP) panel detects 20 organisms. However, the second requirement for ID tracking has not been fully addressed; there is no general mechanism for exporting test results and integrating the information across time and space. Existing ID surveillance systems are limited to a small number of pathogens, labor intensive and slow, complex to implement, geographically localized or based only on symptoms.</a:t>
            </a:r>
          </a:p>
        </p:txBody>
      </p:sp>
      <p:sp>
        <p:nvSpPr>
          <p:cNvPr id="7" name="Rectangle 6"/>
          <p:cNvSpPr/>
          <p:nvPr/>
        </p:nvSpPr>
        <p:spPr>
          <a:xfrm>
            <a:off x="874859" y="5590639"/>
            <a:ext cx="14000922" cy="5153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15124453" y="30320441"/>
            <a:ext cx="18151572" cy="1686225"/>
            <a:chOff x="14502507" y="30196636"/>
            <a:chExt cx="16667017" cy="1810029"/>
          </a:xfrm>
        </p:grpSpPr>
        <p:pic>
          <p:nvPicPr>
            <p:cNvPr id="55" name="Picture 54"/>
            <p:cNvPicPr>
              <a:picLocks noChangeAspect="1"/>
            </p:cNvPicPr>
            <p:nvPr/>
          </p:nvPicPr>
          <p:blipFill>
            <a:blip r:embed="rId3"/>
            <a:stretch>
              <a:fillRect/>
            </a:stretch>
          </p:blipFill>
          <p:spPr>
            <a:xfrm>
              <a:off x="14505709" y="30196636"/>
              <a:ext cx="16663815" cy="1810029"/>
            </a:xfrm>
            <a:prstGeom prst="rect">
              <a:avLst/>
            </a:prstGeom>
          </p:spPr>
        </p:pic>
        <p:pic>
          <p:nvPicPr>
            <p:cNvPr id="56" name="Picture 55"/>
            <p:cNvPicPr>
              <a:picLocks noChangeAspect="1"/>
            </p:cNvPicPr>
            <p:nvPr/>
          </p:nvPicPr>
          <p:blipFill>
            <a:blip r:embed="rId4"/>
            <a:stretch>
              <a:fillRect/>
            </a:stretch>
          </p:blipFill>
          <p:spPr>
            <a:xfrm>
              <a:off x="14502507" y="30196636"/>
              <a:ext cx="3305102" cy="1807364"/>
            </a:xfrm>
            <a:prstGeom prst="rect">
              <a:avLst/>
            </a:prstGeom>
          </p:spPr>
        </p:pic>
        <p:sp>
          <p:nvSpPr>
            <p:cNvPr id="57" name="TextBox 56"/>
            <p:cNvSpPr txBox="1"/>
            <p:nvPr/>
          </p:nvSpPr>
          <p:spPr>
            <a:xfrm>
              <a:off x="19828480" y="30302229"/>
              <a:ext cx="8220849" cy="1585795"/>
            </a:xfrm>
            <a:prstGeom prst="rect">
              <a:avLst/>
            </a:prstGeom>
            <a:noFill/>
          </p:spPr>
          <p:txBody>
            <a:bodyPr wrap="none" rtlCol="0">
              <a:spAutoFit/>
            </a:bodyPr>
            <a:lstStyle/>
            <a:p>
              <a:r>
                <a:rPr lang="en-US" sz="3000" dirty="0" smtClean="0">
                  <a:solidFill>
                    <a:schemeClr val="bg1">
                      <a:lumMod val="85000"/>
                    </a:schemeClr>
                  </a:solidFill>
                </a:rPr>
                <a:t>				Lindsay Meyers</a:t>
              </a:r>
            </a:p>
            <a:p>
              <a:r>
                <a:rPr lang="en-US" sz="3000" dirty="0">
                  <a:solidFill>
                    <a:schemeClr val="bg1">
                      <a:lumMod val="85000"/>
                    </a:schemeClr>
                  </a:solidFill>
                </a:rPr>
                <a:t>Contact Information: </a:t>
              </a:r>
              <a:r>
                <a:rPr lang="en-US" sz="3000" dirty="0" smtClean="0">
                  <a:solidFill>
                    <a:schemeClr val="bg1">
                      <a:lumMod val="85000"/>
                    </a:schemeClr>
                  </a:solidFill>
                </a:rPr>
                <a:t>	BioFire Diagnostics, LLC</a:t>
              </a:r>
            </a:p>
            <a:p>
              <a:r>
                <a:rPr lang="en-US" sz="3000" dirty="0">
                  <a:solidFill>
                    <a:schemeClr val="bg1">
                      <a:lumMod val="85000"/>
                    </a:schemeClr>
                  </a:solidFill>
                </a:rPr>
                <a:t>	</a:t>
              </a:r>
              <a:r>
                <a:rPr lang="en-US" sz="3000" dirty="0" smtClean="0">
                  <a:solidFill>
                    <a:schemeClr val="bg1">
                      <a:lumMod val="85000"/>
                    </a:schemeClr>
                  </a:solidFill>
                </a:rPr>
                <a:t>			Lindsay.Meyers@BioFireDx.com </a:t>
              </a:r>
              <a:endParaRPr lang="en-US" sz="3000" dirty="0">
                <a:solidFill>
                  <a:schemeClr val="bg1">
                    <a:lumMod val="85000"/>
                  </a:schemeClr>
                </a:solidFill>
              </a:endParaRPr>
            </a:p>
          </p:txBody>
        </p:sp>
      </p:grpSp>
      <p:sp>
        <p:nvSpPr>
          <p:cNvPr id="13" name="Rectangle 12"/>
          <p:cNvSpPr/>
          <p:nvPr/>
        </p:nvSpPr>
        <p:spPr>
          <a:xfrm>
            <a:off x="15072283" y="5590639"/>
            <a:ext cx="18206268" cy="245233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8" name="Rectangle 57"/>
          <p:cNvSpPr/>
          <p:nvPr/>
        </p:nvSpPr>
        <p:spPr>
          <a:xfrm>
            <a:off x="874859" y="10887446"/>
            <a:ext cx="13971319" cy="99449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1030879" y="11022217"/>
            <a:ext cx="13659278" cy="66282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dirty="0" smtClean="0">
                <a:solidFill>
                  <a:sysClr val="windowText" lastClr="000000"/>
                </a:solidFill>
                <a:latin typeface="Calibri" panose="020F0502020204030204"/>
              </a:rPr>
              <a:t>Methods</a:t>
            </a:r>
            <a:endPar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ndParaRPr>
          </a:p>
          <a:p>
            <a:pPr marL="0" indent="0" algn="just">
              <a:buNone/>
              <a:defRPr/>
            </a:pPr>
            <a:r>
              <a:rPr lang="en-US" dirty="0"/>
              <a:t>We have implemented </a:t>
            </a:r>
            <a:r>
              <a:rPr lang="en-US" dirty="0" smtClean="0"/>
              <a:t>an </a:t>
            </a:r>
            <a:r>
              <a:rPr lang="en-US" u="sng" dirty="0" smtClean="0"/>
              <a:t>I</a:t>
            </a:r>
            <a:r>
              <a:rPr lang="en-US" dirty="0" smtClean="0"/>
              <a:t>nstantaneous </a:t>
            </a:r>
            <a:r>
              <a:rPr lang="en-US" u="sng" dirty="0" smtClean="0"/>
              <a:t>P</a:t>
            </a:r>
            <a:r>
              <a:rPr lang="en-US" dirty="0" smtClean="0"/>
              <a:t>athogen </a:t>
            </a:r>
            <a:r>
              <a:rPr lang="en-US" u="sng" dirty="0" smtClean="0"/>
              <a:t>S</a:t>
            </a:r>
            <a:r>
              <a:rPr lang="en-US" dirty="0" smtClean="0"/>
              <a:t>pecific </a:t>
            </a:r>
            <a:r>
              <a:rPr lang="en-US" u="sng" dirty="0" smtClean="0"/>
              <a:t>S</a:t>
            </a:r>
            <a:r>
              <a:rPr lang="en-US" dirty="0" smtClean="0"/>
              <a:t>urveillance (iPaSS) </a:t>
            </a:r>
            <a:r>
              <a:rPr lang="en-US" dirty="0"/>
              <a:t>system: FA-Trend. It automates the flow of test results from FA </a:t>
            </a:r>
            <a:r>
              <a:rPr lang="en-US" dirty="0" smtClean="0"/>
              <a:t>Instruments </a:t>
            </a:r>
            <a:r>
              <a:rPr lang="en-US" dirty="0"/>
              <a:t>to a </a:t>
            </a:r>
            <a:r>
              <a:rPr lang="en-US" dirty="0" smtClean="0"/>
              <a:t>secure, HIPAA-compliant</a:t>
            </a:r>
            <a:r>
              <a:rPr lang="en-US" dirty="0"/>
              <a:t>, database in real time. Specific views of this information can be presented to different audiences: source laboratories can track local trends and the public will have an up-to-date view of viruses and bacteria currently circulating. This approach does not require data extraction from hospital information systems that vary between hospitals, and does not need labor intensive manual data extraction</a:t>
            </a:r>
            <a:r>
              <a:rPr lang="en-US" dirty="0" smtClean="0"/>
              <a:t>.</a:t>
            </a:r>
            <a:endParaRPr kumimoji="0" lang="en-US"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65" name="Content Placeholder 2"/>
          <p:cNvSpPr txBox="1">
            <a:spLocks/>
          </p:cNvSpPr>
          <p:nvPr/>
        </p:nvSpPr>
        <p:spPr>
          <a:xfrm>
            <a:off x="33774218" y="29260800"/>
            <a:ext cx="16467389" cy="24484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noProof="0" dirty="0" smtClean="0">
                <a:solidFill>
                  <a:sysClr val="windowText" lastClr="000000"/>
                </a:solidFill>
                <a:latin typeface="Calibri" panose="020F0502020204030204"/>
              </a:rPr>
              <a:t>Conclusions</a:t>
            </a:r>
          </a:p>
          <a:p>
            <a:pPr marL="0" indent="0" algn="just">
              <a:buNone/>
            </a:pPr>
            <a:r>
              <a:rPr lang="en-US" b="1" dirty="0"/>
              <a:t>FA Trend</a:t>
            </a:r>
            <a:r>
              <a:rPr lang="en-US" dirty="0"/>
              <a:t> is easily scalable (number of sites and different panels) and the lessons learned will make it easier to bring the next 100 to 500 laboratories on board. As the participants and scope of FA-Trend expands it will be possible to demonstrate, in real time and in high resolution, the spread of various IDs across the </a:t>
            </a:r>
            <a:r>
              <a:rPr lang="en-US" dirty="0" smtClean="0"/>
              <a:t>US.</a:t>
            </a:r>
            <a:endParaRPr lang="en-US" dirty="0"/>
          </a:p>
        </p:txBody>
      </p:sp>
      <p:sp>
        <p:nvSpPr>
          <p:cNvPr id="4" name="TextBox 3"/>
          <p:cNvSpPr txBox="1"/>
          <p:nvPr/>
        </p:nvSpPr>
        <p:spPr>
          <a:xfrm>
            <a:off x="38417728" y="6712737"/>
            <a:ext cx="184730" cy="923330"/>
          </a:xfrm>
          <a:prstGeom prst="rect">
            <a:avLst/>
          </a:prstGeom>
          <a:noFill/>
        </p:spPr>
        <p:txBody>
          <a:bodyPr wrap="none" rtlCol="0">
            <a:spAutoFit/>
          </a:bodyPr>
          <a:lstStyle/>
          <a:p>
            <a:pPr algn="ctr"/>
            <a:endParaRPr lang="en-US" sz="5400" dirty="0">
              <a:solidFill>
                <a:schemeClr val="bg1">
                  <a:lumMod val="95000"/>
                </a:schemeClr>
              </a:solidFill>
            </a:endParaRPr>
          </a:p>
        </p:txBody>
      </p:sp>
      <p:sp>
        <p:nvSpPr>
          <p:cNvPr id="67" name="Content Placeholder 2"/>
          <p:cNvSpPr txBox="1">
            <a:spLocks/>
          </p:cNvSpPr>
          <p:nvPr/>
        </p:nvSpPr>
        <p:spPr>
          <a:xfrm>
            <a:off x="15124453" y="5750581"/>
            <a:ext cx="17874947" cy="64631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noProof="0" dirty="0" smtClean="0">
                <a:solidFill>
                  <a:sysClr val="windowText" lastClr="000000"/>
                </a:solidFill>
                <a:latin typeface="Calibri" panose="020F0502020204030204"/>
              </a:rPr>
              <a:t>Pathogen</a:t>
            </a:r>
            <a:r>
              <a:rPr lang="en-US" sz="6000" b="1" dirty="0" smtClean="0">
                <a:solidFill>
                  <a:sysClr val="windowText" lastClr="000000"/>
                </a:solidFill>
                <a:latin typeface="Calibri" panose="020F0502020204030204"/>
              </a:rPr>
              <a:t> Percent Detection Trending</a:t>
            </a:r>
            <a:endParaRPr lang="en-US" sz="6000" b="1" noProof="0" dirty="0" smtClean="0">
              <a:solidFill>
                <a:sysClr val="windowText" lastClr="000000"/>
              </a:solidFill>
              <a:latin typeface="Calibri" panose="020F0502020204030204"/>
            </a:endParaRPr>
          </a:p>
          <a:p>
            <a:pPr marL="0" indent="0" algn="just">
              <a:buNone/>
            </a:pPr>
            <a:r>
              <a:rPr lang="en-US" dirty="0" smtClean="0"/>
              <a:t>We generate reports of organism percent detection per RP test dating back to 2014. Three week </a:t>
            </a:r>
            <a:r>
              <a:rPr lang="en-US" dirty="0"/>
              <a:t>moving </a:t>
            </a:r>
            <a:r>
              <a:rPr lang="en-US" dirty="0" smtClean="0"/>
              <a:t>averages </a:t>
            </a:r>
            <a:r>
              <a:rPr lang="en-US" dirty="0"/>
              <a:t>of pathogen positivity rates </a:t>
            </a:r>
            <a:r>
              <a:rPr lang="en-US" dirty="0" smtClean="0"/>
              <a:t>are shown in stacked area graphs. Detection rates </a:t>
            </a:r>
            <a:r>
              <a:rPr lang="en-US" dirty="0"/>
              <a:t>are overlaid with CDC Influenza-Like Illness (ILI) rates, displaying respiratory season fluctuations of common viral </a:t>
            </a:r>
            <a:r>
              <a:rPr lang="en-US" dirty="0" smtClean="0"/>
              <a:t>and bacterial pathogens.</a:t>
            </a:r>
            <a:endParaRPr lang="en-US" dirty="0"/>
          </a:p>
        </p:txBody>
      </p:sp>
      <p:sp>
        <p:nvSpPr>
          <p:cNvPr id="15" name="TextBox 14"/>
          <p:cNvSpPr txBox="1"/>
          <p:nvPr/>
        </p:nvSpPr>
        <p:spPr>
          <a:xfrm>
            <a:off x="48968426" y="4355007"/>
            <a:ext cx="1933543" cy="923330"/>
          </a:xfrm>
          <a:prstGeom prst="rect">
            <a:avLst/>
          </a:prstGeom>
          <a:noFill/>
        </p:spPr>
        <p:txBody>
          <a:bodyPr wrap="none" rtlCol="0">
            <a:spAutoFit/>
          </a:bodyPr>
          <a:lstStyle/>
          <a:p>
            <a:r>
              <a:rPr lang="en-US" sz="5400" b="1" dirty="0" smtClean="0">
                <a:solidFill>
                  <a:schemeClr val="bg1"/>
                </a:solidFill>
              </a:rPr>
              <a:t>#1363</a:t>
            </a:r>
            <a:endParaRPr lang="en-US" sz="5400" b="1" dirty="0">
              <a:solidFill>
                <a:schemeClr val="bg1"/>
              </a:solidFill>
            </a:endParaRPr>
          </a:p>
        </p:txBody>
      </p:sp>
      <p:sp>
        <p:nvSpPr>
          <p:cNvPr id="42" name="Text Box 2"/>
          <p:cNvSpPr txBox="1">
            <a:spLocks noChangeArrowheads="1"/>
          </p:cNvSpPr>
          <p:nvPr/>
        </p:nvSpPr>
        <p:spPr bwMode="auto">
          <a:xfrm>
            <a:off x="1128195" y="14689100"/>
            <a:ext cx="13361863" cy="606605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325"/>
              </a:spcAft>
            </a:pPr>
            <a:r>
              <a:rPr lang="en-US" sz="3200" b="1" dirty="0">
                <a:effectLst/>
                <a:latin typeface="Arial" panose="020B0604020202020204" pitchFamily="34" charset="0"/>
                <a:ea typeface="Calibri" panose="020F0502020204030204" pitchFamily="34" charset="0"/>
              </a:rPr>
              <a:t>Figure 1:</a:t>
            </a:r>
            <a:r>
              <a:rPr lang="en-US" sz="3200" dirty="0">
                <a:effectLst/>
                <a:latin typeface="Arial" panose="020B0604020202020204" pitchFamily="34" charset="0"/>
                <a:ea typeface="Calibri" panose="020F0502020204030204" pitchFamily="34" charset="0"/>
              </a:rPr>
              <a:t> </a:t>
            </a:r>
            <a:r>
              <a:rPr lang="en-US" sz="3200" b="1" dirty="0">
                <a:effectLst/>
                <a:latin typeface="Arial" panose="020B0604020202020204" pitchFamily="34" charset="0"/>
                <a:ea typeface="Calibri" panose="020F0502020204030204" pitchFamily="34" charset="0"/>
              </a:rPr>
              <a:t>Bottom-Out vs Top-Out Date </a:t>
            </a:r>
            <a:r>
              <a:rPr lang="en-US" sz="3200" b="1" dirty="0" smtClean="0">
                <a:effectLst/>
                <a:latin typeface="Arial" panose="020B0604020202020204" pitchFamily="34" charset="0"/>
                <a:ea typeface="Calibri" panose="020F0502020204030204" pitchFamily="34" charset="0"/>
              </a:rPr>
              <a:t>export</a:t>
            </a:r>
          </a:p>
          <a:p>
            <a:pPr marL="0" marR="0">
              <a:spcBef>
                <a:spcPts val="0"/>
              </a:spcBef>
              <a:spcAft>
                <a:spcPts val="325"/>
              </a:spcAft>
            </a:pPr>
            <a:endParaRPr lang="en-US" sz="3200" b="1" dirty="0">
              <a:latin typeface="Arial" panose="020B0604020202020204" pitchFamily="34" charset="0"/>
              <a:ea typeface="Calibri" panose="020F0502020204030204" pitchFamily="34" charset="0"/>
            </a:endParaRPr>
          </a:p>
          <a:p>
            <a:pPr marL="0" marR="0">
              <a:spcBef>
                <a:spcPts val="0"/>
              </a:spcBef>
              <a:spcAft>
                <a:spcPts val="325"/>
              </a:spcAft>
            </a:pPr>
            <a:endParaRPr lang="en-US" sz="3200" b="1" dirty="0" smtClean="0">
              <a:effectLst/>
              <a:latin typeface="Arial" panose="020B0604020202020204" pitchFamily="34" charset="0"/>
              <a:ea typeface="Calibri" panose="020F0502020204030204" pitchFamily="34" charset="0"/>
            </a:endParaRPr>
          </a:p>
          <a:p>
            <a:pPr marL="0" marR="0">
              <a:spcBef>
                <a:spcPts val="0"/>
              </a:spcBef>
              <a:spcAft>
                <a:spcPts val="325"/>
              </a:spcAft>
            </a:pPr>
            <a:endParaRPr lang="en-US" sz="3200" b="1" dirty="0">
              <a:latin typeface="Arial" panose="020B0604020202020204" pitchFamily="34" charset="0"/>
              <a:ea typeface="Calibri" panose="020F0502020204030204" pitchFamily="34" charset="0"/>
            </a:endParaRPr>
          </a:p>
          <a:p>
            <a:pPr marL="0" marR="0">
              <a:spcBef>
                <a:spcPts val="0"/>
              </a:spcBef>
              <a:spcAft>
                <a:spcPts val="325"/>
              </a:spcAft>
            </a:pPr>
            <a:endParaRPr lang="en-US" sz="3200" b="1" dirty="0" smtClean="0">
              <a:effectLst/>
              <a:latin typeface="Arial" panose="020B0604020202020204" pitchFamily="34" charset="0"/>
              <a:ea typeface="Calibri" panose="020F0502020204030204" pitchFamily="34" charset="0"/>
            </a:endParaRPr>
          </a:p>
          <a:p>
            <a:pPr marL="0" marR="0">
              <a:spcBef>
                <a:spcPts val="0"/>
              </a:spcBef>
              <a:spcAft>
                <a:spcPts val="325"/>
              </a:spcAft>
            </a:pPr>
            <a:endParaRPr lang="en-US" sz="3200" b="1" dirty="0">
              <a:latin typeface="Arial" panose="020B0604020202020204" pitchFamily="34" charset="0"/>
              <a:ea typeface="Calibri" panose="020F0502020204030204" pitchFamily="34" charset="0"/>
            </a:endParaRPr>
          </a:p>
          <a:p>
            <a:pPr marL="0" marR="0">
              <a:spcBef>
                <a:spcPts val="0"/>
              </a:spcBef>
              <a:spcAft>
                <a:spcPts val="325"/>
              </a:spcAft>
            </a:pPr>
            <a:endParaRPr lang="en-US" sz="3200" b="1" dirty="0" smtClean="0">
              <a:effectLst/>
              <a:latin typeface="Arial" panose="020B0604020202020204" pitchFamily="34" charset="0"/>
              <a:ea typeface="Calibri" panose="020F0502020204030204" pitchFamily="34" charset="0"/>
            </a:endParaRPr>
          </a:p>
          <a:p>
            <a:pPr marL="0" marR="0">
              <a:spcBef>
                <a:spcPts val="0"/>
              </a:spcBef>
              <a:spcAft>
                <a:spcPts val="325"/>
              </a:spcAft>
            </a:pPr>
            <a:endParaRPr lang="en-US" sz="3200" b="1" dirty="0">
              <a:latin typeface="Arial" panose="020B0604020202020204" pitchFamily="34" charset="0"/>
              <a:ea typeface="Calibri" panose="020F0502020204030204" pitchFamily="34" charset="0"/>
            </a:endParaRPr>
          </a:p>
          <a:p>
            <a:pPr marL="0" marR="0">
              <a:spcBef>
                <a:spcPts val="0"/>
              </a:spcBef>
              <a:spcAft>
                <a:spcPts val="325"/>
              </a:spcAft>
            </a:pPr>
            <a:endParaRPr lang="en-US" sz="2800" dirty="0">
              <a:effectLst/>
              <a:latin typeface="Arial" panose="020B0604020202020204" pitchFamily="34" charset="0"/>
              <a:ea typeface="Calibri" panose="020F0502020204030204" pitchFamily="34" charset="0"/>
            </a:endParaRPr>
          </a:p>
          <a:p>
            <a:pPr marL="0" marR="0">
              <a:spcBef>
                <a:spcPts val="0"/>
              </a:spcBef>
              <a:spcAft>
                <a:spcPts val="325"/>
              </a:spcAft>
            </a:pPr>
            <a:r>
              <a:rPr lang="en-US" sz="2800" dirty="0">
                <a:effectLst/>
                <a:latin typeface="Arial" panose="020B0604020202020204" pitchFamily="34" charset="0"/>
                <a:ea typeface="Calibri" panose="020F0502020204030204" pitchFamily="34" charset="0"/>
              </a:rPr>
              <a:t>Lines: </a:t>
            </a:r>
            <a:r>
              <a:rPr lang="en-US" sz="2800" dirty="0">
                <a:solidFill>
                  <a:srgbClr val="00B050"/>
                </a:solidFill>
                <a:effectLst/>
                <a:latin typeface="Arial" panose="020B0604020202020204" pitchFamily="34" charset="0"/>
                <a:ea typeface="Calibri" panose="020F0502020204030204" pitchFamily="34" charset="0"/>
              </a:rPr>
              <a:t>Green</a:t>
            </a:r>
            <a:r>
              <a:rPr lang="en-US" sz="2800" dirty="0">
                <a:effectLst/>
                <a:latin typeface="Arial" panose="020B0604020202020204" pitchFamily="34" charset="0"/>
                <a:ea typeface="Calibri" panose="020F0502020204030204" pitchFamily="34" charset="0"/>
              </a:rPr>
              <a:t>: existing data export pathways.  </a:t>
            </a:r>
            <a:r>
              <a:rPr lang="en-US" sz="2800" b="1" dirty="0">
                <a:solidFill>
                  <a:srgbClr val="0070C0"/>
                </a:solidFill>
                <a:effectLst/>
                <a:latin typeface="Arial" panose="020B0604020202020204" pitchFamily="34" charset="0"/>
                <a:ea typeface="Calibri" panose="020F0502020204030204" pitchFamily="34" charset="0"/>
              </a:rPr>
              <a:t>Blue dashes</a:t>
            </a:r>
            <a:r>
              <a:rPr lang="en-US" sz="2800" dirty="0">
                <a:effectLst/>
                <a:latin typeface="Arial" panose="020B0604020202020204" pitchFamily="34" charset="0"/>
                <a:ea typeface="Calibri" panose="020F0502020204030204" pitchFamily="34" charset="0"/>
              </a:rPr>
              <a:t>: LIS connectivity of FA 2.0.  </a:t>
            </a:r>
            <a:r>
              <a:rPr lang="en-US" sz="2800" b="1" dirty="0">
                <a:solidFill>
                  <a:srgbClr val="0070C0"/>
                </a:solidFill>
                <a:effectLst/>
                <a:latin typeface="Arial" panose="020B0604020202020204" pitchFamily="34" charset="0"/>
                <a:ea typeface="Calibri" panose="020F0502020204030204" pitchFamily="34" charset="0"/>
              </a:rPr>
              <a:t>Blue solid: </a:t>
            </a:r>
            <a:r>
              <a:rPr lang="en-US" sz="2800" dirty="0">
                <a:effectLst/>
                <a:latin typeface="Arial" panose="020B0604020202020204" pitchFamily="34" charset="0"/>
                <a:ea typeface="Calibri" panose="020F0502020204030204" pitchFamily="34" charset="0"/>
              </a:rPr>
              <a:t>FA export pathways </a:t>
            </a:r>
            <a:r>
              <a:rPr lang="en-US" sz="2800" dirty="0" smtClean="0">
                <a:effectLst/>
                <a:latin typeface="Arial" panose="020B0604020202020204" pitchFamily="34" charset="0"/>
                <a:ea typeface="Calibri" panose="020F0502020204030204" pitchFamily="34" charset="0"/>
              </a:rPr>
              <a:t>developed through the </a:t>
            </a:r>
            <a:r>
              <a:rPr lang="en-US" sz="2800" dirty="0">
                <a:effectLst/>
                <a:latin typeface="Arial" panose="020B0604020202020204" pitchFamily="34" charset="0"/>
                <a:ea typeface="Calibri" panose="020F0502020204030204" pitchFamily="34" charset="0"/>
              </a:rPr>
              <a:t>FA Trend project. </a:t>
            </a:r>
          </a:p>
        </p:txBody>
      </p:sp>
      <p:pic>
        <p:nvPicPr>
          <p:cNvPr id="43" name="Picture 42"/>
          <p:cNvPicPr>
            <a:picLocks noChangeAspect="1"/>
          </p:cNvPicPr>
          <p:nvPr/>
        </p:nvPicPr>
        <p:blipFill>
          <a:blip r:embed="rId5"/>
          <a:stretch>
            <a:fillRect/>
          </a:stretch>
        </p:blipFill>
        <p:spPr>
          <a:xfrm>
            <a:off x="4776541" y="15389823"/>
            <a:ext cx="5788597" cy="3669926"/>
          </a:xfrm>
          <a:prstGeom prst="rect">
            <a:avLst/>
          </a:prstGeom>
        </p:spPr>
      </p:pic>
      <p:sp>
        <p:nvSpPr>
          <p:cNvPr id="32" name="Rectangle 31"/>
          <p:cNvSpPr/>
          <p:nvPr/>
        </p:nvSpPr>
        <p:spPr>
          <a:xfrm>
            <a:off x="33475054" y="5591549"/>
            <a:ext cx="16874095" cy="2327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TextBox 2"/>
          <p:cNvSpPr txBox="1"/>
          <p:nvPr/>
        </p:nvSpPr>
        <p:spPr>
          <a:xfrm>
            <a:off x="33774217" y="14311489"/>
            <a:ext cx="16195301" cy="7725192"/>
          </a:xfrm>
          <a:prstGeom prst="rect">
            <a:avLst/>
          </a:prstGeom>
          <a:noFill/>
          <a:ln>
            <a:solidFill>
              <a:schemeClr val="tx1"/>
            </a:solidFill>
          </a:ln>
        </p:spPr>
        <p:txBody>
          <a:bodyPr wrap="square" rtlCol="0">
            <a:spAutoFit/>
          </a:bodyPr>
          <a:lstStyle/>
          <a:p>
            <a:pPr algn="ctr"/>
            <a:r>
              <a:rPr lang="en-US" sz="6000" b="1" dirty="0" smtClean="0">
                <a:solidFill>
                  <a:sysClr val="windowText" lastClr="000000"/>
                </a:solidFill>
              </a:rPr>
              <a:t>Polymicrobial Detections</a:t>
            </a:r>
            <a:endParaRPr lang="en-US" sz="3600" dirty="0" smtClean="0"/>
          </a:p>
          <a:p>
            <a:pPr algn="just"/>
            <a:r>
              <a:rPr lang="en-US" sz="2800" dirty="0"/>
              <a:t>We display dual-positive detection rates, where two targets are detected within a single RP test for polymicrobial reports. The report below displays the </a:t>
            </a:r>
            <a:r>
              <a:rPr lang="en-US" sz="2800" dirty="0" smtClean="0"/>
              <a:t>organism percent positivity along with the percent dual positivity.  These rates of dual positivity show some correlation with the overall rates of detection</a:t>
            </a:r>
            <a:r>
              <a:rPr lang="en-US" sz="2800" dirty="0" smtClean="0"/>
              <a:t>.</a:t>
            </a:r>
          </a:p>
          <a:p>
            <a:pPr algn="just"/>
            <a:endParaRPr lang="en-US" sz="2800" dirty="0"/>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a:solidFill>
                <a:sysClr val="windowText" lastClr="000000"/>
              </a:solidFill>
            </a:endParaRPr>
          </a:p>
        </p:txBody>
      </p:sp>
      <p:sp>
        <p:nvSpPr>
          <p:cNvPr id="147" name="Rectangle 146"/>
          <p:cNvSpPr/>
          <p:nvPr/>
        </p:nvSpPr>
        <p:spPr>
          <a:xfrm>
            <a:off x="33504656" y="29239803"/>
            <a:ext cx="16844493" cy="28392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874859" y="20975664"/>
            <a:ext cx="14020963" cy="11028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30978" y="21013346"/>
            <a:ext cx="13259080" cy="7448193"/>
          </a:xfrm>
          <a:prstGeom prst="rect">
            <a:avLst/>
          </a:prstGeom>
        </p:spPr>
        <p:txBody>
          <a:bodyPr wrap="square">
            <a:spAutoFit/>
          </a:bodyPr>
          <a:lstStyle/>
          <a:p>
            <a:pPr lvl="0" algn="ctr">
              <a:lnSpc>
                <a:spcPct val="90000"/>
              </a:lnSpc>
              <a:spcBef>
                <a:spcPts val="1000"/>
              </a:spcBef>
              <a:defRPr/>
            </a:pPr>
            <a:r>
              <a:rPr lang="en-US" sz="6000" b="1" dirty="0">
                <a:solidFill>
                  <a:sysClr val="windowText" lastClr="000000"/>
                </a:solidFill>
              </a:rPr>
              <a:t>Results</a:t>
            </a:r>
          </a:p>
          <a:p>
            <a:pPr algn="just"/>
            <a:r>
              <a:rPr lang="en-US" sz="2800" dirty="0"/>
              <a:t>FA Trend software was installed on </a:t>
            </a:r>
            <a:r>
              <a:rPr lang="en-US" sz="2800" dirty="0">
                <a:solidFill>
                  <a:srgbClr val="FF0000"/>
                </a:solidFill>
              </a:rPr>
              <a:t>55</a:t>
            </a:r>
            <a:r>
              <a:rPr lang="en-US" sz="2800" dirty="0"/>
              <a:t> FA instruments at </a:t>
            </a:r>
            <a:r>
              <a:rPr lang="en-US" sz="2800" dirty="0">
                <a:solidFill>
                  <a:srgbClr val="FF0000"/>
                </a:solidFill>
              </a:rPr>
              <a:t>14</a:t>
            </a:r>
            <a:r>
              <a:rPr lang="en-US" sz="2800" dirty="0"/>
              <a:t> US sites. </a:t>
            </a:r>
            <a:r>
              <a:rPr lang="en-US" sz="2800" dirty="0" smtClean="0"/>
              <a:t>Nearly all </a:t>
            </a:r>
            <a:r>
              <a:rPr lang="en-US" sz="2800" dirty="0"/>
              <a:t>IRBs ruled this study exempt. Greater than </a:t>
            </a:r>
            <a:r>
              <a:rPr lang="en-US" sz="2800" dirty="0" smtClean="0">
                <a:solidFill>
                  <a:srgbClr val="FF0000"/>
                </a:solidFill>
              </a:rPr>
              <a:t>130,000</a:t>
            </a:r>
            <a:r>
              <a:rPr lang="en-US" sz="2800" dirty="0" smtClean="0"/>
              <a:t> </a:t>
            </a:r>
            <a:r>
              <a:rPr lang="en-US" sz="2800" dirty="0"/>
              <a:t>runs were uploaded to the database. Data presented will include plots of: 1) Pathogen </a:t>
            </a:r>
            <a:r>
              <a:rPr lang="en-US" sz="2800" dirty="0" smtClean="0"/>
              <a:t>percent detection </a:t>
            </a:r>
            <a:r>
              <a:rPr lang="en-US" sz="2800" dirty="0"/>
              <a:t>by institution and in aggregate, displaying annual fluctuations of influenza and seasonality of organisms; 2) Polymicrobial detection to look for over- or under-represented co-detections; 3) Pouch testing rate fluctuations, comparted with the CDC Influenza-Like Illness trends; 4) Comparison of the onset and duration of specific pathogens making up the respiratory season at different sites</a:t>
            </a:r>
            <a:r>
              <a:rPr lang="en-US" sz="2800" dirty="0" smtClean="0"/>
              <a:t>.</a:t>
            </a:r>
            <a:endParaRPr lang="en-US" sz="2800" dirty="0"/>
          </a:p>
          <a:p>
            <a:pPr algn="ctr"/>
            <a:r>
              <a:rPr lang="en-US" sz="6000" b="1" dirty="0">
                <a:solidFill>
                  <a:sysClr val="windowText" lastClr="000000"/>
                </a:solidFill>
              </a:rPr>
              <a:t>Pathogen </a:t>
            </a:r>
            <a:r>
              <a:rPr lang="en-US" sz="6000" b="1" dirty="0" smtClean="0">
                <a:solidFill>
                  <a:sysClr val="windowText" lastClr="000000"/>
                </a:solidFill>
              </a:rPr>
              <a:t>Percent Detection</a:t>
            </a:r>
          </a:p>
          <a:p>
            <a:pPr lvl="0" algn="just"/>
            <a:r>
              <a:rPr lang="en-US" sz="2800" dirty="0" smtClean="0">
                <a:solidFill>
                  <a:prstClr val="black"/>
                </a:solidFill>
              </a:rPr>
              <a:t>We display the overall pathogen percent detection per FA test aggregate for all </a:t>
            </a:r>
            <a:r>
              <a:rPr lang="en-US" sz="2800" dirty="0" smtClean="0">
                <a:solidFill>
                  <a:srgbClr val="FF0000"/>
                </a:solidFill>
              </a:rPr>
              <a:t>14</a:t>
            </a:r>
            <a:r>
              <a:rPr lang="en-US" sz="2800" dirty="0" smtClean="0"/>
              <a:t> US Pediatric and mixed population </a:t>
            </a:r>
            <a:r>
              <a:rPr lang="en-US" sz="2800" dirty="0" smtClean="0">
                <a:solidFill>
                  <a:prstClr val="black"/>
                </a:solidFill>
              </a:rPr>
              <a:t>sites since 2013 with human </a:t>
            </a:r>
            <a:r>
              <a:rPr lang="en-US" sz="2800" dirty="0">
                <a:solidFill>
                  <a:prstClr val="black"/>
                </a:solidFill>
              </a:rPr>
              <a:t>r</a:t>
            </a:r>
            <a:r>
              <a:rPr lang="en-US" sz="2800" dirty="0" smtClean="0">
                <a:solidFill>
                  <a:prstClr val="black"/>
                </a:solidFill>
              </a:rPr>
              <a:t>hinovirus being the most prominent.  </a:t>
            </a:r>
          </a:p>
          <a:p>
            <a:pPr lvl="0" algn="just"/>
            <a:endParaRPr lang="en-US" sz="2800" dirty="0" smtClean="0">
              <a:solidFill>
                <a:prstClr val="black"/>
              </a:solidFill>
            </a:endParaRPr>
          </a:p>
          <a:p>
            <a:pPr lvl="0" algn="just"/>
            <a:endParaRPr lang="en-US" sz="2800" dirty="0">
              <a:solidFill>
                <a:prstClr val="black"/>
              </a:solidFill>
            </a:endParaRPr>
          </a:p>
        </p:txBody>
      </p:sp>
      <p:sp>
        <p:nvSpPr>
          <p:cNvPr id="158" name="TextBox 157"/>
          <p:cNvSpPr txBox="1"/>
          <p:nvPr/>
        </p:nvSpPr>
        <p:spPr>
          <a:xfrm>
            <a:off x="33774217" y="22375635"/>
            <a:ext cx="16160981" cy="6186309"/>
          </a:xfrm>
          <a:prstGeom prst="rect">
            <a:avLst/>
          </a:prstGeom>
          <a:noFill/>
          <a:ln>
            <a:solidFill>
              <a:schemeClr val="tx1"/>
            </a:solidFill>
          </a:ln>
        </p:spPr>
        <p:txBody>
          <a:bodyPr wrap="square" rtlCol="0">
            <a:spAutoFit/>
          </a:bodyPr>
          <a:lstStyle/>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p:txBody>
      </p:sp>
      <p:sp>
        <p:nvSpPr>
          <p:cNvPr id="14" name="TextBox 13"/>
          <p:cNvSpPr txBox="1"/>
          <p:nvPr/>
        </p:nvSpPr>
        <p:spPr>
          <a:xfrm>
            <a:off x="34169709" y="22641802"/>
            <a:ext cx="5317934" cy="5816977"/>
          </a:xfrm>
          <a:prstGeom prst="rect">
            <a:avLst/>
          </a:prstGeom>
          <a:noFill/>
        </p:spPr>
        <p:txBody>
          <a:bodyPr wrap="square" rtlCol="0">
            <a:spAutoFit/>
          </a:bodyPr>
          <a:lstStyle/>
          <a:p>
            <a:pPr algn="just"/>
            <a:r>
              <a:rPr lang="en-US" sz="6000" b="1" dirty="0" smtClean="0"/>
              <a:t>Regional Differences </a:t>
            </a:r>
          </a:p>
          <a:p>
            <a:pPr algn="just"/>
            <a:r>
              <a:rPr lang="en-US" sz="2800" dirty="0" smtClean="0"/>
              <a:t>We demonstrate regional differences in seasonality of percent organism detection per FilmArray test.   Here we show influenza A three week moving average percent detection trends for the Midwest and Northeast regions differing in 2015 and converging in 2016.  </a:t>
            </a:r>
            <a:endParaRPr lang="en-US" sz="2800" b="1" dirty="0">
              <a:solidFill>
                <a:srgbClr val="FF000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83226" y="22465028"/>
            <a:ext cx="8990626" cy="599375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555" y="27452380"/>
            <a:ext cx="6827704" cy="4551803"/>
          </a:xfrm>
          <a:prstGeom prst="rect">
            <a:avLst/>
          </a:prstGeom>
        </p:spPr>
      </p:pic>
      <p:pic>
        <p:nvPicPr>
          <p:cNvPr id="11" name="Picture 10"/>
          <p:cNvPicPr>
            <a:picLocks/>
          </p:cNvPicPr>
          <p:nvPr/>
        </p:nvPicPr>
        <p:blipFill>
          <a:blip r:embed="rId8">
            <a:extLst>
              <a:ext uri="{28A0092B-C50C-407E-A947-70E740481C1C}">
                <a14:useLocalDpi xmlns:a14="http://schemas.microsoft.com/office/drawing/2010/main" val="0"/>
              </a:ext>
            </a:extLst>
          </a:blip>
          <a:stretch>
            <a:fillRect/>
          </a:stretch>
        </p:blipFill>
        <p:spPr>
          <a:xfrm>
            <a:off x="15237599" y="8019881"/>
            <a:ext cx="8778240" cy="4389120"/>
          </a:xfrm>
          <a:prstGeom prst="rect">
            <a:avLst/>
          </a:prstGeom>
        </p:spPr>
      </p:pic>
      <p:pic>
        <p:nvPicPr>
          <p:cNvPr id="12" name="Picture 11"/>
          <p:cNvPicPr>
            <a:picLocks/>
          </p:cNvPicPr>
          <p:nvPr/>
        </p:nvPicPr>
        <p:blipFill>
          <a:blip r:embed="rId9">
            <a:extLst>
              <a:ext uri="{28A0092B-C50C-407E-A947-70E740481C1C}">
                <a14:useLocalDpi xmlns:a14="http://schemas.microsoft.com/office/drawing/2010/main" val="0"/>
              </a:ext>
            </a:extLst>
          </a:blip>
          <a:stretch>
            <a:fillRect/>
          </a:stretch>
        </p:blipFill>
        <p:spPr>
          <a:xfrm>
            <a:off x="24360751" y="8022949"/>
            <a:ext cx="8778240" cy="4389120"/>
          </a:xfrm>
          <a:prstGeom prst="rect">
            <a:avLst/>
          </a:prstGeom>
        </p:spPr>
      </p:pic>
      <p:pic>
        <p:nvPicPr>
          <p:cNvPr id="16" name="Picture 15"/>
          <p:cNvPicPr>
            <a:picLocks/>
          </p:cNvPicPr>
          <p:nvPr/>
        </p:nvPicPr>
        <p:blipFill>
          <a:blip r:embed="rId10">
            <a:extLst>
              <a:ext uri="{28A0092B-C50C-407E-A947-70E740481C1C}">
                <a14:useLocalDpi xmlns:a14="http://schemas.microsoft.com/office/drawing/2010/main" val="0"/>
              </a:ext>
            </a:extLst>
          </a:blip>
          <a:stretch>
            <a:fillRect/>
          </a:stretch>
        </p:blipFill>
        <p:spPr>
          <a:xfrm>
            <a:off x="15237599" y="12482345"/>
            <a:ext cx="8778240" cy="4389120"/>
          </a:xfrm>
          <a:prstGeom prst="rect">
            <a:avLst/>
          </a:prstGeom>
        </p:spPr>
      </p:pic>
      <p:pic>
        <p:nvPicPr>
          <p:cNvPr id="23" name="Picture 22"/>
          <p:cNvPicPr>
            <a:picLocks/>
          </p:cNvPicPr>
          <p:nvPr/>
        </p:nvPicPr>
        <p:blipFill>
          <a:blip r:embed="rId11">
            <a:extLst>
              <a:ext uri="{28A0092B-C50C-407E-A947-70E740481C1C}">
                <a14:useLocalDpi xmlns:a14="http://schemas.microsoft.com/office/drawing/2010/main" val="0"/>
              </a:ext>
            </a:extLst>
          </a:blip>
          <a:stretch>
            <a:fillRect/>
          </a:stretch>
        </p:blipFill>
        <p:spPr>
          <a:xfrm>
            <a:off x="24335048" y="12512825"/>
            <a:ext cx="8778240" cy="4389120"/>
          </a:xfrm>
          <a:prstGeom prst="rect">
            <a:avLst/>
          </a:prstGeom>
        </p:spPr>
      </p:pic>
      <p:pic>
        <p:nvPicPr>
          <p:cNvPr id="24" name="Picture 23"/>
          <p:cNvPicPr>
            <a:picLocks/>
          </p:cNvPicPr>
          <p:nvPr/>
        </p:nvPicPr>
        <p:blipFill>
          <a:blip r:embed="rId12">
            <a:extLst>
              <a:ext uri="{28A0092B-C50C-407E-A947-70E740481C1C}">
                <a14:useLocalDpi xmlns:a14="http://schemas.microsoft.com/office/drawing/2010/main" val="0"/>
              </a:ext>
            </a:extLst>
          </a:blip>
          <a:stretch>
            <a:fillRect/>
          </a:stretch>
        </p:blipFill>
        <p:spPr>
          <a:xfrm>
            <a:off x="24215990" y="25737440"/>
            <a:ext cx="8778240" cy="4389120"/>
          </a:xfrm>
          <a:prstGeom prst="rect">
            <a:avLst/>
          </a:prstGeom>
        </p:spPr>
      </p:pic>
      <p:pic>
        <p:nvPicPr>
          <p:cNvPr id="25" name="Picture 24"/>
          <p:cNvPicPr>
            <a:picLocks/>
          </p:cNvPicPr>
          <p:nvPr/>
        </p:nvPicPr>
        <p:blipFill>
          <a:blip r:embed="rId13">
            <a:extLst>
              <a:ext uri="{28A0092B-C50C-407E-A947-70E740481C1C}">
                <a14:useLocalDpi xmlns:a14="http://schemas.microsoft.com/office/drawing/2010/main" val="0"/>
              </a:ext>
            </a:extLst>
          </a:blip>
          <a:stretch>
            <a:fillRect/>
          </a:stretch>
        </p:blipFill>
        <p:spPr>
          <a:xfrm>
            <a:off x="15237599" y="16900710"/>
            <a:ext cx="8778240" cy="4389120"/>
          </a:xfrm>
          <a:prstGeom prst="rect">
            <a:avLst/>
          </a:prstGeom>
        </p:spPr>
      </p:pic>
      <p:pic>
        <p:nvPicPr>
          <p:cNvPr id="33" name="Picture 32"/>
          <p:cNvPicPr>
            <a:picLocks/>
          </p:cNvPicPr>
          <p:nvPr/>
        </p:nvPicPr>
        <p:blipFill>
          <a:blip r:embed="rId14">
            <a:extLst>
              <a:ext uri="{28A0092B-C50C-407E-A947-70E740481C1C}">
                <a14:useLocalDpi xmlns:a14="http://schemas.microsoft.com/office/drawing/2010/main" val="0"/>
              </a:ext>
            </a:extLst>
          </a:blip>
          <a:stretch>
            <a:fillRect/>
          </a:stretch>
        </p:blipFill>
        <p:spPr>
          <a:xfrm>
            <a:off x="15237599" y="21349555"/>
            <a:ext cx="8778240" cy="4389120"/>
          </a:xfrm>
          <a:prstGeom prst="rect">
            <a:avLst/>
          </a:prstGeom>
        </p:spPr>
      </p:pic>
      <p:pic>
        <p:nvPicPr>
          <p:cNvPr id="34" name="Picture 33"/>
          <p:cNvPicPr>
            <a:picLocks/>
          </p:cNvPicPr>
          <p:nvPr/>
        </p:nvPicPr>
        <p:blipFill>
          <a:blip r:embed="rId15">
            <a:extLst>
              <a:ext uri="{28A0092B-C50C-407E-A947-70E740481C1C}">
                <a14:useLocalDpi xmlns:a14="http://schemas.microsoft.com/office/drawing/2010/main" val="0"/>
              </a:ext>
            </a:extLst>
          </a:blip>
          <a:stretch>
            <a:fillRect/>
          </a:stretch>
        </p:blipFill>
        <p:spPr>
          <a:xfrm>
            <a:off x="15237599" y="25737440"/>
            <a:ext cx="8778240" cy="4389120"/>
          </a:xfrm>
          <a:prstGeom prst="rect">
            <a:avLst/>
          </a:prstGeom>
        </p:spPr>
      </p:pic>
      <p:pic>
        <p:nvPicPr>
          <p:cNvPr id="35" name="Picture 34"/>
          <p:cNvPicPr>
            <a:picLocks/>
          </p:cNvPicPr>
          <p:nvPr/>
        </p:nvPicPr>
        <p:blipFill>
          <a:blip r:embed="rId16">
            <a:extLst>
              <a:ext uri="{28A0092B-C50C-407E-A947-70E740481C1C}">
                <a14:useLocalDpi xmlns:a14="http://schemas.microsoft.com/office/drawing/2010/main" val="0"/>
              </a:ext>
            </a:extLst>
          </a:blip>
          <a:stretch>
            <a:fillRect/>
          </a:stretch>
        </p:blipFill>
        <p:spPr>
          <a:xfrm>
            <a:off x="24360751" y="16871465"/>
            <a:ext cx="8778240" cy="4389120"/>
          </a:xfrm>
          <a:prstGeom prst="rect">
            <a:avLst/>
          </a:prstGeom>
        </p:spPr>
      </p:pic>
      <p:pic>
        <p:nvPicPr>
          <p:cNvPr id="36" name="Picture 35"/>
          <p:cNvPicPr>
            <a:picLocks/>
          </p:cNvPicPr>
          <p:nvPr/>
        </p:nvPicPr>
        <p:blipFill>
          <a:blip r:embed="rId17">
            <a:extLst>
              <a:ext uri="{28A0092B-C50C-407E-A947-70E740481C1C}">
                <a14:useLocalDpi xmlns:a14="http://schemas.microsoft.com/office/drawing/2010/main" val="0"/>
              </a:ext>
            </a:extLst>
          </a:blip>
          <a:stretch>
            <a:fillRect/>
          </a:stretch>
        </p:blipFill>
        <p:spPr>
          <a:xfrm>
            <a:off x="24360751" y="21321545"/>
            <a:ext cx="8778240" cy="4389120"/>
          </a:xfrm>
          <a:prstGeom prst="rect">
            <a:avLst/>
          </a:prstGeom>
        </p:spPr>
      </p:pic>
      <p:pic>
        <p:nvPicPr>
          <p:cNvPr id="38" name="Picture 3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157040" y="8564106"/>
            <a:ext cx="11326775" cy="5499782"/>
          </a:xfrm>
          <a:prstGeom prst="rect">
            <a:avLst/>
          </a:prstGeom>
        </p:spPr>
      </p:pic>
      <p:pic>
        <p:nvPicPr>
          <p:cNvPr id="39" name="Picture 3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6157040" y="16843296"/>
            <a:ext cx="10233521" cy="5193385"/>
          </a:xfrm>
          <a:prstGeom prst="rect">
            <a:avLst/>
          </a:prstGeom>
        </p:spPr>
      </p:pic>
    </p:spTree>
    <p:extLst>
      <p:ext uri="{BB962C8B-B14F-4D97-AF65-F5344CB8AC3E}">
        <p14:creationId xmlns:p14="http://schemas.microsoft.com/office/powerpoint/2010/main" val="494814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11707</TotalTime>
  <Words>765</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Graham</dc:creator>
  <cp:lastModifiedBy>Aimie Faucett</cp:lastModifiedBy>
  <cp:revision>229</cp:revision>
  <cp:lastPrinted>2016-04-27T20:59:36Z</cp:lastPrinted>
  <dcterms:created xsi:type="dcterms:W3CDTF">2016-03-22T21:39:30Z</dcterms:created>
  <dcterms:modified xsi:type="dcterms:W3CDTF">2016-09-19T17:54:59Z</dcterms:modified>
</cp:coreProperties>
</file>